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1"/>
    <p:sldMasterId id="2147484000" r:id="rId12"/>
  </p:sldMasterIdLst>
  <p:notesMasterIdLst>
    <p:notesMasterId r:id="rId62"/>
  </p:notesMasterIdLst>
  <p:sldIdLst>
    <p:sldId id="386" r:id="rId13"/>
    <p:sldId id="256" r:id="rId14"/>
    <p:sldId id="257" r:id="rId15"/>
    <p:sldId id="258" r:id="rId16"/>
    <p:sldId id="259" r:id="rId17"/>
    <p:sldId id="385" r:id="rId18"/>
    <p:sldId id="322" r:id="rId19"/>
    <p:sldId id="260" r:id="rId20"/>
    <p:sldId id="261" r:id="rId21"/>
    <p:sldId id="350" r:id="rId22"/>
    <p:sldId id="262" r:id="rId23"/>
    <p:sldId id="264" r:id="rId24"/>
    <p:sldId id="265" r:id="rId25"/>
    <p:sldId id="273" r:id="rId26"/>
    <p:sldId id="266" r:id="rId27"/>
    <p:sldId id="384" r:id="rId28"/>
    <p:sldId id="267" r:id="rId29"/>
    <p:sldId id="268" r:id="rId30"/>
    <p:sldId id="318" r:id="rId31"/>
    <p:sldId id="373" r:id="rId32"/>
    <p:sldId id="271" r:id="rId33"/>
    <p:sldId id="274" r:id="rId34"/>
    <p:sldId id="276" r:id="rId35"/>
    <p:sldId id="277" r:id="rId36"/>
    <p:sldId id="340" r:id="rId37"/>
    <p:sldId id="346" r:id="rId38"/>
    <p:sldId id="279" r:id="rId39"/>
    <p:sldId id="280" r:id="rId40"/>
    <p:sldId id="344" r:id="rId41"/>
    <p:sldId id="283" r:id="rId42"/>
    <p:sldId id="342" r:id="rId43"/>
    <p:sldId id="308" r:id="rId44"/>
    <p:sldId id="343" r:id="rId45"/>
    <p:sldId id="281" r:id="rId46"/>
    <p:sldId id="288" r:id="rId47"/>
    <p:sldId id="299" r:id="rId48"/>
    <p:sldId id="345" r:id="rId49"/>
    <p:sldId id="278" r:id="rId50"/>
    <p:sldId id="286" r:id="rId51"/>
    <p:sldId id="347" r:id="rId52"/>
    <p:sldId id="304" r:id="rId53"/>
    <p:sldId id="348" r:id="rId54"/>
    <p:sldId id="349" r:id="rId55"/>
    <p:sldId id="305" r:id="rId56"/>
    <p:sldId id="306" r:id="rId57"/>
    <p:sldId id="323" r:id="rId58"/>
    <p:sldId id="309" r:id="rId59"/>
    <p:sldId id="314" r:id="rId60"/>
    <p:sldId id="330" r:id="rId6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6FE17C-957D-50D1-A3CD-F8A00F8B9AA0}" name="Julie LaMarche" initials="JL" userId="S::jlamarche@cisoregon.org::9e01f8d8-97f2-4d54-aeb6-2a3f4c1916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B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524EC-5DAD-4C21-9AB5-D8F3A2F5DA5C}" v="10" dt="2023-05-10T20:01:53.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65116" autoAdjust="0"/>
  </p:normalViewPr>
  <p:slideViewPr>
    <p:cSldViewPr>
      <p:cViewPr varScale="1">
        <p:scale>
          <a:sx n="63" d="100"/>
          <a:sy n="63" d="100"/>
        </p:scale>
        <p:origin x="1248"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7" d="100"/>
          <a:sy n="87" d="100"/>
        </p:scale>
        <p:origin x="3804"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microsoft.com/office/2016/11/relationships/changesInfo" Target="changesInfos/changesInfo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Priest" userId="a8afaecf-633f-4272-9415-4627c3825a07" providerId="ADAL" clId="{3B7CB4DE-6C80-4749-BC92-DBFF2CC94116}"/>
    <pc:docChg chg="custSel delSld modSld">
      <pc:chgData name="Patrick Priest" userId="a8afaecf-633f-4272-9415-4627c3825a07" providerId="ADAL" clId="{3B7CB4DE-6C80-4749-BC92-DBFF2CC94116}" dt="2023-05-09T00:22:25.935" v="13499" actId="20577"/>
      <pc:docMkLst>
        <pc:docMk/>
      </pc:docMkLst>
      <pc:sldChg chg="modNotesTx">
        <pc:chgData name="Patrick Priest" userId="a8afaecf-633f-4272-9415-4627c3825a07" providerId="ADAL" clId="{3B7CB4DE-6C80-4749-BC92-DBFF2CC94116}" dt="2023-05-05T23:28:28.901" v="5" actId="20577"/>
        <pc:sldMkLst>
          <pc:docMk/>
          <pc:sldMk cId="1928929344" sldId="257"/>
        </pc:sldMkLst>
      </pc:sldChg>
      <pc:sldChg chg="modNotesTx">
        <pc:chgData name="Patrick Priest" userId="a8afaecf-633f-4272-9415-4627c3825a07" providerId="ADAL" clId="{3B7CB4DE-6C80-4749-BC92-DBFF2CC94116}" dt="2023-05-08T17:47:13.668" v="3127"/>
        <pc:sldMkLst>
          <pc:docMk/>
          <pc:sldMk cId="2182645006" sldId="262"/>
        </pc:sldMkLst>
      </pc:sldChg>
      <pc:sldChg chg="del">
        <pc:chgData name="Patrick Priest" userId="a8afaecf-633f-4272-9415-4627c3825a07" providerId="ADAL" clId="{3B7CB4DE-6C80-4749-BC92-DBFF2CC94116}" dt="2023-05-08T17:47:19.759" v="3128" actId="47"/>
        <pc:sldMkLst>
          <pc:docMk/>
          <pc:sldMk cId="1942358736" sldId="263"/>
        </pc:sldMkLst>
      </pc:sldChg>
      <pc:sldChg chg="modNotesTx">
        <pc:chgData name="Patrick Priest" userId="a8afaecf-633f-4272-9415-4627c3825a07" providerId="ADAL" clId="{3B7CB4DE-6C80-4749-BC92-DBFF2CC94116}" dt="2023-05-08T17:50:39.929" v="3130"/>
        <pc:sldMkLst>
          <pc:docMk/>
          <pc:sldMk cId="3034981656" sldId="268"/>
        </pc:sldMkLst>
      </pc:sldChg>
      <pc:sldChg chg="del">
        <pc:chgData name="Patrick Priest" userId="a8afaecf-633f-4272-9415-4627c3825a07" providerId="ADAL" clId="{3B7CB4DE-6C80-4749-BC92-DBFF2CC94116}" dt="2023-05-08T17:50:43.196" v="3131" actId="47"/>
        <pc:sldMkLst>
          <pc:docMk/>
          <pc:sldMk cId="2263771099" sldId="269"/>
        </pc:sldMkLst>
      </pc:sldChg>
      <pc:sldChg chg="modSp mod">
        <pc:chgData name="Patrick Priest" userId="a8afaecf-633f-4272-9415-4627c3825a07" providerId="ADAL" clId="{3B7CB4DE-6C80-4749-BC92-DBFF2CC94116}" dt="2023-05-08T17:48:52.945" v="3129" actId="6549"/>
        <pc:sldMkLst>
          <pc:docMk/>
          <pc:sldMk cId="3687354078" sldId="273"/>
        </pc:sldMkLst>
        <pc:spChg chg="mod">
          <ac:chgData name="Patrick Priest" userId="a8afaecf-633f-4272-9415-4627c3825a07" providerId="ADAL" clId="{3B7CB4DE-6C80-4749-BC92-DBFF2CC94116}" dt="2023-05-08T17:48:52.945" v="3129" actId="6549"/>
          <ac:spMkLst>
            <pc:docMk/>
            <pc:sldMk cId="3687354078" sldId="273"/>
            <ac:spMk id="3" creationId="{00000000-0000-0000-0000-000000000000}"/>
          </ac:spMkLst>
        </pc:spChg>
      </pc:sldChg>
      <pc:sldChg chg="modNotesTx">
        <pc:chgData name="Patrick Priest" userId="a8afaecf-633f-4272-9415-4627c3825a07" providerId="ADAL" clId="{3B7CB4DE-6C80-4749-BC92-DBFF2CC94116}" dt="2023-05-08T23:56:59.763" v="12688" actId="6549"/>
        <pc:sldMkLst>
          <pc:docMk/>
          <pc:sldMk cId="3295660109" sldId="278"/>
        </pc:sldMkLst>
      </pc:sldChg>
      <pc:sldChg chg="modNotesTx">
        <pc:chgData name="Patrick Priest" userId="a8afaecf-633f-4272-9415-4627c3825a07" providerId="ADAL" clId="{3B7CB4DE-6C80-4749-BC92-DBFF2CC94116}" dt="2023-05-08T19:18:37.354" v="5676" actId="20577"/>
        <pc:sldMkLst>
          <pc:docMk/>
          <pc:sldMk cId="798016464" sldId="279"/>
        </pc:sldMkLst>
      </pc:sldChg>
      <pc:sldChg chg="modNotesTx">
        <pc:chgData name="Patrick Priest" userId="a8afaecf-633f-4272-9415-4627c3825a07" providerId="ADAL" clId="{3B7CB4DE-6C80-4749-BC92-DBFF2CC94116}" dt="2023-05-08T21:26:40.476" v="6486" actId="20577"/>
        <pc:sldMkLst>
          <pc:docMk/>
          <pc:sldMk cId="2331799137" sldId="280"/>
        </pc:sldMkLst>
      </pc:sldChg>
      <pc:sldChg chg="modNotesTx">
        <pc:chgData name="Patrick Priest" userId="a8afaecf-633f-4272-9415-4627c3825a07" providerId="ADAL" clId="{3B7CB4DE-6C80-4749-BC92-DBFF2CC94116}" dt="2023-05-08T23:00:39.448" v="11308" actId="20577"/>
        <pc:sldMkLst>
          <pc:docMk/>
          <pc:sldMk cId="2279558788" sldId="281"/>
        </pc:sldMkLst>
      </pc:sldChg>
      <pc:sldChg chg="modNotesTx">
        <pc:chgData name="Patrick Priest" userId="a8afaecf-633f-4272-9415-4627c3825a07" providerId="ADAL" clId="{3B7CB4DE-6C80-4749-BC92-DBFF2CC94116}" dt="2023-05-08T21:48:05.524" v="8917" actId="6549"/>
        <pc:sldMkLst>
          <pc:docMk/>
          <pc:sldMk cId="2623885082" sldId="283"/>
        </pc:sldMkLst>
      </pc:sldChg>
      <pc:sldChg chg="modNotesTx">
        <pc:chgData name="Patrick Priest" userId="a8afaecf-633f-4272-9415-4627c3825a07" providerId="ADAL" clId="{3B7CB4DE-6C80-4749-BC92-DBFF2CC94116}" dt="2023-05-09T00:02:09.079" v="12775" actId="6549"/>
        <pc:sldMkLst>
          <pc:docMk/>
          <pc:sldMk cId="543933133" sldId="286"/>
        </pc:sldMkLst>
      </pc:sldChg>
      <pc:sldChg chg="modNotesTx">
        <pc:chgData name="Patrick Priest" userId="a8afaecf-633f-4272-9415-4627c3825a07" providerId="ADAL" clId="{3B7CB4DE-6C80-4749-BC92-DBFF2CC94116}" dt="2023-05-08T23:28:50.231" v="11317" actId="20577"/>
        <pc:sldMkLst>
          <pc:docMk/>
          <pc:sldMk cId="1058946326" sldId="288"/>
        </pc:sldMkLst>
      </pc:sldChg>
      <pc:sldChg chg="modNotesTx">
        <pc:chgData name="Patrick Priest" userId="a8afaecf-633f-4272-9415-4627c3825a07" providerId="ADAL" clId="{3B7CB4DE-6C80-4749-BC92-DBFF2CC94116}" dt="2023-05-08T23:32:52.232" v="11331" actId="20577"/>
        <pc:sldMkLst>
          <pc:docMk/>
          <pc:sldMk cId="2485660838" sldId="299"/>
        </pc:sldMkLst>
      </pc:sldChg>
      <pc:sldChg chg="modNotesTx">
        <pc:chgData name="Patrick Priest" userId="a8afaecf-633f-4272-9415-4627c3825a07" providerId="ADAL" clId="{3B7CB4DE-6C80-4749-BC92-DBFF2CC94116}" dt="2023-05-09T00:19:00.426" v="13155" actId="33524"/>
        <pc:sldMkLst>
          <pc:docMk/>
          <pc:sldMk cId="3894184069" sldId="304"/>
        </pc:sldMkLst>
      </pc:sldChg>
      <pc:sldChg chg="modNotesTx">
        <pc:chgData name="Patrick Priest" userId="a8afaecf-633f-4272-9415-4627c3825a07" providerId="ADAL" clId="{3B7CB4DE-6C80-4749-BC92-DBFF2CC94116}" dt="2023-05-09T00:22:04.970" v="13498" actId="6549"/>
        <pc:sldMkLst>
          <pc:docMk/>
          <pc:sldMk cId="4172138881" sldId="305"/>
        </pc:sldMkLst>
      </pc:sldChg>
      <pc:sldChg chg="modSp mod">
        <pc:chgData name="Patrick Priest" userId="a8afaecf-633f-4272-9415-4627c3825a07" providerId="ADAL" clId="{3B7CB4DE-6C80-4749-BC92-DBFF2CC94116}" dt="2023-05-09T00:22:25.935" v="13499" actId="20577"/>
        <pc:sldMkLst>
          <pc:docMk/>
          <pc:sldMk cId="1872434015" sldId="306"/>
        </pc:sldMkLst>
        <pc:spChg chg="mod">
          <ac:chgData name="Patrick Priest" userId="a8afaecf-633f-4272-9415-4627c3825a07" providerId="ADAL" clId="{3B7CB4DE-6C80-4749-BC92-DBFF2CC94116}" dt="2023-05-09T00:22:25.935" v="13499" actId="20577"/>
          <ac:spMkLst>
            <pc:docMk/>
            <pc:sldMk cId="1872434015" sldId="306"/>
            <ac:spMk id="3" creationId="{00000000-0000-0000-0000-000000000000}"/>
          </ac:spMkLst>
        </pc:spChg>
      </pc:sldChg>
      <pc:sldChg chg="modNotesTx">
        <pc:chgData name="Patrick Priest" userId="a8afaecf-633f-4272-9415-4627c3825a07" providerId="ADAL" clId="{3B7CB4DE-6C80-4749-BC92-DBFF2CC94116}" dt="2023-05-08T22:46:26.337" v="10522" actId="20577"/>
        <pc:sldMkLst>
          <pc:docMk/>
          <pc:sldMk cId="3865178226" sldId="308"/>
        </pc:sldMkLst>
      </pc:sldChg>
      <pc:sldChg chg="modNotesTx">
        <pc:chgData name="Patrick Priest" userId="a8afaecf-633f-4272-9415-4627c3825a07" providerId="ADAL" clId="{3B7CB4DE-6C80-4749-BC92-DBFF2CC94116}" dt="2023-05-08T20:11:53.469" v="6024" actId="12"/>
        <pc:sldMkLst>
          <pc:docMk/>
          <pc:sldMk cId="788285930" sldId="340"/>
        </pc:sldMkLst>
      </pc:sldChg>
      <pc:sldChg chg="modSp mod">
        <pc:chgData name="Patrick Priest" userId="a8afaecf-633f-4272-9415-4627c3825a07" providerId="ADAL" clId="{3B7CB4DE-6C80-4749-BC92-DBFF2CC94116}" dt="2023-05-05T23:27:05.276" v="3" actId="20577"/>
        <pc:sldMkLst>
          <pc:docMk/>
          <pc:sldMk cId="1917002916" sldId="341"/>
        </pc:sldMkLst>
        <pc:spChg chg="mod">
          <ac:chgData name="Patrick Priest" userId="a8afaecf-633f-4272-9415-4627c3825a07" providerId="ADAL" clId="{3B7CB4DE-6C80-4749-BC92-DBFF2CC94116}" dt="2023-05-05T23:27:05.276" v="3" actId="20577"/>
          <ac:spMkLst>
            <pc:docMk/>
            <pc:sldMk cId="1917002916" sldId="341"/>
            <ac:spMk id="2" creationId="{33CE1731-DF73-F13D-7DE0-8E7DBBC8025D}"/>
          </ac:spMkLst>
        </pc:spChg>
        <pc:spChg chg="mod">
          <ac:chgData name="Patrick Priest" userId="a8afaecf-633f-4272-9415-4627c3825a07" providerId="ADAL" clId="{3B7CB4DE-6C80-4749-BC92-DBFF2CC94116}" dt="2023-05-05T23:26:24.401" v="1" actId="6549"/>
          <ac:spMkLst>
            <pc:docMk/>
            <pc:sldMk cId="1917002916" sldId="341"/>
            <ac:spMk id="5" creationId="{C3B109B3-35BF-CC49-8961-A8E00F6581D8}"/>
          </ac:spMkLst>
        </pc:spChg>
      </pc:sldChg>
      <pc:sldChg chg="modNotesTx">
        <pc:chgData name="Patrick Priest" userId="a8afaecf-633f-4272-9415-4627c3825a07" providerId="ADAL" clId="{3B7CB4DE-6C80-4749-BC92-DBFF2CC94116}" dt="2023-05-08T22:04:42.749" v="9406" actId="20577"/>
        <pc:sldMkLst>
          <pc:docMk/>
          <pc:sldMk cId="349595245" sldId="342"/>
        </pc:sldMkLst>
      </pc:sldChg>
      <pc:sldChg chg="modNotesTx">
        <pc:chgData name="Patrick Priest" userId="a8afaecf-633f-4272-9415-4627c3825a07" providerId="ADAL" clId="{3B7CB4DE-6C80-4749-BC92-DBFF2CC94116}" dt="2023-05-08T22:29:51.144" v="10521" actId="20577"/>
        <pc:sldMkLst>
          <pc:docMk/>
          <pc:sldMk cId="1618789546" sldId="343"/>
        </pc:sldMkLst>
      </pc:sldChg>
      <pc:sldChg chg="modNotesTx">
        <pc:chgData name="Patrick Priest" userId="a8afaecf-633f-4272-9415-4627c3825a07" providerId="ADAL" clId="{3B7CB4DE-6C80-4749-BC92-DBFF2CC94116}" dt="2023-05-08T21:43:49.458" v="8748" actId="33524"/>
        <pc:sldMkLst>
          <pc:docMk/>
          <pc:sldMk cId="1180376108" sldId="344"/>
        </pc:sldMkLst>
      </pc:sldChg>
      <pc:sldChg chg="modNotesTx">
        <pc:chgData name="Patrick Priest" userId="a8afaecf-633f-4272-9415-4627c3825a07" providerId="ADAL" clId="{3B7CB4DE-6C80-4749-BC92-DBFF2CC94116}" dt="2023-05-08T23:54:42.861" v="12646" actId="6549"/>
        <pc:sldMkLst>
          <pc:docMk/>
          <pc:sldMk cId="532930075" sldId="345"/>
        </pc:sldMkLst>
      </pc:sldChg>
      <pc:sldChg chg="modNotesTx">
        <pc:chgData name="Patrick Priest" userId="a8afaecf-633f-4272-9415-4627c3825a07" providerId="ADAL" clId="{3B7CB4DE-6C80-4749-BC92-DBFF2CC94116}" dt="2023-05-08T18:50:01.762" v="5276" actId="33524"/>
        <pc:sldMkLst>
          <pc:docMk/>
          <pc:sldMk cId="2964834462" sldId="346"/>
        </pc:sldMkLst>
      </pc:sldChg>
      <pc:sldChg chg="modNotesTx">
        <pc:chgData name="Patrick Priest" userId="a8afaecf-633f-4272-9415-4627c3825a07" providerId="ADAL" clId="{3B7CB4DE-6C80-4749-BC92-DBFF2CC94116}" dt="2023-05-09T00:16:38.277" v="13143" actId="20577"/>
        <pc:sldMkLst>
          <pc:docMk/>
          <pc:sldMk cId="3671836851" sldId="347"/>
        </pc:sldMkLst>
      </pc:sldChg>
      <pc:sldChg chg="modNotesTx">
        <pc:chgData name="Patrick Priest" userId="a8afaecf-633f-4272-9415-4627c3825a07" providerId="ADAL" clId="{3B7CB4DE-6C80-4749-BC92-DBFF2CC94116}" dt="2023-05-09T00:21:06.974" v="13496" actId="20577"/>
        <pc:sldMkLst>
          <pc:docMk/>
          <pc:sldMk cId="2315468554" sldId="348"/>
        </pc:sldMkLst>
      </pc:sldChg>
    </pc:docChg>
  </pc:docChgLst>
  <pc:docChgLst>
    <pc:chgData name="Erin Peterson" userId="2bdf3cb2-e43c-4667-b700-b26634b6a1f0" providerId="ADAL" clId="{3B5524EC-5DAD-4C21-9AB5-D8F3A2F5DA5C}"/>
    <pc:docChg chg="undo custSel addSld delSld modSld">
      <pc:chgData name="Erin Peterson" userId="2bdf3cb2-e43c-4667-b700-b26634b6a1f0" providerId="ADAL" clId="{3B5524EC-5DAD-4C21-9AB5-D8F3A2F5DA5C}" dt="2023-05-10T20:01:53.802" v="64"/>
      <pc:docMkLst>
        <pc:docMk/>
      </pc:docMkLst>
      <pc:sldChg chg="addSp delSp modSp del mod">
        <pc:chgData name="Erin Peterson" userId="2bdf3cb2-e43c-4667-b700-b26634b6a1f0" providerId="ADAL" clId="{3B5524EC-5DAD-4C21-9AB5-D8F3A2F5DA5C}" dt="2023-05-10T19:58:25.770" v="3" actId="47"/>
        <pc:sldMkLst>
          <pc:docMk/>
          <pc:sldMk cId="1917002916" sldId="341"/>
        </pc:sldMkLst>
        <pc:spChg chg="add del">
          <ac:chgData name="Erin Peterson" userId="2bdf3cb2-e43c-4667-b700-b26634b6a1f0" providerId="ADAL" clId="{3B5524EC-5DAD-4C21-9AB5-D8F3A2F5DA5C}" dt="2023-05-10T19:58:11.494" v="2" actId="478"/>
          <ac:spMkLst>
            <pc:docMk/>
            <pc:sldMk cId="1917002916" sldId="341"/>
            <ac:spMk id="8" creationId="{E324127F-EF01-FC36-E2D1-8E1BA7DFD1CD}"/>
          </ac:spMkLst>
        </pc:spChg>
        <pc:picChg chg="mod">
          <ac:chgData name="Erin Peterson" userId="2bdf3cb2-e43c-4667-b700-b26634b6a1f0" providerId="ADAL" clId="{3B5524EC-5DAD-4C21-9AB5-D8F3A2F5DA5C}" dt="2023-05-10T19:58:06.812" v="0" actId="732"/>
          <ac:picMkLst>
            <pc:docMk/>
            <pc:sldMk cId="1917002916" sldId="341"/>
            <ac:picMk id="10" creationId="{F5CA9313-B234-8697-0FA0-CF2FD269D1B2}"/>
          </ac:picMkLst>
        </pc:picChg>
      </pc:sldChg>
      <pc:sldChg chg="modSp add del mod">
        <pc:chgData name="Erin Peterson" userId="2bdf3cb2-e43c-4667-b700-b26634b6a1f0" providerId="ADAL" clId="{3B5524EC-5DAD-4C21-9AB5-D8F3A2F5DA5C}" dt="2023-05-10T20:01:53.802" v="64"/>
        <pc:sldMkLst>
          <pc:docMk/>
          <pc:sldMk cId="1917002916" sldId="386"/>
        </pc:sldMkLst>
        <pc:spChg chg="mod">
          <ac:chgData name="Erin Peterson" userId="2bdf3cb2-e43c-4667-b700-b26634b6a1f0" providerId="ADAL" clId="{3B5524EC-5DAD-4C21-9AB5-D8F3A2F5DA5C}" dt="2023-05-10T19:59:23.102" v="62" actId="20577"/>
          <ac:spMkLst>
            <pc:docMk/>
            <pc:sldMk cId="1917002916" sldId="386"/>
            <ac:spMk id="2" creationId="{33CE1731-DF73-F13D-7DE0-8E7DBBC8025D}"/>
          </ac:spMkLst>
        </pc:spChg>
        <pc:spChg chg="mod">
          <ac:chgData name="Erin Peterson" userId="2bdf3cb2-e43c-4667-b700-b26634b6a1f0" providerId="ADAL" clId="{3B5524EC-5DAD-4C21-9AB5-D8F3A2F5DA5C}" dt="2023-05-10T19:58:47.561" v="48" actId="14100"/>
          <ac:spMkLst>
            <pc:docMk/>
            <pc:sldMk cId="1917002916" sldId="386"/>
            <ac:spMk id="5" creationId="{C3B109B3-35BF-CC49-8961-A8E00F6581D8}"/>
          </ac:spMkLst>
        </pc:spChg>
      </pc:sldChg>
      <pc:sldMasterChg chg="delSldLayout">
        <pc:chgData name="Erin Peterson" userId="2bdf3cb2-e43c-4667-b700-b26634b6a1f0" providerId="ADAL" clId="{3B5524EC-5DAD-4C21-9AB5-D8F3A2F5DA5C}" dt="2023-05-10T19:58:25.770" v="3" actId="47"/>
        <pc:sldMasterMkLst>
          <pc:docMk/>
          <pc:sldMasterMk cId="0" sldId="2147483986"/>
        </pc:sldMasterMkLst>
        <pc:sldLayoutChg chg="del">
          <pc:chgData name="Erin Peterson" userId="2bdf3cb2-e43c-4667-b700-b26634b6a1f0" providerId="ADAL" clId="{3B5524EC-5DAD-4C21-9AB5-D8F3A2F5DA5C}" dt="2023-05-10T19:58:25.770" v="3" actId="47"/>
          <pc:sldLayoutMkLst>
            <pc:docMk/>
            <pc:sldMasterMk cId="0" sldId="2147483986"/>
            <pc:sldLayoutMk cId="2707029151" sldId="2147483998"/>
          </pc:sldLayoutMkLst>
        </pc:sldLayoutChg>
      </pc:sldMasterChg>
      <pc:sldMasterChg chg="delSldLayout">
        <pc:chgData name="Erin Peterson" userId="2bdf3cb2-e43c-4667-b700-b26634b6a1f0" providerId="ADAL" clId="{3B5524EC-5DAD-4C21-9AB5-D8F3A2F5DA5C}" dt="2023-05-10T20:01:35.561" v="63" actId="47"/>
        <pc:sldMasterMkLst>
          <pc:docMk/>
          <pc:sldMasterMk cId="388918886" sldId="2147484000"/>
        </pc:sldMasterMkLst>
        <pc:sldLayoutChg chg="del">
          <pc:chgData name="Erin Peterson" userId="2bdf3cb2-e43c-4667-b700-b26634b6a1f0" providerId="ADAL" clId="{3B5524EC-5DAD-4C21-9AB5-D8F3A2F5DA5C}" dt="2023-05-10T20:01:35.561" v="63" actId="47"/>
          <pc:sldLayoutMkLst>
            <pc:docMk/>
            <pc:sldMasterMk cId="388918886" sldId="2147484000"/>
            <pc:sldLayoutMk cId="683568355" sldId="21474840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2309" tIns="46154" rIns="92309" bIns="46154"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2309" tIns="46154" rIns="92309" bIns="46154" rtlCol="0"/>
          <a:lstStyle>
            <a:lvl1pPr algn="r">
              <a:defRPr sz="1200">
                <a:latin typeface="Century Gothic" panose="020B0502020202020204" pitchFamily="34" charset="0"/>
              </a:defRPr>
            </a:lvl1pPr>
          </a:lstStyle>
          <a:p>
            <a:fld id="{B908C206-D781-4328-BE1A-34EE7B4684A6}" type="datetimeFigureOut">
              <a:rPr lang="en-US" smtClean="0"/>
              <a:pPr/>
              <a:t>5/10/2023</a:t>
            </a:fld>
            <a:endParaRPr lang="en-US" dirty="0"/>
          </a:p>
        </p:txBody>
      </p:sp>
      <p:sp>
        <p:nvSpPr>
          <p:cNvPr id="4" name="Slide Image Placeholder 3"/>
          <p:cNvSpPr>
            <a:spLocks noGrp="1" noRot="1" noChangeAspect="1"/>
          </p:cNvSpPr>
          <p:nvPr>
            <p:ph type="sldImg" idx="2"/>
          </p:nvPr>
        </p:nvSpPr>
        <p:spPr>
          <a:xfrm>
            <a:off x="2009775" y="457200"/>
            <a:ext cx="2862263" cy="1611313"/>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58029" y="2136515"/>
            <a:ext cx="6183381" cy="6714761"/>
          </a:xfrm>
          <a:prstGeom prst="rect">
            <a:avLst/>
          </a:prstGeom>
        </p:spPr>
        <p:txBody>
          <a:bodyPr vert="horz" lIns="92309" tIns="46154" rIns="92309" bIns="4615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2309" tIns="46154" rIns="92309" bIns="46154"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2309" tIns="46154" rIns="92309" bIns="46154" rtlCol="0" anchor="b"/>
          <a:lstStyle>
            <a:lvl1pPr algn="r">
              <a:defRPr sz="1200">
                <a:latin typeface="Century Gothic" panose="020B0502020202020204" pitchFamily="34" charset="0"/>
              </a:defRPr>
            </a:lvl1pPr>
          </a:lstStyle>
          <a:p>
            <a:fld id="{0A18CCFF-2D95-48DF-8EA5-768BF60DB147}" type="slidenum">
              <a:rPr lang="en-US" smtClean="0"/>
              <a:pPr/>
              <a:t>‹#›</a:t>
            </a:fld>
            <a:endParaRPr lang="en-US" dirty="0"/>
          </a:p>
        </p:txBody>
      </p:sp>
    </p:spTree>
    <p:extLst>
      <p:ext uri="{BB962C8B-B14F-4D97-AF65-F5344CB8AC3E}">
        <p14:creationId xmlns:p14="http://schemas.microsoft.com/office/powerpoint/2010/main" val="178320392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81000"/>
            <a:ext cx="2352675" cy="1323975"/>
          </a:xfrm>
        </p:spPr>
      </p:sp>
      <p:sp>
        <p:nvSpPr>
          <p:cNvPr id="3" name="Notes Placeholder 2"/>
          <p:cNvSpPr>
            <a:spLocks noGrp="1"/>
          </p:cNvSpPr>
          <p:nvPr>
            <p:ph type="body" idx="1"/>
          </p:nvPr>
        </p:nvSpPr>
        <p:spPr>
          <a:xfrm>
            <a:off x="305353" y="1831298"/>
            <a:ext cx="6412395" cy="6791065"/>
          </a:xfrm>
        </p:spPr>
        <p:txBody>
          <a:bodyPr/>
          <a:lstStyle/>
          <a:p>
            <a:pPr eaLnBrk="1" hangingPunct="1"/>
            <a:r>
              <a:rPr lang="en-US" sz="1400" b="1" dirty="0"/>
              <a:t>[</a:t>
            </a:r>
            <a:r>
              <a:rPr lang="en-US" sz="1200" b="1" dirty="0"/>
              <a:t>Patrick]  </a:t>
            </a:r>
            <a:r>
              <a:rPr lang="en-US" sz="1200" dirty="0"/>
              <a:t>Good morning– welcome to the first of a couple sessions designed specifically for new trustees, with hopefully some strong content even for those of you with more experience.</a:t>
            </a:r>
          </a:p>
          <a:p>
            <a:pPr eaLnBrk="1" hangingPunct="1"/>
            <a:endParaRPr lang="en-US" sz="1200" dirty="0"/>
          </a:p>
          <a:p>
            <a:pPr eaLnBrk="1" hangingPunct="1"/>
            <a:r>
              <a:rPr lang="en-US" sz="1200" dirty="0"/>
              <a:t>I’m Patrick Priest, the Executive Director of CIS Oregon, or City County Insurance Services.  And presenting with me today is Kirk Mylander, who is the General Council at CIS.</a:t>
            </a:r>
            <a:br>
              <a:rPr lang="en-US" sz="1200" dirty="0"/>
            </a:br>
            <a:endParaRPr lang="en-US" sz="1200" dirty="0"/>
          </a:p>
          <a:p>
            <a:pPr eaLnBrk="1" hangingPunct="1"/>
            <a:r>
              <a:rPr lang="en-US" sz="1200" dirty="0"/>
              <a:t>This curriculum was originally developed several years ago by Pete Tritz and Ann Gergen, and was most recently presented by Bo Joseph of the </a:t>
            </a:r>
            <a:r>
              <a:rPr lang="en-US" sz="1200" dirty="0" err="1"/>
              <a:t>the</a:t>
            </a:r>
            <a:r>
              <a:rPr lang="en-US" sz="1200" dirty="0"/>
              <a:t> Texas Municipal League Intergovernmental Risk Pool, and, Dan Greensweig, the Administrator of the League of Minnesota Cities Insurance Trust (LMCIT).   The presentation has evolved over time, but we want to acknowledge all work of those who’ve gone before us.</a:t>
            </a:r>
          </a:p>
          <a:p>
            <a:pPr defTabSz="923087">
              <a:defRPr/>
            </a:pPr>
            <a:endParaRPr lang="en-US" sz="1200" dirty="0"/>
          </a:p>
          <a:p>
            <a:r>
              <a:rPr lang="en-US" sz="1200" dirty="0"/>
              <a:t>The goal of this presentation is to provide you with a basis for municipal pooling, how it’s different from the commercial insurance marketplace, and how we as sister pools in different states do many of the same things, but do them very differently.  There are lots of variations, risk tolerances, services, governance models and the like, and we’re going to talk about all of them. </a:t>
            </a:r>
          </a:p>
          <a:p>
            <a:endParaRPr lang="en-US" sz="1200" dirty="0"/>
          </a:p>
          <a:p>
            <a:r>
              <a:rPr lang="en-US" sz="1200" dirty="0"/>
              <a:t>So, here’s where we’re going today.</a:t>
            </a:r>
          </a:p>
          <a:p>
            <a:endParaRPr lang="en-US" sz="120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2</a:t>
            </a:fld>
            <a:endParaRPr lang="en-US" dirty="0"/>
          </a:p>
        </p:txBody>
      </p:sp>
    </p:spTree>
    <p:extLst>
      <p:ext uri="{BB962C8B-B14F-4D97-AF65-F5344CB8AC3E}">
        <p14:creationId xmlns:p14="http://schemas.microsoft.com/office/powerpoint/2010/main" val="172934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Ultimately, we need to be careful not to forget why pools started. We're running a business, but we're doing a lot more than that too. We don't want to start creating the exact same problems for our members that they face with private insurers .</a:t>
            </a:r>
          </a:p>
          <a:p>
            <a:pPr eaLnBrk="1" hangingPunct="1"/>
            <a:br>
              <a:rPr lang="en-US" dirty="0"/>
            </a:br>
            <a:r>
              <a:rPr lang="en-US" sz="1600" b="1" dirty="0"/>
              <a:t>Kirk: </a:t>
            </a:r>
          </a:p>
          <a:p>
            <a:pPr eaLnBrk="1" hangingPunct="1"/>
            <a:endParaRPr lang="en-US" sz="1600" b="1" dirty="0"/>
          </a:p>
          <a:p>
            <a:pPr eaLnBrk="1" hangingPunct="1"/>
            <a:r>
              <a:rPr lang="en-US" sz="1600" dirty="0"/>
              <a:t>So, how do pools differ from a private insurance company? Stated differently, how is pooling different and what makes it so successful?</a:t>
            </a:r>
          </a:p>
          <a:p>
            <a:pPr eaLnBrk="1" hangingPunct="1"/>
            <a:br>
              <a:rPr lang="en-US" sz="1600" i="1" dirty="0"/>
            </a:br>
            <a:endParaRPr lang="en-US" sz="1600" i="1" dirty="0"/>
          </a:p>
          <a:p>
            <a:pPr eaLnBrk="1" hangingPunct="1"/>
            <a:endParaRPr lang="en-US" sz="1600" i="1" dirty="0"/>
          </a:p>
          <a:p>
            <a:pPr eaLnBrk="1" hangingPunct="1"/>
            <a:r>
              <a:rPr lang="en-US" sz="1600" i="1" dirty="0"/>
              <a:t>bending over backward to try to find a way to continue providing coverage to a problem member while trying to help them solve their problems, rather than just giving them a non-renewal when the loss problems appear.  Trying to figure out how best to cover the 1,000 foot slip and slide your members are building out of a landfill liner, rather than just saying “we don’t do that, you’ll have to go somewhere else for that.”]</a:t>
            </a:r>
          </a:p>
          <a:p>
            <a:pPr eaLnBrk="1" hangingPunct="1"/>
            <a:r>
              <a:rPr lang="en-US" sz="1600" dirty="0"/>
              <a:t>  </a:t>
            </a:r>
          </a:p>
          <a:p>
            <a:pPr eaLnBrk="1" hangingPunct="1"/>
            <a:r>
              <a:rPr lang="en-US" sz="1600" dirty="0"/>
              <a:t>These are some great examples of the pooling mentality.  It’s a great balance and one we all work hard to maintain.  While we’re going out of our way to help our members, we also need to remember that we’re running an insurance-like operation.  But the thing I love about pooling – the secret sauce, if you will – is the focus on the member.  There’s a quote I heard not long ago that has really resonated with me.  The quote is that “culture eats strategy for lunch.”  I don’t think that’s more true anywhere than pooling.  The mission of Pools – the purpose, if you will – is member centric and civic minded.  It serves to attract people with whom that very clear purpose resonates, just like yourselves. At the same time, while we’re going out of our way to help our members, we also need to remember that we’re running an insurance-like operation</a:t>
            </a:r>
          </a:p>
          <a:p>
            <a:pPr eaLnBrk="1" hangingPunct="1"/>
            <a:br>
              <a:rPr lang="en-US" sz="1600" dirty="0"/>
            </a:br>
            <a:endParaRPr lang="en-US" sz="1600" dirty="0"/>
          </a:p>
          <a:p>
            <a:pPr eaLnBrk="1" hangingPunct="1"/>
            <a:r>
              <a:rPr lang="en-US" sz="1600" dirty="0"/>
              <a:t>We have to run it in a way that assures that we’ll still be here tomorrow and ten years from now so that we can continue to do the job for our member cities.  </a:t>
            </a:r>
          </a:p>
        </p:txBody>
      </p:sp>
      <p:sp>
        <p:nvSpPr>
          <p:cNvPr id="4" name="Slide Number Placeholder 3"/>
          <p:cNvSpPr>
            <a:spLocks noGrp="1"/>
          </p:cNvSpPr>
          <p:nvPr>
            <p:ph type="sldNum" sz="quarter" idx="10"/>
          </p:nvPr>
        </p:nvSpPr>
        <p:spPr/>
        <p:txBody>
          <a:bodyPr/>
          <a:lstStyle/>
          <a:p>
            <a:fld id="{0A18CCFF-2D95-48DF-8EA5-768BF60DB147}" type="slidenum">
              <a:rPr lang="en-US" smtClean="0"/>
              <a:pPr/>
              <a:t>11</a:t>
            </a:fld>
            <a:endParaRPr lang="en-US" dirty="0"/>
          </a:p>
        </p:txBody>
      </p:sp>
    </p:spTree>
    <p:extLst>
      <p:ext uri="{BB962C8B-B14F-4D97-AF65-F5344CB8AC3E}">
        <p14:creationId xmlns:p14="http://schemas.microsoft.com/office/powerpoint/2010/main" val="109388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458029" y="2212820"/>
            <a:ext cx="6183381" cy="6562152"/>
          </a:xfrm>
        </p:spPr>
        <p:txBody>
          <a:bodyPr/>
          <a:lstStyle/>
          <a:p>
            <a:pPr eaLnBrk="1" hangingPunct="1"/>
            <a:r>
              <a:rPr lang="en-US" dirty="0"/>
              <a:t>One interesting note,</a:t>
            </a:r>
            <a:r>
              <a:rPr lang="en-US" baseline="0" dirty="0"/>
              <a:t> and something we absolutely need to be thinking more about…</a:t>
            </a:r>
            <a:r>
              <a:rPr lang="en-US" dirty="0"/>
              <a:t> As we look at what the commercial insurance companies have been doing, many</a:t>
            </a:r>
            <a:r>
              <a:rPr lang="en-US" baseline="0" dirty="0"/>
              <a:t> are </a:t>
            </a:r>
            <a:r>
              <a:rPr lang="en-US" dirty="0"/>
              <a:t>quite frankly catching up with pools in terms of how business is conducted and coverages that are offered.</a:t>
            </a:r>
          </a:p>
          <a:p>
            <a:pPr eaLnBrk="1" hangingPunct="1"/>
            <a:endParaRPr lang="en-US" dirty="0"/>
          </a:p>
          <a:p>
            <a:pPr eaLnBrk="1" hangingPunct="1"/>
            <a:r>
              <a:rPr lang="en-US" dirty="0"/>
              <a:t>Some private companies – Travelers is an example – have really improved their coverages so they’re doing a much better job of covering cities’ risks than might have been the case 10 or 15 years ago.  </a:t>
            </a:r>
          </a:p>
          <a:p>
            <a:pPr eaLnBrk="1" hangingPunct="1"/>
            <a:endParaRPr lang="en-US" dirty="0"/>
          </a:p>
          <a:p>
            <a:pPr eaLnBrk="1" hangingPunct="1"/>
            <a:r>
              <a:rPr lang="en-US" b="1" dirty="0"/>
              <a:t>In– cyber risk, for example – private insurers may even be ahead </a:t>
            </a:r>
            <a:r>
              <a:rPr lang="en-US" dirty="0"/>
              <a:t>of pools in solving cities’ risk problems. </a:t>
            </a:r>
          </a:p>
          <a:p>
            <a:pPr eaLnBrk="1" hangingPunct="1"/>
            <a:endParaRPr lang="en-US" dirty="0"/>
          </a:p>
          <a:p>
            <a:pPr eaLnBrk="1" hangingPunct="1"/>
            <a:r>
              <a:rPr lang="en-US" dirty="0"/>
              <a:t>We also see some private insurers beginning to offer impressive loss control help in areas like employment and work comp, using big data. Many have online training tools available to insureds.  And, many private insurers are actively looking for better ways to manage claims and litigation, in order to keep long-term claim costs down.</a:t>
            </a:r>
          </a:p>
          <a:p>
            <a:pPr eaLnBrk="1" hangingPunct="1"/>
            <a:endParaRPr lang="en-US" dirty="0"/>
          </a:p>
          <a:p>
            <a:pPr eaLnBrk="1" hangingPunct="1"/>
            <a:r>
              <a:rPr lang="en-US" dirty="0"/>
              <a:t>Plus, many private insurers are using predictive modeling as a foundational tool for pricing.  The availability of data analytics could put private insurers on equal grounds with pools in terms of understanding issues of importance to public entities.</a:t>
            </a:r>
          </a:p>
          <a:p>
            <a:pPr eaLnBrk="1" hangingPunct="1"/>
            <a:endParaRPr lang="en-US" dirty="0"/>
          </a:p>
          <a:p>
            <a:pPr eaLnBrk="1" hangingPunct="1"/>
            <a:r>
              <a:rPr lang="en-US" dirty="0"/>
              <a:t>In short – we can’t just stand pat, because the competition definitely isn’t.  </a:t>
            </a:r>
            <a:endParaRPr lang="en-US" baseline="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12</a:t>
            </a:fld>
            <a:endParaRPr lang="en-US" dirty="0"/>
          </a:p>
        </p:txBody>
      </p:sp>
    </p:spTree>
    <p:extLst>
      <p:ext uri="{BB962C8B-B14F-4D97-AF65-F5344CB8AC3E}">
        <p14:creationId xmlns:p14="http://schemas.microsoft.com/office/powerpoint/2010/main" val="299247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458029" y="2060210"/>
            <a:ext cx="6336057" cy="6638457"/>
          </a:xfrm>
        </p:spPr>
        <p:txBody>
          <a:bodyPr/>
          <a:lstStyle/>
          <a:p>
            <a:pPr eaLnBrk="1" hangingPunct="1"/>
            <a:r>
              <a:rPr lang="en-US" sz="1500" dirty="0"/>
              <a:t>Okay… next, we’re going to run through a dizzying array of how pools differ from one another.  And since you are a trustee in only ONE pool, you might find yourself asking the question “so what?”</a:t>
            </a:r>
          </a:p>
          <a:p>
            <a:pPr eaLnBrk="1" hangingPunct="1"/>
            <a:endParaRPr lang="en-US" sz="1500" dirty="0"/>
          </a:p>
          <a:p>
            <a:pPr eaLnBrk="1" hangingPunct="1"/>
            <a:r>
              <a:rPr lang="en-US" sz="1500" dirty="0"/>
              <a:t>The differences between and among pools run the gamut from broad, expansive policy issue sorts of things to seemingly minor details – but the stuff we’re going to capture is all important in terms of understanding your operations. </a:t>
            </a:r>
          </a:p>
          <a:p>
            <a:pPr eaLnBrk="1" hangingPunct="1"/>
            <a:endParaRPr lang="en-US" sz="1500" dirty="0"/>
          </a:p>
          <a:p>
            <a:pPr eaLnBrk="1" hangingPunct="1"/>
            <a:r>
              <a:rPr lang="en-US" sz="1500" dirty="0"/>
              <a:t>One of the things that happens to all of us is that we know and get used to how WE do things, and we think it’s perhaps THE way to do things. Adding the context of how things are done among several different pools, and why, is important to better understanding your own operations.  So let’s talk about some important differences among pools.</a:t>
            </a:r>
          </a:p>
          <a:p>
            <a:pPr eaLnBrk="1" hangingPunct="1"/>
            <a:endParaRPr lang="en-US" sz="1500" dirty="0"/>
          </a:p>
          <a:p>
            <a:pPr eaLnBrk="1" hangingPunct="1"/>
            <a:r>
              <a:rPr lang="en-US" sz="1500" dirty="0"/>
              <a:t>One difference from state to state is how pools are legally authorized and regulated. </a:t>
            </a:r>
          </a:p>
          <a:p>
            <a:pPr marL="288465" indent="-288465">
              <a:buFont typeface="Arial" pitchFamily="34" charset="0"/>
              <a:buChar char="•"/>
            </a:pPr>
            <a:r>
              <a:rPr lang="en-US" sz="1500" dirty="0"/>
              <a:t>In some states, there’s a specific statute on pooling.</a:t>
            </a:r>
          </a:p>
          <a:p>
            <a:pPr marL="288465" indent="-288465">
              <a:buFont typeface="Arial" pitchFamily="34" charset="0"/>
              <a:buChar char="•"/>
            </a:pPr>
            <a:r>
              <a:rPr lang="en-US" sz="1500" dirty="0"/>
              <a:t>In others, pools can be formed under a broader statutes that authorize intergovernmental cooperation of all sorts. </a:t>
            </a:r>
          </a:p>
          <a:p>
            <a:pPr marL="288465" indent="-288465">
              <a:buFont typeface="Arial" pitchFamily="34" charset="0"/>
              <a:buChar char="•"/>
            </a:pPr>
            <a:r>
              <a:rPr lang="en-US" sz="1500" dirty="0"/>
              <a:t>In still other states, pools are formed and operate as licensed insurance companies.  </a:t>
            </a:r>
          </a:p>
          <a:p>
            <a:pPr eaLnBrk="1" hangingPunct="1"/>
            <a:endParaRPr lang="en-US" sz="1500" dirty="0"/>
          </a:p>
          <a:p>
            <a:pPr eaLnBrk="1" hangingPunct="1"/>
            <a:r>
              <a:rPr lang="en-US" sz="1500" dirty="0"/>
              <a:t>The key concepts of pooling – a focus on cities, member-controlled, non-profit – can really be embodied in any number of different legal structures.  And, your legal structure might be different if you operate different sorts of pools – your p/c pool might be created under one statute while your health pool is allowed under another.</a:t>
            </a:r>
          </a:p>
          <a:p>
            <a:pPr eaLnBrk="1" hangingPunct="1"/>
            <a:endParaRPr lang="en-US" sz="1500" dirty="0"/>
          </a:p>
          <a:p>
            <a:r>
              <a:rPr lang="en-US" sz="1400" i="1" dirty="0"/>
              <a:t>(continued on next slide)</a:t>
            </a:r>
          </a:p>
        </p:txBody>
      </p:sp>
      <p:sp>
        <p:nvSpPr>
          <p:cNvPr id="4" name="Slide Number Placeholder 3"/>
          <p:cNvSpPr>
            <a:spLocks noGrp="1"/>
          </p:cNvSpPr>
          <p:nvPr>
            <p:ph type="sldNum" sz="quarter" idx="10"/>
          </p:nvPr>
        </p:nvSpPr>
        <p:spPr/>
        <p:txBody>
          <a:bodyPr/>
          <a:lstStyle/>
          <a:p>
            <a:fld id="{0A18CCFF-2D95-48DF-8EA5-768BF60DB147}" type="slidenum">
              <a:rPr lang="en-US" smtClean="0"/>
              <a:pPr/>
              <a:t>13</a:t>
            </a:fld>
            <a:endParaRPr lang="en-US" dirty="0"/>
          </a:p>
        </p:txBody>
      </p:sp>
    </p:spTree>
    <p:extLst>
      <p:ext uri="{BB962C8B-B14F-4D97-AF65-F5344CB8AC3E}">
        <p14:creationId xmlns:p14="http://schemas.microsoft.com/office/powerpoint/2010/main" val="200260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1" y="2136516"/>
            <a:ext cx="7023100" cy="7172584"/>
          </a:xfrm>
        </p:spPr>
        <p:txBody>
          <a:bodyPr/>
          <a:lstStyle/>
          <a:p>
            <a:pPr eaLnBrk="1" hangingPunct="1"/>
            <a:r>
              <a:rPr lang="en-US" sz="1400" dirty="0"/>
              <a:t>The level of regulation and regulatory oversight also differs greatly from state-to-state.  In some states, pools are closely regulated by the state insurance department or some other agency.   In a few states, there’s almost no regulation at the state level. </a:t>
            </a:r>
          </a:p>
          <a:p>
            <a:pPr eaLnBrk="1" hangingPunct="1"/>
            <a:endParaRPr lang="en-US" sz="1400" dirty="0"/>
          </a:p>
          <a:p>
            <a:pPr eaLnBrk="1" hangingPunct="1"/>
            <a:r>
              <a:rPr lang="en-US" sz="1400" dirty="0"/>
              <a:t>And in most states, it’s somewhere in between.  Of course, if you’re operating a health pool you also have to worry about some federal regulations, particularly in the area of benefit requirements.  We don’t have time to even BEGIN to discuss the regulatory environment under the Affordable Health Care Act…!</a:t>
            </a:r>
          </a:p>
          <a:p>
            <a:pPr eaLnBrk="1" hangingPunct="1"/>
            <a:endParaRPr lang="en-US" sz="1400" dirty="0"/>
          </a:p>
          <a:p>
            <a:pPr eaLnBrk="1" hangingPunct="1"/>
            <a:r>
              <a:rPr lang="en-US" sz="1400" dirty="0"/>
              <a:t>There are differences among states on what aspects of the pool’s operation are regulated.  There’s a list on the screen that highlights some of the areas that are typically regulated in our states.  Many of these probably apply if you’re running a health pool, where there tends to be more scrutiny to assure benefits are available.</a:t>
            </a:r>
          </a:p>
          <a:p>
            <a:pPr eaLnBrk="1" hangingPunct="1"/>
            <a:endParaRPr lang="en-US" sz="1400" dirty="0"/>
          </a:p>
          <a:p>
            <a:pPr eaLnBrk="1" hangingPunct="1"/>
            <a:r>
              <a:rPr lang="en-US" sz="1400" dirty="0"/>
              <a:t>One area that’s been getting some attention from regulators in recent years is on how much money p/c and work comp pools may be holding, and whether the pool should be required to return some of those funds to members. </a:t>
            </a:r>
          </a:p>
          <a:p>
            <a:pPr eaLnBrk="1" hangingPunct="1"/>
            <a:endParaRPr lang="en-US" sz="1400" dirty="0"/>
          </a:p>
          <a:p>
            <a:pPr eaLnBrk="1" hangingPunct="1"/>
            <a:r>
              <a:rPr lang="en-US" sz="1400" dirty="0"/>
              <a:t>Some states have already adopted rules on that; in others, regulators are pushing to adopt such rules, with the pools resisting; and I think if your pool isn’t already facing that kind of regulatory push, you might want to give some thought to how you’d respond if – or maybe when – it pops up in your state.  </a:t>
            </a:r>
            <a:r>
              <a:rPr lang="en-US" sz="1400" b="1" dirty="0"/>
              <a:t>Michigan and NH</a:t>
            </a:r>
            <a:r>
              <a:rPr lang="en-US" sz="1400" dirty="0"/>
              <a:t> had an interesting situation that got into the courts a few years ago, and was started by a group of firefighters there.</a:t>
            </a:r>
            <a:endParaRPr lang="en-US" sz="1400" b="1" dirty="0"/>
          </a:p>
          <a:p>
            <a:pPr eaLnBrk="1" hangingPunct="1"/>
            <a:endParaRPr lang="en-US" sz="1400" dirty="0"/>
          </a:p>
          <a:p>
            <a:pPr eaLnBrk="1" hangingPunct="1"/>
            <a:r>
              <a:rPr lang="en-US" sz="1400" dirty="0"/>
              <a:t>As a pool board member, you’ll want to have at least a basic understanding of what sorts of </a:t>
            </a:r>
            <a:r>
              <a:rPr lang="en-US" sz="1400" u="sng" dirty="0"/>
              <a:t>state or other regulation</a:t>
            </a:r>
            <a:r>
              <a:rPr lang="en-US" sz="1400" dirty="0"/>
              <a:t> your pool is subject to and what sort of requirements those regulations entail.</a:t>
            </a:r>
          </a:p>
          <a:p>
            <a:pPr eaLnBrk="1" hangingPunct="1"/>
            <a:endParaRPr lang="en-US" sz="1400" dirty="0"/>
          </a:p>
          <a:p>
            <a:pPr eaLnBrk="1" hangingPunct="1"/>
            <a:r>
              <a:rPr lang="en-US" sz="1400" dirty="0"/>
              <a:t>You’ll also want to make sure you understand the pool’s legal structure and grant of authority, and what it means for how you operate. </a:t>
            </a:r>
          </a:p>
        </p:txBody>
      </p:sp>
      <p:sp>
        <p:nvSpPr>
          <p:cNvPr id="4" name="Slide Number Placeholder 3"/>
          <p:cNvSpPr>
            <a:spLocks noGrp="1"/>
          </p:cNvSpPr>
          <p:nvPr>
            <p:ph type="sldNum" sz="quarter" idx="10"/>
          </p:nvPr>
        </p:nvSpPr>
        <p:spPr/>
        <p:txBody>
          <a:bodyPr/>
          <a:lstStyle/>
          <a:p>
            <a:fld id="{0A18CCFF-2D95-48DF-8EA5-768BF60DB147}" type="slidenum">
              <a:rPr lang="en-US" smtClean="0"/>
              <a:pPr/>
              <a:t>14</a:t>
            </a:fld>
            <a:endParaRPr lang="en-US" dirty="0"/>
          </a:p>
        </p:txBody>
      </p:sp>
    </p:spTree>
    <p:extLst>
      <p:ext uri="{BB962C8B-B14F-4D97-AF65-F5344CB8AC3E}">
        <p14:creationId xmlns:p14="http://schemas.microsoft.com/office/powerpoint/2010/main" val="200260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b="1" dirty="0"/>
              <a:t>(Kirk) </a:t>
            </a:r>
            <a:r>
              <a:rPr lang="en-US" dirty="0"/>
              <a:t>Pools also have differences in terms of membership scope.  In some states, like Minnesota, there are separate pools for different types of governmental entities. We have different pools for cities, counties, and townships. That's partly the result of the strong allegiance each type of government has to the association that created the pool. It's also partly because each type of government has pretty different duties and authority, which means the risk profiles are also different enough to require different kinds of coverage.</a:t>
            </a:r>
          </a:p>
          <a:p>
            <a:pPr eaLnBrk="1" hangingPunct="1"/>
            <a:br>
              <a:rPr lang="en-US" dirty="0"/>
            </a:br>
            <a:endParaRPr lang="en-US" dirty="0"/>
          </a:p>
          <a:p>
            <a:r>
              <a:rPr lang="en-US" dirty="0"/>
              <a:t>In other states, though, a single pool serves a variety of types of governmental entities. And in some states, different pools compete for the same members.</a:t>
            </a:r>
          </a:p>
          <a:p>
            <a:pPr eaLnBrk="1" hangingPunct="1"/>
            <a:br>
              <a:rPr lang="en-US" dirty="0"/>
            </a:br>
            <a:endParaRPr lang="en-US" dirty="0"/>
          </a:p>
          <a:p>
            <a:r>
              <a:rPr lang="en-US" dirty="0"/>
              <a:t>If I can digress for a minute, that's one of the nice things about NLC-RISC </a:t>
            </a:r>
            <a:r>
              <a:rPr lang="en-US" baseline="0" dirty="0"/>
              <a:t>and this conference, which only allows  state league-sanctioned or endorsed pools are allowed to participate and attend. That  means we can talk about the ideas we're experimenting with or the challenges we're facing without having to worry about the conversation coming back to haunt us.</a:t>
            </a:r>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15</a:t>
            </a:fld>
            <a:endParaRPr lang="en-US" dirty="0"/>
          </a:p>
        </p:txBody>
      </p:sp>
    </p:spTree>
    <p:extLst>
      <p:ext uri="{BB962C8B-B14F-4D97-AF65-F5344CB8AC3E}">
        <p14:creationId xmlns:p14="http://schemas.microsoft.com/office/powerpoint/2010/main" val="4031694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18CCFF-2D95-48DF-8EA5-768BF60DB147}" type="slidenum">
              <a:rPr lang="en-US" smtClean="0"/>
              <a:pPr/>
              <a:t>16</a:t>
            </a:fld>
            <a:endParaRPr lang="en-US" dirty="0"/>
          </a:p>
        </p:txBody>
      </p:sp>
    </p:spTree>
    <p:extLst>
      <p:ext uri="{BB962C8B-B14F-4D97-AF65-F5344CB8AC3E}">
        <p14:creationId xmlns:p14="http://schemas.microsoft.com/office/powerpoint/2010/main" val="36228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Pools also differ in how their governing boards are structured. Sometimes that's driven by regulatory requirements and sometimes it's because the pool decided their way made the most sense.</a:t>
            </a:r>
          </a:p>
          <a:p>
            <a:pPr eaLnBrk="1" hangingPunct="1"/>
            <a:br>
              <a:rPr lang="en-US" dirty="0"/>
            </a:br>
            <a:endParaRPr lang="en-US" dirty="0"/>
          </a:p>
          <a:p>
            <a:r>
              <a:rPr lang="en-US" dirty="0"/>
              <a:t>For instance, pools might have separate boards for each specific program, such as property. liability, and workers' compensation , or one board might be responsible for all of them. One ring to rule them all!  </a:t>
            </a:r>
          </a:p>
          <a:p>
            <a:pPr eaLnBrk="1" hangingPunct="1"/>
            <a:br>
              <a:rPr lang="en-US" dirty="0"/>
            </a:br>
            <a:endParaRPr lang="en-US" dirty="0"/>
          </a:p>
          <a:p>
            <a:r>
              <a:rPr lang="en-US" dirty="0"/>
              <a:t>Similarly, a board might have only a few trustees or it could have as many as 20 or more members. The board members might be a balance of staff and elected officials or might include the League's executive director</a:t>
            </a:r>
            <a:r>
              <a:rPr lang="en-US" baseline="0" dirty="0"/>
              <a:t>. They might be elected </a:t>
            </a:r>
            <a:r>
              <a:rPr lang="en-US" dirty="0"/>
              <a:t>or appointed or represent different geographic or demographic constituencies. The possibilities are almost endless.</a:t>
            </a:r>
          </a:p>
          <a:p>
            <a:pPr eaLnBrk="1" hangingPunct="1"/>
            <a:endParaRPr lang="en-US" dirty="0"/>
          </a:p>
          <a:p>
            <a:pPr eaLnBrk="1" hangingPunct="1"/>
            <a:br>
              <a:rPr lang="en-US" dirty="0"/>
            </a:br>
            <a:endParaRPr lang="en-US" dirty="0"/>
          </a:p>
          <a:p>
            <a:r>
              <a:rPr lang="en-US" i="1" dirty="0"/>
              <a:t>(continued on next slide)</a:t>
            </a:r>
          </a:p>
        </p:txBody>
      </p:sp>
      <p:sp>
        <p:nvSpPr>
          <p:cNvPr id="4" name="Slide Number Placeholder 3"/>
          <p:cNvSpPr>
            <a:spLocks noGrp="1"/>
          </p:cNvSpPr>
          <p:nvPr>
            <p:ph type="sldNum" sz="quarter" idx="10"/>
          </p:nvPr>
        </p:nvSpPr>
        <p:spPr/>
        <p:txBody>
          <a:bodyPr/>
          <a:lstStyle/>
          <a:p>
            <a:fld id="{0A18CCFF-2D95-48DF-8EA5-768BF60DB147}" type="slidenum">
              <a:rPr lang="en-US" smtClean="0"/>
              <a:pPr/>
              <a:t>17</a:t>
            </a:fld>
            <a:endParaRPr lang="en-US" dirty="0"/>
          </a:p>
        </p:txBody>
      </p:sp>
    </p:spTree>
    <p:extLst>
      <p:ext uri="{BB962C8B-B14F-4D97-AF65-F5344CB8AC3E}">
        <p14:creationId xmlns:p14="http://schemas.microsoft.com/office/powerpoint/2010/main" val="185256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dirty="0"/>
              <a:t>Beyond their composition, boards differ pretty widely in the type of decisions they get involved in.</a:t>
            </a:r>
          </a:p>
          <a:p>
            <a:pPr eaLnBrk="1" hangingPunct="1"/>
            <a:br>
              <a:rPr lang="en-US" dirty="0"/>
            </a:br>
            <a:endParaRPr lang="en-US" dirty="0"/>
          </a:p>
          <a:p>
            <a:r>
              <a:rPr lang="en-US" dirty="0"/>
              <a:t>Some boards get quite involved in settling lawsuits and paying claims and dealing with other individual member issues.  Others act like more traditional boards of directors, giving high-level policy direction to pool staff without dealing in day-to-day operations.</a:t>
            </a:r>
          </a:p>
          <a:p>
            <a:pPr eaLnBrk="1" hangingPunct="1"/>
            <a:br>
              <a:rPr lang="en-US" dirty="0"/>
            </a:br>
            <a:endParaRPr lang="en-US" dirty="0"/>
          </a:p>
          <a:p>
            <a:pPr eaLnBrk="1" hangingPunct="1"/>
            <a:r>
              <a:rPr lang="en-US" dirty="0"/>
              <a:t>There are pros and cons to each approach, but the important thing is to make sure you understand and are comfortable with the role you're asked to play on your particular board.</a:t>
            </a:r>
          </a:p>
          <a:p>
            <a:pPr eaLnBrk="1" hangingPunct="1"/>
            <a:br>
              <a:rPr lang="en-US" baseline="0" dirty="0"/>
            </a:br>
            <a:r>
              <a:rPr lang="en-US" b="1" dirty="0"/>
              <a:t>(Kirk) </a:t>
            </a:r>
            <a:r>
              <a:rPr lang="en-US" dirty="0"/>
              <a:t>There are of course differences in the coverage and services offered by local government insurance pools</a:t>
            </a:r>
            <a:r>
              <a:rPr lang="en-US" baseline="0" dirty="0"/>
              <a:t> around the country</a:t>
            </a:r>
            <a:r>
              <a:rPr lang="en-US" dirty="0"/>
              <a:t> – of course, you’ll start by understanding whether you offer property, liability, work comp, health, unemployment, or some other major coverage line.</a:t>
            </a:r>
            <a:endParaRPr lang="en-US" baseline="0" dirty="0"/>
          </a:p>
          <a:p>
            <a:pPr eaLnBrk="1" hangingPunct="1"/>
            <a:endParaRPr lang="en-US" dirty="0"/>
          </a:p>
          <a:p>
            <a:pPr eaLnBrk="1" hangingPunct="1"/>
            <a:r>
              <a:rPr lang="en-US" dirty="0"/>
              <a:t>But event the coverages WITHIN those lines of business might differ.  What you offer might be a product of </a:t>
            </a:r>
          </a:p>
          <a:p>
            <a:pPr eaLnBrk="1" hangingPunct="1"/>
            <a:endParaRPr lang="en-US" dirty="0"/>
          </a:p>
          <a:p>
            <a:pPr eaLnBrk="1" hangingPunct="1"/>
            <a:r>
              <a:rPr lang="en-US" dirty="0"/>
              <a:t>**your </a:t>
            </a:r>
            <a:r>
              <a:rPr lang="en-US" u="sng" dirty="0"/>
              <a:t>location</a:t>
            </a:r>
            <a:r>
              <a:rPr lang="en-US" dirty="0"/>
              <a:t> --</a:t>
            </a:r>
            <a:r>
              <a:rPr lang="en-US" baseline="0" dirty="0"/>
              <a:t> </a:t>
            </a:r>
            <a:r>
              <a:rPr lang="en-US" dirty="0"/>
              <a:t>think earthquakes or tornadoes or hurricanes, </a:t>
            </a:r>
          </a:p>
          <a:p>
            <a:pPr eaLnBrk="1" hangingPunct="1"/>
            <a:endParaRPr lang="en-US" dirty="0"/>
          </a:p>
          <a:p>
            <a:pPr eaLnBrk="1" hangingPunct="1"/>
            <a:r>
              <a:rPr lang="en-US" dirty="0"/>
              <a:t>**your </a:t>
            </a:r>
            <a:r>
              <a:rPr lang="en-US" u="sng" dirty="0"/>
              <a:t>member needs</a:t>
            </a:r>
            <a:r>
              <a:rPr lang="en-US" dirty="0"/>
              <a:t> --</a:t>
            </a:r>
            <a:r>
              <a:rPr lang="en-US" baseline="0" dirty="0"/>
              <a:t> </a:t>
            </a:r>
            <a:r>
              <a:rPr lang="en-US" dirty="0"/>
              <a:t>whether you offer coverage for liability arising out of correctional facilities may depend on whether or not your membership includes counties, or whether you operate in a state that still has a measure of sovereign immunity, </a:t>
            </a:r>
          </a:p>
          <a:p>
            <a:pPr eaLnBrk="1" hangingPunct="1"/>
            <a:endParaRPr lang="en-US" dirty="0"/>
          </a:p>
          <a:p>
            <a:pPr eaLnBrk="1" hangingPunct="1"/>
            <a:r>
              <a:rPr lang="en-US" dirty="0"/>
              <a:t>**your </a:t>
            </a:r>
            <a:r>
              <a:rPr lang="en-US" u="sng" dirty="0"/>
              <a:t>reinsurance</a:t>
            </a:r>
            <a:r>
              <a:rPr lang="en-US" dirty="0"/>
              <a:t> relationships --</a:t>
            </a:r>
            <a:r>
              <a:rPr lang="en-US" baseline="0" dirty="0"/>
              <a:t> </a:t>
            </a:r>
            <a:r>
              <a:rPr lang="en-US" dirty="0"/>
              <a:t>and whether your reinsurers will support the types of coverage you’re looking to offer, </a:t>
            </a:r>
          </a:p>
          <a:p>
            <a:pPr eaLnBrk="1" hangingPunct="1"/>
            <a:endParaRPr lang="en-US" dirty="0"/>
          </a:p>
          <a:p>
            <a:pPr eaLnBrk="1" hangingPunct="1"/>
            <a:r>
              <a:rPr lang="en-US" dirty="0"/>
              <a:t>**your </a:t>
            </a:r>
            <a:r>
              <a:rPr lang="en-US" u="sng" dirty="0"/>
              <a:t>financial standing</a:t>
            </a:r>
            <a:r>
              <a:rPr lang="en-US" dirty="0"/>
              <a:t> and ability to take on new risks, </a:t>
            </a:r>
          </a:p>
          <a:p>
            <a:pPr eaLnBrk="1" hangingPunct="1"/>
            <a:endParaRPr lang="en-US" dirty="0"/>
          </a:p>
          <a:p>
            <a:pPr eaLnBrk="1" hangingPunct="1"/>
            <a:r>
              <a:rPr lang="en-US" dirty="0"/>
              <a:t>**your </a:t>
            </a:r>
            <a:r>
              <a:rPr lang="en-US" u="sng" dirty="0"/>
              <a:t>board make-up</a:t>
            </a:r>
            <a:r>
              <a:rPr lang="en-US" dirty="0"/>
              <a:t>,</a:t>
            </a:r>
          </a:p>
          <a:p>
            <a:pPr eaLnBrk="1" hangingPunct="1"/>
            <a:endParaRPr lang="en-US" dirty="0"/>
          </a:p>
          <a:p>
            <a:pPr eaLnBrk="1" hangingPunct="1"/>
            <a:r>
              <a:rPr lang="en-US" dirty="0"/>
              <a:t>** the </a:t>
            </a:r>
            <a:r>
              <a:rPr lang="en-US" u="sng" dirty="0"/>
              <a:t>competitive market</a:t>
            </a:r>
            <a:r>
              <a:rPr lang="en-US" dirty="0"/>
              <a:t> you operate in, and so on.</a:t>
            </a:r>
          </a:p>
          <a:p>
            <a:pPr eaLnBrk="1" hangingPunct="1"/>
            <a:endParaRPr lang="en-US" dirty="0"/>
          </a:p>
          <a:p>
            <a:r>
              <a:rPr lang="en-US" i="1" dirty="0"/>
              <a:t>(continued on next slide)</a:t>
            </a:r>
          </a:p>
          <a:p>
            <a:pPr eaLnBrk="1" hangingPunct="1"/>
            <a:endParaRPr lang="en-US" baseline="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18</a:t>
            </a:fld>
            <a:endParaRPr lang="en-US" dirty="0"/>
          </a:p>
        </p:txBody>
      </p:sp>
    </p:spTree>
    <p:extLst>
      <p:ext uri="{BB962C8B-B14F-4D97-AF65-F5344CB8AC3E}">
        <p14:creationId xmlns:p14="http://schemas.microsoft.com/office/powerpoint/2010/main" val="318633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304800"/>
            <a:ext cx="2862263" cy="1611313"/>
          </a:xfrm>
        </p:spPr>
      </p:sp>
      <p:sp>
        <p:nvSpPr>
          <p:cNvPr id="3" name="Notes Placeholder 2"/>
          <p:cNvSpPr>
            <a:spLocks noGrp="1"/>
          </p:cNvSpPr>
          <p:nvPr>
            <p:ph type="body" idx="1"/>
          </p:nvPr>
        </p:nvSpPr>
        <p:spPr>
          <a:xfrm>
            <a:off x="305352" y="1983906"/>
            <a:ext cx="6565072" cy="6714761"/>
          </a:xfrm>
        </p:spPr>
        <p:txBody>
          <a:bodyPr/>
          <a:lstStyle/>
          <a:p>
            <a:pPr eaLnBrk="1" hangingPunct="1"/>
            <a:r>
              <a:rPr lang="en-US" dirty="0"/>
              <a:t>And there’s lots of room here for risk tolerance, and whether a board feels like it’s appropriate to offer coverage --</a:t>
            </a:r>
            <a:r>
              <a:rPr lang="en-US" baseline="0" dirty="0"/>
              <a:t> </a:t>
            </a:r>
            <a:r>
              <a:rPr lang="en-US" dirty="0"/>
              <a:t>like no-fault sewer backup coverage, or skateboard park liability coverage, or land use liability coverage.  </a:t>
            </a:r>
          </a:p>
          <a:p>
            <a:pPr eaLnBrk="1" hangingPunct="1"/>
            <a:endParaRPr lang="en-US" baseline="0" dirty="0"/>
          </a:p>
          <a:p>
            <a:pPr eaLnBrk="1" hangingPunct="1"/>
            <a:r>
              <a:rPr lang="en-US" baseline="0" dirty="0"/>
              <a:t>We talked earlier</a:t>
            </a:r>
            <a:r>
              <a:rPr lang="en-US" dirty="0"/>
              <a:t> </a:t>
            </a:r>
            <a:r>
              <a:rPr lang="en-US" baseline="0" dirty="0"/>
              <a:t>about coverage innovation and the sense that in some cases commercial carriers have caught up to pools.  There’s still a real spirit within pools of pushing boundaries, though, on behalf of members. Let’s take a look at some of the things we cover: </a:t>
            </a:r>
          </a:p>
          <a:p>
            <a:pPr eaLnBrk="1" hangingPunct="1"/>
            <a:endParaRPr lang="en-US" b="1" dirty="0"/>
          </a:p>
          <a:p>
            <a:pPr eaLnBrk="1" hangingPunct="1"/>
            <a:endParaRPr lang="en-US" baseline="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19</a:t>
            </a:fld>
            <a:endParaRPr lang="en-US" dirty="0"/>
          </a:p>
        </p:txBody>
      </p:sp>
    </p:spTree>
    <p:extLst>
      <p:ext uri="{BB962C8B-B14F-4D97-AF65-F5344CB8AC3E}">
        <p14:creationId xmlns:p14="http://schemas.microsoft.com/office/powerpoint/2010/main" val="630950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742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b="1" dirty="0"/>
              <a:t> Patrick – </a:t>
            </a:r>
          </a:p>
          <a:p>
            <a:pPr eaLnBrk="1" hangingPunct="1"/>
            <a:endParaRPr lang="en-US" b="1" dirty="0"/>
          </a:p>
          <a:p>
            <a:pPr eaLnBrk="1" hangingPunct="1"/>
            <a:r>
              <a:rPr lang="en-US" dirty="0"/>
              <a:t>First, we’ll take a very quick look at how and why pooling got started. </a:t>
            </a:r>
          </a:p>
          <a:p>
            <a:pPr eaLnBrk="1" hangingPunct="1"/>
            <a:endParaRPr lang="en-US" dirty="0"/>
          </a:p>
          <a:p>
            <a:pPr defTabSz="923087" fontAlgn="base">
              <a:spcBef>
                <a:spcPct val="30000"/>
              </a:spcBef>
              <a:spcAft>
                <a:spcPct val="0"/>
              </a:spcAft>
              <a:defRPr/>
            </a:pPr>
            <a:r>
              <a:rPr lang="en-US" dirty="0"/>
              <a:t>We’ll then look at some of the many ways that pools differ from each other, and things you’ll want to make sure you know about your own pool’s structure and operations. We’ll talk some about reinsurance and the role it plays for pools.  </a:t>
            </a:r>
          </a:p>
          <a:p>
            <a:pPr eaLnBrk="1" hangingPunct="1"/>
            <a:endParaRPr lang="en-US" dirty="0"/>
          </a:p>
          <a:p>
            <a:pPr eaLnBrk="1" hangingPunct="1"/>
            <a:r>
              <a:rPr lang="en-US" dirty="0"/>
              <a:t>We’ll then take a look at a couple key points about pool finances and some of the things that can make pool’s finances a bit unique.  </a:t>
            </a:r>
          </a:p>
          <a:p>
            <a:pPr eaLnBrk="1" hangingPunct="1"/>
            <a:endParaRPr lang="en-US" dirty="0"/>
          </a:p>
          <a:p>
            <a:pPr eaLnBrk="1" hangingPunct="1"/>
            <a:r>
              <a:rPr lang="en-US" dirty="0"/>
              <a:t>Finally, we’ll offer some comments on your responsibilities as members of the pool’s board of directors.  </a:t>
            </a:r>
          </a:p>
          <a:p>
            <a:pPr eaLnBrk="1" hangingPunct="1"/>
            <a:endParaRPr lang="en-US" dirty="0"/>
          </a:p>
          <a:p>
            <a:pPr eaLnBrk="1" hangingPunct="1"/>
            <a:r>
              <a:rPr lang="en-US" dirty="0"/>
              <a:t>And as we go along, we’re also going to back out of the weeds and look at some of the “big picture” trends and issues that all of us who are responsible for running pools need to be thinking about. </a:t>
            </a:r>
          </a:p>
          <a:p>
            <a:pPr eaLnBrk="1" hangingPunct="1"/>
            <a:endParaRPr lang="en-US" dirty="0"/>
          </a:p>
          <a:p>
            <a:pPr eaLnBrk="1" hangingPunct="1"/>
            <a:r>
              <a:rPr lang="en-US" dirty="0"/>
              <a:t>We’ll start by talking about the demographics of our own pools’ membership, including the types of members we serve, and anything else appropriate to say by way of introduction about your Pool.</a:t>
            </a:r>
          </a:p>
          <a:p>
            <a:pPr eaLnBrk="1" hangingPunct="1"/>
            <a:endParaRPr lang="en-US" dirty="0"/>
          </a:p>
          <a:p>
            <a:pPr eaLnBrk="1" hangingPunct="1"/>
            <a:endParaRPr lang="en-US" b="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a:t>
            </a:fld>
            <a:endParaRPr lang="en-US" dirty="0"/>
          </a:p>
        </p:txBody>
      </p:sp>
    </p:spTree>
    <p:extLst>
      <p:ext uri="{BB962C8B-B14F-4D97-AF65-F5344CB8AC3E}">
        <p14:creationId xmlns:p14="http://schemas.microsoft.com/office/powerpoint/2010/main" val="215634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534367" y="2060212"/>
            <a:ext cx="6107043" cy="6870548"/>
          </a:xfrm>
        </p:spPr>
        <p:txBody>
          <a:bodyPr/>
          <a:lstStyle/>
          <a:p>
            <a:r>
              <a:rPr lang="en-US" sz="1400" b="1" dirty="0"/>
              <a:t>(KIRK) </a:t>
            </a:r>
            <a:r>
              <a:rPr lang="en-US" sz="1400" dirty="0"/>
              <a:t>Another way pools differ is in how they go about meeting the core functions that every pool, or any insurance company, needs.</a:t>
            </a:r>
          </a:p>
          <a:p>
            <a:br>
              <a:rPr lang="en-US" sz="1400" dirty="0"/>
            </a:br>
            <a:endParaRPr lang="en-US" sz="1400" dirty="0"/>
          </a:p>
          <a:p>
            <a:r>
              <a:rPr lang="en-US" sz="1400" dirty="0"/>
              <a:t>This is going to be a big over-simplification, but there are really three main functions that every pool has to fulfill.</a:t>
            </a:r>
          </a:p>
          <a:p>
            <a:br>
              <a:rPr lang="en-US" sz="1400" dirty="0"/>
            </a:br>
            <a:endParaRPr lang="en-US" sz="1400" dirty="0"/>
          </a:p>
          <a:p>
            <a:r>
              <a:rPr lang="en-US" sz="1400" dirty="0"/>
              <a:t>One is underwriting, which is the process of deciding who gets coverage, what kind of coverage they get, and how much it's going to cost.</a:t>
            </a:r>
          </a:p>
          <a:p>
            <a:br>
              <a:rPr lang="en-US" sz="1400" dirty="0">
                <a:solidFill>
                  <a:srgbClr val="3366FF"/>
                </a:solidFill>
              </a:rPr>
            </a:br>
            <a:endParaRPr lang="en-US" sz="1400" dirty="0">
              <a:solidFill>
                <a:srgbClr val="3366FF"/>
              </a:solidFill>
            </a:endParaRPr>
          </a:p>
          <a:p>
            <a:r>
              <a:rPr lang="en-US" sz="1400" dirty="0"/>
              <a:t>The second is claims, which is the process of determining whether a loss is covered, whether it should be paid or contested, and if it should be paid, how much it's worth.  </a:t>
            </a:r>
          </a:p>
          <a:p>
            <a:br>
              <a:rPr lang="en-US" sz="1400" dirty="0"/>
            </a:br>
            <a:endParaRPr lang="en-US" sz="1400" dirty="0"/>
          </a:p>
          <a:p>
            <a:r>
              <a:rPr lang="en-US" sz="1400" dirty="0"/>
              <a:t>The third is loss control or risk management. That’s the process of looking for ways to reduce the number and cost of losses..</a:t>
            </a:r>
          </a:p>
          <a:p>
            <a:br>
              <a:rPr lang="en-US" sz="1400" dirty="0"/>
            </a:br>
            <a:endParaRPr lang="en-US" sz="1400" dirty="0"/>
          </a:p>
          <a:p>
            <a:r>
              <a:rPr lang="en-US" sz="1400" dirty="0"/>
              <a:t>While every pool performs these three basic functions, there’s a lot of variation about how they're organized. There might be three separate departments, which is the way we do it in Minnesota. Or, loss control might be part of underwriting or claims. One of the reasons for that is that pools can view loss control as serving overlapping but different goals. Sometimes, it's tied very closely to underwriting. A member has to implement certain loss control recommendations in order to get coverage or avoid rate or deductible increases. In other pools, loss control is more of a member service than a set of requirements. One of the jobs of a trustee is to help guide the pool in deciding where it wants to fall along this spectrum.</a:t>
            </a:r>
          </a:p>
        </p:txBody>
      </p:sp>
      <p:sp>
        <p:nvSpPr>
          <p:cNvPr id="4" name="Slide Number Placeholder 3"/>
          <p:cNvSpPr>
            <a:spLocks noGrp="1"/>
          </p:cNvSpPr>
          <p:nvPr>
            <p:ph type="sldNum" sz="quarter" idx="10"/>
          </p:nvPr>
        </p:nvSpPr>
        <p:spPr/>
        <p:txBody>
          <a:bodyPr/>
          <a:lstStyle/>
          <a:p>
            <a:fld id="{0A18CCFF-2D95-48DF-8EA5-768BF60DB147}" type="slidenum">
              <a:rPr lang="en-US" smtClean="0"/>
              <a:pPr/>
              <a:t>21</a:t>
            </a:fld>
            <a:endParaRPr lang="en-US" dirty="0"/>
          </a:p>
        </p:txBody>
      </p:sp>
    </p:spTree>
    <p:extLst>
      <p:ext uri="{BB962C8B-B14F-4D97-AF65-F5344CB8AC3E}">
        <p14:creationId xmlns:p14="http://schemas.microsoft.com/office/powerpoint/2010/main" val="67176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152400"/>
            <a:ext cx="2862263" cy="1611313"/>
          </a:xfrm>
        </p:spPr>
      </p:sp>
      <p:sp>
        <p:nvSpPr>
          <p:cNvPr id="3" name="Notes Placeholder 2"/>
          <p:cNvSpPr>
            <a:spLocks noGrp="1"/>
          </p:cNvSpPr>
          <p:nvPr>
            <p:ph type="body" idx="1"/>
          </p:nvPr>
        </p:nvSpPr>
        <p:spPr>
          <a:xfrm>
            <a:off x="229015" y="1762943"/>
            <a:ext cx="6641409" cy="7393549"/>
          </a:xfrm>
        </p:spPr>
        <p:txBody>
          <a:bodyPr/>
          <a:lstStyle/>
          <a:p>
            <a:r>
              <a:rPr lang="en-US" dirty="0"/>
              <a:t>Another way pools differ is whether they use their own staff or contract with an outside vendor for certain functions. There's a huge variety and no one right answer on this topic. It depends on the pool's history , the workforce it has available, the type and scope of programs it offers, and a whole bunch of other considerations. In Minnesota, we use a combination of in-house and contract staff for claims administration, loss control, underwriting, and liability defense. On the other hand  we handle virtually all of our defense litigation for work comp internally while our underwriting and claims technology needs are handled by a vendor. Why? Because it works for us. We look at it pretty regularly, though, review how good a job our vendors are doing and whether we'd benefit by internalizing or outsourcing functions. What works for us today might not at some point down the road.</a:t>
            </a:r>
          </a:p>
          <a:p>
            <a:br>
              <a:rPr lang="en-US" dirty="0"/>
            </a:br>
            <a:endParaRPr lang="en-US" dirty="0"/>
          </a:p>
          <a:p>
            <a:r>
              <a:rPr lang="en-US" dirty="0"/>
              <a:t>And that's the important lesson here. As trustees, you want to regularly consider the alternatives available to you and whether they make sense. If you're relying on a third party, are they doing a good job? If not, who else offers those services and for how much? How comfortable are you relying on a third party to perform a critical part of your business?</a:t>
            </a:r>
          </a:p>
          <a:p>
            <a:endParaRPr lang="en-US" b="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22</a:t>
            </a:fld>
            <a:endParaRPr lang="en-US" dirty="0"/>
          </a:p>
        </p:txBody>
      </p:sp>
    </p:spTree>
    <p:extLst>
      <p:ext uri="{BB962C8B-B14F-4D97-AF65-F5344CB8AC3E}">
        <p14:creationId xmlns:p14="http://schemas.microsoft.com/office/powerpoint/2010/main" val="132042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5163" y="98425"/>
            <a:ext cx="2860675" cy="1609725"/>
          </a:xfrm>
        </p:spPr>
      </p:sp>
      <p:sp>
        <p:nvSpPr>
          <p:cNvPr id="3" name="Notes Placeholder 2"/>
          <p:cNvSpPr>
            <a:spLocks noGrp="1"/>
          </p:cNvSpPr>
          <p:nvPr>
            <p:ph type="body" idx="1"/>
          </p:nvPr>
        </p:nvSpPr>
        <p:spPr>
          <a:xfrm>
            <a:off x="152677" y="1907602"/>
            <a:ext cx="6717748" cy="6943673"/>
          </a:xfrm>
        </p:spPr>
        <p:txBody>
          <a:bodyPr/>
          <a:lstStyle/>
          <a:p>
            <a:r>
              <a:rPr lang="en-US" dirty="0"/>
              <a:t>It's also important to think about the pool's relationship with the state league. All of the pools represented here are sponsored by or affiliated with or endorsed by a state municipal league.  But there’s a lot of  variety from state to state in what that relationship looks like and how it works.  In some cases, the League and pool operations are completely separate. In others, the league and pooling organizations are so intertwined that members don’t even really know there's a difference.  </a:t>
            </a:r>
          </a:p>
          <a:p>
            <a:pPr eaLnBrk="1" hangingPunct="1"/>
            <a:endParaRPr lang="en-US" dirty="0"/>
          </a:p>
          <a:p>
            <a:pPr eaLnBrk="1" hangingPunct="1"/>
            <a:r>
              <a:rPr lang="en-US" dirty="0"/>
              <a:t>Regardless of the relationship, there is a strong bond between the Leagues and the Pools.  And that bond offers something no other insurance provider can bring to the table: an understanding of municipal issues, the comfort of knowing that your peers are the primary decisions makers, and the opportunity to bring collective strength and understanding to the membership.</a:t>
            </a:r>
          </a:p>
          <a:p>
            <a:pPr eaLnBrk="1" hangingPunct="1"/>
            <a:br>
              <a:rPr lang="en-US" dirty="0"/>
            </a:br>
            <a:r>
              <a:rPr lang="en-US" dirty="0"/>
              <a:t>Regardless of the relationship</a:t>
            </a:r>
            <a:r>
              <a:rPr lang="en-US" baseline="0" dirty="0"/>
              <a:t>, in most cases there's </a:t>
            </a:r>
            <a:r>
              <a:rPr lang="en-US" dirty="0"/>
              <a:t>a strong financial relationship between an insurance trust and the state League, although the structure of that relationship might differ. It can take  the form of a payment to the League for support or sharing of staff and resources or some other arrangement. </a:t>
            </a:r>
            <a:r>
              <a:rPr lang="en-US" b="1" dirty="0"/>
              <a:t>    </a:t>
            </a:r>
            <a:r>
              <a:rPr lang="en-US" dirty="0"/>
              <a:t>Again, there is no right or wrong way here. It depends on what works for your pool.</a:t>
            </a:r>
          </a:p>
        </p:txBody>
      </p:sp>
      <p:sp>
        <p:nvSpPr>
          <p:cNvPr id="4" name="Slide Number Placeholder 3"/>
          <p:cNvSpPr>
            <a:spLocks noGrp="1"/>
          </p:cNvSpPr>
          <p:nvPr>
            <p:ph type="sldNum" sz="quarter" idx="10"/>
          </p:nvPr>
        </p:nvSpPr>
        <p:spPr/>
        <p:txBody>
          <a:bodyPr/>
          <a:lstStyle/>
          <a:p>
            <a:fld id="{0A18CCFF-2D95-48DF-8EA5-768BF60DB147}" type="slidenum">
              <a:rPr lang="en-US" smtClean="0"/>
              <a:pPr/>
              <a:t>23</a:t>
            </a:fld>
            <a:endParaRPr lang="en-US" dirty="0"/>
          </a:p>
        </p:txBody>
      </p:sp>
    </p:spTree>
    <p:extLst>
      <p:ext uri="{BB962C8B-B14F-4D97-AF65-F5344CB8AC3E}">
        <p14:creationId xmlns:p14="http://schemas.microsoft.com/office/powerpoint/2010/main" val="287650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152400"/>
            <a:ext cx="2862263" cy="1611313"/>
          </a:xfrm>
        </p:spPr>
      </p:sp>
      <p:sp>
        <p:nvSpPr>
          <p:cNvPr id="3" name="Notes Placeholder 2"/>
          <p:cNvSpPr>
            <a:spLocks noGrp="1"/>
          </p:cNvSpPr>
          <p:nvPr>
            <p:ph type="body" idx="1"/>
          </p:nvPr>
        </p:nvSpPr>
        <p:spPr>
          <a:xfrm>
            <a:off x="229015" y="1762945"/>
            <a:ext cx="6488734" cy="7120377"/>
          </a:xfrm>
        </p:spPr>
        <p:txBody>
          <a:bodyPr/>
          <a:lstStyle/>
          <a:p>
            <a:r>
              <a:rPr lang="en-US" sz="1500" dirty="0"/>
              <a:t>It's worth noting that in the past few years, the financial relationship between the league and the pool has become a very hot issue in a couple states. </a:t>
            </a:r>
          </a:p>
          <a:p>
            <a:endParaRPr lang="en-US" sz="1500" dirty="0"/>
          </a:p>
          <a:p>
            <a:r>
              <a:rPr lang="en-US" sz="1500" dirty="0"/>
              <a:t>That's not unexpected. Pretty much since the beginning of pools, this issue has occasionally popped up and created tension between a league and a pool over the amount of financial support the pool should provide to the league.</a:t>
            </a:r>
          </a:p>
          <a:p>
            <a:br>
              <a:rPr lang="en-US" sz="1500" dirty="0"/>
            </a:br>
            <a:r>
              <a:rPr lang="en-US" sz="1500" dirty="0"/>
              <a:t>What is a little new is that in a few cases around the country we've seen regulators getting involved and questioning the financial relationship between a league and a pool. We've also  seen a couple of legal challenges by other parties too, such as a union challenge to the use of health pool funds on the grounds that part of those funds represent their members’ premium contributions.</a:t>
            </a:r>
          </a:p>
          <a:p>
            <a:endParaRPr lang="en-US" sz="1500" dirty="0"/>
          </a:p>
          <a:p>
            <a:r>
              <a:rPr lang="en-US" sz="1500" dirty="0"/>
              <a:t>There's absolutely nothing inherently wrong about a pool and a league sharing costs and services. What is worth thinking about is how to make sure you're comfortable explaining the relationship if somebody asks. Having a regular discussion about why it makes sense, and properly documenting that discussion, will make it a lot easier to justify if it's ever challenged.   </a:t>
            </a:r>
          </a:p>
        </p:txBody>
      </p:sp>
      <p:sp>
        <p:nvSpPr>
          <p:cNvPr id="4" name="Slide Number Placeholder 3"/>
          <p:cNvSpPr>
            <a:spLocks noGrp="1"/>
          </p:cNvSpPr>
          <p:nvPr>
            <p:ph type="sldNum" sz="quarter" idx="10"/>
          </p:nvPr>
        </p:nvSpPr>
        <p:spPr/>
        <p:txBody>
          <a:bodyPr/>
          <a:lstStyle/>
          <a:p>
            <a:fld id="{0A18CCFF-2D95-48DF-8EA5-768BF60DB147}" type="slidenum">
              <a:rPr lang="en-US" smtClean="0"/>
              <a:pPr/>
              <a:t>24</a:t>
            </a:fld>
            <a:endParaRPr lang="en-US" dirty="0"/>
          </a:p>
        </p:txBody>
      </p:sp>
    </p:spTree>
    <p:extLst>
      <p:ext uri="{BB962C8B-B14F-4D97-AF65-F5344CB8AC3E}">
        <p14:creationId xmlns:p14="http://schemas.microsoft.com/office/powerpoint/2010/main" val="316286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Regardless of the relationship, the core function of pools is to provide coverage for its members. I am going to switch gears a little bit to focus on how pool operations go about offering the best coverage. Different pools may be structured differently, but the basic principles are surprisingly similar.</a:t>
            </a:r>
          </a:p>
          <a:p>
            <a:endParaRPr lang="en-US" dirty="0"/>
          </a:p>
          <a:p>
            <a:r>
              <a:rPr lang="en-US" dirty="0"/>
              <a:t>When I first started at CIS five years ago, I worked with the Board to develop a strategic plan the defines how we go about that. So, I will use this graphical display of our plan to show my frame of reference. However, please know that there are other, and maybe better, ways to go about it in your state.</a:t>
            </a:r>
          </a:p>
          <a:p>
            <a:endParaRPr lang="en-US" dirty="0"/>
          </a:p>
          <a:p>
            <a:r>
              <a:rPr lang="en-US" dirty="0"/>
              <a:t>CIS’ mission is to provide property/casualty and employee benefit solutions tailored to the needs of Oregon cities and counties. That is what we do. What we are striving for is our vision. Together, we help Oregon’s cities and counties be safer, stronger and healthier.  To do that, we set six overarching goals related to:</a:t>
            </a:r>
          </a:p>
          <a:p>
            <a:endParaRPr lang="en-US" dirty="0"/>
          </a:p>
          <a:p>
            <a:pPr marL="285750" indent="-285750">
              <a:buFont typeface="Arial" panose="020B0604020202020204" pitchFamily="34" charset="0"/>
              <a:buChar char="•"/>
            </a:pPr>
            <a:r>
              <a:rPr lang="en-US" dirty="0"/>
              <a:t>Risk management – being ahead of the trends and preparing you</a:t>
            </a:r>
          </a:p>
          <a:p>
            <a:pPr marL="285750" indent="-285750">
              <a:buFont typeface="Arial" panose="020B0604020202020204" pitchFamily="34" charset="0"/>
              <a:buChar char="•"/>
            </a:pPr>
            <a:r>
              <a:rPr lang="en-US" dirty="0"/>
              <a:t>Financial strength – being there to pay claims that do arise</a:t>
            </a:r>
          </a:p>
          <a:p>
            <a:pPr marL="285750" indent="-285750">
              <a:buFont typeface="Arial" panose="020B0604020202020204" pitchFamily="34" charset="0"/>
              <a:buChar char="•"/>
            </a:pPr>
            <a:r>
              <a:rPr lang="en-US" dirty="0"/>
              <a:t>Collaborating with the league – and association of counties in Oregon</a:t>
            </a:r>
          </a:p>
          <a:p>
            <a:pPr marL="285750" indent="-285750">
              <a:buFont typeface="Arial" panose="020B0604020202020204" pitchFamily="34" charset="0"/>
              <a:buChar char="•"/>
            </a:pPr>
            <a:r>
              <a:rPr lang="en-US" dirty="0"/>
              <a:t>Keeping staff aligned – having experts focused on your needs</a:t>
            </a:r>
          </a:p>
          <a:p>
            <a:pPr marL="285750" indent="-285750">
              <a:buFont typeface="Arial" panose="020B0604020202020204" pitchFamily="34" charset="0"/>
              <a:buChar char="•"/>
            </a:pPr>
            <a:r>
              <a:rPr lang="en-US" dirty="0"/>
              <a:t>Tailoring coverage and service to exactly what you need</a:t>
            </a:r>
          </a:p>
          <a:p>
            <a:pPr marL="285750" indent="-285750">
              <a:buFont typeface="Arial" panose="020B0604020202020204" pitchFamily="34" charset="0"/>
              <a:buChar char="•"/>
            </a:pPr>
            <a:r>
              <a:rPr lang="en-US" dirty="0"/>
              <a:t>Staying engaged with you – while most pools enjoy member loyalty you still need to market because there is a choice</a:t>
            </a:r>
          </a:p>
          <a:p>
            <a:pPr marL="285750" indent="-285750">
              <a:buFont typeface="Arial" panose="020B0604020202020204" pitchFamily="34" charset="0"/>
              <a:buChar char="•"/>
            </a:pPr>
            <a:endParaRPr lang="en-US" dirty="0"/>
          </a:p>
          <a:p>
            <a:r>
              <a:rPr lang="en-US" dirty="0"/>
              <a:t>These goals are probably similar to what most of your pools do whether it is organized into a strategic plan or not. Let’s dive into things you should be looking for and some questions you may want to ask in your role a fiduciary.</a:t>
            </a:r>
          </a:p>
        </p:txBody>
      </p:sp>
      <p:sp>
        <p:nvSpPr>
          <p:cNvPr id="4" name="Slide Number Placeholder 3"/>
          <p:cNvSpPr>
            <a:spLocks noGrp="1"/>
          </p:cNvSpPr>
          <p:nvPr>
            <p:ph type="sldNum" sz="quarter" idx="5"/>
          </p:nvPr>
        </p:nvSpPr>
        <p:spPr/>
        <p:txBody>
          <a:bodyPr/>
          <a:lstStyle/>
          <a:p>
            <a:fld id="{0A18CCFF-2D95-48DF-8EA5-768BF60DB147}" type="slidenum">
              <a:rPr lang="en-US" smtClean="0"/>
              <a:pPr/>
              <a:t>25</a:t>
            </a:fld>
            <a:endParaRPr lang="en-US" dirty="0"/>
          </a:p>
        </p:txBody>
      </p:sp>
    </p:spTree>
    <p:extLst>
      <p:ext uri="{BB962C8B-B14F-4D97-AF65-F5344CB8AC3E}">
        <p14:creationId xmlns:p14="http://schemas.microsoft.com/office/powerpoint/2010/main" val="1025716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1" y="2136515"/>
            <a:ext cx="7023100" cy="6714761"/>
          </a:xfrm>
        </p:spPr>
        <p:txBody>
          <a:bodyPr/>
          <a:lstStyle/>
          <a:p>
            <a:pPr eaLnBrk="1" hangingPunct="1"/>
            <a:r>
              <a:rPr lang="en-US" dirty="0"/>
              <a:t>Pools are formed by members for members. Bylaws and other governance documents define who can be a member.</a:t>
            </a:r>
          </a:p>
          <a:p>
            <a:pPr eaLnBrk="1" hangingPunct="1"/>
            <a:endParaRPr lang="en-US" dirty="0"/>
          </a:p>
          <a:p>
            <a:pPr eaLnBrk="1" hangingPunct="1"/>
            <a:r>
              <a:rPr lang="en-US" dirty="0"/>
              <a:t>Although all pools in represented in this room are affiliated with their state league of cities, some have other types of entities as members. At CIS, we have cities and counties as core membership. Does anyone else have county members? How about school districts? Or, special districts?</a:t>
            </a:r>
          </a:p>
          <a:p>
            <a:pPr eaLnBrk="1" hangingPunct="1"/>
            <a:endParaRPr lang="en-US" dirty="0"/>
          </a:p>
          <a:p>
            <a:pPr eaLnBrk="1" hangingPunct="1"/>
            <a:r>
              <a:rPr lang="en-US" dirty="0"/>
              <a:t>In Oregon, we allow cities and counties to be members. We also allow some related entities – special districts – to become members if they are members of the League of Cities or Association of Counties. Oregon has a special districts pool and school districts pool that we partner with and try not to compete with. That is not the case in all states.</a:t>
            </a:r>
          </a:p>
          <a:p>
            <a:pPr eaLnBrk="1" hangingPunct="1"/>
            <a:endParaRPr lang="en-US" dirty="0"/>
          </a:p>
          <a:p>
            <a:pPr eaLnBrk="1" hangingPunct="1"/>
            <a:r>
              <a:rPr lang="en-US" dirty="0"/>
              <a:t>There are different risks and exposures at different organizations. </a:t>
            </a:r>
          </a:p>
          <a:p>
            <a:pPr eaLnBrk="1" hangingPunct="1"/>
            <a:endParaRPr lang="en-US" dirty="0"/>
          </a:p>
          <a:p>
            <a:pPr eaLnBrk="1" hangingPunct="1"/>
            <a:r>
              <a:rPr lang="en-US" dirty="0"/>
              <a:t>Some pools are more particular in accepting members and have standards such as good risk management practices or low claims. One standard could be that it is an entity that falls under any immunity or tort cap legislation in your state. You may not want to extend coverage to a for-profit partner such as a developer.</a:t>
            </a:r>
          </a:p>
          <a:p>
            <a:pPr eaLnBrk="1" hangingPunct="1"/>
            <a:endParaRPr lang="en-US" dirty="0"/>
          </a:p>
          <a:p>
            <a:pPr eaLnBrk="1" hangingPunct="1"/>
            <a:r>
              <a:rPr lang="en-US" dirty="0"/>
              <a:t>Pool membership is a somewhat narrow market. If a larger member leaves, it may cause harm to the pool financially or lead to cutting the admin budget. Some pools build into their governance documents a penalty for leaving, require a certain commitment or make it harder to return. It does not benefit the pool to have members come and go as they chase the lowest cost.</a:t>
            </a:r>
          </a:p>
          <a:p>
            <a:pPr eaLnBrk="1" hangingPunct="1"/>
            <a:endParaRPr lang="en-US" dirty="0"/>
          </a:p>
          <a:p>
            <a:pPr eaLnBrk="1" hangingPunct="1"/>
            <a:r>
              <a:rPr lang="en-US" dirty="0"/>
              <a:t>Competition, as well as other factors, can impact how you </a:t>
            </a:r>
            <a:r>
              <a:rPr lang="en-US" u="sng" dirty="0"/>
              <a:t>manage your membership</a:t>
            </a:r>
            <a:r>
              <a:rPr lang="en-US" dirty="0"/>
              <a:t> - who can become a new member and whether they have to first meet minimum standards.  What happens when a member leaves or gets kicked out – can they come back again next year?  Do you kick out problem members?  How does that affect the relationship with your sponsoring league? What happens to that member’s share of the surplus or dividends you might pay for the year?</a:t>
            </a:r>
          </a:p>
          <a:p>
            <a:pPr eaLnBrk="1" hangingPunct="1"/>
            <a:endParaRPr lang="en-US" dirty="0"/>
          </a:p>
          <a:p>
            <a:pPr eaLnBrk="1" hangingPunct="1"/>
            <a:r>
              <a:rPr lang="en-US" dirty="0"/>
              <a:t>Another consideration we mentioned a earlier today is how you view a member who decides not to follow loss control advice you offer – is that their decision that you accommodate, or are they penalized for their behavior?  </a:t>
            </a:r>
          </a:p>
          <a:p>
            <a:pPr eaLnBrk="1" hangingPunct="1"/>
            <a:endParaRPr lang="en-US" dirty="0"/>
          </a:p>
          <a:p>
            <a:pPr eaLnBrk="1" hangingPunct="1"/>
            <a:r>
              <a:rPr lang="en-US" dirty="0"/>
              <a:t>CIS has had some issues of late with members - large with bad claims and small with trouble governing themselves. Both large and small were brought before the Board. You may want to attend a panel session moderated by CIS’ Property/Casualty Trust Director Dave Nelson that includes a police chief at city that was brought before the board and one of our own board members. The session is Pool Response to High-Risk Members and Public Safety Issues on Friday at 10:30.</a:t>
            </a: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26</a:t>
            </a:fld>
            <a:endParaRPr lang="en-US" dirty="0"/>
          </a:p>
        </p:txBody>
      </p:sp>
    </p:spTree>
    <p:extLst>
      <p:ext uri="{BB962C8B-B14F-4D97-AF65-F5344CB8AC3E}">
        <p14:creationId xmlns:p14="http://schemas.microsoft.com/office/powerpoint/2010/main" val="216798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dirty="0"/>
              <a:t>One of the key considerations for every pool is what loss patterns look like – </a:t>
            </a:r>
          </a:p>
          <a:p>
            <a:pPr marL="288465" indent="-288465">
              <a:buFont typeface="Arial" pitchFamily="34" charset="0"/>
              <a:buChar char="•"/>
            </a:pPr>
            <a:r>
              <a:rPr lang="en-US" dirty="0"/>
              <a:t>What are the big loss cost areas for your pool?</a:t>
            </a:r>
          </a:p>
          <a:p>
            <a:pPr marL="288465" indent="-288465">
              <a:buFont typeface="Arial" pitchFamily="34" charset="0"/>
              <a:buChar char="•"/>
            </a:pPr>
            <a:r>
              <a:rPr lang="en-US" dirty="0"/>
              <a:t>Are some types of losses increasing or decreasing?</a:t>
            </a:r>
          </a:p>
          <a:p>
            <a:pPr marL="288465" indent="-288465">
              <a:buFont typeface="Arial" pitchFamily="34" charset="0"/>
              <a:buChar char="•"/>
            </a:pPr>
            <a:r>
              <a:rPr lang="en-US" dirty="0"/>
              <a:t>What else is going on that might affect your loss costs?  </a:t>
            </a:r>
          </a:p>
          <a:p>
            <a:pPr eaLnBrk="1" hangingPunct="1"/>
            <a:endParaRPr lang="en-US" dirty="0"/>
          </a:p>
          <a:p>
            <a:pPr eaLnBrk="1" hangingPunct="1"/>
            <a:r>
              <a:rPr lang="en-US" dirty="0"/>
              <a:t>We know, for example, that injuries to police officers and firefighters are a costly item for any pool that’s providing work comp coverage, and many pools are working on ways to try to reduce those injuries.  PTSD is becoming a big area of concern and there is presumption legislation in many states.</a:t>
            </a:r>
          </a:p>
          <a:p>
            <a:pPr eaLnBrk="1" hangingPunct="1"/>
            <a:endParaRPr lang="en-US" dirty="0"/>
          </a:p>
          <a:p>
            <a:pPr eaLnBrk="1" hangingPunct="1"/>
            <a:r>
              <a:rPr lang="en-US" dirty="0"/>
              <a:t>Employment liability and land use litigation are significant costs for many pools that provide liability coverage.  For some pools, sewer backups are a significant liability cost.   </a:t>
            </a:r>
          </a:p>
          <a:p>
            <a:pPr eaLnBrk="1" hangingPunct="1"/>
            <a:endParaRPr lang="en-US" dirty="0"/>
          </a:p>
          <a:p>
            <a:pPr eaLnBrk="1" hangingPunct="1"/>
            <a:r>
              <a:rPr lang="en-US" dirty="0"/>
              <a:t>The patterns might be similar for your own pool, or there might be other areas instead of (or maybe in addition to) these that are big loss cost drivers for your pool. But that is one of the things you will want to know about your pool’s operations.  </a:t>
            </a:r>
          </a:p>
          <a:p>
            <a:pPr eaLnBrk="1" hangingPunct="1"/>
            <a:endParaRPr lang="en-US" dirty="0"/>
          </a:p>
          <a:p>
            <a:pPr eaLnBrk="1" hangingPunct="1"/>
            <a:r>
              <a:rPr lang="en-US" dirty="0"/>
              <a:t>You will have an actuary that consults with your pool. These are very important partners that quantify trends to help you set rates and determine how much reserves you should set aside. They develop IBNR which is an important concept.</a:t>
            </a:r>
          </a:p>
          <a:p>
            <a:pPr eaLnBrk="1" hangingPunct="1"/>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27</a:t>
            </a:fld>
            <a:endParaRPr lang="en-US" dirty="0"/>
          </a:p>
        </p:txBody>
      </p:sp>
    </p:spTree>
    <p:extLst>
      <p:ext uri="{BB962C8B-B14F-4D97-AF65-F5344CB8AC3E}">
        <p14:creationId xmlns:p14="http://schemas.microsoft.com/office/powerpoint/2010/main" val="81877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1" y="2136516"/>
            <a:ext cx="7023100" cy="6401596"/>
          </a:xfrm>
        </p:spPr>
        <p:txBody>
          <a:bodyPr/>
          <a:lstStyle/>
          <a:p>
            <a:r>
              <a:rPr lang="en-US" sz="1500" dirty="0"/>
              <a:t>Besides knowing what your own pool’s loss patterns look like and how they may or may not be changing, there are also a number of external factors that could affect your losses in the future. Here are a few worth being aware of: </a:t>
            </a:r>
          </a:p>
          <a:p>
            <a:pPr marL="288465" indent="-288465">
              <a:buFont typeface="Arial" pitchFamily="34" charset="0"/>
              <a:buChar char="•"/>
            </a:pPr>
            <a:endParaRPr lang="en-US" sz="1500" dirty="0"/>
          </a:p>
          <a:p>
            <a:pPr marL="288465" indent="-288465">
              <a:buFont typeface="Arial" pitchFamily="34" charset="0"/>
              <a:buChar char="•"/>
            </a:pPr>
            <a:r>
              <a:rPr lang="en-US" sz="1500" dirty="0"/>
              <a:t>Pools are designed largely to shield their members from vagaries and changes in the economic climate.  In down years, the economic climate is affecting liability claims – budget cutbacks leading to reduced sewer maintenance resulting in claims for sewer backups. </a:t>
            </a:r>
          </a:p>
          <a:p>
            <a:pPr marL="288465" indent="-288465">
              <a:buFont typeface="Arial" pitchFamily="34" charset="0"/>
              <a:buChar char="•"/>
            </a:pPr>
            <a:r>
              <a:rPr lang="en-US" sz="1500" dirty="0"/>
              <a:t>Inflation is a big issue right now. Costs of construction are driving up property claims and reinsurance costs.</a:t>
            </a:r>
          </a:p>
          <a:p>
            <a:pPr marL="288465" indent="-288465">
              <a:buFont typeface="Arial" pitchFamily="34" charset="0"/>
              <a:buChar char="•"/>
            </a:pPr>
            <a:r>
              <a:rPr lang="en-US" sz="1500" dirty="0"/>
              <a:t>Social inflation is driving up liability settlements. Antigovernment sentiment – particularly in law enforcement use of force - is a huge consideration.</a:t>
            </a:r>
          </a:p>
          <a:p>
            <a:pPr marL="288465" indent="-288465">
              <a:buFont typeface="Arial" pitchFamily="34" charset="0"/>
              <a:buChar char="•"/>
            </a:pPr>
            <a:r>
              <a:rPr lang="en-US" sz="1500" dirty="0"/>
              <a:t>The aging population of our local government workforce plays a role in all lines – health coverage, for sure, but also work comp and even liability.</a:t>
            </a:r>
          </a:p>
          <a:p>
            <a:pPr marL="288465" indent="-288465">
              <a:buFont typeface="Arial" pitchFamily="34" charset="0"/>
              <a:buChar char="•"/>
            </a:pPr>
            <a:r>
              <a:rPr lang="en-US" sz="1500" dirty="0"/>
              <a:t>The number of severe weather events, and the actual severity of those events, has increased in recent years. In Oregon, wildfires have become an area of concern in recent years. In Colorado, it was hail. But, an unusual hailstorm hit Oregon this past year. Of course, Gulf hurricane exposure has been a major area impacting us all through the reinsurance marketplace. </a:t>
            </a:r>
          </a:p>
          <a:p>
            <a:pPr marL="288465" marR="0" lvl="0" indent="-28846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a:t>In several states there’s been a push in the legislature to create presumptions that certain diseases are job-related for certain employees and therefore covered by work comp – cancer, heart disease, lung disease, other infectious diseases, PTSD, and others.</a:t>
            </a:r>
          </a:p>
          <a:p>
            <a:pPr marL="288465" indent="-288465">
              <a:buFont typeface="Arial" pitchFamily="34" charset="0"/>
              <a:buChar char="•"/>
            </a:pPr>
            <a:r>
              <a:rPr lang="en-US" sz="1500" dirty="0"/>
              <a:t>There have been legislative pushes to eliminate tort immunities, or to raise or eliminate tort caps as well.      </a:t>
            </a:r>
          </a:p>
          <a:p>
            <a:pPr marL="288465" indent="-288465">
              <a:buFont typeface="Arial" pitchFamily="34" charset="0"/>
              <a:buChar char="•"/>
            </a:pPr>
            <a:r>
              <a:rPr lang="en-US" sz="1500" dirty="0"/>
              <a:t>Several states are looking at public safety reforms – including qualified immunity.</a:t>
            </a:r>
          </a:p>
          <a:p>
            <a:endParaRPr lang="en-US" sz="1500" dirty="0"/>
          </a:p>
          <a:p>
            <a:endParaRPr lang="en-US" sz="1500" b="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28</a:t>
            </a:fld>
            <a:endParaRPr lang="en-US" dirty="0"/>
          </a:p>
        </p:txBody>
      </p:sp>
    </p:spTree>
    <p:extLst>
      <p:ext uri="{BB962C8B-B14F-4D97-AF65-F5344CB8AC3E}">
        <p14:creationId xmlns:p14="http://schemas.microsoft.com/office/powerpoint/2010/main" val="3477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Once trends have been identified, the pool can make efforts to alleviate those risks. Pools are called often called risk management organizations because risk management is one of the core functions. It is one of the areas that can differentiate from commercial carriers and other competitors. A pool focuses on the risk unique to its membership.</a:t>
            </a:r>
          </a:p>
          <a:p>
            <a:endParaRPr lang="en-US" dirty="0"/>
          </a:p>
          <a:p>
            <a:r>
              <a:rPr lang="en-US" dirty="0"/>
              <a:t>Many pools have internal staff who are generalists. They are called Risk Management Consultants at CIS but can be called Loss Control Representatives or have other titles. Some outsource some of their risk management functionality. There may be a unique expertise that does not rise to the level of a full-time staff position or maybe you are unsuccessful recruiting for a sought-after specialty.  </a:t>
            </a:r>
          </a:p>
          <a:p>
            <a:endParaRPr lang="en-US" dirty="0"/>
          </a:p>
          <a:p>
            <a:r>
              <a:rPr lang="en-US" dirty="0"/>
              <a:t>I like to think that our organizations not only pool resources to pay claims but also pool resources to provide expertise. One city may not have the ability to hire a cybersecurity specialist on their own, but the pool could hire one to work with the membership and spread the cost. </a:t>
            </a:r>
          </a:p>
          <a:p>
            <a:endParaRPr lang="en-US" dirty="0"/>
          </a:p>
          <a:p>
            <a:r>
              <a:rPr lang="en-US" dirty="0"/>
              <a:t>Public safety is another area where the risks and costs are trending higher. At CIS, we are adding experienced police chiefs and jail commanders to help our members alleviate these risks. Some other pools contract with consulting firms who provide this same sort of service.</a:t>
            </a:r>
          </a:p>
          <a:p>
            <a:endParaRPr lang="en-US" dirty="0"/>
          </a:p>
          <a:p>
            <a:r>
              <a:rPr lang="en-US" dirty="0"/>
              <a:t>As a pool, you should be managing the known risks and trends but also keeping an eye on emerging risks. Homelessness is a known risk, but it has not been the highest claims area yet. As cities and counties look to expand services to address this population, we need to remain alert to emerging risks.</a:t>
            </a:r>
          </a:p>
        </p:txBody>
      </p:sp>
      <p:sp>
        <p:nvSpPr>
          <p:cNvPr id="4" name="Slide Number Placeholder 3"/>
          <p:cNvSpPr>
            <a:spLocks noGrp="1"/>
          </p:cNvSpPr>
          <p:nvPr>
            <p:ph type="sldNum" sz="quarter" idx="5"/>
          </p:nvPr>
        </p:nvSpPr>
        <p:spPr/>
        <p:txBody>
          <a:bodyPr/>
          <a:lstStyle/>
          <a:p>
            <a:fld id="{0A18CCFF-2D95-48DF-8EA5-768BF60DB147}" type="slidenum">
              <a:rPr lang="en-US" smtClean="0"/>
              <a:pPr/>
              <a:t>29</a:t>
            </a:fld>
            <a:endParaRPr lang="en-US" dirty="0"/>
          </a:p>
        </p:txBody>
      </p:sp>
    </p:spTree>
    <p:extLst>
      <p:ext uri="{BB962C8B-B14F-4D97-AF65-F5344CB8AC3E}">
        <p14:creationId xmlns:p14="http://schemas.microsoft.com/office/powerpoint/2010/main" val="2825643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534367" y="2136516"/>
            <a:ext cx="6107043" cy="6474721"/>
          </a:xfrm>
        </p:spPr>
        <p:txBody>
          <a:bodyPr/>
          <a:lstStyle/>
          <a:p>
            <a:pPr eaLnBrk="1" hangingPunct="1"/>
            <a:r>
              <a:rPr lang="en-US" sz="1500" dirty="0"/>
              <a:t>One of your major responsibilities as a trustee is probably going to be to evaluate and establish underwriting and rating practices. These are going to be significantly affected by loss  trends, the competitive environment, and membership philosophies.</a:t>
            </a:r>
          </a:p>
          <a:p>
            <a:pPr eaLnBrk="1" hangingPunct="1"/>
            <a:br>
              <a:rPr lang="en-US" sz="1500" dirty="0"/>
            </a:br>
            <a:r>
              <a:rPr lang="en-US" sz="1500" dirty="0"/>
              <a:t>If you are in a highly competitive environment, your pricing is more likely going to be driven by a desire to keep business. Of course, this means that some members might be paying less than it costs the pool to provide the coverage. That doesn't mean it's a mistake; it could well be an appropriate short-term strategy. But , you'll want to discuss it carefully because someday you'll need to find a way to recover your actual costs.</a:t>
            </a:r>
          </a:p>
          <a:p>
            <a:pPr eaLnBrk="1" hangingPunct="1"/>
            <a:endParaRPr lang="en-US" sz="1500" dirty="0"/>
          </a:p>
          <a:p>
            <a:pPr eaLnBrk="1" hangingPunct="1"/>
            <a:r>
              <a:rPr lang="en-US" sz="1500" dirty="0"/>
              <a:t>Other pools may be so well-established that they offer " take it or leave it" pricing , and count on proper underwriting and long-term relationships to ensure relative fairness among the members.</a:t>
            </a:r>
          </a:p>
          <a:p>
            <a:endParaRPr lang="en-US" sz="1500" dirty="0"/>
          </a:p>
          <a:p>
            <a:r>
              <a:rPr lang="en-US" sz="1500" dirty="0"/>
              <a:t>Whatever your pricing philosophy, there are differences among pools in how much underwriting discretion there is. In other words,  how much discretion do you allow an individual underwriter to adjust prices to meet a competitor’s quote? And how comfortable are you losing a member if a competitor comes in with a lower price? Once again, there's no right approach, but also once again, it's important to discuss and understand your pool's position in the market and the best way to deal with competitive pressures. </a:t>
            </a:r>
          </a:p>
          <a:p>
            <a:endParaRPr lang="en-US" sz="1500" dirty="0"/>
          </a:p>
          <a:p>
            <a:pPr eaLnBrk="1" hangingPunct="1"/>
            <a:r>
              <a:rPr lang="en-US" sz="1500" dirty="0"/>
              <a:t>Another important consideration is how your pool shares risk among its members.  </a:t>
            </a:r>
          </a:p>
          <a:p>
            <a:pPr eaLnBrk="1" hangingPunct="1"/>
            <a:endParaRPr lang="en-US" sz="1500" dirty="0"/>
          </a:p>
          <a:p>
            <a:r>
              <a:rPr lang="en-US" sz="1500" dirty="0"/>
              <a:t>For example, how does your pool use an experience rating? Is a member's premium partly dependent on that  member’s past losses. It's very common to use experience rating for work comp. It's much less common to use it for property coverage. And liability is somewhere in between . </a:t>
            </a:r>
          </a:p>
          <a:p>
            <a:pPr eaLnBrk="1" hangingPunct="1"/>
            <a:endParaRPr lang="en-US" sz="1500" dirty="0"/>
          </a:p>
          <a:p>
            <a:r>
              <a:rPr lang="en-US" sz="1500" dirty="0"/>
              <a:t>Pools also use deductibles in a variety of ways. Some have standard deductibles while others let members choose from a range, finding the one that makes the most sense for that member's particular situation. CIS sometimes imposes a higher deductible when a member has poor risk management or frequent claims.</a:t>
            </a:r>
          </a:p>
          <a:p>
            <a:pPr eaLnBrk="1" hangingPunct="1"/>
            <a:endParaRPr lang="en-US" sz="1500" dirty="0"/>
          </a:p>
          <a:p>
            <a:r>
              <a:rPr lang="en-US" sz="1500" dirty="0"/>
              <a:t>Another way pools differ is how they handle membership changes from year to year. Some  pools, by law or by choice, have each membership year stand on its own financially. A given year's premiums have to cover that year's losses and expenses and any left over money belongs to that year's members. Other pools spread premiums, losses, and expenses over multiple years so good years can help balance out bad ones.</a:t>
            </a:r>
          </a:p>
          <a:p>
            <a:endParaRPr lang="en-US" sz="1500" dirty="0"/>
          </a:p>
          <a:p>
            <a:br>
              <a:rPr lang="en-US" sz="1500" dirty="0"/>
            </a:br>
            <a:endParaRPr lang="en-US" sz="150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30</a:t>
            </a:fld>
            <a:endParaRPr lang="en-US" dirty="0"/>
          </a:p>
        </p:txBody>
      </p:sp>
    </p:spTree>
    <p:extLst>
      <p:ext uri="{BB962C8B-B14F-4D97-AF65-F5344CB8AC3E}">
        <p14:creationId xmlns:p14="http://schemas.microsoft.com/office/powerpoint/2010/main" val="11014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1213" y="11113"/>
            <a:ext cx="2859087" cy="1609725"/>
          </a:xfrm>
        </p:spPr>
      </p:sp>
      <p:sp>
        <p:nvSpPr>
          <p:cNvPr id="3" name="Notes Placeholder 2"/>
          <p:cNvSpPr>
            <a:spLocks noGrp="1"/>
          </p:cNvSpPr>
          <p:nvPr>
            <p:ph type="body" idx="1"/>
          </p:nvPr>
        </p:nvSpPr>
        <p:spPr>
          <a:xfrm>
            <a:off x="229015" y="1622075"/>
            <a:ext cx="6641409" cy="7534418"/>
          </a:xfrm>
        </p:spPr>
        <p:txBody>
          <a:bodyPr/>
          <a:lstStyle/>
          <a:p>
            <a:pPr>
              <a:lnSpc>
                <a:spcPct val="90000"/>
              </a:lnSpc>
            </a:pPr>
            <a:br>
              <a:rPr lang="en-US" dirty="0"/>
            </a:br>
            <a:r>
              <a:rPr lang="en-US" b="1" dirty="0"/>
              <a:t>[Kirk] </a:t>
            </a:r>
          </a:p>
          <a:p>
            <a:pPr>
              <a:lnSpc>
                <a:spcPct val="90000"/>
              </a:lnSpc>
            </a:pPr>
            <a:r>
              <a:rPr lang="en-US" dirty="0"/>
              <a:t>I’m going to first look at the history of why liability pools were formed, which expanded to include property and Work Comp.  </a:t>
            </a:r>
          </a:p>
          <a:p>
            <a:pPr>
              <a:lnSpc>
                <a:spcPct val="90000"/>
              </a:lnSpc>
            </a:pPr>
            <a:endParaRPr lang="en-US" dirty="0"/>
          </a:p>
          <a:p>
            <a:pPr>
              <a:lnSpc>
                <a:spcPct val="90000"/>
              </a:lnSpc>
            </a:pPr>
            <a:r>
              <a:rPr lang="en-US" dirty="0"/>
              <a:t>With health benefit pools, there are some interesting differences as well as some similarities in how and why they were formed and why they’ve persisted, so we’ll come back those a bit later.  </a:t>
            </a:r>
          </a:p>
          <a:p>
            <a:pPr>
              <a:lnSpc>
                <a:spcPct val="90000"/>
              </a:lnSpc>
            </a:pPr>
            <a:br>
              <a:rPr lang="en-US" b="1" dirty="0"/>
            </a:br>
            <a:r>
              <a:rPr lang="en-US" dirty="0"/>
              <a:t>The fundamental reason local governments began forming property/casualty and work comp pools was to deal with the problems that were created by the cycles that the commercial insurance industry has always gone through.  </a:t>
            </a:r>
          </a:p>
          <a:p>
            <a:pPr eaLnBrk="1" hangingPunct="1">
              <a:lnSpc>
                <a:spcPct val="90000"/>
              </a:lnSpc>
            </a:pPr>
            <a:endParaRPr lang="en-US" dirty="0"/>
          </a:p>
          <a:p>
            <a:pPr eaLnBrk="1" hangingPunct="1">
              <a:lnSpc>
                <a:spcPct val="90000"/>
              </a:lnSpc>
            </a:pPr>
            <a:r>
              <a:rPr lang="en-US" dirty="0"/>
              <a:t>Sometimes, like the past couple of decades, the insurance market is “soft.” Insurance is relatively easy to get, the cost is low, and coverage is broad. </a:t>
            </a:r>
          </a:p>
          <a:p>
            <a:pPr eaLnBrk="1" hangingPunct="1">
              <a:lnSpc>
                <a:spcPct val="90000"/>
              </a:lnSpc>
            </a:pPr>
            <a:r>
              <a:rPr lang="en-US" dirty="0"/>
              <a:t> </a:t>
            </a:r>
          </a:p>
          <a:p>
            <a:pPr eaLnBrk="1" hangingPunct="1">
              <a:lnSpc>
                <a:spcPct val="90000"/>
              </a:lnSpc>
            </a:pPr>
            <a:r>
              <a:rPr lang="en-US" dirty="0"/>
              <a:t>But then, as we have seen in the most recent few years, there are cycles where the market hardens. It become harder to get insurance, harder get multiple bids, harder to get broad coverage, harder to have lower deductibles…. It’s just hard.  Including the cost.  Not much flexibility to negotiate price.    </a:t>
            </a:r>
            <a:br>
              <a:rPr lang="en-US" dirty="0"/>
            </a:br>
            <a:endParaRPr lang="en-US" dirty="0"/>
          </a:p>
          <a:p>
            <a:pPr>
              <a:lnSpc>
                <a:spcPct val="90000"/>
              </a:lnSpc>
            </a:pPr>
            <a:r>
              <a:rPr lang="en-US" dirty="0"/>
              <a:t>These cycles are the result of a lot of different factors; natural disasters, poor performance by insurer investment portfolios, new risks, underpricing in the past. At the end of the day, though, the important thing is it makes it difficult for local governments to find reasonably priced coverage. And, even when coverage is available, the sharp increases in premium make it really hard to plan budgets.</a:t>
            </a:r>
          </a:p>
        </p:txBody>
      </p:sp>
      <p:sp>
        <p:nvSpPr>
          <p:cNvPr id="4" name="Slide Number Placeholder 3"/>
          <p:cNvSpPr>
            <a:spLocks noGrp="1"/>
          </p:cNvSpPr>
          <p:nvPr>
            <p:ph type="sldNum" sz="quarter" idx="10"/>
          </p:nvPr>
        </p:nvSpPr>
        <p:spPr/>
        <p:txBody>
          <a:bodyPr/>
          <a:lstStyle/>
          <a:p>
            <a:fld id="{0A18CCFF-2D95-48DF-8EA5-768BF60DB147}" type="slidenum">
              <a:rPr lang="en-US" smtClean="0"/>
              <a:pPr/>
              <a:t>4</a:t>
            </a:fld>
            <a:endParaRPr lang="en-US" dirty="0"/>
          </a:p>
        </p:txBody>
      </p:sp>
    </p:spTree>
    <p:extLst>
      <p:ext uri="{BB962C8B-B14F-4D97-AF65-F5344CB8AC3E}">
        <p14:creationId xmlns:p14="http://schemas.microsoft.com/office/powerpoint/2010/main" val="2432964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304800"/>
            <a:ext cx="6197600" cy="3486150"/>
          </a:xfrm>
        </p:spPr>
      </p:sp>
      <p:sp>
        <p:nvSpPr>
          <p:cNvPr id="3" name="Notes Placeholder 2"/>
          <p:cNvSpPr>
            <a:spLocks noGrp="1"/>
          </p:cNvSpPr>
          <p:nvPr>
            <p:ph type="body" idx="1"/>
          </p:nvPr>
        </p:nvSpPr>
        <p:spPr>
          <a:xfrm>
            <a:off x="304800" y="3962399"/>
            <a:ext cx="6477000" cy="4867567"/>
          </a:xfrm>
        </p:spPr>
        <p:txBody>
          <a:bodyPr/>
          <a:lstStyle/>
          <a:p>
            <a:r>
              <a:rPr lang="en-US" sz="1600" dirty="0"/>
              <a:t>I do think it’s important when we’re considering premium levels to think about how much loss cost a particular level of premiums would fund.  </a:t>
            </a:r>
          </a:p>
          <a:p>
            <a:r>
              <a:rPr lang="en-US" sz="1600" dirty="0"/>
              <a:t>In other words, how much loss could we pay for and still break even?  </a:t>
            </a:r>
          </a:p>
          <a:p>
            <a:endParaRPr lang="en-US" sz="1600" dirty="0"/>
          </a:p>
          <a:p>
            <a:r>
              <a:rPr lang="en-US" sz="1600" dirty="0"/>
              <a:t>And for context, you also want to have a sense of how that compares to the loss costs that you’ve actually seen historically.  Actuaries look at past trends, but their estimates are not always enough. </a:t>
            </a:r>
          </a:p>
          <a:p>
            <a:endParaRPr lang="en-US" sz="1600" dirty="0"/>
          </a:p>
          <a:p>
            <a:r>
              <a:rPr lang="en-US" sz="1600" dirty="0"/>
              <a:t>If you know those two things, you have a good sense of just how conservative or how aggressive a given premium rate level would be.   </a:t>
            </a:r>
          </a:p>
          <a:p>
            <a:endParaRPr lang="en-US" sz="1600" dirty="0"/>
          </a:p>
          <a:p>
            <a:r>
              <a:rPr lang="en-US" sz="1600" dirty="0"/>
              <a:t>And that question – how conservative or how aggressive do we want to be – is, I think, the strategic-level question that the board should mostly be focused on in the rate-setting conversation.    </a:t>
            </a:r>
          </a:p>
          <a:p>
            <a:endParaRPr lang="en-US" sz="1600" dirty="0"/>
          </a:p>
          <a:p>
            <a:r>
              <a:rPr lang="en-US" sz="1600" dirty="0"/>
              <a:t>What happens if you do not charge enough? Will claims be covered by reserves? Is there an ability for the pool to assess members? Even if you can, that could be perceived quite poorly by the membership. Will they trust that the pool is being run appropriately?</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1CAB807-263E-4678-A530-2D858B799AA5}" type="slidenum">
              <a:rPr lang="en-US" smtClean="0"/>
              <a:pPr/>
              <a:t>31</a:t>
            </a:fld>
            <a:endParaRPr lang="en-US"/>
          </a:p>
        </p:txBody>
      </p:sp>
    </p:spTree>
    <p:extLst>
      <p:ext uri="{BB962C8B-B14F-4D97-AF65-F5344CB8AC3E}">
        <p14:creationId xmlns:p14="http://schemas.microsoft.com/office/powerpoint/2010/main" val="339944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152400"/>
            <a:ext cx="3384550" cy="1905000"/>
          </a:xfrm>
        </p:spPr>
      </p:sp>
      <p:sp>
        <p:nvSpPr>
          <p:cNvPr id="3" name="Notes Placeholder 2"/>
          <p:cNvSpPr>
            <a:spLocks noGrp="1"/>
          </p:cNvSpPr>
          <p:nvPr>
            <p:ph type="body" idx="1"/>
          </p:nvPr>
        </p:nvSpPr>
        <p:spPr>
          <a:xfrm>
            <a:off x="304800" y="2133600"/>
            <a:ext cx="6324600" cy="6858000"/>
          </a:xfrm>
        </p:spPr>
        <p:txBody>
          <a:bodyPr/>
          <a:lstStyle/>
          <a:p>
            <a:r>
              <a:rPr lang="en-US" sz="1600" dirty="0"/>
              <a:t>If you are strategically offering the lowest possible price, I think it’s really important to remember that over the long term the amount we take in from premiums and investment income has to be equal to or greater than what we pay out in losses and expenses.   Otherwise, we will go broke.  </a:t>
            </a:r>
          </a:p>
          <a:p>
            <a:endParaRPr lang="en-US" sz="1600" dirty="0"/>
          </a:p>
          <a:p>
            <a:r>
              <a:rPr lang="en-US" sz="1600" dirty="0"/>
              <a:t>Now – there could be circumstances in which it might make sense for a pool to deliberately adopt a strategy of below-cost pricing as a short-term competitive measure.  But there are obvious risks to that strategy, and I think it only makes sense in a situation in which the pool has some amount of surplus or fund balance that you’re willing to lose.  </a:t>
            </a:r>
          </a:p>
          <a:p>
            <a:endParaRPr lang="en-US" sz="1600" dirty="0"/>
          </a:p>
          <a:p>
            <a:r>
              <a:rPr lang="en-US" sz="1600" dirty="0"/>
              <a:t>For the pool board, these can be some very difficult decisions.    You may be under a lot of pressure to match the cheaper price that a competitor is offering.   </a:t>
            </a:r>
          </a:p>
          <a:p>
            <a:endParaRPr lang="en-US" sz="1600" dirty="0"/>
          </a:p>
          <a:p>
            <a:r>
              <a:rPr lang="en-US" sz="1600" dirty="0"/>
              <a:t>Claims experience, or even actuarial analysis, may indicate it is safe to lower rates. But, remember that they are not always correct. In fact, you can almost guarantee that the actuary’s point estimate is not correct. Actual results will be higher or lower. Confidence margins take that into account.</a:t>
            </a:r>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1CAB807-263E-4678-A530-2D858B799AA5}" type="slidenum">
              <a:rPr lang="en-US" smtClean="0"/>
              <a:pPr/>
              <a:t>32</a:t>
            </a:fld>
            <a:endParaRPr lang="en-US" dirty="0"/>
          </a:p>
        </p:txBody>
      </p:sp>
    </p:spTree>
    <p:extLst>
      <p:ext uri="{BB962C8B-B14F-4D97-AF65-F5344CB8AC3E}">
        <p14:creationId xmlns:p14="http://schemas.microsoft.com/office/powerpoint/2010/main" val="339944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152400"/>
            <a:ext cx="3384550" cy="1905000"/>
          </a:xfrm>
        </p:spPr>
      </p:sp>
      <p:sp>
        <p:nvSpPr>
          <p:cNvPr id="3" name="Notes Placeholder 2"/>
          <p:cNvSpPr>
            <a:spLocks noGrp="1"/>
          </p:cNvSpPr>
          <p:nvPr>
            <p:ph type="body" idx="1"/>
          </p:nvPr>
        </p:nvSpPr>
        <p:spPr>
          <a:xfrm>
            <a:off x="76200" y="2057400"/>
            <a:ext cx="6858000" cy="6934200"/>
          </a:xfrm>
        </p:spPr>
        <p:txBody>
          <a:bodyPr/>
          <a:lstStyle/>
          <a:p>
            <a:r>
              <a:rPr lang="en-US" sz="1600" dirty="0"/>
              <a:t>One final aspect of rate-setting that I want to touch on briefly. </a:t>
            </a:r>
          </a:p>
          <a:p>
            <a:r>
              <a:rPr lang="en-US" sz="1600" dirty="0"/>
              <a:t>So far we’ve been focused on the decisions about setting overall rate levels and how we might think about those decisions.  </a:t>
            </a:r>
          </a:p>
          <a:p>
            <a:r>
              <a:rPr lang="en-US" sz="1600" dirty="0"/>
              <a:t>But we also need to think about how our premium rating system allocates costs among our members.  </a:t>
            </a:r>
          </a:p>
          <a:p>
            <a:r>
              <a:rPr lang="en-US" sz="1600" dirty="0"/>
              <a:t>To put it another way, in addition to making those decisions on how much total revenue we need to raise from premiums, we also need to think about how much of that total each member should be asked to contribute.  </a:t>
            </a:r>
          </a:p>
          <a:p>
            <a:endParaRPr lang="en-US" sz="1600" dirty="0"/>
          </a:p>
          <a:p>
            <a:r>
              <a:rPr lang="en-US" sz="1600" dirty="0"/>
              <a:t>This is important for a couple reasons:  It involves some issues of basic fairness among the pool’s members, and it can also affect your pool’s competitiveness.  </a:t>
            </a:r>
          </a:p>
          <a:p>
            <a:endParaRPr lang="en-US" sz="1600" dirty="0"/>
          </a:p>
          <a:p>
            <a:r>
              <a:rPr lang="en-US" sz="1600" dirty="0"/>
              <a:t>In practice, what we’re really talking about is looking at a couple basic questions.  </a:t>
            </a:r>
          </a:p>
          <a:p>
            <a:r>
              <a:rPr lang="en-US" sz="1600" dirty="0"/>
              <a:t>One is how the rate levels for our different coverages compare.  </a:t>
            </a:r>
          </a:p>
          <a:p>
            <a:r>
              <a:rPr lang="en-US" sz="1600" dirty="0"/>
              <a:t>For example, we’d look at what the losses plus the expenses are as a percentage of the premiums for our police and jail liability coverage, and how that compares to the same percentages for our general liability coverages.  We recently found some big differences in those percentages. What it means is that we’ve really using the premiums paid for one coverage – the one with the low percentage – to in effect subsidize the other coverages.  </a:t>
            </a:r>
          </a:p>
          <a:p>
            <a:endParaRPr lang="en-US" sz="1600" dirty="0"/>
          </a:p>
          <a:p>
            <a:r>
              <a:rPr lang="en-US" sz="1600" dirty="0"/>
              <a:t>Now – that’s not to say that that’s necessarily a bad thing or the wrong result.  </a:t>
            </a:r>
          </a:p>
          <a:p>
            <a:endParaRPr lang="en-US" sz="1600" dirty="0"/>
          </a:p>
          <a:p>
            <a:r>
              <a:rPr lang="en-US" sz="1600" dirty="0"/>
              <a:t>Depending on the circumstances, you might decide that it makes sense to do that.  </a:t>
            </a:r>
          </a:p>
          <a:p>
            <a:endParaRPr lang="en-US" sz="1600" dirty="0"/>
          </a:p>
          <a:p>
            <a:r>
              <a:rPr lang="en-US" sz="1600" dirty="0"/>
              <a:t>The point is really that it’s useful to know if that’s happening, and to think about and decide whether or not that’s the right result for your situation.  </a:t>
            </a:r>
          </a:p>
          <a:p>
            <a:endParaRPr lang="en-US" sz="1600" dirty="0"/>
          </a:p>
          <a:p>
            <a:r>
              <a:rPr lang="en-US" sz="1600" dirty="0"/>
              <a:t>If a member doesn’t have the coverage that is being subsidized, it is paying a higher premium than may be possible. A competitor may use that knowledge to cherry pick your member with lower, but perfectly acceptable rates. When things get out of whack that way, it can create adverse selection. That means that your rating policies are giving an advantage to those with the worst claims and incentivizing those with the best claims to look elsewhere for coverage. </a:t>
            </a:r>
          </a:p>
          <a:p>
            <a:endParaRPr lang="en-US" sz="1600" dirty="0"/>
          </a:p>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D1CAB807-263E-4678-A530-2D858B799AA5}" type="slidenum">
              <a:rPr lang="en-US" smtClean="0"/>
              <a:pPr/>
              <a:t>33</a:t>
            </a:fld>
            <a:endParaRPr lang="en-US" dirty="0"/>
          </a:p>
        </p:txBody>
      </p:sp>
    </p:spTree>
    <p:extLst>
      <p:ext uri="{BB962C8B-B14F-4D97-AF65-F5344CB8AC3E}">
        <p14:creationId xmlns:p14="http://schemas.microsoft.com/office/powerpoint/2010/main" val="339944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1" y="2136515"/>
            <a:ext cx="7023100" cy="6714761"/>
          </a:xfrm>
        </p:spPr>
        <p:txBody>
          <a:bodyPr/>
          <a:lstStyle/>
          <a:p>
            <a:pPr eaLnBrk="1" hangingPunct="1"/>
            <a:r>
              <a:rPr lang="en-US" dirty="0"/>
              <a:t>If you ask your peers here around the conference, you might find pools operating in environments where they hold essentially 95 to 100 percent of their target public entity market in their state.</a:t>
            </a:r>
          </a:p>
          <a:p>
            <a:pPr eaLnBrk="1" hangingPunct="1"/>
            <a:endParaRPr lang="en-US" dirty="0"/>
          </a:p>
          <a:p>
            <a:pPr eaLnBrk="1" hangingPunct="1"/>
            <a:r>
              <a:rPr lang="en-US" dirty="0"/>
              <a:t>You’ll also find some pools – and maybe the majority – who face very aggressive competition, either from private insurers, from other municipal pooling agencies, or even funds run by your state.</a:t>
            </a:r>
          </a:p>
          <a:p>
            <a:pPr eaLnBrk="1" hangingPunct="1"/>
            <a:endParaRPr lang="en-US" dirty="0"/>
          </a:p>
          <a:p>
            <a:pPr eaLnBrk="1" hangingPunct="1"/>
            <a:r>
              <a:rPr lang="en-US" dirty="0"/>
              <a:t>These market differences can lead to a lot of variation in operating philosophies and financial practices.  It’s really important for you to have a good sense of who that competition is and on what basis they compete with your pool – is it strictly based on price, do they compete by offering coverages you don’t, do they give safety grants that members like, what sort of wellness discounts are offered, etc. </a:t>
            </a:r>
          </a:p>
          <a:p>
            <a:pPr eaLnBrk="1" hangingPunct="1"/>
            <a:endParaRPr lang="en-US" dirty="0"/>
          </a:p>
          <a:p>
            <a:pPr eaLnBrk="1" hangingPunct="1"/>
            <a:r>
              <a:rPr lang="en-US" dirty="0"/>
              <a:t>At CIS, we insure all cities and counties that are not self-insured liability. That is an enormous responsibility but there is no guarantee that a competitor will enter the market. We had fierce competition for workers’ compensation with our state fund who essentially covered all Oregon workers’ except those that were in our pool or self insured. We decided to join forces and are now a service provider for the state fund – called SAIF.</a:t>
            </a:r>
          </a:p>
          <a:p>
            <a:pPr eaLnBrk="1" hangingPunct="1"/>
            <a:endParaRPr lang="en-US" dirty="0"/>
          </a:p>
          <a:p>
            <a:pPr eaLnBrk="1" hangingPunct="1"/>
            <a:r>
              <a:rPr lang="en-US" dirty="0"/>
              <a:t>As we mentioned earlier, right now we’re in a hardening market environment for public entities when it comes to reinsurance but that carries down to property and liability coverage as well. </a:t>
            </a:r>
          </a:p>
          <a:p>
            <a:pPr eaLnBrk="1" hangingPunct="1"/>
            <a:endParaRPr lang="en-US" dirty="0"/>
          </a:p>
          <a:p>
            <a:pPr eaLnBrk="1" hangingPunct="1"/>
            <a:r>
              <a:rPr lang="en-US" dirty="0"/>
              <a:t>There’s a tie here between the competitive environment in which you operate and your overall member philosophy.  This is admittedly a hard discussion to qualify – but it sort of amounts to </a:t>
            </a:r>
            <a:r>
              <a:rPr lang="en-US" u="sng" dirty="0"/>
              <a:t>why you’re in the marketplace and how that translates into your relationship with your members</a:t>
            </a:r>
            <a:r>
              <a:rPr lang="en-US" dirty="0"/>
              <a:t>.</a:t>
            </a:r>
          </a:p>
          <a:p>
            <a:pPr eaLnBrk="1" hangingPunct="1"/>
            <a:endParaRPr lang="en-US" dirty="0"/>
          </a:p>
          <a:p>
            <a:pPr eaLnBrk="1" hangingPunct="1"/>
            <a:r>
              <a:rPr lang="en-US" dirty="0"/>
              <a:t>Are you there to give members one among many options for coverage?  If so, maybe you won’t be too upset if a member finds a good deal somewhere else.  Some pools view this as their role – if they can help a member by showing them what a good deal they can get somewhere else, that’s perfectly okay.</a:t>
            </a:r>
          </a:p>
          <a:p>
            <a:pPr eaLnBrk="1" hangingPunct="1"/>
            <a:endParaRPr lang="en-US" dirty="0"/>
          </a:p>
          <a:p>
            <a:pPr eaLnBrk="1" hangingPunct="1"/>
            <a:r>
              <a:rPr lang="en-US" dirty="0"/>
              <a:t>Or maybe it would be your practice to fight off competition by any means available to you, such as reducing your premiums in order to keep members.</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need to figure out how to ask the right questions to get answers about these sorts of things.  And that complexity – and the political deftness it takes to navigate that complexity – are exactly why you are in the spot you now find yourself as a trustee!</a:t>
            </a:r>
          </a:p>
          <a:p>
            <a:pPr eaLnBrk="1" hangingPunct="1"/>
            <a:r>
              <a:rPr lang="en-US" sz="1600" dirty="0"/>
              <a:t>Another difference among pools is whether and how your pool uses insurance agents.  </a:t>
            </a:r>
          </a:p>
          <a:p>
            <a:pPr eaLnBrk="1" hangingPunct="1"/>
            <a:endParaRPr lang="en-US" sz="1600" dirty="0"/>
          </a:p>
          <a:p>
            <a:pPr eaLnBrk="1" hangingPunct="1"/>
            <a:r>
              <a:rPr lang="en-US" sz="1600" dirty="0"/>
              <a:t>Some pools don’t pay agent commissions and don’t encourage the use of agents. </a:t>
            </a:r>
          </a:p>
          <a:p>
            <a:pPr eaLnBrk="1" hangingPunct="1"/>
            <a:endParaRPr lang="en-US" sz="1600" dirty="0"/>
          </a:p>
          <a:p>
            <a:pPr eaLnBrk="1" hangingPunct="1"/>
            <a:r>
              <a:rPr lang="en-US" sz="1600" dirty="0"/>
              <a:t>Some make it optional for the city to work with an agent.  </a:t>
            </a:r>
          </a:p>
          <a:p>
            <a:pPr eaLnBrk="1" hangingPunct="1"/>
            <a:endParaRPr lang="en-US" sz="1600" dirty="0"/>
          </a:p>
          <a:p>
            <a:pPr eaLnBrk="1" hangingPunct="1"/>
            <a:r>
              <a:rPr lang="en-US" sz="1600" dirty="0"/>
              <a:t>And there are some that only work through agents.  (note the role of the agents association in any formation legislation)</a:t>
            </a:r>
          </a:p>
          <a:p>
            <a:pPr eaLnBrk="1" hangingPunct="1"/>
            <a:endParaRPr lang="en-US" sz="1600" dirty="0"/>
          </a:p>
          <a:p>
            <a:pPr eaLnBrk="1" hangingPunct="1"/>
            <a:r>
              <a:rPr lang="en-US" sz="1600" dirty="0"/>
              <a:t>At the Texas Pool, the pool employs 10 Member Service Managers who serve, among other things, as the insurance agent for its members for the coverages the Pool provides.  At the same time, we have a relationship with an insurance agency that helps members facilitate coverage for members in areas where we don’t provide coverage directly, or for other specialty coverage needs.  Windstorm, bonds and flood coverage are some of the most common examples of items we work with an outside agency.</a:t>
            </a:r>
          </a:p>
          <a:p>
            <a:pPr eaLnBrk="1" hangingPunct="1"/>
            <a:endParaRPr lang="en-US" sz="1600" dirty="0"/>
          </a:p>
          <a:p>
            <a:pPr eaLnBrk="1" hangingPunct="1"/>
            <a:r>
              <a:rPr lang="en-US" sz="1600" dirty="0"/>
              <a:t>I might note that this tends to be a place where Pools who use internal sales staff for their core coverages may have a cost advantage.  Our overhead for employing those member services managers is about 2% of contributions, which is far less than paying a 10-20% commission rate to an outside agency to help place coverage.  That represents a nice head start.</a:t>
            </a:r>
          </a:p>
          <a:p>
            <a:pPr eaLnBrk="1" hangingPunct="1"/>
            <a:endParaRPr lang="en-US" sz="1600" dirty="0"/>
          </a:p>
          <a:p>
            <a:pPr eaLnBrk="1" hangingPunct="1"/>
            <a:r>
              <a:rPr lang="en-US" sz="1600" dirty="0"/>
              <a:t>At the same time, other pools have chosen to use agents in order to bring geographic representation as well as to address the political realities of finding broad support for the Pool within the communities the Pool serves.</a:t>
            </a:r>
          </a:p>
          <a:p>
            <a:pPr eaLnBrk="1" hangingPunct="1"/>
            <a:endParaRPr lang="en-US" sz="1600" dirty="0"/>
          </a:p>
          <a:p>
            <a:pPr eaLnBrk="1" hangingPunct="1"/>
            <a:r>
              <a:rPr lang="en-US" sz="1600" dirty="0"/>
              <a:t>As a trustee, you’ll want to make sure you understand your pool’s philosophy on use of agents – and </a:t>
            </a:r>
            <a:r>
              <a:rPr lang="en-US" sz="1600" b="1" dirty="0"/>
              <a:t>WHY </a:t>
            </a:r>
            <a:r>
              <a:rPr lang="en-US" sz="1600" dirty="0"/>
              <a:t>the pool believes that particular agent role is the right one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34</a:t>
            </a:fld>
            <a:endParaRPr lang="en-US" dirty="0"/>
          </a:p>
        </p:txBody>
      </p:sp>
    </p:spTree>
    <p:extLst>
      <p:ext uri="{BB962C8B-B14F-4D97-AF65-F5344CB8AC3E}">
        <p14:creationId xmlns:p14="http://schemas.microsoft.com/office/powerpoint/2010/main" val="2696649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534367" y="2136516"/>
            <a:ext cx="6030705" cy="6474721"/>
          </a:xfrm>
        </p:spPr>
        <p:txBody>
          <a:bodyPr/>
          <a:lstStyle/>
          <a:p>
            <a:pPr eaLnBrk="1" hangingPunct="1"/>
            <a:r>
              <a:rPr lang="en-US" sz="1300" dirty="0"/>
              <a:t>Another key component in your pool’s financial practices is how you structure the amount of risk you take, and your reinsurance relationships.</a:t>
            </a:r>
          </a:p>
          <a:p>
            <a:pPr eaLnBrk="1" hangingPunct="1"/>
            <a:br>
              <a:rPr lang="en-US" sz="1300" dirty="0"/>
            </a:br>
            <a:r>
              <a:rPr lang="en-US" sz="1300" dirty="0"/>
              <a:t>I think this is one of the most important areas for you as a trustee.  There is nothing more fundamental than understanding the risks your pool has – the regular and mundane all the way up to the potentially catastrophic – and to provide direction as a body as to what your risk appetite looks like. </a:t>
            </a:r>
          </a:p>
          <a:p>
            <a:pPr eaLnBrk="1" hangingPunct="1"/>
            <a:endParaRPr lang="en-US" sz="1300" dirty="0"/>
          </a:p>
          <a:p>
            <a:pPr eaLnBrk="1" hangingPunct="1"/>
            <a:r>
              <a:rPr lang="en-US" sz="1300" dirty="0"/>
              <a:t>Reinsurance ends up being a way to shave off the truly catastrophic risks, and allow you to operate in tighter financial parameters. There are methods and criteria on which you rely to choose reinsurance partners, and how you make plans for reinsurance contingencies.  Because reinsurance is such a tricky area to understand and it takes a while as a new Trustee to put the totality of reinsurance into perspective, we want to provide you with a few resources and make a few comments.</a:t>
            </a:r>
          </a:p>
          <a:p>
            <a:pPr eaLnBrk="1" hangingPunct="1"/>
            <a:br>
              <a:rPr lang="en-US" sz="1300" dirty="0"/>
            </a:br>
            <a:r>
              <a:rPr lang="en-US" sz="1400" dirty="0"/>
              <a:t>For most pools, reinsurance is one of the biggest expense items you have.    And like many aspects of pool operations, it can be confusing, with lots of strange terminology and concepts.</a:t>
            </a:r>
          </a:p>
          <a:p>
            <a:endParaRPr lang="en-US" sz="1400" dirty="0"/>
          </a:p>
          <a:p>
            <a:r>
              <a:rPr lang="en-US" sz="1400" dirty="0"/>
              <a:t>Let’s start with that question of why we buy reinsurance. For the most part, it's simply to protect your pool from having to bear the entire cost of a very large loss. </a:t>
            </a:r>
            <a:br>
              <a:rPr lang="en-US" sz="1400" dirty="0"/>
            </a:br>
            <a:endParaRPr lang="en-US" sz="1400" dirty="0"/>
          </a:p>
          <a:p>
            <a:r>
              <a:rPr lang="en-US" sz="1400" dirty="0"/>
              <a:t>Besides these reasons, there are a couple of other situations where a pool might use reinsurance.  </a:t>
            </a:r>
          </a:p>
          <a:p>
            <a:endParaRPr lang="en-US" sz="1400" dirty="0"/>
          </a:p>
          <a:p>
            <a:r>
              <a:rPr lang="en-US" sz="1400" dirty="0"/>
              <a:t>One is to give the pool more capacity to provide coverage to its members. If  a pool doesn’t have a lot of money in the bank, reinsurance can be a way to stretch how much coverage you’re able to provide to your members. </a:t>
            </a:r>
          </a:p>
          <a:p>
            <a:endParaRPr lang="en-US" sz="1400" dirty="0"/>
          </a:p>
          <a:p>
            <a:r>
              <a:rPr lang="en-US" sz="1400" dirty="0"/>
              <a:t>Reinsurance can also help when there are specific kinds of risks you're nervous about. They might be new, or especially complex, or you just don't understand them well enough to be comfortable taking on all the risk yourself. For example, some pools are looking at reinsurance for cyber risks because it's still such a new area it can be hard to completely evaluate what it means to our members and our pools.</a:t>
            </a:r>
          </a:p>
          <a:p>
            <a:endParaRPr lang="en-US" sz="1400" dirty="0"/>
          </a:p>
          <a:p>
            <a:pPr eaLnBrk="1" hangingPunct="1"/>
            <a:endParaRPr lang="en-US" sz="1300" b="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35</a:t>
            </a:fld>
            <a:endParaRPr lang="en-US" dirty="0"/>
          </a:p>
        </p:txBody>
      </p:sp>
    </p:spTree>
    <p:extLst>
      <p:ext uri="{BB962C8B-B14F-4D97-AF65-F5344CB8AC3E}">
        <p14:creationId xmlns:p14="http://schemas.microsoft.com/office/powerpoint/2010/main" val="566878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Here are some questions you might want to ask to help get a better feel for your own pool’s reinsurance protection.  </a:t>
            </a:r>
          </a:p>
          <a:p>
            <a:endParaRPr lang="en-US" dirty="0"/>
          </a:p>
          <a:p>
            <a:r>
              <a:rPr lang="en-US" dirty="0"/>
              <a:t>Obviously you’ll want to know who your reinsurers are, and some sense of how strong they are financially.</a:t>
            </a:r>
            <a:r>
              <a:rPr lang="en-US" baseline="0" dirty="0"/>
              <a:t>  </a:t>
            </a:r>
            <a:r>
              <a:rPr lang="en-US" dirty="0"/>
              <a:t>Certainly you’ll want to look at ratings.  </a:t>
            </a:r>
          </a:p>
          <a:p>
            <a:endParaRPr lang="en-US" dirty="0"/>
          </a:p>
          <a:p>
            <a:r>
              <a:rPr lang="en-US" sz="1600" dirty="0"/>
              <a:t>Just a quick note about reinsurance pricing. Obviously the reinsurer’s goal is to charge the pool an amount sufficient to cover their expenses, the losses they expect to pay, and a profit.  </a:t>
            </a:r>
          </a:p>
          <a:p>
            <a:br>
              <a:rPr lang="en-US" sz="1600" dirty="0"/>
            </a:br>
            <a:r>
              <a:rPr lang="en-US" sz="1600" dirty="0"/>
              <a:t>From the reinsurer’s standpoint, they need to evaluate the pool’s risks accurately, which means they need a lot of information. And you want to provide it to them. Not only does that mean you'll get more accurate pricing, it avoids surprises. Surprises  can make it harder to recover on a reinsurance claim. Just as important , the reinsurance market is a pretty small world. You don't want your pool to get a reputation for playing games, because that will cost you in the long run. </a:t>
            </a:r>
          </a:p>
          <a:p>
            <a:endParaRPr lang="en-US" sz="1600" dirty="0"/>
          </a:p>
          <a:p>
            <a:r>
              <a:rPr lang="en-US" sz="1600" dirty="0"/>
              <a:t>Another consideration is the value your pool places on long-term relationships. Some pools price shop reinsurance regularly. Others aren't as concerned about relatively small price differences and place more value on long-term relationships with reinsurers, believing those pay off in terms of claims handling, long-term pricing, and flexible terms.</a:t>
            </a:r>
          </a:p>
          <a:p>
            <a:endParaRPr lang="en-US" sz="1600" dirty="0"/>
          </a:p>
          <a:p>
            <a:r>
              <a:rPr lang="en-US" sz="1600" dirty="0"/>
              <a:t>Finally, some pools prefer to place everything with a single reinsurer.  That's relatively simple and it eliminates a lot of the worry that something will slip between the cracks.</a:t>
            </a:r>
          </a:p>
          <a:p>
            <a:endParaRPr lang="en-US" sz="1600" dirty="0"/>
          </a:p>
          <a:p>
            <a:r>
              <a:rPr lang="en-US" sz="1600" dirty="0"/>
              <a:t>On the other hand, it means you've got a lot of eggs in one basket. If the reinsurer defaults, that's obviously a huge problem. But, it can also be a problem if that reinsurer decides it doesn't want to write your kind of business anymore. All of a sudden, you have to find a new partner in a hurry.</a:t>
            </a:r>
          </a:p>
          <a:p>
            <a:endParaRPr lang="en-US" sz="1600" dirty="0"/>
          </a:p>
          <a:p>
            <a:r>
              <a:rPr lang="en-US" sz="1600" dirty="0"/>
              <a:t>Those kinds of considerations are why some pools prefer instead to divide their reinsurance protection among multiple reinsurers. That might mean structuring it in layers, or using quota share arrangements, or some combination. </a:t>
            </a:r>
          </a:p>
          <a:p>
            <a:endParaRPr lang="en-US" sz="1600" dirty="0"/>
          </a:p>
          <a:p>
            <a:r>
              <a:rPr lang="en-US" dirty="0"/>
              <a:t>Another good question to ask is about any potential mismatches between the coverage the pool provides to its members and what your reinsurance covers.  </a:t>
            </a:r>
          </a:p>
          <a:p>
            <a:endParaRPr lang="en-US" sz="1600" dirty="0"/>
          </a:p>
          <a:p>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36</a:t>
            </a:fld>
            <a:endParaRPr lang="en-US" dirty="0"/>
          </a:p>
        </p:txBody>
      </p:sp>
    </p:spTree>
    <p:extLst>
      <p:ext uri="{BB962C8B-B14F-4D97-AF65-F5344CB8AC3E}">
        <p14:creationId xmlns:p14="http://schemas.microsoft.com/office/powerpoint/2010/main" val="314449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BEA0E3E2-6DA4-4F29-A5BC-042DA3529829}" type="slidenum">
              <a:rPr lang="en-US" smtClean="0">
                <a:latin typeface="Arial" pitchFamily="-72" charset="0"/>
                <a:ea typeface="ＭＳ Ｐゴシック" pitchFamily="-72" charset="-128"/>
                <a:cs typeface="ＭＳ Ｐゴシック" pitchFamily="-72" charset="-128"/>
              </a:rPr>
              <a:pPr/>
              <a:t>37</a:t>
            </a:fld>
            <a:endParaRPr lang="en-US" dirty="0">
              <a:latin typeface="Arial" pitchFamily="-72" charset="0"/>
              <a:ea typeface="ＭＳ Ｐゴシック" pitchFamily="-72" charset="-128"/>
              <a:cs typeface="ＭＳ Ｐゴシック" pitchFamily="-72" charset="-128"/>
            </a:endParaRPr>
          </a:p>
        </p:txBody>
      </p:sp>
      <p:sp>
        <p:nvSpPr>
          <p:cNvPr id="82946" name="Rectangle 2"/>
          <p:cNvSpPr>
            <a:spLocks noGrp="1" noRot="1" noChangeAspect="1" noChangeArrowheads="1" noTextEdit="1"/>
          </p:cNvSpPr>
          <p:nvPr>
            <p:ph type="sldImg"/>
          </p:nvPr>
        </p:nvSpPr>
        <p:spPr>
          <a:xfrm>
            <a:off x="1739900" y="152400"/>
            <a:ext cx="3149600" cy="1771650"/>
          </a:xfrm>
          <a:ln/>
        </p:spPr>
      </p:sp>
      <p:sp>
        <p:nvSpPr>
          <p:cNvPr id="82947" name="Rectangle 3"/>
          <p:cNvSpPr>
            <a:spLocks noGrp="1" noChangeArrowheads="1"/>
          </p:cNvSpPr>
          <p:nvPr>
            <p:ph type="body" idx="1"/>
          </p:nvPr>
        </p:nvSpPr>
        <p:spPr>
          <a:xfrm>
            <a:off x="0" y="1676399"/>
            <a:ext cx="6934200" cy="7618387"/>
          </a:xfrm>
          <a:noFill/>
          <a:ln/>
        </p:spPr>
        <p:txBody>
          <a:bodyPr/>
          <a:lstStyle/>
          <a:p>
            <a:pPr eaLnBrk="1" hangingPunct="1"/>
            <a:r>
              <a:rPr lang="en-US" sz="1600" dirty="0">
                <a:latin typeface="Arial" pitchFamily="-72" charset="0"/>
              </a:rPr>
              <a:t>So what we’ll try to do today is to give an overview of some of the key concepts in pool financial management, what they mean, and why they’re important.  </a:t>
            </a:r>
          </a:p>
          <a:p>
            <a:pPr eaLnBrk="1" hangingPunct="1"/>
            <a:endParaRPr lang="en-US" sz="1600" dirty="0">
              <a:latin typeface="Arial" pitchFamily="-72" charset="0"/>
            </a:endParaRPr>
          </a:p>
          <a:p>
            <a:pPr eaLnBrk="1" hangingPunct="1"/>
            <a:r>
              <a:rPr lang="en-US" sz="1600" dirty="0">
                <a:latin typeface="Arial" pitchFamily="-72" charset="0"/>
              </a:rPr>
              <a:t>Pools have balance sheets and income statements but look different than your city’s financials. There are different key accounts and financial items to look for. </a:t>
            </a:r>
          </a:p>
          <a:p>
            <a:pPr eaLnBrk="1" hangingPunct="1"/>
            <a:endParaRPr lang="en-US" sz="1600" dirty="0">
              <a:latin typeface="Arial" pitchFamily="-72" charset="0"/>
            </a:endParaRPr>
          </a:p>
          <a:p>
            <a:pPr eaLnBrk="1" hangingPunct="1"/>
            <a:r>
              <a:rPr lang="en-US" sz="1600" dirty="0">
                <a:latin typeface="Arial" pitchFamily="-72" charset="0"/>
              </a:rPr>
              <a:t>Of course, a key is understanding the pool’s resources. A pool exists to pay claims as they come due. To have the resources to cover the huge settlement or catastrophic claim that would devastate your city’s finances. But, how much is enough when you are preparing for uncertain events? More importantly sometimes, how much is too much? </a:t>
            </a:r>
          </a:p>
          <a:p>
            <a:pPr eaLnBrk="1" hangingPunct="1"/>
            <a:endParaRPr lang="en-US" sz="1600" dirty="0">
              <a:latin typeface="Arial" pitchFamily="-72" charset="0"/>
            </a:endParaRPr>
          </a:p>
          <a:p>
            <a:pPr eaLnBrk="1" hangingPunct="1"/>
            <a:r>
              <a:rPr lang="en-US" sz="1600" dirty="0">
                <a:latin typeface="Arial" pitchFamily="-72" charset="0"/>
              </a:rPr>
              <a:t>We just spent some time talking about how we set rates. The financials provide the evidence of how effective we were at setting those rates. They compare the charges to the actual expenses – primarily claims – result.</a:t>
            </a:r>
          </a:p>
          <a:p>
            <a:pPr eaLnBrk="1" hangingPunct="1"/>
            <a:endParaRPr lang="en-US" sz="1600" dirty="0">
              <a:latin typeface="Arial" pitchFamily="-72" charset="0"/>
            </a:endParaRPr>
          </a:p>
          <a:p>
            <a:pPr eaLnBrk="1" hangingPunct="1"/>
            <a:r>
              <a:rPr lang="en-US" sz="1600" dirty="0">
                <a:latin typeface="Arial" pitchFamily="-72" charset="0"/>
              </a:rPr>
              <a:t>The notes to the audited financial statements also provide detailed information on how our reinsurance is structured and on investments.</a:t>
            </a:r>
          </a:p>
          <a:p>
            <a:pPr eaLnBrk="1" hangingPunct="1"/>
            <a:endParaRPr lang="en-US" sz="1600" dirty="0">
              <a:latin typeface="Arial" pitchFamily="-72" charset="0"/>
            </a:endParaRPr>
          </a:p>
          <a:p>
            <a:pPr eaLnBrk="1" hangingPunct="1"/>
            <a:r>
              <a:rPr lang="en-US" sz="1600" dirty="0">
                <a:latin typeface="Arial" pitchFamily="-72" charset="0"/>
              </a:rPr>
              <a:t>We won’t go into tremendous detail but want to highlight some of the key financial items to evaluate. And some questions you may want to ask. </a:t>
            </a:r>
          </a:p>
          <a:p>
            <a:pPr eaLnBrk="1" hangingPunct="1"/>
            <a:endParaRPr lang="en-US" sz="1600" dirty="0">
              <a:latin typeface="Arial" pitchFamily="-72" charset="0"/>
            </a:endParaRPr>
          </a:p>
          <a:p>
            <a:pPr eaLnBrk="1" hangingPunct="1"/>
            <a:r>
              <a:rPr lang="en-US" sz="1600" dirty="0">
                <a:latin typeface="Arial" pitchFamily="-72" charset="0"/>
              </a:rPr>
              <a:t>We want to try to make this as useful as possible for you, so if you have questions, please bring them up as we go along.  </a:t>
            </a:r>
          </a:p>
          <a:p>
            <a:pPr eaLnBrk="1" hangingPunct="1"/>
            <a:endParaRPr lang="en-US" sz="1600" dirty="0">
              <a:latin typeface="Arial" pitchFamily="-72" charset="0"/>
            </a:endParaRPr>
          </a:p>
        </p:txBody>
      </p:sp>
    </p:spTree>
    <p:extLst>
      <p:ext uri="{BB962C8B-B14F-4D97-AF65-F5344CB8AC3E}">
        <p14:creationId xmlns:p14="http://schemas.microsoft.com/office/powerpoint/2010/main" val="4010390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75028EBE-5BF5-4A62-A947-5A8FB883A9E9}" type="slidenum">
              <a:rPr lang="en-US" smtClean="0">
                <a:latin typeface="Arial" pitchFamily="-72" charset="0"/>
                <a:ea typeface="ＭＳ Ｐゴシック" pitchFamily="-72" charset="-128"/>
                <a:cs typeface="ＭＳ Ｐゴシック" pitchFamily="-72" charset="-128"/>
              </a:rPr>
              <a:pPr/>
              <a:t>38</a:t>
            </a:fld>
            <a:endParaRPr lang="en-US">
              <a:latin typeface="Arial" pitchFamily="-72" charset="0"/>
              <a:ea typeface="ＭＳ Ｐゴシック" pitchFamily="-72" charset="-128"/>
              <a:cs typeface="ＭＳ Ｐゴシック" pitchFamily="-72" charset="-128"/>
            </a:endParaRPr>
          </a:p>
        </p:txBody>
      </p:sp>
      <p:sp>
        <p:nvSpPr>
          <p:cNvPr id="128002" name="Rectangle 2"/>
          <p:cNvSpPr>
            <a:spLocks noGrp="1" noRot="1" noChangeAspect="1" noChangeArrowheads="1" noTextEdit="1"/>
          </p:cNvSpPr>
          <p:nvPr>
            <p:ph type="sldImg"/>
          </p:nvPr>
        </p:nvSpPr>
        <p:spPr>
          <a:xfrm>
            <a:off x="2006600" y="152400"/>
            <a:ext cx="2844800" cy="1600200"/>
          </a:xfrm>
          <a:ln/>
        </p:spPr>
      </p:sp>
      <p:sp>
        <p:nvSpPr>
          <p:cNvPr id="128003" name="Rectangle 3"/>
          <p:cNvSpPr>
            <a:spLocks noGrp="1" noChangeArrowheads="1"/>
          </p:cNvSpPr>
          <p:nvPr>
            <p:ph type="body" idx="1"/>
          </p:nvPr>
        </p:nvSpPr>
        <p:spPr>
          <a:xfrm>
            <a:off x="228600" y="1828800"/>
            <a:ext cx="6629400" cy="7315200"/>
          </a:xfrm>
          <a:noFill/>
          <a:ln/>
        </p:spPr>
        <p:txBody>
          <a:bodyPr/>
          <a:lstStyle/>
          <a:p>
            <a:pPr eaLnBrk="1" hangingPunct="1"/>
            <a:r>
              <a:rPr lang="en-US" sz="1600" dirty="0">
                <a:latin typeface="Arial" pitchFamily="34" charset="0"/>
                <a:cs typeface="Arial" pitchFamily="34" charset="0"/>
              </a:rPr>
              <a:t> So why are all these projections of ultimate liabilities and calculations of IBNR  important?  Two main reasons:  </a:t>
            </a:r>
          </a:p>
          <a:p>
            <a:pPr eaLnBrk="1" hangingPunct="1"/>
            <a:r>
              <a:rPr lang="en-US" sz="1600" dirty="0">
                <a:latin typeface="Arial" pitchFamily="34" charset="0"/>
                <a:cs typeface="Arial" pitchFamily="34" charset="0"/>
              </a:rPr>
              <a:t> </a:t>
            </a:r>
          </a:p>
          <a:p>
            <a:pPr eaLnBrk="1" hangingPunct="1"/>
            <a:r>
              <a:rPr lang="en-US" sz="1600" dirty="0">
                <a:latin typeface="Arial" pitchFamily="34" charset="0"/>
                <a:cs typeface="Arial" pitchFamily="34" charset="0"/>
              </a:rPr>
              <a:t>First, we need to make sure we’ve set aside enough money to pay the claims we’re responsible for from all those past years.  And if all we have is the amounts that we’ve reserved in the claims files, there’s a pretty good chance that it won’t be enough.</a:t>
            </a:r>
          </a:p>
          <a:p>
            <a:pPr eaLnBrk="1" hangingPunct="1"/>
            <a:endParaRPr lang="en-US" sz="1600" dirty="0">
              <a:latin typeface="Arial" pitchFamily="34" charset="0"/>
              <a:cs typeface="Arial" pitchFamily="34" charset="0"/>
            </a:endParaRPr>
          </a:p>
          <a:p>
            <a:pPr eaLnBrk="1" hangingPunct="1"/>
            <a:r>
              <a:rPr lang="en-US" sz="1600" dirty="0">
                <a:latin typeface="Arial" pitchFamily="34" charset="0"/>
                <a:cs typeface="Arial" pitchFamily="34" charset="0"/>
              </a:rPr>
              <a:t>Second, when we’re setting our premium rates for future years, we need to make sure we’re generating enough money to cover what those future claims will ultimately cost us.   </a:t>
            </a:r>
          </a:p>
          <a:p>
            <a:pPr eaLnBrk="1" hangingPunct="1"/>
            <a:endParaRPr lang="en-US" sz="1600" dirty="0">
              <a:latin typeface="Arial" pitchFamily="34" charset="0"/>
              <a:cs typeface="Arial" pitchFamily="34" charset="0"/>
            </a:endParaRPr>
          </a:p>
          <a:p>
            <a:pPr eaLnBrk="1" hangingPunct="1"/>
            <a:r>
              <a:rPr lang="en-US" sz="1600" dirty="0">
                <a:latin typeface="Arial" pitchFamily="34" charset="0"/>
                <a:cs typeface="Arial" pitchFamily="34" charset="0"/>
              </a:rPr>
              <a:t>So when we look at our experience in past years in order to estimate what next year’s claims will cost us, we need to be looking at what the ultimate cost will be, and not just at what the initial claim reserves look like.  </a:t>
            </a:r>
          </a:p>
          <a:p>
            <a:pPr eaLnBrk="1" hangingPunct="1"/>
            <a:endParaRPr lang="en-US" sz="1600" dirty="0">
              <a:latin typeface="Arial" pitchFamily="34" charset="0"/>
              <a:cs typeface="Arial" pitchFamily="34" charset="0"/>
            </a:endParaRPr>
          </a:p>
          <a:p>
            <a:pPr eaLnBrk="1" hangingPunct="1"/>
            <a:r>
              <a:rPr lang="en-US" sz="1600" dirty="0">
                <a:latin typeface="Arial" pitchFamily="34" charset="0"/>
                <a:cs typeface="Arial" pitchFamily="34" charset="0"/>
              </a:rPr>
              <a:t>Some of you may have heard about the schools pool in Kentucky that collapsed several years ago.  The pool basically ran out of money, and the former members ended up having to pay some pretty hefty assessments to cover the cost of the claims that the pool owed.  </a:t>
            </a:r>
          </a:p>
          <a:p>
            <a:pPr eaLnBrk="1" hangingPunct="1"/>
            <a:endParaRPr lang="en-US" sz="1600" dirty="0">
              <a:latin typeface="Arial" pitchFamily="34" charset="0"/>
              <a:cs typeface="Arial" pitchFamily="34" charset="0"/>
            </a:endParaRPr>
          </a:p>
          <a:p>
            <a:pPr eaLnBrk="1" hangingPunct="1"/>
            <a:r>
              <a:rPr lang="en-US" sz="1600" dirty="0">
                <a:latin typeface="Arial" pitchFamily="34" charset="0"/>
                <a:cs typeface="Arial" pitchFamily="34" charset="0"/>
              </a:rPr>
              <a:t>In a nutshell, not doing these two things is why that happened.  </a:t>
            </a:r>
          </a:p>
          <a:p>
            <a:endParaRPr lang="en-US" sz="1600" dirty="0">
              <a:latin typeface="Arial" pitchFamily="34" charset="0"/>
              <a:cs typeface="Arial" pitchFamily="34" charset="0"/>
            </a:endParaRPr>
          </a:p>
          <a:p>
            <a:r>
              <a:rPr lang="en-US" sz="1600" dirty="0">
                <a:latin typeface="Arial" pitchFamily="34" charset="0"/>
                <a:cs typeface="Arial" pitchFamily="34" charset="0"/>
              </a:rPr>
              <a:t>So that’s a quick summary of some key things to look for and things you’ll want to make sure you know when you’re looking at the pool’s financial statements. </a:t>
            </a:r>
          </a:p>
          <a:p>
            <a:r>
              <a:rPr lang="en-US" sz="1600" dirty="0">
                <a:latin typeface="Arial" pitchFamily="34" charset="0"/>
                <a:cs typeface="Arial" pitchFamily="34" charset="0"/>
              </a:rPr>
              <a:t> </a:t>
            </a:r>
          </a:p>
          <a:p>
            <a:pPr eaLnBrk="1" hangingPunct="1"/>
            <a:r>
              <a:rPr lang="en-US" sz="1600" dirty="0">
                <a:latin typeface="Arial" pitchFamily="-72" charset="0"/>
              </a:rPr>
              <a:t>		</a:t>
            </a:r>
          </a:p>
        </p:txBody>
      </p:sp>
    </p:spTree>
    <p:extLst>
      <p:ext uri="{BB962C8B-B14F-4D97-AF65-F5344CB8AC3E}">
        <p14:creationId xmlns:p14="http://schemas.microsoft.com/office/powerpoint/2010/main" val="4006650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dirty="0"/>
              <a:t>Investment practices are another issue you’ll want to know about, and it’s another area where the approaches can be wildly different among pools.  </a:t>
            </a:r>
          </a:p>
          <a:p>
            <a:pPr eaLnBrk="1" hangingPunct="1"/>
            <a:endParaRPr lang="en-US" dirty="0"/>
          </a:p>
          <a:p>
            <a:pPr eaLnBrk="1" hangingPunct="1"/>
            <a:r>
              <a:rPr lang="en-US" dirty="0"/>
              <a:t>You want a good understanding of your pool’s investment policies, including what sorts of investments you can and should be making and who manages them.  </a:t>
            </a:r>
          </a:p>
          <a:p>
            <a:pPr eaLnBrk="1" hangingPunct="1"/>
            <a:endParaRPr lang="en-US" dirty="0"/>
          </a:p>
          <a:p>
            <a:pPr eaLnBrk="1" hangingPunct="1"/>
            <a:r>
              <a:rPr lang="en-US" dirty="0"/>
              <a:t>In some states, you might be limited to the kinds of investments that are allowable under statute – usually a provision that limits you from investing in anything more than government backed securities,</a:t>
            </a:r>
            <a:r>
              <a:rPr lang="en-US" baseline="0" dirty="0"/>
              <a:t> treasuries and Munis</a:t>
            </a:r>
            <a:r>
              <a:rPr lang="en-US" dirty="0"/>
              <a:t>.  </a:t>
            </a:r>
          </a:p>
          <a:p>
            <a:pPr eaLnBrk="1" hangingPunct="1"/>
            <a:endParaRPr lang="en-US" dirty="0"/>
          </a:p>
          <a:p>
            <a:pPr eaLnBrk="1" hangingPunct="1"/>
            <a:r>
              <a:rPr lang="en-US" dirty="0"/>
              <a:t>Other pools have a wide-open door to invest however they think makes sense.  </a:t>
            </a:r>
          </a:p>
          <a:p>
            <a:pPr eaLnBrk="1" hangingPunct="1"/>
            <a:endParaRPr lang="en-US" dirty="0"/>
          </a:p>
          <a:p>
            <a:pPr eaLnBrk="1" hangingPunct="1"/>
            <a:r>
              <a:rPr lang="en-US" dirty="0"/>
              <a:t>Many pools – but assuredly not all pools – use contract investment managers for some or all of their investments.  In Oregon, we use an investment advisor who manages our investments</a:t>
            </a:r>
            <a:r>
              <a:rPr lang="en-US" baseline="0" dirty="0"/>
              <a:t>.  Some pools even use contract investment advisors who aren’t handling the underlying securities, but helping the pool to establish benchmarks and develop portfolios that match their operating strategies.</a:t>
            </a:r>
            <a:endParaRPr lang="en-US" dirty="0"/>
          </a:p>
          <a:p>
            <a:pPr eaLnBrk="1" hangingPunct="1"/>
            <a:endParaRPr lang="en-US" b="1" dirty="0"/>
          </a:p>
          <a:p>
            <a:pPr eaLnBrk="1" hangingPunct="1"/>
            <a:r>
              <a:rPr lang="en-US" sz="1600" dirty="0"/>
              <a:t>Probably the most important piece of the investment discussion for trustees is an </a:t>
            </a:r>
            <a:r>
              <a:rPr lang="en-US" sz="1600" u="sng" dirty="0"/>
              <a:t>understanding of the outcome your investment policies are designed to produce</a:t>
            </a:r>
            <a:r>
              <a:rPr lang="en-US" sz="1600" dirty="0"/>
              <a:t>.  For some pools, the goal is to </a:t>
            </a:r>
            <a:r>
              <a:rPr lang="en-US" sz="1600" i="1" dirty="0"/>
              <a:t>maximize returns</a:t>
            </a:r>
            <a:r>
              <a:rPr lang="en-US" sz="1600" dirty="0"/>
              <a:t> over the long term, and you’re willing to accept some risk and some year-to-year fluctuation to do that.  For others, the focus may be on security, low-risk, and stable income.   </a:t>
            </a:r>
          </a:p>
          <a:p>
            <a:pPr eaLnBrk="1" hangingPunct="1"/>
            <a:endParaRPr lang="en-US" sz="1600" dirty="0"/>
          </a:p>
          <a:p>
            <a:pPr eaLnBrk="1" hangingPunct="1"/>
            <a:r>
              <a:rPr lang="en-US" sz="1600" dirty="0">
                <a:solidFill>
                  <a:srgbClr val="000000"/>
                </a:solidFill>
              </a:rPr>
              <a:t>Again, the point isn’t that one or the other approach is the right one.  I suppose we’re starting to sound like a broken record, but once again – as a board member, you’ll want to understand both what your pool’s investment strategy is and also why your pool uses that approach.  </a:t>
            </a:r>
            <a:endParaRPr lang="en-US" sz="1600" b="1" dirty="0">
              <a:solidFill>
                <a:srgbClr val="FF0000"/>
              </a:solidFill>
            </a:endParaRPr>
          </a:p>
          <a:p>
            <a:pPr eaLnBrk="1" hangingPunct="1"/>
            <a:endParaRPr lang="en-US" i="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39</a:t>
            </a:fld>
            <a:endParaRPr lang="en-US" dirty="0"/>
          </a:p>
        </p:txBody>
      </p:sp>
    </p:spTree>
    <p:extLst>
      <p:ext uri="{BB962C8B-B14F-4D97-AF65-F5344CB8AC3E}">
        <p14:creationId xmlns:p14="http://schemas.microsoft.com/office/powerpoint/2010/main" val="2164471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xfrm>
            <a:off x="1617663" y="228600"/>
            <a:ext cx="4140200" cy="2330450"/>
          </a:xfrm>
          <a:ln/>
        </p:spPr>
      </p:sp>
      <p:sp>
        <p:nvSpPr>
          <p:cNvPr id="130050" name="Notes Placeholder 2"/>
          <p:cNvSpPr>
            <a:spLocks noGrp="1"/>
          </p:cNvSpPr>
          <p:nvPr>
            <p:ph type="body" idx="1"/>
          </p:nvPr>
        </p:nvSpPr>
        <p:spPr>
          <a:xfrm>
            <a:off x="152400" y="2743200"/>
            <a:ext cx="6705600" cy="6553200"/>
          </a:xfrm>
          <a:noFill/>
          <a:ln/>
        </p:spPr>
        <p:txBody>
          <a:bodyPr/>
          <a:lstStyle/>
          <a:p>
            <a:r>
              <a:rPr lang="en-US" sz="1600" dirty="0">
                <a:latin typeface="Arial" pitchFamily="-72" charset="0"/>
              </a:rPr>
              <a:t>Most importantly, if you have surplus, you have options. You do not have to raise rates. You can subsidize when the economy is hurting your members. You can take more risk when reinsurers are raising premiums or not offering the same level of coverage.</a:t>
            </a:r>
          </a:p>
          <a:p>
            <a:endParaRPr lang="en-US" sz="1600" dirty="0">
              <a:latin typeface="Arial" pitchFamily="-72" charset="0"/>
            </a:endParaRPr>
          </a:p>
          <a:p>
            <a:r>
              <a:rPr lang="en-US" sz="1600" dirty="0">
                <a:latin typeface="Arial" pitchFamily="-72" charset="0"/>
              </a:rPr>
              <a:t>One big one is the risk that losses might turn out to cost more than we estimate.  That could happen in a couple ways:  </a:t>
            </a:r>
          </a:p>
          <a:p>
            <a:endParaRPr lang="en-US" sz="1600" dirty="0">
              <a:latin typeface="Arial" pitchFamily="-72" charset="0"/>
            </a:endParaRPr>
          </a:p>
          <a:p>
            <a:r>
              <a:rPr lang="en-US" sz="1600" dirty="0">
                <a:latin typeface="Arial" pitchFamily="-72" charset="0"/>
              </a:rPr>
              <a:t>We might run into a bad year this year and incur more losses than we’ve designed our premiums to fund.  </a:t>
            </a:r>
          </a:p>
          <a:p>
            <a:endParaRPr lang="en-US" sz="1600" dirty="0">
              <a:latin typeface="Arial" pitchFamily="-72" charset="0"/>
            </a:endParaRPr>
          </a:p>
          <a:p>
            <a:r>
              <a:rPr lang="en-US" sz="1600" dirty="0">
                <a:latin typeface="Arial" pitchFamily="-72" charset="0"/>
              </a:rPr>
              <a:t>Or – the losses we incurred in prior years might turn out to be more expensive than we think they will. </a:t>
            </a:r>
          </a:p>
          <a:p>
            <a:endParaRPr lang="en-US" sz="1600" dirty="0">
              <a:latin typeface="Arial" pitchFamily="-72" charset="0"/>
            </a:endParaRPr>
          </a:p>
          <a:p>
            <a:r>
              <a:rPr lang="en-US" sz="1600" dirty="0">
                <a:latin typeface="Arial" pitchFamily="-72" charset="0"/>
              </a:rPr>
              <a:t>Remember that discussion of confidence levels?  Even if we’ve reserved at the 95% confidence level, that still means there’s a 1 in 20 chance that those reserves won’t be enough.  So you probably want to have some fund balance as a cushion for that possibility.   </a:t>
            </a:r>
          </a:p>
          <a:p>
            <a:endParaRPr lang="en-US" sz="1600" dirty="0">
              <a:latin typeface="Arial" pitchFamily="-72" charset="0"/>
            </a:endParaRPr>
          </a:p>
          <a:p>
            <a:r>
              <a:rPr lang="en-US" sz="1600" dirty="0">
                <a:latin typeface="Arial" pitchFamily="-72" charset="0"/>
              </a:rPr>
              <a:t>Another reason - there’s the risk that a reinsurer might go broke and not be able to pay what they owe us on a big loss, leaving us holding the bag for that excess.</a:t>
            </a:r>
          </a:p>
          <a:p>
            <a:r>
              <a:rPr lang="en-US" sz="1600" dirty="0">
                <a:latin typeface="Arial" pitchFamily="-72" charset="0"/>
              </a:rPr>
              <a:t>					</a:t>
            </a:r>
            <a:endParaRPr lang="en-US" sz="1600" b="1" dirty="0">
              <a:latin typeface="Arial" pitchFamily="-72" charset="0"/>
            </a:endParaRPr>
          </a:p>
        </p:txBody>
      </p:sp>
      <p:sp>
        <p:nvSpPr>
          <p:cNvPr id="4" name="Slide Number Placeholder 3"/>
          <p:cNvSpPr>
            <a:spLocks noGrp="1"/>
          </p:cNvSpPr>
          <p:nvPr>
            <p:ph type="sldNum" sz="quarter" idx="5"/>
          </p:nvPr>
        </p:nvSpPr>
        <p:spPr>
          <a:xfrm>
            <a:off x="6562446" y="8829675"/>
            <a:ext cx="446337" cy="465138"/>
          </a:xfrm>
        </p:spPr>
        <p:txBody>
          <a:bodyPr/>
          <a:lstStyle/>
          <a:p>
            <a:pPr>
              <a:defRPr/>
            </a:pPr>
            <a:fld id="{4D379ABF-EC92-40D2-B443-C2A3F2A71426}" type="slidenum">
              <a:rPr lang="en-US" smtClean="0"/>
              <a:pPr>
                <a:defRPr/>
              </a:pPr>
              <a:t>40</a:t>
            </a:fld>
            <a:endParaRPr lang="en-US" dirty="0"/>
          </a:p>
        </p:txBody>
      </p:sp>
    </p:spTree>
    <p:extLst>
      <p:ext uri="{BB962C8B-B14F-4D97-AF65-F5344CB8AC3E}">
        <p14:creationId xmlns:p14="http://schemas.microsoft.com/office/powerpoint/2010/main" val="424703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381691" y="2212820"/>
            <a:ext cx="6259719" cy="6714761"/>
          </a:xfrm>
        </p:spPr>
        <p:txBody>
          <a:bodyPr/>
          <a:lstStyle/>
          <a:p>
            <a:pPr eaLnBrk="1" hangingPunct="1">
              <a:lnSpc>
                <a:spcPct val="90000"/>
              </a:lnSpc>
            </a:pPr>
            <a:r>
              <a:rPr lang="en-US" dirty="0"/>
              <a:t>Here’s a list of the hard markets we’ve gone through over the past 40 years or so.  </a:t>
            </a:r>
          </a:p>
          <a:p>
            <a:pPr eaLnBrk="1" hangingPunct="1">
              <a:lnSpc>
                <a:spcPct val="90000"/>
              </a:lnSpc>
            </a:pPr>
            <a:br>
              <a:rPr lang="en-US" dirty="0"/>
            </a:br>
            <a:endParaRPr lang="en-US" dirty="0"/>
          </a:p>
          <a:p>
            <a:pPr>
              <a:lnSpc>
                <a:spcPct val="90000"/>
              </a:lnSpc>
            </a:pPr>
            <a:r>
              <a:rPr lang="en-US" dirty="0"/>
              <a:t>These cycles affect every insurance buyer. Back in 1986, when people still read news magazines, it was a big enough deal to make the cover of Time.  If you look back at these cycles, you’ll see toward the middle or end of each of them, a wave of pools got formed.   And it wasn't just government pools; these cycles often prompt private companies to self-insure or create industry or trade association pools. </a:t>
            </a:r>
          </a:p>
          <a:p>
            <a:pPr eaLnBrk="1" hangingPunct="1">
              <a:lnSpc>
                <a:spcPct val="90000"/>
              </a:lnSpc>
            </a:pPr>
            <a:br>
              <a:rPr lang="en-US" dirty="0"/>
            </a:br>
            <a:endParaRPr lang="en-US" dirty="0"/>
          </a:p>
          <a:p>
            <a:pPr eaLnBrk="1" hangingPunct="1">
              <a:lnSpc>
                <a:spcPct val="90000"/>
              </a:lnSpc>
            </a:pPr>
            <a:r>
              <a:rPr lang="en-US" dirty="0"/>
              <a:t>The Oregon pool was one of a handful of pools formed around 1980 that grew out of the cities seeing their premiums double or triple each year, until their quoted liability insurance premium was, I do not exaggerate, more than their entire city budget.</a:t>
            </a:r>
          </a:p>
          <a:p>
            <a:pPr eaLnBrk="1" hangingPunct="1">
              <a:lnSpc>
                <a:spcPct val="90000"/>
              </a:lnSpc>
            </a:pPr>
            <a:endParaRPr lang="en-US" dirty="0"/>
          </a:p>
          <a:p>
            <a:pPr eaLnBrk="1" hangingPunct="1">
              <a:lnSpc>
                <a:spcPct val="90000"/>
              </a:lnSpc>
            </a:pPr>
            <a:r>
              <a:rPr lang="en-US" dirty="0"/>
              <a:t>Large cities Could Self Insure == BUT what if you’re too small to have extra money lying around in a pot marked “self insurance fund”?</a:t>
            </a:r>
          </a:p>
          <a:p>
            <a:pPr eaLnBrk="1" hangingPunct="1">
              <a:lnSpc>
                <a:spcPct val="90000"/>
              </a:lnSpc>
            </a:pPr>
            <a:endParaRPr lang="en-US" dirty="0"/>
          </a:p>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5</a:t>
            </a:fld>
            <a:endParaRPr lang="en-US" dirty="0"/>
          </a:p>
        </p:txBody>
      </p:sp>
    </p:spTree>
    <p:extLst>
      <p:ext uri="{BB962C8B-B14F-4D97-AF65-F5344CB8AC3E}">
        <p14:creationId xmlns:p14="http://schemas.microsoft.com/office/powerpoint/2010/main" val="2475608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There is one financial management issue we do want to touch on briefly here. That’s the question of </a:t>
            </a:r>
            <a:r>
              <a:rPr lang="en-US" b="0" baseline="0" dirty="0"/>
              <a:t>“how much fund balance should my pool have?” We want to highlight it because it’s so important to your roles as Trustees.</a:t>
            </a:r>
          </a:p>
          <a:p>
            <a:endParaRPr lang="en-US" b="0" baseline="0" dirty="0"/>
          </a:p>
          <a:p>
            <a:r>
              <a:rPr lang="en-US" b="0" dirty="0"/>
              <a:t>Over the past five to ten years, quite a few pools have been pretty successful in building up their financial strength, and in many cases they’ve built some very strong fund balances.  </a:t>
            </a:r>
          </a:p>
          <a:p>
            <a:endParaRPr lang="en-US" dirty="0"/>
          </a:p>
          <a:p>
            <a:r>
              <a:rPr lang="en-US" dirty="0"/>
              <a:t>That’s definitely a good thing, but it can also create some issues.  </a:t>
            </a:r>
          </a:p>
          <a:p>
            <a:endParaRPr lang="en-US" dirty="0"/>
          </a:p>
          <a:p>
            <a:r>
              <a:rPr lang="en-US" dirty="0"/>
              <a:t>To put it simply, if a pool has a substantial fund balance, that’s a pot of money that could look pretty attractive to a legislature trying to balance a state budget, or to a regulator who wants to score political points, or to a city council trying to make its budget balance. </a:t>
            </a:r>
          </a:p>
          <a:p>
            <a:endParaRPr lang="en-US" dirty="0"/>
          </a:p>
          <a:p>
            <a:r>
              <a:rPr lang="en-US" dirty="0"/>
              <a:t>And that can lead to someone whether the pool really needs those funds or whether those funds should be returned to the members.  </a:t>
            </a:r>
          </a:p>
          <a:p>
            <a:endParaRPr lang="en-US" dirty="0"/>
          </a:p>
          <a:p>
            <a:r>
              <a:rPr lang="en-US" dirty="0"/>
              <a:t>Several NLC-RISC member pools have already faced those kinds of questions and challenges, and I think the rest of us should probably assume that sooner or later we will too.  </a:t>
            </a:r>
          </a:p>
          <a:p>
            <a:endParaRPr lang="en-US" dirty="0"/>
          </a:p>
          <a:p>
            <a:r>
              <a:rPr lang="en-US" dirty="0"/>
              <a:t>From the pool’s standpoint, I think a key to being ready for that question is to have a policy in place for how much fund balance the pool is going to maintain, and also to be prepared to explain why we’ve concluded that that’s the appropriate amount for our pool.  </a:t>
            </a:r>
          </a:p>
          <a:p>
            <a:endParaRPr lang="en-US" dirty="0"/>
          </a:p>
          <a:p>
            <a:r>
              <a:rPr lang="en-US" dirty="0"/>
              <a:t>If we haven’t thought that question through and addressed it, I think the risk is that the decision could end up getting made for us, and it might be more of a political decision than a sound management decision.  </a:t>
            </a:r>
          </a:p>
          <a:p>
            <a:endParaRPr lang="en-US" baseline="0" dirty="0"/>
          </a:p>
          <a:p>
            <a:r>
              <a:rPr lang="en-US" baseline="0" dirty="0"/>
              <a:t>One other note about surplus is the question of when to release some of it or give it back to members.  </a:t>
            </a:r>
          </a:p>
          <a:p>
            <a:endParaRPr lang="en-US" dirty="0"/>
          </a:p>
          <a:p>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41</a:t>
            </a:fld>
            <a:endParaRPr lang="en-US" dirty="0"/>
          </a:p>
        </p:txBody>
      </p:sp>
    </p:spTree>
    <p:extLst>
      <p:ext uri="{BB962C8B-B14F-4D97-AF65-F5344CB8AC3E}">
        <p14:creationId xmlns:p14="http://schemas.microsoft.com/office/powerpoint/2010/main" val="1737834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ways to evaluate surplus and establish how much is enough for you.</a:t>
            </a:r>
          </a:p>
          <a:p>
            <a:endParaRPr lang="en-US" dirty="0"/>
          </a:p>
          <a:p>
            <a:r>
              <a:rPr lang="en-US" dirty="0"/>
              <a:t>These financial ratios are pretty standard among pools. NLC-RISC collects financial data from its member pools and publishes these ratios annually to benchmark our programs. </a:t>
            </a:r>
          </a:p>
        </p:txBody>
      </p:sp>
      <p:sp>
        <p:nvSpPr>
          <p:cNvPr id="4" name="Slide Number Placeholder 3"/>
          <p:cNvSpPr>
            <a:spLocks noGrp="1"/>
          </p:cNvSpPr>
          <p:nvPr>
            <p:ph type="sldNum" sz="quarter" idx="5"/>
          </p:nvPr>
        </p:nvSpPr>
        <p:spPr/>
        <p:txBody>
          <a:bodyPr/>
          <a:lstStyle/>
          <a:p>
            <a:fld id="{0A18CCFF-2D95-48DF-8EA5-768BF60DB147}" type="slidenum">
              <a:rPr lang="en-US" smtClean="0"/>
              <a:pPr/>
              <a:t>42</a:t>
            </a:fld>
            <a:endParaRPr lang="en-US" dirty="0"/>
          </a:p>
        </p:txBody>
      </p:sp>
    </p:spTree>
    <p:extLst>
      <p:ext uri="{BB962C8B-B14F-4D97-AF65-F5344CB8AC3E}">
        <p14:creationId xmlns:p14="http://schemas.microsoft.com/office/powerpoint/2010/main" val="3816697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8CCFF-2D95-48DF-8EA5-768BF60DB147}" type="slidenum">
              <a:rPr lang="en-US" smtClean="0"/>
              <a:pPr/>
              <a:t>43</a:t>
            </a:fld>
            <a:endParaRPr lang="en-US" dirty="0"/>
          </a:p>
        </p:txBody>
      </p:sp>
    </p:spTree>
    <p:extLst>
      <p:ext uri="{BB962C8B-B14F-4D97-AF65-F5344CB8AC3E}">
        <p14:creationId xmlns:p14="http://schemas.microsoft.com/office/powerpoint/2010/main" val="438254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1" y="2136515"/>
            <a:ext cx="7023100" cy="6714761"/>
          </a:xfrm>
        </p:spPr>
        <p:txBody>
          <a:bodyPr/>
          <a:lstStyle/>
          <a:p>
            <a:r>
              <a:rPr lang="en-US" dirty="0"/>
              <a:t>Now… we’re on the home</a:t>
            </a:r>
            <a:r>
              <a:rPr lang="en-US" baseline="0" dirty="0"/>
              <a:t> stretch.</a:t>
            </a:r>
          </a:p>
          <a:p>
            <a:endParaRPr lang="en-US" baseline="0" dirty="0"/>
          </a:p>
          <a:p>
            <a:r>
              <a:rPr lang="en-US" baseline="0" dirty="0"/>
              <a:t>A lot of trustees are experienced public officials and a lot of trustees have served on a variety of other boards within the community. Even if you're an experienced public official or board member, serving on a pool has its own set of challenges.</a:t>
            </a:r>
          </a:p>
          <a:p>
            <a:br>
              <a:rPr lang="en-US" dirty="0"/>
            </a:br>
            <a:endParaRPr lang="en-US" dirty="0"/>
          </a:p>
          <a:p>
            <a:r>
              <a:rPr lang="en-US" dirty="0"/>
              <a:t>Those challenges become really clear when something goes wrong. Let's take a look at  a couple of examples drawn from audit examinations of two pools, neither of them members of NLC-RISC.</a:t>
            </a:r>
          </a:p>
          <a:p>
            <a:r>
              <a:rPr lang="en-US" i="1" dirty="0"/>
              <a:t>[note if asked- first was Tennessee, second was New York]</a:t>
            </a:r>
          </a:p>
          <a:p>
            <a:br>
              <a:rPr lang="en-US" dirty="0"/>
            </a:br>
            <a:endParaRPr lang="en-US" dirty="0"/>
          </a:p>
          <a:p>
            <a:r>
              <a:rPr lang="en-US" dirty="0"/>
              <a:t>Audit findings are a good way to examine where blame is placed when something goes wrong.  In one of these cases, the pool became financially unstable and had to stop operations.  Its members and the state had to step in to pay for obligations the pool could no longer meet.</a:t>
            </a:r>
          </a:p>
          <a:p>
            <a:br>
              <a:rPr lang="en-US" dirty="0"/>
            </a:br>
            <a:endParaRPr lang="en-US" dirty="0"/>
          </a:p>
          <a:p>
            <a:r>
              <a:rPr lang="en-US" dirty="0"/>
              <a:t>In the other case, there was some wrongdoing and malfeasance on the part of certain individuals, basically a case of misappropriation of funds. Even though the circumstances were   very different, however, the audit findings were strikingly similar.</a:t>
            </a:r>
          </a:p>
          <a:p>
            <a:br>
              <a:rPr lang="en-US" baseline="0" dirty="0"/>
            </a:br>
            <a:endParaRPr lang="en-US" baseline="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44</a:t>
            </a:fld>
            <a:endParaRPr lang="en-US" dirty="0"/>
          </a:p>
        </p:txBody>
      </p:sp>
    </p:spTree>
    <p:extLst>
      <p:ext uri="{BB962C8B-B14F-4D97-AF65-F5344CB8AC3E}">
        <p14:creationId xmlns:p14="http://schemas.microsoft.com/office/powerpoint/2010/main" val="3183971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dirty="0"/>
              <a:t>Here are some quotes from the audit report of the first pool. They deal with what the Board should have done to identify and address problems earlier.   </a:t>
            </a:r>
            <a:r>
              <a:rPr lang="en-US" b="1" dirty="0"/>
              <a:t>[READ]. </a:t>
            </a:r>
          </a:p>
          <a:p>
            <a:pPr eaLnBrk="1" hangingPunct="1"/>
            <a:br>
              <a:rPr lang="en-US" b="1" dirty="0"/>
            </a:br>
            <a:endParaRPr lang="en-US" b="1" dirty="0"/>
          </a:p>
          <a:p>
            <a:pPr eaLnBrk="1" hangingPunct="1"/>
            <a:r>
              <a:rPr lang="en-US" dirty="0"/>
              <a:t>So although the trustees didn’t themselves participate in the wrongdoing, the audit concluded they failed to take reasonable steps to prevent it.</a:t>
            </a:r>
            <a:endParaRPr lang="en-US" b="1"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45</a:t>
            </a:fld>
            <a:endParaRPr lang="en-US" dirty="0"/>
          </a:p>
        </p:txBody>
      </p:sp>
    </p:spTree>
    <p:extLst>
      <p:ext uri="{BB962C8B-B14F-4D97-AF65-F5344CB8AC3E}">
        <p14:creationId xmlns:p14="http://schemas.microsoft.com/office/powerpoint/2010/main" val="3724079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sz="1800" dirty="0"/>
              <a:t>Here are some quotes from an audit of the other pool. </a:t>
            </a:r>
            <a:r>
              <a:rPr lang="en-US" sz="1800" b="1" dirty="0"/>
              <a:t>[READ].</a:t>
            </a:r>
          </a:p>
          <a:p>
            <a:pPr eaLnBrk="1" hangingPunct="1"/>
            <a:br>
              <a:rPr lang="en-US" sz="1800" b="1" dirty="0"/>
            </a:br>
            <a:endParaRPr lang="en-US" sz="1800" b="1" dirty="0"/>
          </a:p>
          <a:p>
            <a:pPr eaLnBrk="1" hangingPunct="1"/>
            <a:r>
              <a:rPr lang="en-US" sz="1800" dirty="0"/>
              <a:t>Again, we see trustees who allegedly failed to take reasonable steps to educate themselves about their pools and get involved in discussions and decision making. </a:t>
            </a:r>
          </a:p>
          <a:p>
            <a:pPr eaLnBrk="1" hangingPunct="1"/>
            <a:br>
              <a:rPr lang="en-US" sz="1800" dirty="0"/>
            </a:br>
            <a:endParaRPr lang="en-US" sz="1800" dirty="0"/>
          </a:p>
          <a:p>
            <a:pPr eaLnBrk="1" hangingPunct="1"/>
            <a:r>
              <a:rPr lang="en-US" sz="1800" dirty="0"/>
              <a:t>I'll tell you something as a pool staff member. Is it sometimes more work to have an engaged and well-informed board? Absolutely. The ask more questions, they expect more information, and they have more ideas. Is the extra work worth it? Absolutely. It challenges staff to be better at what we do and it helps our pool do a better job of serving our members. Trust me, in the long run you're doing your staff and your members a favor by taking an active role on your pool's board.</a:t>
            </a:r>
          </a:p>
          <a:p>
            <a:pPr eaLnBrk="1" hangingPunct="1"/>
            <a:br>
              <a:rPr lang="en-US" sz="1800" dirty="0"/>
            </a:br>
            <a:endParaRPr lang="en-US" sz="1800" dirty="0"/>
          </a:p>
          <a:p>
            <a:pPr eaLnBrk="1" hangingPunct="1"/>
            <a:r>
              <a:rPr lang="en-US" sz="1800" dirty="0"/>
              <a:t>Bo, what do you think about it?</a:t>
            </a:r>
          </a:p>
        </p:txBody>
      </p:sp>
      <p:sp>
        <p:nvSpPr>
          <p:cNvPr id="4" name="Slide Number Placeholder 3"/>
          <p:cNvSpPr>
            <a:spLocks noGrp="1"/>
          </p:cNvSpPr>
          <p:nvPr>
            <p:ph type="sldNum" sz="quarter" idx="10"/>
          </p:nvPr>
        </p:nvSpPr>
        <p:spPr/>
        <p:txBody>
          <a:bodyPr/>
          <a:lstStyle/>
          <a:p>
            <a:fld id="{0A18CCFF-2D95-48DF-8EA5-768BF60DB147}" type="slidenum">
              <a:rPr lang="en-US" smtClean="0"/>
              <a:pPr/>
              <a:t>46</a:t>
            </a:fld>
            <a:endParaRPr lang="en-US" dirty="0"/>
          </a:p>
        </p:txBody>
      </p:sp>
    </p:spTree>
    <p:extLst>
      <p:ext uri="{BB962C8B-B14F-4D97-AF65-F5344CB8AC3E}">
        <p14:creationId xmlns:p14="http://schemas.microsoft.com/office/powerpoint/2010/main" val="126557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sz="1600" b="1" dirty="0">
                <a:solidFill>
                  <a:srgbClr val="3366FF"/>
                </a:solidFill>
              </a:rPr>
              <a:t>(BO)</a:t>
            </a:r>
            <a:r>
              <a:rPr lang="en-US" sz="1600" dirty="0">
                <a:solidFill>
                  <a:srgbClr val="3366FF"/>
                </a:solidFill>
              </a:rPr>
              <a:t> Whether you’re a Mayor, councilmember, police chief, city manager or other staff person, you are tasked for acting in the best interest of your city, employees and taxpayers.  That perspective is one that is inherently valuable to the pools’ boards on which you serve.  I could even argue that your engagement in these pools as a representative of your municipality is THE PRIMARY REASON why public entity pooling has been so successful over the years.  Your perspective brings relevance and understanding that no insurance company board could replicate, especially given the diverse interests that sit on most commercial insurance boards.</a:t>
            </a:r>
          </a:p>
          <a:p>
            <a:endParaRPr lang="en-US" sz="1600" dirty="0">
              <a:solidFill>
                <a:srgbClr val="3366FF"/>
              </a:solidFill>
            </a:endParaRPr>
          </a:p>
          <a:p>
            <a:r>
              <a:rPr lang="en-US" sz="1600" dirty="0">
                <a:solidFill>
                  <a:srgbClr val="3366FF"/>
                </a:solidFill>
                <a:latin typeface="Arial" charset="0"/>
                <a:ea typeface="ＭＳ Ｐゴシック" pitchFamily="-72" charset="-128"/>
                <a:cs typeface="ＭＳ Ｐゴシック" pitchFamily="-72" charset="-128"/>
              </a:rPr>
              <a:t>At the same time, there is an elephant in the room.  You are tasked with making decisions at the pool level – yes, as a representative of your municipality – but primarily as one that does what’s best for the pool, even when – in the short term – it could have an adverse affect on your municipality.  (For example, the implementation of a new underwriting methodology, or the way experience mods are calculated, or coverage restrictions, or incentive programs for which your municipality might not qualify – all are examples of things that could be incredibly beneficial to the pool as a whole, and not so beneficial to your individual city.)  </a:t>
            </a:r>
          </a:p>
          <a:p>
            <a:pPr lvl="0"/>
            <a:endParaRPr lang="en-US" b="1" kern="1200" dirty="0">
              <a:effectLst/>
              <a:ea typeface="ＭＳ Ｐゴシック" pitchFamily="-72" charset="-128"/>
              <a:cs typeface="ＭＳ Ｐゴシック" pitchFamily="-72" charset="-128"/>
            </a:endParaRPr>
          </a:p>
          <a:p>
            <a:r>
              <a:rPr lang="en-US" dirty="0">
                <a:solidFill>
                  <a:srgbClr val="3366FF"/>
                </a:solidFill>
                <a:latin typeface="Arial" charset="0"/>
                <a:ea typeface="ＭＳ Ｐゴシック" pitchFamily="-72" charset="-128"/>
                <a:cs typeface="ＭＳ Ｐゴシック" pitchFamily="-72" charset="-128"/>
              </a:rPr>
              <a:t>I would suggest, as you run into those questions, you funnel them through a thought process that looks at whether that “pain” might be short term, and ultimately something that might benefit your municipality over the long-term.  It might be also helpful to think about it in terms of your neighboring cities, or similarly-sized cities.  Ultimately, if the pool board on which you sit benefits from the decision, YOUR CITY will benefit from having the strong, vibrant business partner these pools have become.</a:t>
            </a:r>
          </a:p>
          <a:p>
            <a:r>
              <a:rPr lang="en-US" dirty="0">
                <a:solidFill>
                  <a:srgbClr val="3366FF"/>
                </a:solidFill>
                <a:latin typeface="Arial" charset="0"/>
                <a:ea typeface="ＭＳ Ｐゴシック" pitchFamily="-72" charset="-128"/>
                <a:cs typeface="ＭＳ Ｐゴシック" pitchFamily="-72" charset="-128"/>
              </a:rPr>
              <a:t> </a:t>
            </a:r>
          </a:p>
          <a:p>
            <a:r>
              <a:rPr lang="en-US" dirty="0">
                <a:solidFill>
                  <a:srgbClr val="3366FF"/>
                </a:solidFill>
                <a:latin typeface="Arial" charset="0"/>
                <a:ea typeface="ＭＳ Ｐゴシック" pitchFamily="-72" charset="-128"/>
                <a:cs typeface="ＭＳ Ｐゴシック" pitchFamily="-72" charset="-128"/>
              </a:rPr>
              <a:t>So, what is the role as a Trustee, in 12 bullet points? Well, I think that goes back to what we talked about today: we are all the same species, but we’re not all the same animal.  Your role as a Trustee will likely be different from pool to pool.  But I think you’ve probably gotten a pretty good glimpse of some of the common threads based on what we’ve been talking about for the last two plus hours.  So, instead of telling you what to do, I’d prefer to simply offer some things to think about when you consider your board service:</a:t>
            </a:r>
          </a:p>
          <a:p>
            <a:pPr lvl="0"/>
            <a:endParaRPr lang="en-US" b="1" kern="1200" dirty="0">
              <a:effectLst/>
              <a:ea typeface="ＭＳ Ｐゴシック" pitchFamily="-72" charset="-128"/>
              <a:cs typeface="ＭＳ Ｐゴシック" pitchFamily="-72" charset="-128"/>
            </a:endParaRPr>
          </a:p>
          <a:p>
            <a:pPr lvl="0"/>
            <a:r>
              <a:rPr lang="en-US" b="1" kern="1200" dirty="0">
                <a:effectLst/>
                <a:ea typeface="ＭＳ Ｐゴシック" pitchFamily="-72" charset="-128"/>
                <a:cs typeface="ＭＳ Ｐゴシック" pitchFamily="-72" charset="-128"/>
              </a:rPr>
              <a:t>(BO) </a:t>
            </a:r>
            <a:r>
              <a:rPr lang="en-US" kern="1200" dirty="0">
                <a:effectLst/>
                <a:ea typeface="ＭＳ Ｐゴシック" pitchFamily="-72" charset="-128"/>
                <a:cs typeface="ＭＳ Ｐゴシック" pitchFamily="-72" charset="-128"/>
              </a:rPr>
              <a:t>In every pool,</a:t>
            </a:r>
            <a:r>
              <a:rPr lang="en-US" kern="1200" baseline="0" dirty="0">
                <a:effectLst/>
                <a:ea typeface="ＭＳ Ｐゴシック" pitchFamily="-72" charset="-128"/>
                <a:cs typeface="ＭＳ Ｐゴシック" pitchFamily="-72" charset="-128"/>
              </a:rPr>
              <a:t> there is different protocol for training of new Trustees – sometimes its formal and sometimes not so much so.  And since in most cases, even our “newer” Trustees are experienced in the local government, board/council environment, I won’t spend a lot of time on this list.  It’s more a reminder of your role and, hopefully, the approach you will take as you fulfill it.</a:t>
            </a:r>
          </a:p>
          <a:p>
            <a:pPr lvl="0"/>
            <a:endParaRPr lang="en-US" kern="1200" baseline="0" dirty="0">
              <a:effectLst/>
              <a:ea typeface="ＭＳ Ｐゴシック" pitchFamily="-72" charset="-128"/>
              <a:cs typeface="ＭＳ Ｐゴシック" pitchFamily="-72" charset="-128"/>
            </a:endParaRPr>
          </a:p>
          <a:p>
            <a:pPr lvl="0"/>
            <a:r>
              <a:rPr lang="en-US" b="1" kern="1200" baseline="0" dirty="0">
                <a:effectLst/>
                <a:ea typeface="ＭＳ Ｐゴシック" pitchFamily="-72" charset="-128"/>
                <a:cs typeface="ＭＳ Ｐゴシック" pitchFamily="-72" charset="-128"/>
              </a:rPr>
              <a:t>Question to one panelist for thoughts about the Trustee’s role relative to asking questions…?</a:t>
            </a:r>
          </a:p>
        </p:txBody>
      </p:sp>
      <p:sp>
        <p:nvSpPr>
          <p:cNvPr id="4" name="Slide Number Placeholder 3"/>
          <p:cNvSpPr>
            <a:spLocks noGrp="1"/>
          </p:cNvSpPr>
          <p:nvPr>
            <p:ph type="sldNum" sz="quarter" idx="10"/>
          </p:nvPr>
        </p:nvSpPr>
        <p:spPr/>
        <p:txBody>
          <a:bodyPr/>
          <a:lstStyle/>
          <a:p>
            <a:fld id="{0A18CCFF-2D95-48DF-8EA5-768BF60DB147}" type="slidenum">
              <a:rPr lang="en-US" smtClean="0"/>
              <a:pPr/>
              <a:t>47</a:t>
            </a:fld>
            <a:endParaRPr lang="en-US" dirty="0"/>
          </a:p>
        </p:txBody>
      </p:sp>
    </p:spTree>
    <p:extLst>
      <p:ext uri="{BB962C8B-B14F-4D97-AF65-F5344CB8AC3E}">
        <p14:creationId xmlns:p14="http://schemas.microsoft.com/office/powerpoint/2010/main" val="722205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r>
              <a:rPr lang="en-US" kern="1200" dirty="0">
                <a:effectLst/>
                <a:ea typeface="ＭＳ Ｐゴシック" pitchFamily="-72" charset="-128"/>
                <a:cs typeface="ＭＳ Ｐゴシック" pitchFamily="-72" charset="-128"/>
              </a:rPr>
              <a:t>Wrapping up, I want</a:t>
            </a:r>
            <a:r>
              <a:rPr lang="en-US" kern="1200" baseline="0" dirty="0">
                <a:effectLst/>
                <a:ea typeface="ＭＳ Ｐゴシック" pitchFamily="-72" charset="-128"/>
                <a:cs typeface="ＭＳ Ｐゴシック" pitchFamily="-72" charset="-128"/>
              </a:rPr>
              <a:t> to pull the plane up to about 30,000 feet.  </a:t>
            </a:r>
            <a:r>
              <a:rPr lang="en-US" kern="1200" dirty="0">
                <a:effectLst/>
                <a:ea typeface="ＭＳ Ｐゴシック" pitchFamily="-72" charset="-128"/>
                <a:cs typeface="ＭＳ Ｐゴシック" pitchFamily="-72" charset="-128"/>
              </a:rPr>
              <a:t>Our state league pooling programs started as fledgling insurance financing programs in the 80s as a result of the commercial insurance flight from the public sector.  They were undercapitalized, operated on a shoestring, and had minimal sophistication.  In roughly 30 years time, they have become the preferred source of risk financing and risk control for local governments throughout the nation. </a:t>
            </a:r>
            <a:r>
              <a:rPr lang="en-US" dirty="0">
                <a:solidFill>
                  <a:srgbClr val="3366FF"/>
                </a:solidFill>
                <a:latin typeface="Arial" charset="0"/>
                <a:ea typeface="ＭＳ Ｐゴシック" pitchFamily="-72" charset="-128"/>
                <a:cs typeface="ＭＳ Ｐゴシック" pitchFamily="-72" charset="-128"/>
              </a:rPr>
              <a:t>Despite the commercial insurance marketplace’s return of their appetite for public sector risks, pools have become </a:t>
            </a:r>
          </a:p>
          <a:p>
            <a:pPr marL="288465" indent="-288465">
              <a:buFont typeface="Arial"/>
              <a:buChar char="•"/>
            </a:pPr>
            <a:r>
              <a:rPr lang="en-US" dirty="0">
                <a:solidFill>
                  <a:srgbClr val="3366FF"/>
                </a:solidFill>
                <a:latin typeface="Arial" charset="0"/>
                <a:ea typeface="ＭＳ Ｐゴシック" pitchFamily="-72" charset="-128"/>
                <a:cs typeface="ＭＳ Ｐゴシック" pitchFamily="-72" charset="-128"/>
              </a:rPr>
              <a:t>More sophisticated than their commercial counterparts;</a:t>
            </a:r>
          </a:p>
          <a:p>
            <a:pPr marL="288465" indent="-288465">
              <a:buFont typeface="Arial"/>
              <a:buChar char="•"/>
            </a:pPr>
            <a:r>
              <a:rPr lang="en-US" dirty="0">
                <a:solidFill>
                  <a:srgbClr val="3366FF"/>
                </a:solidFill>
                <a:latin typeface="Arial" charset="0"/>
                <a:ea typeface="ＭＳ Ｐゴシック" pitchFamily="-72" charset="-128"/>
                <a:cs typeface="ＭＳ Ｐゴシック" pitchFamily="-72" charset="-128"/>
              </a:rPr>
              <a:t>Have built expertise and unparalleled understanding of their clients; </a:t>
            </a:r>
          </a:p>
          <a:p>
            <a:pPr marL="288465" indent="-288465">
              <a:buFont typeface="Arial"/>
              <a:buChar char="•"/>
            </a:pPr>
            <a:r>
              <a:rPr lang="en-US" dirty="0">
                <a:solidFill>
                  <a:srgbClr val="3366FF"/>
                </a:solidFill>
                <a:latin typeface="Arial" charset="0"/>
                <a:ea typeface="ＭＳ Ｐゴシック" pitchFamily="-72" charset="-128"/>
                <a:cs typeface="ＭＳ Ｐゴシック" pitchFamily="-72" charset="-128"/>
              </a:rPr>
              <a:t>Have developed into well-funded, actuarially sound insurance organizations; AND</a:t>
            </a:r>
          </a:p>
          <a:p>
            <a:pPr marL="288465" indent="-288465">
              <a:buFont typeface="Arial"/>
              <a:buChar char="•"/>
            </a:pPr>
            <a:r>
              <a:rPr lang="en-US" dirty="0">
                <a:solidFill>
                  <a:srgbClr val="3366FF"/>
                </a:solidFill>
                <a:latin typeface="Arial" charset="0"/>
                <a:ea typeface="ＭＳ Ｐゴシック" pitchFamily="-72" charset="-128"/>
                <a:cs typeface="ＭＳ Ｐゴシック" pitchFamily="-72" charset="-128"/>
              </a:rPr>
              <a:t>Continue to flourish EVEN in the face of some pretty strong headwinds. </a:t>
            </a:r>
          </a:p>
          <a:p>
            <a:pPr eaLnBrk="1" hangingPunct="1"/>
            <a:endParaRPr lang="en-US" dirty="0">
              <a:solidFill>
                <a:srgbClr val="3366FF"/>
              </a:solidFill>
              <a:latin typeface="Arial" pitchFamily="-72" charset="0"/>
            </a:endParaRPr>
          </a:p>
        </p:txBody>
      </p:sp>
      <p:sp>
        <p:nvSpPr>
          <p:cNvPr id="4" name="Slide Number Placeholder 3"/>
          <p:cNvSpPr>
            <a:spLocks noGrp="1"/>
          </p:cNvSpPr>
          <p:nvPr>
            <p:ph type="sldNum" sz="quarter" idx="10"/>
          </p:nvPr>
        </p:nvSpPr>
        <p:spPr/>
        <p:txBody>
          <a:bodyPr/>
          <a:lstStyle/>
          <a:p>
            <a:fld id="{0A18CCFF-2D95-48DF-8EA5-768BF60DB147}" type="slidenum">
              <a:rPr lang="en-US" smtClean="0"/>
              <a:pPr/>
              <a:t>48</a:t>
            </a:fld>
            <a:endParaRPr lang="en-US" dirty="0"/>
          </a:p>
        </p:txBody>
      </p:sp>
    </p:spTree>
    <p:extLst>
      <p:ext uri="{BB962C8B-B14F-4D97-AF65-F5344CB8AC3E}">
        <p14:creationId xmlns:p14="http://schemas.microsoft.com/office/powerpoint/2010/main" val="722205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normAutofit fontScale="92500" lnSpcReduction="10000"/>
          </a:bodyPr>
          <a:lstStyle/>
          <a:p>
            <a:pPr defTabSz="923087">
              <a:defRPr/>
            </a:pPr>
            <a:r>
              <a:rPr lang="en-US" dirty="0">
                <a:solidFill>
                  <a:srgbClr val="3366FF"/>
                </a:solidFill>
              </a:rPr>
              <a:t>That’s an amazing success story, and it’s happened state-by-state, and each story is nearly the same.  Sure we all look and operate slightly differently, but public entity pooling is one of the greatest success stories going.  I think we’ve done that for one primary reason: we know our customers – who also happen to be our members and owners – and we’ve been responsive to their needs.  In the short run, we’ll have our challenges.  Our competition is catching up, but by our very structure and governance, with the people who sit around our board tables (YOU), we have an incredible advantage.  In the long run, our responsiveness to member need is something that is unparalleled when compared to our competition.  Seize on it.</a:t>
            </a:r>
          </a:p>
          <a:p>
            <a:endParaRPr lang="en-US" kern="1200" baseline="0" dirty="0">
              <a:effectLst/>
              <a:ea typeface="ＭＳ Ｐゴシック" pitchFamily="-72" charset="-128"/>
              <a:cs typeface="ＭＳ Ｐゴシック" pitchFamily="-72" charset="-128"/>
            </a:endParaRPr>
          </a:p>
          <a:p>
            <a:r>
              <a:rPr lang="en-US" kern="1200" baseline="0" dirty="0">
                <a:effectLst/>
                <a:ea typeface="ＭＳ Ｐゴシック" pitchFamily="-72" charset="-128"/>
                <a:cs typeface="ＭＳ Ｐゴシック" pitchFamily="-72" charset="-128"/>
              </a:rPr>
              <a:t>And there are lots of opportunities for you to learn in order to continue to support that mission.  In addition to your own pool’s resources, you have forums like this, or in another broader group of pools through AGRIP – the association of government risk pools.  There’s really no better way to get up to speed on issues – and to further understand your own operations in context – then by connecting through these kinds of groups.</a:t>
            </a:r>
          </a:p>
          <a:p>
            <a:endParaRPr lang="en-US" dirty="0">
              <a:ea typeface="ＭＳ Ｐゴシック" pitchFamily="-72" charset="-128"/>
              <a:cs typeface="ＭＳ Ｐゴシック" pitchFamily="-72" charset="-128"/>
            </a:endParaRPr>
          </a:p>
          <a:p>
            <a:r>
              <a:rPr lang="en-US" kern="1200" dirty="0">
                <a:effectLst/>
                <a:ea typeface="ＭＳ Ｐゴシック" pitchFamily="-72" charset="-128"/>
                <a:cs typeface="ＭＳ Ｐゴシック" pitchFamily="-72" charset="-128"/>
              </a:rPr>
              <a:t>At a</a:t>
            </a:r>
            <a:r>
              <a:rPr lang="en-US" kern="1200" baseline="0" dirty="0">
                <a:effectLst/>
                <a:ea typeface="ＭＳ Ｐゴシック" pitchFamily="-72" charset="-128"/>
                <a:cs typeface="ＭＳ Ｐゴシック" pitchFamily="-72" charset="-128"/>
              </a:rPr>
              <a:t> minimum, please use this introductory session as invitation to begin your questioning and learning role.  Dan and I, and these Trustee panelists, are here throughout the conference and any of us would be happy to answer any questions you have, talk to you more about the concepts we’ve presented or other things you learn in the next couple of days.  We certainly appreciate your time and attention, and willingness to let us be part of your orientation to pooling.</a:t>
            </a:r>
            <a:endParaRPr lang="en-US" kern="1200" dirty="0">
              <a:effectLst/>
              <a:ea typeface="ＭＳ Ｐゴシック" pitchFamily="-72" charset="-128"/>
              <a:cs typeface="ＭＳ Ｐゴシック" pitchFamily="-72" charset="-128"/>
            </a:endParaRPr>
          </a:p>
          <a:p>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49</a:t>
            </a:fld>
            <a:endParaRPr lang="en-US" dirty="0"/>
          </a:p>
        </p:txBody>
      </p:sp>
    </p:spTree>
    <p:extLst>
      <p:ext uri="{BB962C8B-B14F-4D97-AF65-F5344CB8AC3E}">
        <p14:creationId xmlns:p14="http://schemas.microsoft.com/office/powerpoint/2010/main" val="19495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18CCFF-2D95-48DF-8EA5-768BF60DB147}" type="slidenum">
              <a:rPr lang="en-US" smtClean="0"/>
              <a:pPr/>
              <a:t>6</a:t>
            </a:fld>
            <a:endParaRPr lang="en-US" dirty="0"/>
          </a:p>
        </p:txBody>
      </p:sp>
    </p:spTree>
    <p:extLst>
      <p:ext uri="{BB962C8B-B14F-4D97-AF65-F5344CB8AC3E}">
        <p14:creationId xmlns:p14="http://schemas.microsoft.com/office/powerpoint/2010/main" val="379791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211138"/>
            <a:ext cx="2862263" cy="1611312"/>
          </a:xfrm>
        </p:spPr>
      </p:sp>
      <p:sp>
        <p:nvSpPr>
          <p:cNvPr id="3" name="Notes Placeholder 2"/>
          <p:cNvSpPr>
            <a:spLocks noGrp="1"/>
          </p:cNvSpPr>
          <p:nvPr>
            <p:ph type="body" idx="1"/>
          </p:nvPr>
        </p:nvSpPr>
        <p:spPr>
          <a:xfrm>
            <a:off x="305352" y="1821152"/>
            <a:ext cx="6565072" cy="7106430"/>
          </a:xfrm>
        </p:spPr>
        <p:txBody>
          <a:bodyPr/>
          <a:lstStyle/>
          <a:p>
            <a:pPr>
              <a:lnSpc>
                <a:spcPct val="90000"/>
              </a:lnSpc>
            </a:pPr>
            <a:endParaRPr lang="en-US" dirty="0"/>
          </a:p>
          <a:p>
            <a:pPr>
              <a:lnSpc>
                <a:spcPct val="90000"/>
              </a:lnSpc>
            </a:pPr>
            <a:r>
              <a:rPr lang="en-US" dirty="0"/>
              <a:t>I mentioned before that the history of health pools is a little different. </a:t>
            </a:r>
          </a:p>
          <a:p>
            <a:pPr>
              <a:lnSpc>
                <a:spcPct val="90000"/>
              </a:lnSpc>
            </a:pPr>
            <a:endParaRPr lang="en-US" dirty="0"/>
          </a:p>
          <a:p>
            <a:pPr>
              <a:lnSpc>
                <a:spcPct val="90000"/>
              </a:lnSpc>
            </a:pPr>
            <a:r>
              <a:rPr lang="en-US" dirty="0"/>
              <a:t>Some pools started without any health care lines.  In Oregon, we actually started with a health pool for city employees and a separate one for county employees.  After CIS was formed, it took over the administration of both those plans.  Then we added Work Comp.  Then we formed a Reinsurance Pool. Then we stopped doing work Comp. </a:t>
            </a:r>
          </a:p>
          <a:p>
            <a:pPr>
              <a:lnSpc>
                <a:spcPct val="90000"/>
              </a:lnSpc>
            </a:pPr>
            <a:endParaRPr lang="en-US" dirty="0"/>
          </a:p>
          <a:p>
            <a:pPr>
              <a:lnSpc>
                <a:spcPct val="90000"/>
              </a:lnSpc>
            </a:pPr>
            <a:r>
              <a:rPr lang="en-US" dirty="0"/>
              <a:t>All states are unique, particularly when it comes to Work Comp and healthcare insurance.</a:t>
            </a:r>
          </a:p>
          <a:p>
            <a:pPr>
              <a:lnSpc>
                <a:spcPct val="90000"/>
              </a:lnSpc>
            </a:pPr>
            <a:endParaRPr lang="en-US" dirty="0"/>
          </a:p>
          <a:p>
            <a:pPr>
              <a:lnSpc>
                <a:spcPct val="90000"/>
              </a:lnSpc>
            </a:pPr>
            <a:r>
              <a:rPr lang="en-US" dirty="0"/>
              <a:t>The health insurance market has traditionally varied quite a bit from state to state. That means problems in the health care market vary as well. So , in one state small cities might have trouble accessing the market. In another, it might be a question of one large carrier dominating the market. </a:t>
            </a:r>
          </a:p>
          <a:p>
            <a:pPr>
              <a:lnSpc>
                <a:spcPct val="90000"/>
              </a:lnSpc>
            </a:pPr>
            <a:endParaRPr lang="en-US" dirty="0"/>
          </a:p>
          <a:p>
            <a:pPr>
              <a:lnSpc>
                <a:spcPct val="90000"/>
              </a:lnSpc>
            </a:pPr>
            <a:r>
              <a:rPr lang="en-US" dirty="0">
                <a:solidFill>
                  <a:srgbClr val="FF0000"/>
                </a:solidFill>
              </a:rPr>
              <a:t>In any event, my point is that municipal pools usually come about as a reaction to local problems cities are facing in the local insurance market.</a:t>
            </a:r>
          </a:p>
        </p:txBody>
      </p:sp>
      <p:sp>
        <p:nvSpPr>
          <p:cNvPr id="4" name="Slide Number Placeholder 3"/>
          <p:cNvSpPr>
            <a:spLocks noGrp="1"/>
          </p:cNvSpPr>
          <p:nvPr>
            <p:ph type="sldNum" sz="quarter" idx="10"/>
          </p:nvPr>
        </p:nvSpPr>
        <p:spPr/>
        <p:txBody>
          <a:bodyPr/>
          <a:lstStyle/>
          <a:p>
            <a:fld id="{0A18CCFF-2D95-48DF-8EA5-768BF60DB147}" type="slidenum">
              <a:rPr lang="en-US" smtClean="0"/>
              <a:pPr/>
              <a:t>7</a:t>
            </a:fld>
            <a:endParaRPr lang="en-US" dirty="0"/>
          </a:p>
        </p:txBody>
      </p:sp>
    </p:spTree>
    <p:extLst>
      <p:ext uri="{BB962C8B-B14F-4D97-AF65-F5344CB8AC3E}">
        <p14:creationId xmlns:p14="http://schemas.microsoft.com/office/powerpoint/2010/main" val="256660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a:xfrm>
            <a:off x="229015" y="2136515"/>
            <a:ext cx="6488734" cy="6714761"/>
          </a:xfrm>
        </p:spPr>
        <p:txBody>
          <a:bodyPr/>
          <a:lstStyle/>
          <a:p>
            <a:pPr eaLnBrk="1" hangingPunct="1"/>
            <a:r>
              <a:rPr lang="en-US" sz="1400" dirty="0"/>
              <a:t>So how does pooling help?   </a:t>
            </a:r>
          </a:p>
          <a:p>
            <a:pPr eaLnBrk="1" hangingPunct="1"/>
            <a:br>
              <a:rPr lang="en-US" sz="1400" dirty="0"/>
            </a:br>
            <a:endParaRPr lang="en-US" sz="1400" dirty="0"/>
          </a:p>
          <a:p>
            <a:pPr eaLnBrk="1" hangingPunct="1"/>
            <a:r>
              <a:rPr lang="en-US" sz="1400" dirty="0"/>
              <a:t>Well, basically it’s because while a pool is like an insurance company in many ways, it’s different in three important and related ways.  </a:t>
            </a:r>
          </a:p>
          <a:p>
            <a:pPr eaLnBrk="1" hangingPunct="1"/>
            <a:br>
              <a:rPr lang="en-US" sz="1400" dirty="0"/>
            </a:br>
            <a:endParaRPr lang="en-US" sz="1400" dirty="0"/>
          </a:p>
          <a:p>
            <a:pPr eaLnBrk="1" hangingPunct="1"/>
            <a:r>
              <a:rPr lang="en-US" sz="1400" dirty="0"/>
              <a:t>First, the pool isn't operated for profit.   If it turns out that the premiums are more than needed to cover losses and expenses, that extra money belongs to the members.  With a private insurer, that extra money is income for the stockholders.</a:t>
            </a:r>
          </a:p>
          <a:p>
            <a:pPr eaLnBrk="1" hangingPunct="1"/>
            <a:br>
              <a:rPr lang="en-US" sz="1400" dirty="0"/>
            </a:br>
            <a:endParaRPr lang="en-US" sz="1400" dirty="0"/>
          </a:p>
          <a:p>
            <a:pPr eaLnBrk="1" hangingPunct="1"/>
            <a:r>
              <a:rPr lang="en-US" sz="1400" dirty="0"/>
              <a:t>Second, a pool exists to serve its members, not shareholders . That means a pool isn't going to get out of the municipal insurance business and chase more profitable opportunities somewhere else.</a:t>
            </a:r>
          </a:p>
          <a:p>
            <a:pPr eaLnBrk="1" hangingPunct="1"/>
            <a:br>
              <a:rPr lang="en-US" sz="1400" dirty="0"/>
            </a:br>
            <a:endParaRPr lang="en-US" sz="1400" dirty="0"/>
          </a:p>
          <a:p>
            <a:r>
              <a:rPr lang="en-US" sz="1400" dirty="0"/>
              <a:t>Finally, pools have the ability to make the investments to really understand their members, the risks they face, the best ways to avoid those risks when possible, and, the best ways to address to solve the problems that arise when they can't be avoided. And I think part of this is that most of the trustees and staff I know in the pooling world believe managing risk is critical not just for financial reasons, as important as those are. We had a discussion at a recent board retreat in Minnesota where we talked about risk management as a moral obligation as well. When a city employee or a member of the public gets seriously hurt or killed, no amount of money is ever going to completely make things better. I would bet all of us in this room got involved in local government because we believe in public service and giving back to our communities. Pooling lets us bring that philosophy to our insurance as well.</a:t>
            </a:r>
          </a:p>
          <a:p>
            <a:br>
              <a:rPr lang="en-US" sz="1400" dirty="0"/>
            </a:br>
            <a:endParaRPr lang="en-US" sz="1400" dirty="0"/>
          </a:p>
          <a:p>
            <a:br>
              <a:rPr lang="en-US" sz="1400" dirty="0"/>
            </a:br>
            <a:endParaRPr lang="en-US" sz="1400" dirty="0"/>
          </a:p>
          <a:p>
            <a:pPr eaLnBrk="1" hangingPunct="1"/>
            <a:br>
              <a:rPr lang="en-US" sz="1400" dirty="0"/>
            </a:br>
            <a:endParaRPr lang="en-US" sz="1400" dirty="0"/>
          </a:p>
          <a:p>
            <a:br>
              <a:rPr lang="en-US" sz="1400" dirty="0"/>
            </a:br>
            <a:endParaRPr lang="en-US" sz="1400"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8</a:t>
            </a:fld>
            <a:endParaRPr lang="en-US" dirty="0"/>
          </a:p>
        </p:txBody>
      </p:sp>
    </p:spTree>
    <p:extLst>
      <p:ext uri="{BB962C8B-B14F-4D97-AF65-F5344CB8AC3E}">
        <p14:creationId xmlns:p14="http://schemas.microsoft.com/office/powerpoint/2010/main" val="58335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9775" y="457200"/>
            <a:ext cx="2862263" cy="1611313"/>
          </a:xfrm>
        </p:spPr>
      </p:sp>
      <p:sp>
        <p:nvSpPr>
          <p:cNvPr id="3" name="Notes Placeholder 2"/>
          <p:cNvSpPr>
            <a:spLocks noGrp="1"/>
          </p:cNvSpPr>
          <p:nvPr>
            <p:ph type="body" idx="1"/>
          </p:nvPr>
        </p:nvSpPr>
        <p:spPr/>
        <p:txBody>
          <a:bodyPr/>
          <a:lstStyle/>
          <a:p>
            <a:pPr eaLnBrk="1" hangingPunct="1"/>
            <a:r>
              <a:rPr lang="en-US" dirty="0"/>
              <a:t>So, does pooling work? It seems to, if these numbers are any indication .</a:t>
            </a:r>
          </a:p>
          <a:p>
            <a:pPr eaLnBrk="1" hangingPunct="1"/>
            <a:br>
              <a:rPr lang="en-US" dirty="0"/>
            </a:br>
            <a:endParaRPr lang="en-US" dirty="0"/>
          </a:p>
          <a:p>
            <a:r>
              <a:rPr lang="en-US" dirty="0"/>
              <a:t>There are several hundred public entity pools around the United States. </a:t>
            </a:r>
          </a:p>
          <a:p>
            <a:br>
              <a:rPr lang="en-US" dirty="0"/>
            </a:br>
            <a:endParaRPr lang="en-US" dirty="0"/>
          </a:p>
          <a:p>
            <a:pPr eaLnBrk="1" hangingPunct="1"/>
            <a:r>
              <a:rPr lang="en-US" dirty="0"/>
              <a:t>Over 75,000 public entities participate in pools.  </a:t>
            </a:r>
          </a:p>
          <a:p>
            <a:pPr eaLnBrk="1" hangingPunct="1"/>
            <a:br>
              <a:rPr lang="en-US" dirty="0"/>
            </a:br>
            <a:endParaRPr lang="en-US" dirty="0"/>
          </a:p>
          <a:p>
            <a:r>
              <a:rPr lang="en-US" dirty="0"/>
              <a:t>Most of the state municipal leagues now sponsor pools. And if you talk with your colleagues at this conference, you'll hear all kinds of stories about the differences pooling has made. It's important to remember those stories, because even though pools are a business, they're also a lot more than that.</a:t>
            </a:r>
          </a:p>
          <a:p>
            <a:br>
              <a:rPr lang="en-US" dirty="0"/>
            </a:b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A18CCFF-2D95-48DF-8EA5-768BF60DB147}" type="slidenum">
              <a:rPr lang="en-US" smtClean="0"/>
              <a:pPr/>
              <a:t>9</a:t>
            </a:fld>
            <a:endParaRPr lang="en-US" dirty="0"/>
          </a:p>
        </p:txBody>
      </p:sp>
    </p:spTree>
    <p:extLst>
      <p:ext uri="{BB962C8B-B14F-4D97-AF65-F5344CB8AC3E}">
        <p14:creationId xmlns:p14="http://schemas.microsoft.com/office/powerpoint/2010/main" val="58501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18CCFF-2D95-48DF-8EA5-768BF60DB147}" type="slidenum">
              <a:rPr lang="en-US" smtClean="0"/>
              <a:pPr/>
              <a:t>10</a:t>
            </a:fld>
            <a:endParaRPr lang="en-US" dirty="0"/>
          </a:p>
        </p:txBody>
      </p:sp>
    </p:spTree>
    <p:extLst>
      <p:ext uri="{BB962C8B-B14F-4D97-AF65-F5344CB8AC3E}">
        <p14:creationId xmlns:p14="http://schemas.microsoft.com/office/powerpoint/2010/main" val="277632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customXml" Target="../../customXml/item5.xml"/><Relationship Id="rId7" Type="http://schemas.openxmlformats.org/officeDocument/2006/relationships/customXml" Target="../../customXml/item9.xml"/><Relationship Id="rId2" Type="http://schemas.openxmlformats.org/officeDocument/2006/relationships/customXml" Target="../../customXml/item4.xml"/><Relationship Id="rId1" Type="http://schemas.openxmlformats.org/officeDocument/2006/relationships/customXml" Target="../../customXml/item10.xml"/><Relationship Id="rId6" Type="http://schemas.openxmlformats.org/officeDocument/2006/relationships/customXml" Target="../../customXml/item8.xml"/><Relationship Id="rId5" Type="http://schemas.openxmlformats.org/officeDocument/2006/relationships/customXml" Target="../../customXml/item7.xml"/><Relationship Id="rId10" Type="http://schemas.openxmlformats.org/officeDocument/2006/relationships/image" Target="../media/image4.png"/><Relationship Id="rId4" Type="http://schemas.openxmlformats.org/officeDocument/2006/relationships/customXml" Target="../../customXml/item6.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AF466F-BDA4-4F18-9C7B-FF0A9A1B0E80}" type="datetime1">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5" name="Rectangle 4"/>
          <p:cNvSpPr/>
          <p:nvPr userDrawn="1"/>
        </p:nvSpPr>
        <p:spPr>
          <a:xfrm>
            <a:off x="-1" y="0"/>
            <a:ext cx="12189885" cy="892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013" dirty="0">
              <a:solidFill>
                <a:srgbClr val="FFFFFF"/>
              </a:solidFill>
              <a:latin typeface="Century Gothic" panose="020B0502020202020204" pitchFamily="34" charset="0"/>
              <a:ea typeface="ＭＳ Ｐゴシック" pitchFamily="-109" charset="-128"/>
            </a:endParaRPr>
          </a:p>
        </p:txBody>
      </p:sp>
      <p:cxnSp>
        <p:nvCxnSpPr>
          <p:cNvPr id="6" name="Straight Connector 5"/>
          <p:cNvCxnSpPr/>
          <p:nvPr userDrawn="1"/>
        </p:nvCxnSpPr>
        <p:spPr>
          <a:xfrm>
            <a:off x="0" y="911212"/>
            <a:ext cx="12192000" cy="0"/>
          </a:xfrm>
          <a:prstGeom prst="line">
            <a:avLst/>
          </a:prstGeom>
          <a:ln w="5715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7" name="Title 1"/>
          <p:cNvSpPr>
            <a:spLocks noGrp="1"/>
          </p:cNvSpPr>
          <p:nvPr>
            <p:ph type="title"/>
          </p:nvPr>
        </p:nvSpPr>
        <p:spPr>
          <a:xfrm>
            <a:off x="609600" y="152400"/>
            <a:ext cx="10972800" cy="758812"/>
          </a:xfrm>
          <a:prstGeom prst="rect">
            <a:avLst/>
          </a:prstGeom>
        </p:spPr>
        <p:txBody>
          <a:bodyPr/>
          <a:lstStyle>
            <a:lvl1pPr algn="l">
              <a:defRPr sz="3000">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24154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40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7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SlideTitle">
            <a:extLst>
              <a:ext uri="{FF2B5EF4-FFF2-40B4-BE49-F238E27FC236}">
                <a16:creationId xmlns:a16="http://schemas.microsoft.com/office/drawing/2014/main" id="{B10FF137-1AA7-8B45-A8D7-BA43675E442F}"/>
              </a:ext>
            </a:extLst>
          </p:cNvPr>
          <p:cNvSpPr>
            <a:spLocks noGrp="1"/>
          </p:cNvSpPr>
          <p:nvPr>
            <p:ph type="title" hasCustomPrompt="1"/>
            <p:custDataLst>
              <p:tags r:id="rId1"/>
            </p:custDataLst>
          </p:nvPr>
        </p:nvSpPr>
        <p:spPr>
          <a:xfrm>
            <a:off x="914400" y="571500"/>
            <a:ext cx="10363200" cy="952500"/>
          </a:xfrm>
          <a:prstGeom prst="rect">
            <a:avLst/>
          </a:prstGeom>
        </p:spPr>
        <p:txBody>
          <a:bodyPr vert="horz" lIns="0" tIns="0" rIns="0" bIns="0" rtlCol="0" anchor="t">
            <a:noAutofit/>
          </a:bodyPr>
          <a:lstStyle>
            <a:lvl1pPr>
              <a:lnSpc>
                <a:spcPct val="100000"/>
              </a:lnSpc>
              <a:defRPr b="0" i="0">
                <a:solidFill>
                  <a:srgbClr val="002C77"/>
                </a:solidFill>
                <a:latin typeface="Arial" panose="020B0604020202020204" pitchFamily="34" charset="0"/>
              </a:defRPr>
            </a:lvl1pPr>
          </a:lstStyle>
          <a:p>
            <a:r>
              <a:rPr lang="en-US"/>
              <a:t>Click to edit title style</a:t>
            </a:r>
            <a:endParaRPr lang="en-GB"/>
          </a:p>
        </p:txBody>
      </p:sp>
    </p:spTree>
    <p:extLst>
      <p:ext uri="{BB962C8B-B14F-4D97-AF65-F5344CB8AC3E}">
        <p14:creationId xmlns:p14="http://schemas.microsoft.com/office/powerpoint/2010/main" val="131397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5" name="DividerTitle"/>
          <p:cNvSpPr>
            <a:spLocks noGrp="1"/>
          </p:cNvSpPr>
          <p:nvPr>
            <p:ph type="body" sz="quarter" idx="10" hasCustomPrompt="1"/>
          </p:nvPr>
        </p:nvSpPr>
        <p:spPr>
          <a:xfrm>
            <a:off x="914400" y="1568245"/>
            <a:ext cx="7765589" cy="280577"/>
          </a:xfrm>
          <a:prstGeom prst="rect">
            <a:avLst/>
          </a:prstGeom>
          <a:noFill/>
        </p:spPr>
        <p:txBody>
          <a:bodyPr vert="horz" wrap="none" lIns="0" tIns="0" rIns="0" bIns="0" rtlCol="0" anchor="t" anchorCtr="0">
            <a:noAutofit/>
          </a:bodyPr>
          <a:lstStyle>
            <a:lvl1pPr marL="0" indent="0">
              <a:buNone/>
              <a:defRPr lang="en-US" sz="3000" b="0" i="0" baseline="0" smtClean="0">
                <a:solidFill>
                  <a:srgbClr val="002C77"/>
                </a:solidFill>
                <a:latin typeface="Arial" panose="020B0604020202020204" pitchFamily="34" charset="0"/>
                <a:cs typeface="Arial" panose="020B0604020202020204"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GB" sz="1800">
                <a:latin typeface="+mn-lt"/>
              </a:defRPr>
            </a:lvl5pPr>
          </a:lstStyle>
          <a:p>
            <a:pPr lvl="0">
              <a:tabLst>
                <a:tab pos="1600200" algn="l"/>
              </a:tabLst>
            </a:pPr>
            <a:r>
              <a:rPr lang="en-US"/>
              <a:t>enter title here</a:t>
            </a:r>
          </a:p>
        </p:txBody>
      </p:sp>
      <p:sp>
        <p:nvSpPr>
          <p:cNvPr id="6" name="DividerSubTitle"/>
          <p:cNvSpPr>
            <a:spLocks noGrp="1"/>
          </p:cNvSpPr>
          <p:nvPr>
            <p:ph type="body" sz="quarter" idx="11" hasCustomPrompt="1"/>
          </p:nvPr>
        </p:nvSpPr>
        <p:spPr>
          <a:xfrm>
            <a:off x="914400" y="2115892"/>
            <a:ext cx="7765589" cy="280577"/>
          </a:xfrm>
          <a:prstGeom prst="rect">
            <a:avLst/>
          </a:prstGeom>
          <a:noFill/>
        </p:spPr>
        <p:txBody>
          <a:bodyPr vert="horz" wrap="none" lIns="0" tIns="0" rIns="0" bIns="0" rtlCol="0" anchor="t" anchorCtr="0">
            <a:noAutofit/>
          </a:bodyPr>
          <a:lstStyle>
            <a:lvl1pPr marL="0" indent="0">
              <a:buNone/>
              <a:defRPr lang="en-US" sz="2400" b="0" i="0" baseline="0" smtClean="0">
                <a:solidFill>
                  <a:srgbClr val="002C77"/>
                </a:solidFill>
                <a:latin typeface="Arial" panose="020B0604020202020204"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GB" sz="1800">
                <a:latin typeface="+mn-lt"/>
              </a:defRPr>
            </a:lvl5pPr>
          </a:lstStyle>
          <a:p>
            <a:pPr lvl="0">
              <a:tabLst>
                <a:tab pos="1600200" algn="l"/>
              </a:tabLst>
            </a:pPr>
            <a:r>
              <a:rPr lang="en-US"/>
              <a:t>enter sub-title here</a:t>
            </a:r>
          </a:p>
        </p:txBody>
      </p:sp>
      <p:sp>
        <p:nvSpPr>
          <p:cNvPr id="7" name="SectionNumber"/>
          <p:cNvSpPr>
            <a:spLocks noGrp="1"/>
          </p:cNvSpPr>
          <p:nvPr>
            <p:ph type="body" sz="quarter" idx="12" hasCustomPrompt="1"/>
          </p:nvPr>
        </p:nvSpPr>
        <p:spPr>
          <a:xfrm>
            <a:off x="4933171" y="2944118"/>
            <a:ext cx="6336891" cy="5628095"/>
          </a:xfrm>
          <a:prstGeom prst="rect">
            <a:avLst/>
          </a:prstGeom>
          <a:noFill/>
        </p:spPr>
        <p:txBody>
          <a:bodyPr vert="horz" wrap="none" lIns="0" tIns="0" rIns="0" bIns="0" rtlCol="0" anchor="b" anchorCtr="0">
            <a:noAutofit/>
          </a:bodyPr>
          <a:lstStyle>
            <a:lvl1pPr marL="0" indent="0" algn="r">
              <a:buNone/>
              <a:defRPr lang="en-US" sz="50000" b="0" i="0" dirty="0" smtClean="0">
                <a:gradFill>
                  <a:gsLst>
                    <a:gs pos="30000">
                      <a:schemeClr val="accent1"/>
                    </a:gs>
                    <a:gs pos="100000">
                      <a:schemeClr val="accent2"/>
                    </a:gs>
                  </a:gsLst>
                  <a:lin ang="18900000" scaled="0"/>
                </a:gradFill>
                <a:latin typeface="Arial" panose="020B0604020202020204" pitchFamily="34" charset="0"/>
              </a:defRPr>
            </a:lvl1pPr>
          </a:lstStyle>
          <a:p>
            <a:pPr lvl="0">
              <a:tabLst>
                <a:tab pos="1600200" algn="l"/>
              </a:tabLst>
            </a:pPr>
            <a:r>
              <a:rPr lang="en-US"/>
              <a:t>#</a:t>
            </a:r>
          </a:p>
        </p:txBody>
      </p:sp>
    </p:spTree>
    <p:extLst>
      <p:ext uri="{BB962C8B-B14F-4D97-AF65-F5344CB8AC3E}">
        <p14:creationId xmlns:p14="http://schemas.microsoft.com/office/powerpoint/2010/main" val="28421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 White 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5B8C-1D07-5B41-ACA8-2C1D09E84091}"/>
              </a:ext>
            </a:extLst>
          </p:cNvPr>
          <p:cNvSpPr>
            <a:spLocks noGrp="1"/>
          </p:cNvSpPr>
          <p:nvPr>
            <p:ph type="title" hasCustomPrompt="1"/>
          </p:nvPr>
        </p:nvSpPr>
        <p:spPr>
          <a:xfrm>
            <a:off x="914400" y="587415"/>
            <a:ext cx="10113264" cy="4817962"/>
          </a:xfrm>
        </p:spPr>
        <p:txBody>
          <a:bodyPr lIns="0" tIns="0" rIns="0" bIns="0"/>
          <a:lstStyle>
            <a:lvl1pPr>
              <a:lnSpc>
                <a:spcPct val="100000"/>
              </a:lnSpc>
              <a:defRPr sz="4000" b="0" i="0">
                <a:solidFill>
                  <a:srgbClr val="002C77"/>
                </a:solidFill>
                <a:latin typeface="Arial" panose="020B0604020202020204" pitchFamily="34" charset="0"/>
              </a:defRPr>
            </a:lvl1pPr>
          </a:lstStyle>
          <a:p>
            <a:r>
              <a:rPr lang="en-US"/>
              <a:t>Click to edit large text block.</a:t>
            </a:r>
          </a:p>
        </p:txBody>
      </p:sp>
      <p:sp>
        <p:nvSpPr>
          <p:cNvPr id="3" name="TextBox 2">
            <a:extLst>
              <a:ext uri="{FF2B5EF4-FFF2-40B4-BE49-F238E27FC236}">
                <a16:creationId xmlns:a16="http://schemas.microsoft.com/office/drawing/2014/main" id="{9000D040-CA7B-FC42-87F8-3E12261E307E}"/>
              </a:ext>
            </a:extLst>
          </p:cNvPr>
          <p:cNvSpPr txBox="1"/>
          <p:nvPr userDrawn="1"/>
        </p:nvSpPr>
        <p:spPr>
          <a:xfrm>
            <a:off x="2002420" y="1446835"/>
            <a:ext cx="0" cy="0"/>
          </a:xfrm>
          <a:prstGeom prst="rect">
            <a:avLst/>
          </a:prstGeom>
          <a:noFill/>
        </p:spPr>
        <p:txBody>
          <a:bodyPr vert="horz" wrap="none" lIns="0" tIns="0" rIns="0" bIns="0" rtlCol="0" anchor="t" anchorCtr="0">
            <a:no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111662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9859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pic>
        <p:nvPicPr>
          <p:cNvPr id="10" name="MMC_SilhouetteImage"/>
          <p:cNvPicPr>
            <a:picLocks noChangeAspect="1"/>
          </p:cNvPicPr>
          <p:nvPr userDrawn="1">
            <p:custDataLst>
              <p:custData r:id="rId2"/>
            </p:custDataLst>
          </p:nvPr>
        </p:nvPicPr>
        <p:blipFill>
          <a:blip r:embed="rId9">
            <a:extLst>
              <a:ext uri="{28A0092B-C50C-407E-A947-70E740481C1C}">
                <a14:useLocalDpi xmlns:a14="http://schemas.microsoft.com/office/drawing/2010/main" val="0"/>
              </a:ext>
            </a:extLst>
          </a:blip>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985847" cy="153888"/>
          </a:xfrm>
          <a:prstGeom prst="rect">
            <a:avLst/>
          </a:prstGeom>
        </p:spPr>
        <p:txBody>
          <a:bodyPr wrap="none" lIns="0" tIns="0" rIns="0" bIns="0">
            <a:spAutoFit/>
          </a:bodyPr>
          <a:lstStyle/>
          <a:p>
            <a:r>
              <a:rPr lang="en-US" sz="1000" dirty="0">
                <a:solidFill>
                  <a:schemeClr val="lt1"/>
                </a:solidFill>
                <a:effectLst/>
                <a:latin typeface="Arial" panose="020B0604020202020204" pitchFamily="34" charset="0"/>
              </a:rPr>
              <a:t>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pic>
        <p:nvPicPr>
          <p:cNvPr id="7" name="CoverMain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pic>
        <p:nvPicPr>
          <p:cNvPr id="11" name="Graphic 8">
            <a:extLst>
              <a:ext uri="{FF2B5EF4-FFF2-40B4-BE49-F238E27FC236}">
                <a16:creationId xmlns:a16="http://schemas.microsoft.com/office/drawing/2014/main" id="{74048034-7537-5342-AFE8-68CBB5B06998}"/>
              </a:ext>
            </a:extLst>
          </p:cNvPr>
          <p:cNvPicPr>
            <a:picLocks noChangeAspect="1"/>
          </p:cNvPicPr>
          <p:nvPr userDrawn="1"/>
        </p:nvPicPr>
        <p:blipFill>
          <a:blip/>
          <a:srcRect/>
          <a:stretch/>
        </p:blipFill>
        <p:spPr>
          <a:xfrm>
            <a:off x="485607" y="346298"/>
            <a:ext cx="3419856" cy="282863"/>
          </a:xfrm>
          <a:prstGeom prst="rect">
            <a:avLst/>
          </a:prstGeom>
        </p:spPr>
      </p:pic>
      <p:pic>
        <p:nvPicPr>
          <p:cNvPr id="12" name="Graphic 10">
            <a:extLst>
              <a:ext uri="{FF2B5EF4-FFF2-40B4-BE49-F238E27FC236}">
                <a16:creationId xmlns:a16="http://schemas.microsoft.com/office/drawing/2014/main" id="{3B3D5415-D388-DB4E-BD2E-D8D1D63141C6}"/>
              </a:ext>
            </a:extLst>
          </p:cNvPr>
          <p:cNvPicPr>
            <a:picLocks noChangeAspect="1"/>
          </p:cNvPicPr>
          <p:nvPr userDrawn="1"/>
        </p:nvPicPr>
        <p:blipFill>
          <a:blip/>
          <a:stretch>
            <a:fillRect/>
          </a:stretch>
        </p:blipFill>
        <p:spPr>
          <a:xfrm>
            <a:off x="7795768" y="365928"/>
            <a:ext cx="3913632" cy="491322"/>
          </a:xfrm>
          <a:prstGeom prst="rect">
            <a:avLst/>
          </a:prstGeom>
        </p:spPr>
      </p:pic>
    </p:spTree>
    <p:custDataLst>
      <p:custData r:id="rId1"/>
    </p:custDataLst>
    <p:extLst>
      <p:ext uri="{BB962C8B-B14F-4D97-AF65-F5344CB8AC3E}">
        <p14:creationId xmlns:p14="http://schemas.microsoft.com/office/powerpoint/2010/main" val="6640342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EE300C-6FC5-4FC3-AF1A-075E4F50620D}" type="datetime1">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327B613C-1AD7-49D3-885D-F654C5CDBAA6}" type="datetime1">
              <a:rPr lang="en-US" smtClean="0"/>
              <a:pPr/>
              <a:t>5/10/2023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9" r:id="rId12"/>
    <p:sldLayoutId id="2147484007" r:id="rId13"/>
  </p:sldLayoutIdLst>
  <p:hf hdr="0" ft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usiness" hidden="1"/>
          <p:cNvSpPr txBox="1">
            <a:spLocks/>
          </p:cNvSpPr>
          <p:nvPr userDrawn="1"/>
        </p:nvSpPr>
        <p:spPr>
          <a:xfrm>
            <a:off x="6214110" y="6325200"/>
            <a:ext cx="4191000" cy="277811"/>
          </a:xfrm>
          <a:prstGeom prst="rect">
            <a:avLst/>
          </a:prstGeom>
        </p:spPr>
        <p:txBody>
          <a:bodyPr vert="horz" lIns="0" tIns="0" rIns="0" bIns="0" rtlCol="0" anchor="t"/>
          <a:lstStyle>
            <a:defPPr>
              <a:defRPr lang="en-US"/>
            </a:defPPr>
            <a:lvl1pPr marL="0" algn="l" defTabSz="914400" rtl="0" eaLnBrk="1" latinLnBrk="0" hangingPunct="1">
              <a:defRPr sz="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52575C"/>
                </a:solidFill>
                <a:latin typeface="Arial" panose="020B0604020202020204" pitchFamily="34" charset="0"/>
              </a:rPr>
              <a:t>Mercer</a:t>
            </a:r>
            <a:endParaRPr lang="en-US" sz="800" b="0" i="0" baseline="0" dirty="0">
              <a:solidFill>
                <a:srgbClr val="52575C"/>
              </a:solidFill>
              <a:latin typeface="Arial" panose="020B0604020202020204" pitchFamily="34" charset="0"/>
            </a:endParaRPr>
          </a:p>
        </p:txBody>
      </p:sp>
      <p:pic>
        <p:nvPicPr>
          <p:cNvPr id="5" name="Graphic 8">
            <a:extLst>
              <a:ext uri="{FF2B5EF4-FFF2-40B4-BE49-F238E27FC236}">
                <a16:creationId xmlns:a16="http://schemas.microsoft.com/office/drawing/2014/main" id="{74048034-7537-5342-AFE8-68CBB5B06998}"/>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305418" y="6545617"/>
            <a:ext cx="1223121" cy="101167"/>
          </a:xfrm>
          <a:prstGeom prst="rect">
            <a:avLst/>
          </a:prstGeom>
        </p:spPr>
      </p:pic>
    </p:spTree>
    <p:extLst>
      <p:ext uri="{BB962C8B-B14F-4D97-AF65-F5344CB8AC3E}">
        <p14:creationId xmlns:p14="http://schemas.microsoft.com/office/powerpoint/2010/main" val="38891888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MMC Display" panose="020B0603020203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Font typeface="+mn-lt"/>
        <a:buChar char="•"/>
        <a:defRPr sz="2000" b="0" i="0" kern="1200">
          <a:solidFill>
            <a:schemeClr val="tx1"/>
          </a:solidFill>
          <a:latin typeface="Noto Sans"/>
          <a:ea typeface="+mn-ea"/>
          <a:cs typeface="+mn-cs"/>
        </a:defRPr>
      </a:lvl1pPr>
      <a:lvl2pPr marL="457200" indent="-228600" algn="l" defTabSz="914400" rtl="0" eaLnBrk="1" latinLnBrk="0" hangingPunct="1">
        <a:lnSpc>
          <a:spcPct val="100000"/>
        </a:lnSpc>
        <a:spcBef>
          <a:spcPts val="0"/>
        </a:spcBef>
        <a:spcAft>
          <a:spcPts val="1200"/>
        </a:spcAft>
        <a:buFont typeface="+mn-lt"/>
        <a:buChar char="–"/>
        <a:defRPr sz="2000" b="0" i="0" kern="1200">
          <a:solidFill>
            <a:schemeClr val="tx1"/>
          </a:solidFill>
          <a:latin typeface="Noto Sans"/>
          <a:ea typeface="+mn-ea"/>
          <a:cs typeface="+mn-cs"/>
        </a:defRPr>
      </a:lvl2pPr>
      <a:lvl3pPr marL="685800" indent="-228600" algn="l" defTabSz="914400" rtl="0" eaLnBrk="1" latinLnBrk="0" hangingPunct="1">
        <a:lnSpc>
          <a:spcPct val="100000"/>
        </a:lnSpc>
        <a:spcBef>
          <a:spcPts val="0"/>
        </a:spcBef>
        <a:spcAft>
          <a:spcPts val="1200"/>
        </a:spcAft>
        <a:buFont typeface="+mn-lt"/>
        <a:buChar char="-"/>
        <a:defRPr sz="2000" b="0" i="0" kern="1200">
          <a:solidFill>
            <a:schemeClr val="tx1"/>
          </a:solidFill>
          <a:latin typeface="Noto Sans"/>
          <a:ea typeface="+mn-ea"/>
          <a:cs typeface="+mn-cs"/>
        </a:defRPr>
      </a:lvl3pPr>
      <a:lvl4pPr marL="914400" indent="-228600" algn="l" defTabSz="914400" rtl="0" eaLnBrk="1" latinLnBrk="0" hangingPunct="1">
        <a:lnSpc>
          <a:spcPct val="100000"/>
        </a:lnSpc>
        <a:spcBef>
          <a:spcPts val="0"/>
        </a:spcBef>
        <a:spcAft>
          <a:spcPts val="1200"/>
        </a:spcAft>
        <a:buFont typeface="+mn-lt"/>
        <a:buChar char="-"/>
        <a:defRPr sz="1600" b="0" i="0" kern="1200">
          <a:solidFill>
            <a:schemeClr val="tx1"/>
          </a:solidFill>
          <a:latin typeface="Noto Sans"/>
          <a:ea typeface="+mn-ea"/>
          <a:cs typeface="+mn-cs"/>
        </a:defRPr>
      </a:lvl4pPr>
      <a:lvl5pPr marL="1143000" indent="-228600" algn="l" defTabSz="914400" rtl="0" eaLnBrk="1" latinLnBrk="0" hangingPunct="1">
        <a:lnSpc>
          <a:spcPct val="100000"/>
        </a:lnSpc>
        <a:spcBef>
          <a:spcPts val="0"/>
        </a:spcBef>
        <a:spcAft>
          <a:spcPts val="1200"/>
        </a:spcAft>
        <a:buFont typeface="+mn-lt"/>
        <a:buChar char="-"/>
        <a:defRPr sz="1600" b="0" i="0" kern="1200">
          <a:solidFill>
            <a:schemeClr val="tx1"/>
          </a:solidFill>
          <a:latin typeface="Noto Sans"/>
          <a:ea typeface="+mn-ea"/>
          <a:cs typeface="+mn-cs"/>
        </a:defRPr>
      </a:lvl5pPr>
      <a:lvl6pPr marL="2514600" indent="-228600" algn="l" defTabSz="914400" rtl="0" eaLnBrk="1" latinLnBrk="0" hangingPunct="1">
        <a:lnSpc>
          <a:spcPct val="90000"/>
        </a:lnSpc>
        <a:spcBef>
          <a:spcPts val="500"/>
        </a:spcBef>
        <a:buFont typeface="+mn-lt"/>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76">
          <p15:clr>
            <a:srgbClr val="F26B43"/>
          </p15:clr>
        </p15:guide>
        <p15:guide id="8" pos="7104">
          <p15:clr>
            <a:srgbClr val="F26B43"/>
          </p15:clr>
        </p15:guide>
        <p15:guide id="9" orient="horz" pos="360">
          <p15:clr>
            <a:srgbClr val="F26B43"/>
          </p15:clr>
        </p15:guide>
        <p15:guide id="10" orient="horz" pos="960">
          <p15:clr>
            <a:srgbClr val="F26B43"/>
          </p15:clr>
        </p15:guide>
        <p15:guide id="11" orient="horz" pos="1248">
          <p15:clr>
            <a:srgbClr val="F26B43"/>
          </p15:clr>
        </p15:guide>
        <p15:guide id="16"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png"/><Relationship Id="rId21" Type="http://schemas.openxmlformats.org/officeDocument/2006/relationships/image" Target="../media/image49.png"/><Relationship Id="rId34" Type="http://schemas.openxmlformats.org/officeDocument/2006/relationships/image" Target="../media/image62.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2" Type="http://schemas.openxmlformats.org/officeDocument/2006/relationships/notesSlide" Target="../notesSlides/notesSlide41.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8"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hyperlink" Target="http://www.time.com/time/magazine/0,9263,7601860324,0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24127F-EF01-FC36-E2D1-8E1BA7DFD1CD}"/>
              </a:ext>
            </a:extLst>
          </p:cNvPr>
          <p:cNvSpPr/>
          <p:nvPr/>
        </p:nvSpPr>
        <p:spPr>
          <a:xfrm>
            <a:off x="1588" y="-1"/>
            <a:ext cx="12188825" cy="6858001"/>
          </a:xfrm>
          <a:prstGeom prst="rect">
            <a:avLst/>
          </a:prstGeom>
          <a:solidFill>
            <a:srgbClr val="024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C3B109B3-35BF-CC49-8961-A8E00F6581D8}"/>
              </a:ext>
            </a:extLst>
          </p:cNvPr>
          <p:cNvSpPr txBox="1">
            <a:spLocks/>
          </p:cNvSpPr>
          <p:nvPr/>
        </p:nvSpPr>
        <p:spPr>
          <a:xfrm>
            <a:off x="446330" y="4724399"/>
            <a:ext cx="11299339" cy="304607"/>
          </a:xfrm>
          <a:prstGeom prst="rect">
            <a:avLst/>
          </a:prstGeom>
        </p:spPr>
        <p:txBody>
          <a:bodyPr lIns="91440" tIns="45720" rIns="91440" bIns="45720" anchor="t"/>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marL="0" marR="0" lvl="0" indent="0" algn="l" defTabSz="1828343"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j-ea"/>
                <a:cs typeface="Calibri"/>
              </a:rPr>
              <a:t>New Trustees Orientation</a:t>
            </a:r>
            <a:endParaRPr kumimoji="0" lang="en-US" sz="8750" b="1" i="0" u="none" strike="noStrike" kern="1200" cap="none" spc="0" normalizeH="0" baseline="0" noProof="0" dirty="0">
              <a:ln>
                <a:noFill/>
              </a:ln>
              <a:solidFill>
                <a:prstClr val="white"/>
              </a:solidFill>
              <a:effectLst/>
              <a:uLnTx/>
              <a:uFillTx/>
              <a:latin typeface="Calibri"/>
              <a:ea typeface="+mj-ea"/>
              <a:cs typeface="Calibri Light"/>
            </a:endParaRPr>
          </a:p>
        </p:txBody>
      </p:sp>
      <p:sp>
        <p:nvSpPr>
          <p:cNvPr id="3" name="Right Triangle 2">
            <a:extLst>
              <a:ext uri="{FF2B5EF4-FFF2-40B4-BE49-F238E27FC236}">
                <a16:creationId xmlns:a16="http://schemas.microsoft.com/office/drawing/2014/main" id="{258DDC10-CF90-498F-E591-B68310CF3F16}"/>
              </a:ext>
            </a:extLst>
          </p:cNvPr>
          <p:cNvSpPr/>
          <p:nvPr/>
        </p:nvSpPr>
        <p:spPr>
          <a:xfrm flipV="1">
            <a:off x="1588" y="-1"/>
            <a:ext cx="8548255" cy="33112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CE1731-DF73-F13D-7DE0-8E7DBBC8025D}"/>
              </a:ext>
            </a:extLst>
          </p:cNvPr>
          <p:cNvSpPr txBox="1"/>
          <p:nvPr/>
        </p:nvSpPr>
        <p:spPr>
          <a:xfrm>
            <a:off x="446330" y="5480632"/>
            <a:ext cx="8613058"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Thursday, May 11th | </a:t>
            </a:r>
            <a:r>
              <a:rPr lang="en-US">
                <a:solidFill>
                  <a:prstClr val="white"/>
                </a:solidFill>
                <a:latin typeface="Calibri" panose="020F0502020204030204"/>
              </a:rPr>
              <a:t>10:45</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dirty="0">
                <a:solidFill>
                  <a:prstClr val="white"/>
                </a:solidFill>
                <a:latin typeface="Calibri" panose="020F0502020204030204"/>
              </a:rPr>
              <a:t>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 </a:t>
            </a:r>
          </a:p>
        </p:txBody>
      </p:sp>
      <p:pic>
        <p:nvPicPr>
          <p:cNvPr id="1026" name="Picture 2">
            <a:extLst>
              <a:ext uri="{FF2B5EF4-FFF2-40B4-BE49-F238E27FC236}">
                <a16:creationId xmlns:a16="http://schemas.microsoft.com/office/drawing/2014/main" id="{8339185A-AE7A-A2D0-174D-65EB119681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03"/>
          <a:stretch/>
        </p:blipFill>
        <p:spPr bwMode="auto">
          <a:xfrm>
            <a:off x="1588" y="0"/>
            <a:ext cx="2431061" cy="153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75F5C36-2B26-44FF-9327-FD4443399AD1}"/>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69" t="15119" r="-69" b="-113"/>
          <a:stretch/>
        </p:blipFill>
        <p:spPr>
          <a:xfrm>
            <a:off x="8409" y="0"/>
            <a:ext cx="12183591" cy="6891294"/>
          </a:xfrm>
          <a:prstGeom prst="rect">
            <a:avLst/>
          </a:prstGeom>
        </p:spPr>
      </p:pic>
      <p:sp>
        <p:nvSpPr>
          <p:cNvPr id="2" name="Title 1"/>
          <p:cNvSpPr>
            <a:spLocks noGrp="1"/>
          </p:cNvSpPr>
          <p:nvPr>
            <p:ph type="title" idx="4294967295"/>
          </p:nvPr>
        </p:nvSpPr>
        <p:spPr>
          <a:xfrm>
            <a:off x="2514600" y="685800"/>
            <a:ext cx="7162800" cy="2099153"/>
          </a:xfrm>
          <a:prstGeom prst="rect">
            <a:avLst/>
          </a:prstGeom>
        </p:spPr>
        <p:txBody>
          <a:bodyPr>
            <a:normAutofit/>
          </a:bodyPr>
          <a:lstStyle/>
          <a:p>
            <a:pPr algn="l"/>
            <a:r>
              <a:rPr lang="nb-NO" sz="6000" dirty="0">
                <a:solidFill>
                  <a:schemeClr val="bg1"/>
                </a:solidFill>
              </a:rPr>
              <a:t>What is a risk pool?</a:t>
            </a:r>
            <a:endParaRPr lang="en-US" sz="6000" dirty="0">
              <a:solidFill>
                <a:schemeClr val="bg1"/>
              </a:solidFill>
            </a:endParaRPr>
          </a:p>
        </p:txBody>
      </p:sp>
    </p:spTree>
    <p:extLst>
      <p:ext uri="{BB962C8B-B14F-4D97-AF65-F5344CB8AC3E}">
        <p14:creationId xmlns:p14="http://schemas.microsoft.com/office/powerpoint/2010/main" val="339762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The Pooling Solution</a:t>
            </a:r>
          </a:p>
        </p:txBody>
      </p:sp>
      <p:sp>
        <p:nvSpPr>
          <p:cNvPr id="3" name="Content Placeholder 2"/>
          <p:cNvSpPr>
            <a:spLocks noGrp="1"/>
          </p:cNvSpPr>
          <p:nvPr>
            <p:ph idx="1"/>
          </p:nvPr>
        </p:nvSpPr>
        <p:spPr>
          <a:xfrm>
            <a:off x="609600" y="1600201"/>
            <a:ext cx="8156074" cy="4525963"/>
          </a:xfrm>
        </p:spPr>
        <p:txBody>
          <a:bodyPr>
            <a:normAutofit fontScale="92500" lnSpcReduction="20000"/>
          </a:bodyPr>
          <a:lstStyle/>
          <a:p>
            <a:r>
              <a:rPr lang="en-US" dirty="0">
                <a:ea typeface="Times New Roman" pitchFamily="-72" charset="0"/>
                <a:cs typeface="Times New Roman" pitchFamily="-72" charset="0"/>
              </a:rPr>
              <a:t>Remember </a:t>
            </a:r>
            <a:r>
              <a:rPr lang="en-US" b="1" i="1" dirty="0">
                <a:ea typeface="Times New Roman" pitchFamily="-72" charset="0"/>
                <a:cs typeface="Times New Roman" pitchFamily="-72" charset="0"/>
              </a:rPr>
              <a:t>why </a:t>
            </a:r>
            <a:r>
              <a:rPr lang="en-US" dirty="0">
                <a:ea typeface="Times New Roman" pitchFamily="-72" charset="0"/>
                <a:cs typeface="Times New Roman" pitchFamily="-72" charset="0"/>
              </a:rPr>
              <a:t>pooling started</a:t>
            </a:r>
          </a:p>
          <a:p>
            <a:r>
              <a:rPr lang="en-US" dirty="0">
                <a:ea typeface="Times New Roman" pitchFamily="-72" charset="0"/>
                <a:cs typeface="Times New Roman" pitchFamily="-72" charset="0"/>
              </a:rPr>
              <a:t>Remember the pool’s </a:t>
            </a:r>
            <a:r>
              <a:rPr lang="en-US" b="1" i="1" dirty="0">
                <a:ea typeface="Times New Roman" pitchFamily="-72" charset="0"/>
                <a:cs typeface="Times New Roman" pitchFamily="-72" charset="0"/>
              </a:rPr>
              <a:t>purpose</a:t>
            </a:r>
            <a:r>
              <a:rPr lang="en-US" dirty="0">
                <a:ea typeface="Times New Roman" pitchFamily="-72" charset="0"/>
                <a:cs typeface="Times New Roman" pitchFamily="-72" charset="0"/>
              </a:rPr>
              <a:t> </a:t>
            </a:r>
          </a:p>
          <a:p>
            <a:r>
              <a:rPr lang="en-US" dirty="0">
                <a:ea typeface="Times New Roman" pitchFamily="-72" charset="0"/>
                <a:cs typeface="Times New Roman" pitchFamily="-72" charset="0"/>
              </a:rPr>
              <a:t>Remember how the pool is </a:t>
            </a:r>
            <a:r>
              <a:rPr lang="en-US" b="1" i="1" dirty="0">
                <a:ea typeface="Times New Roman" pitchFamily="-72" charset="0"/>
                <a:cs typeface="Times New Roman" pitchFamily="-72" charset="0"/>
              </a:rPr>
              <a:t>different from commercial insurance</a:t>
            </a:r>
          </a:p>
          <a:p>
            <a:pPr lvl="1"/>
            <a:r>
              <a:rPr lang="en-US" dirty="0">
                <a:ea typeface="Times New Roman" pitchFamily="-72" charset="0"/>
                <a:cs typeface="Times New Roman" pitchFamily="-72" charset="0"/>
              </a:rPr>
              <a:t>Non-profit</a:t>
            </a:r>
          </a:p>
          <a:p>
            <a:pPr lvl="1"/>
            <a:r>
              <a:rPr lang="en-US" dirty="0">
                <a:ea typeface="Times New Roman" pitchFamily="-72" charset="0"/>
                <a:cs typeface="Times New Roman" pitchFamily="-72" charset="0"/>
              </a:rPr>
              <a:t>Serve members</a:t>
            </a:r>
          </a:p>
          <a:p>
            <a:pPr lvl="1"/>
            <a:r>
              <a:rPr lang="en-US" dirty="0">
                <a:ea typeface="Times New Roman" pitchFamily="-72" charset="0"/>
                <a:cs typeface="Times New Roman" pitchFamily="-72" charset="0"/>
              </a:rPr>
              <a:t>Understand risks</a:t>
            </a:r>
          </a:p>
          <a:p>
            <a:r>
              <a:rPr lang="en-US" dirty="0">
                <a:ea typeface="Times New Roman" pitchFamily="-72" charset="0"/>
                <a:cs typeface="Times New Roman" pitchFamily="-72" charset="0"/>
              </a:rPr>
              <a:t>Remember too – we’re </a:t>
            </a:r>
            <a:r>
              <a:rPr lang="en-US" i="1" dirty="0">
                <a:ea typeface="Times New Roman" pitchFamily="-72" charset="0"/>
                <a:cs typeface="Times New Roman" pitchFamily="-72" charset="0"/>
              </a:rPr>
              <a:t>running a business,</a:t>
            </a:r>
          </a:p>
          <a:p>
            <a:pPr lvl="1"/>
            <a:r>
              <a:rPr lang="en-US" b="1" i="1" dirty="0">
                <a:cs typeface="Times New Roman" pitchFamily="-72" charset="0"/>
              </a:rPr>
              <a:t>But, we’re a </a:t>
            </a:r>
            <a:r>
              <a:rPr lang="en-US" b="1" i="1" u="sng" dirty="0">
                <a:cs typeface="Times New Roman" pitchFamily="-72" charset="0"/>
              </a:rPr>
              <a:t>non-profit</a:t>
            </a:r>
            <a:r>
              <a:rPr lang="en-US" b="1" i="1" dirty="0">
                <a:cs typeface="Times New Roman" pitchFamily="-72" charset="0"/>
              </a:rPr>
              <a:t> “business”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dirty="0"/>
          </a:p>
        </p:txBody>
      </p:sp>
      <p:pic>
        <p:nvPicPr>
          <p:cNvPr id="1028" name="Picture 4">
            <a:extLst>
              <a:ext uri="{FF2B5EF4-FFF2-40B4-BE49-F238E27FC236}">
                <a16:creationId xmlns:a16="http://schemas.microsoft.com/office/drawing/2014/main" id="{DA2AB959-6BA1-7CD5-1152-6439276FE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2" r="24667"/>
          <a:stretch/>
        </p:blipFill>
        <p:spPr bwMode="auto">
          <a:xfrm>
            <a:off x="8765674" y="0"/>
            <a:ext cx="31242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4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4EFB0C-4AF2-AA35-0596-C03131023797}"/>
              </a:ext>
            </a:extLst>
          </p:cNvPr>
          <p:cNvSpPr/>
          <p:nvPr/>
        </p:nvSpPr>
        <p:spPr>
          <a:xfrm>
            <a:off x="609600" y="533400"/>
            <a:ext cx="10972800" cy="55927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577183"/>
            <a:ext cx="10972800" cy="1143000"/>
          </a:xfrm>
        </p:spPr>
        <p:txBody>
          <a:bodyPr>
            <a:normAutofit/>
          </a:bodyPr>
          <a:lstStyle/>
          <a:p>
            <a:r>
              <a:rPr lang="en-US" sz="5400" b="1" spc="300" dirty="0">
                <a:solidFill>
                  <a:schemeClr val="bg1"/>
                </a:solidFill>
              </a:rPr>
              <a:t>ISSUE</a:t>
            </a:r>
          </a:p>
        </p:txBody>
      </p:sp>
      <p:sp>
        <p:nvSpPr>
          <p:cNvPr id="3" name="Content Placeholder 2"/>
          <p:cNvSpPr>
            <a:spLocks noGrp="1"/>
          </p:cNvSpPr>
          <p:nvPr>
            <p:ph idx="1"/>
          </p:nvPr>
        </p:nvSpPr>
        <p:spPr>
          <a:xfrm>
            <a:off x="952500" y="1696286"/>
            <a:ext cx="10287000" cy="3950367"/>
          </a:xfrm>
        </p:spPr>
        <p:txBody>
          <a:bodyPr/>
          <a:lstStyle/>
          <a:p>
            <a:pPr marL="0" indent="0">
              <a:buNone/>
            </a:pPr>
            <a:r>
              <a:rPr lang="en-US" sz="3600" dirty="0">
                <a:solidFill>
                  <a:schemeClr val="bg1"/>
                </a:solidFill>
              </a:rPr>
              <a:t>Private insurers may be catching up to pools</a:t>
            </a:r>
          </a:p>
          <a:p>
            <a:pPr lvl="1">
              <a:spcAft>
                <a:spcPts val="600"/>
              </a:spcAft>
            </a:pPr>
            <a:r>
              <a:rPr lang="en-US" dirty="0">
                <a:solidFill>
                  <a:schemeClr val="bg1"/>
                </a:solidFill>
              </a:rPr>
              <a:t>Much improved coverage</a:t>
            </a:r>
          </a:p>
          <a:p>
            <a:pPr lvl="1">
              <a:spcAft>
                <a:spcPts val="600"/>
              </a:spcAft>
            </a:pPr>
            <a:r>
              <a:rPr lang="en-US" dirty="0">
                <a:solidFill>
                  <a:schemeClr val="bg1"/>
                </a:solidFill>
              </a:rPr>
              <a:t>Good loss control help</a:t>
            </a:r>
          </a:p>
          <a:p>
            <a:pPr lvl="1">
              <a:spcAft>
                <a:spcPts val="600"/>
              </a:spcAft>
            </a:pPr>
            <a:r>
              <a:rPr lang="en-US" dirty="0">
                <a:solidFill>
                  <a:schemeClr val="bg1"/>
                </a:solidFill>
              </a:rPr>
              <a:t>Claims &amp; litigation management</a:t>
            </a:r>
          </a:p>
          <a:p>
            <a:pPr lvl="1">
              <a:spcAft>
                <a:spcPts val="600"/>
              </a:spcAft>
            </a:pPr>
            <a:r>
              <a:rPr lang="en-US" dirty="0">
                <a:solidFill>
                  <a:schemeClr val="bg1"/>
                </a:solidFill>
              </a:rPr>
              <a:t>Pricing is often very competitive, perhaps employing loss leaders</a:t>
            </a:r>
          </a:p>
          <a:p>
            <a:pPr lvl="1">
              <a:spcAft>
                <a:spcPts val="600"/>
              </a:spcAft>
            </a:pPr>
            <a:r>
              <a:rPr lang="en-US" dirty="0">
                <a:solidFill>
                  <a:schemeClr val="bg1"/>
                </a:solidFill>
              </a:rPr>
              <a:t>Use of predictive modeling (pricing, claims)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spTree>
    <p:extLst>
      <p:ext uri="{BB962C8B-B14F-4D97-AF65-F5344CB8AC3E}">
        <p14:creationId xmlns:p14="http://schemas.microsoft.com/office/powerpoint/2010/main" val="85182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79248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657600" y="1219200"/>
            <a:ext cx="8305800" cy="5638799"/>
          </a:xfrm>
        </p:spPr>
        <p:txBody>
          <a:bodyPr>
            <a:normAutofit fontScale="92500" lnSpcReduction="20000"/>
          </a:bodyPr>
          <a:lstStyle/>
          <a:p>
            <a:pPr>
              <a:lnSpc>
                <a:spcPct val="120000"/>
              </a:lnSpc>
              <a:spcBef>
                <a:spcPts val="600"/>
              </a:spcBef>
              <a:spcAft>
                <a:spcPts val="600"/>
              </a:spcAft>
            </a:pPr>
            <a:r>
              <a:rPr lang="en-US" dirty="0"/>
              <a:t>State laws, regulations and reporting</a:t>
            </a:r>
          </a:p>
          <a:p>
            <a:pPr lvl="1">
              <a:lnSpc>
                <a:spcPct val="120000"/>
              </a:lnSpc>
              <a:spcBef>
                <a:spcPts val="600"/>
              </a:spcBef>
              <a:spcAft>
                <a:spcPts val="600"/>
              </a:spcAft>
            </a:pPr>
            <a:r>
              <a:rPr lang="en-US" dirty="0"/>
              <a:t>What laws authorize creation of the pool and govern its operations?</a:t>
            </a:r>
          </a:p>
          <a:p>
            <a:pPr lvl="1">
              <a:lnSpc>
                <a:spcPct val="120000"/>
              </a:lnSpc>
              <a:spcBef>
                <a:spcPts val="600"/>
              </a:spcBef>
              <a:spcAft>
                <a:spcPts val="600"/>
              </a:spcAft>
            </a:pPr>
            <a:r>
              <a:rPr lang="en-US" dirty="0"/>
              <a:t>Who regulates the pool?</a:t>
            </a:r>
          </a:p>
          <a:p>
            <a:pPr lvl="1">
              <a:lnSpc>
                <a:spcPct val="120000"/>
              </a:lnSpc>
              <a:spcBef>
                <a:spcPts val="600"/>
              </a:spcBef>
              <a:spcAft>
                <a:spcPts val="600"/>
              </a:spcAft>
            </a:pPr>
            <a:r>
              <a:rPr lang="en-US" dirty="0"/>
              <a:t>What areas are regulated?</a:t>
            </a:r>
          </a:p>
          <a:p>
            <a:pPr lvl="2">
              <a:lnSpc>
                <a:spcPct val="120000"/>
              </a:lnSpc>
              <a:spcBef>
                <a:spcPts val="600"/>
              </a:spcBef>
              <a:spcAft>
                <a:spcPts val="600"/>
              </a:spcAft>
            </a:pPr>
            <a:r>
              <a:rPr lang="en-US" dirty="0"/>
              <a:t>Coverage that can be offered?</a:t>
            </a:r>
          </a:p>
          <a:p>
            <a:pPr lvl="2">
              <a:lnSpc>
                <a:spcPct val="120000"/>
              </a:lnSpc>
              <a:spcBef>
                <a:spcPts val="600"/>
              </a:spcBef>
              <a:spcAft>
                <a:spcPts val="600"/>
              </a:spcAft>
            </a:pPr>
            <a:r>
              <a:rPr lang="en-US" dirty="0"/>
              <a:t>Entities that can participate?</a:t>
            </a:r>
          </a:p>
          <a:p>
            <a:pPr lvl="2">
              <a:lnSpc>
                <a:spcPct val="120000"/>
              </a:lnSpc>
              <a:spcBef>
                <a:spcPts val="600"/>
              </a:spcBef>
              <a:spcAft>
                <a:spcPts val="600"/>
              </a:spcAft>
            </a:pPr>
            <a:r>
              <a:rPr lang="en-US" dirty="0"/>
              <a:t>Claims practices?</a:t>
            </a:r>
          </a:p>
          <a:p>
            <a:pPr lvl="2">
              <a:lnSpc>
                <a:spcPct val="120000"/>
              </a:lnSpc>
              <a:spcBef>
                <a:spcPts val="600"/>
              </a:spcBef>
              <a:spcAft>
                <a:spcPts val="600"/>
              </a:spcAft>
            </a:pPr>
            <a:r>
              <a:rPr lang="en-US" dirty="0"/>
              <a:t>Rate approval?</a:t>
            </a:r>
          </a:p>
          <a:p>
            <a:pPr lvl="2">
              <a:lnSpc>
                <a:spcPct val="120000"/>
              </a:lnSpc>
              <a:spcBef>
                <a:spcPts val="600"/>
              </a:spcBef>
              <a:spcAft>
                <a:spcPts val="600"/>
              </a:spcAft>
            </a:pPr>
            <a:r>
              <a:rPr lang="en-US" dirty="0"/>
              <a:t>Minimum funding requirements? </a:t>
            </a:r>
          </a:p>
          <a:p>
            <a:pPr lvl="2">
              <a:lnSpc>
                <a:spcPct val="120000"/>
              </a:lnSpc>
              <a:spcBef>
                <a:spcPts val="600"/>
              </a:spcBef>
              <a:spcAft>
                <a:spcPts val="600"/>
              </a:spcAft>
            </a:pPr>
            <a:r>
              <a:rPr lang="en-US" dirty="0"/>
              <a:t>Maximum funding limitations?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7" name="Picture 6">
            <a:extLst>
              <a:ext uri="{FF2B5EF4-FFF2-40B4-BE49-F238E27FC236}">
                <a16:creationId xmlns:a16="http://schemas.microsoft.com/office/drawing/2014/main" id="{317C1594-6AD0-C04A-E11D-583F5B1ABF08}"/>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8" name="Group 7">
            <a:extLst>
              <a:ext uri="{FF2B5EF4-FFF2-40B4-BE49-F238E27FC236}">
                <a16:creationId xmlns:a16="http://schemas.microsoft.com/office/drawing/2014/main" id="{DCD0400A-CBA8-16B2-EBD4-608875350551}"/>
              </a:ext>
            </a:extLst>
          </p:cNvPr>
          <p:cNvGrpSpPr/>
          <p:nvPr/>
        </p:nvGrpSpPr>
        <p:grpSpPr>
          <a:xfrm>
            <a:off x="196516" y="2004219"/>
            <a:ext cx="2819400" cy="2849562"/>
            <a:chOff x="15051631" y="3994773"/>
            <a:chExt cx="6185524" cy="6582674"/>
          </a:xfrm>
        </p:grpSpPr>
        <p:grpSp>
          <p:nvGrpSpPr>
            <p:cNvPr id="9" name="Group 8">
              <a:extLst>
                <a:ext uri="{FF2B5EF4-FFF2-40B4-BE49-F238E27FC236}">
                  <a16:creationId xmlns:a16="http://schemas.microsoft.com/office/drawing/2014/main" id="{5B39D37A-DB99-8858-16CE-9A03DAB59E2A}"/>
                </a:ext>
              </a:extLst>
            </p:cNvPr>
            <p:cNvGrpSpPr/>
            <p:nvPr/>
          </p:nvGrpSpPr>
          <p:grpSpPr>
            <a:xfrm>
              <a:off x="17881934" y="6408262"/>
              <a:ext cx="3179997" cy="4169185"/>
              <a:chOff x="12795250" y="366713"/>
              <a:chExt cx="2738438" cy="3589337"/>
            </a:xfrm>
          </p:grpSpPr>
          <p:sp>
            <p:nvSpPr>
              <p:cNvPr id="61" name="Freeform 129">
                <a:extLst>
                  <a:ext uri="{FF2B5EF4-FFF2-40B4-BE49-F238E27FC236}">
                    <a16:creationId xmlns:a16="http://schemas.microsoft.com/office/drawing/2014/main" id="{A1ABCD83-E4F7-20C4-B418-A24F612696F9}"/>
                  </a:ext>
                </a:extLst>
              </p:cNvPr>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30">
                <a:extLst>
                  <a:ext uri="{FF2B5EF4-FFF2-40B4-BE49-F238E27FC236}">
                    <a16:creationId xmlns:a16="http://schemas.microsoft.com/office/drawing/2014/main" id="{D2F875F1-73B5-67F7-C0DF-BE5ECD07674E}"/>
                  </a:ext>
                </a:extLst>
              </p:cNvPr>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31">
                <a:extLst>
                  <a:ext uri="{FF2B5EF4-FFF2-40B4-BE49-F238E27FC236}">
                    <a16:creationId xmlns:a16="http://schemas.microsoft.com/office/drawing/2014/main" id="{CF6AB102-CDEF-A874-847A-9119845F488B}"/>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32">
                <a:extLst>
                  <a:ext uri="{FF2B5EF4-FFF2-40B4-BE49-F238E27FC236}">
                    <a16:creationId xmlns:a16="http://schemas.microsoft.com/office/drawing/2014/main" id="{249EE926-5F64-3F26-96F8-202FA7481C16}"/>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33">
                <a:extLst>
                  <a:ext uri="{FF2B5EF4-FFF2-40B4-BE49-F238E27FC236}">
                    <a16:creationId xmlns:a16="http://schemas.microsoft.com/office/drawing/2014/main" id="{661C4F6E-49E2-A652-FC17-C3EFBA6D8E08}"/>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4">
                <a:extLst>
                  <a:ext uri="{FF2B5EF4-FFF2-40B4-BE49-F238E27FC236}">
                    <a16:creationId xmlns:a16="http://schemas.microsoft.com/office/drawing/2014/main" id="{552DA27B-7FEB-E1A0-B96E-B9B948475393}"/>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35">
                <a:extLst>
                  <a:ext uri="{FF2B5EF4-FFF2-40B4-BE49-F238E27FC236}">
                    <a16:creationId xmlns:a16="http://schemas.microsoft.com/office/drawing/2014/main" id="{5BFF161A-3665-0310-3EBD-050D97D0EE06}"/>
                  </a:ext>
                </a:extLst>
              </p:cNvPr>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36">
                <a:extLst>
                  <a:ext uri="{FF2B5EF4-FFF2-40B4-BE49-F238E27FC236}">
                    <a16:creationId xmlns:a16="http://schemas.microsoft.com/office/drawing/2014/main" id="{63D22F23-EB72-C99F-A8C6-20029F3F8FF1}"/>
                  </a:ext>
                </a:extLst>
              </p:cNvPr>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37">
                <a:extLst>
                  <a:ext uri="{FF2B5EF4-FFF2-40B4-BE49-F238E27FC236}">
                    <a16:creationId xmlns:a16="http://schemas.microsoft.com/office/drawing/2014/main" id="{BC1102FC-1FC8-9DB3-825B-DA16FE67CA8C}"/>
                  </a:ext>
                </a:extLst>
              </p:cNvPr>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38">
                <a:extLst>
                  <a:ext uri="{FF2B5EF4-FFF2-40B4-BE49-F238E27FC236}">
                    <a16:creationId xmlns:a16="http://schemas.microsoft.com/office/drawing/2014/main" id="{1F348E49-0C89-675F-520B-6D760C558968}"/>
                  </a:ext>
                </a:extLst>
              </p:cNvPr>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139">
                <a:extLst>
                  <a:ext uri="{FF2B5EF4-FFF2-40B4-BE49-F238E27FC236}">
                    <a16:creationId xmlns:a16="http://schemas.microsoft.com/office/drawing/2014/main" id="{A4C555FF-3FA2-59D1-3057-2573464796A3}"/>
                  </a:ext>
                </a:extLst>
              </p:cNvPr>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40">
                <a:extLst>
                  <a:ext uri="{FF2B5EF4-FFF2-40B4-BE49-F238E27FC236}">
                    <a16:creationId xmlns:a16="http://schemas.microsoft.com/office/drawing/2014/main" id="{F268563B-70EC-2149-71A4-25E550EB36D4}"/>
                  </a:ext>
                </a:extLst>
              </p:cNvPr>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41">
                <a:extLst>
                  <a:ext uri="{FF2B5EF4-FFF2-40B4-BE49-F238E27FC236}">
                    <a16:creationId xmlns:a16="http://schemas.microsoft.com/office/drawing/2014/main" id="{1E6F046C-320F-45EB-D0EB-6B7BE8DF750E}"/>
                  </a:ext>
                </a:extLst>
              </p:cNvPr>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142">
                <a:extLst>
                  <a:ext uri="{FF2B5EF4-FFF2-40B4-BE49-F238E27FC236}">
                    <a16:creationId xmlns:a16="http://schemas.microsoft.com/office/drawing/2014/main" id="{A8E45ED5-062C-3B95-A18F-1A0D22DE3B36}"/>
                  </a:ext>
                </a:extLst>
              </p:cNvPr>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143">
                <a:extLst>
                  <a:ext uri="{FF2B5EF4-FFF2-40B4-BE49-F238E27FC236}">
                    <a16:creationId xmlns:a16="http://schemas.microsoft.com/office/drawing/2014/main" id="{980C1396-DDBE-47F1-C5D0-E047CA80FF33}"/>
                  </a:ext>
                </a:extLst>
              </p:cNvPr>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144">
                <a:extLst>
                  <a:ext uri="{FF2B5EF4-FFF2-40B4-BE49-F238E27FC236}">
                    <a16:creationId xmlns:a16="http://schemas.microsoft.com/office/drawing/2014/main" id="{4C4634CD-6D1D-F559-D4F2-7CDCF61506AD}"/>
                  </a:ext>
                </a:extLst>
              </p:cNvPr>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145">
                <a:extLst>
                  <a:ext uri="{FF2B5EF4-FFF2-40B4-BE49-F238E27FC236}">
                    <a16:creationId xmlns:a16="http://schemas.microsoft.com/office/drawing/2014/main" id="{9374B38C-1C04-8782-98CB-D866897E19EC}"/>
                  </a:ext>
                </a:extLst>
              </p:cNvPr>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46">
                <a:extLst>
                  <a:ext uri="{FF2B5EF4-FFF2-40B4-BE49-F238E27FC236}">
                    <a16:creationId xmlns:a16="http://schemas.microsoft.com/office/drawing/2014/main" id="{F4F24F37-4010-6E38-6318-5CEFE1695A22}"/>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47">
                <a:extLst>
                  <a:ext uri="{FF2B5EF4-FFF2-40B4-BE49-F238E27FC236}">
                    <a16:creationId xmlns:a16="http://schemas.microsoft.com/office/drawing/2014/main" id="{0CE87241-BAD8-F855-847E-A87E831D410F}"/>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48">
                <a:extLst>
                  <a:ext uri="{FF2B5EF4-FFF2-40B4-BE49-F238E27FC236}">
                    <a16:creationId xmlns:a16="http://schemas.microsoft.com/office/drawing/2014/main" id="{E47E08D5-0D1E-6828-17FC-3D5BC3381F8B}"/>
                  </a:ext>
                </a:extLst>
              </p:cNvPr>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149">
                <a:extLst>
                  <a:ext uri="{FF2B5EF4-FFF2-40B4-BE49-F238E27FC236}">
                    <a16:creationId xmlns:a16="http://schemas.microsoft.com/office/drawing/2014/main" id="{312C7861-BA28-283B-BD31-AF8E08468D60}"/>
                  </a:ext>
                </a:extLst>
              </p:cNvPr>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65AD64A3-B71D-C164-2710-AD3A8BF4C92B}"/>
                </a:ext>
              </a:extLst>
            </p:cNvPr>
            <p:cNvGrpSpPr/>
            <p:nvPr/>
          </p:nvGrpSpPr>
          <p:grpSpPr>
            <a:xfrm>
              <a:off x="16812468" y="5100802"/>
              <a:ext cx="833793" cy="1108289"/>
              <a:chOff x="9916767" y="11659096"/>
              <a:chExt cx="1032769" cy="1372771"/>
            </a:xfrm>
          </p:grpSpPr>
          <p:sp>
            <p:nvSpPr>
              <p:cNvPr id="55" name="Freeform 1092">
                <a:extLst>
                  <a:ext uri="{FF2B5EF4-FFF2-40B4-BE49-F238E27FC236}">
                    <a16:creationId xmlns:a16="http://schemas.microsoft.com/office/drawing/2014/main" id="{1C089643-C0F3-13C8-17F5-9B36F08F4F4D}"/>
                  </a:ext>
                </a:extLst>
              </p:cNvPr>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6" name="Freeform 1093">
                <a:extLst>
                  <a:ext uri="{FF2B5EF4-FFF2-40B4-BE49-F238E27FC236}">
                    <a16:creationId xmlns:a16="http://schemas.microsoft.com/office/drawing/2014/main" id="{C388FAD3-D47A-311C-50B0-6A911A2B0032}"/>
                  </a:ext>
                </a:extLst>
              </p:cNvPr>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7" name="Freeform 1094">
                <a:extLst>
                  <a:ext uri="{FF2B5EF4-FFF2-40B4-BE49-F238E27FC236}">
                    <a16:creationId xmlns:a16="http://schemas.microsoft.com/office/drawing/2014/main" id="{393C23FD-A6C3-38D3-B34E-11437D8DDCC4}"/>
                  </a:ext>
                </a:extLst>
              </p:cNvPr>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8" name="Freeform 1095">
                <a:extLst>
                  <a:ext uri="{FF2B5EF4-FFF2-40B4-BE49-F238E27FC236}">
                    <a16:creationId xmlns:a16="http://schemas.microsoft.com/office/drawing/2014/main" id="{C9C8EAE8-4CE1-11CA-E8E5-7917AD1A28FB}"/>
                  </a:ext>
                </a:extLst>
              </p:cNvPr>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9" name="Freeform 1096">
                <a:extLst>
                  <a:ext uri="{FF2B5EF4-FFF2-40B4-BE49-F238E27FC236}">
                    <a16:creationId xmlns:a16="http://schemas.microsoft.com/office/drawing/2014/main" id="{EF19250A-09D7-1BEE-7602-07A7691E4401}"/>
                  </a:ext>
                </a:extLst>
              </p:cNvPr>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60" name="Freeform 1097">
                <a:extLst>
                  <a:ext uri="{FF2B5EF4-FFF2-40B4-BE49-F238E27FC236}">
                    <a16:creationId xmlns:a16="http://schemas.microsoft.com/office/drawing/2014/main" id="{829012BF-71E2-0B0E-90AB-D263B6AF3E7D}"/>
                  </a:ext>
                </a:extLst>
              </p:cNvPr>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grpSp>
        <p:grpSp>
          <p:nvGrpSpPr>
            <p:cNvPr id="11" name="Group 10">
              <a:extLst>
                <a:ext uri="{FF2B5EF4-FFF2-40B4-BE49-F238E27FC236}">
                  <a16:creationId xmlns:a16="http://schemas.microsoft.com/office/drawing/2014/main" id="{76AF86E0-AD0F-32E0-533A-235FDC010805}"/>
                </a:ext>
              </a:extLst>
            </p:cNvPr>
            <p:cNvGrpSpPr/>
            <p:nvPr/>
          </p:nvGrpSpPr>
          <p:grpSpPr>
            <a:xfrm>
              <a:off x="18895531" y="6115570"/>
              <a:ext cx="1115835" cy="604168"/>
              <a:chOff x="17801829" y="5891398"/>
              <a:chExt cx="954592" cy="516864"/>
            </a:xfrm>
          </p:grpSpPr>
          <p:sp>
            <p:nvSpPr>
              <p:cNvPr id="53" name="Freeform 279">
                <a:extLst>
                  <a:ext uri="{FF2B5EF4-FFF2-40B4-BE49-F238E27FC236}">
                    <a16:creationId xmlns:a16="http://schemas.microsoft.com/office/drawing/2014/main" id="{4C6D689F-EB95-72E5-5DE2-4E4829C894A3}"/>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280">
                <a:extLst>
                  <a:ext uri="{FF2B5EF4-FFF2-40B4-BE49-F238E27FC236}">
                    <a16:creationId xmlns:a16="http://schemas.microsoft.com/office/drawing/2014/main" id="{9E441ED6-57F6-FDDD-D75A-59CB35158070}"/>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a:extLst>
                <a:ext uri="{FF2B5EF4-FFF2-40B4-BE49-F238E27FC236}">
                  <a16:creationId xmlns:a16="http://schemas.microsoft.com/office/drawing/2014/main" id="{120612B7-8FA0-8ADA-1CB2-322BEF649BF4}"/>
                </a:ext>
              </a:extLst>
            </p:cNvPr>
            <p:cNvGrpSpPr/>
            <p:nvPr/>
          </p:nvGrpSpPr>
          <p:grpSpPr>
            <a:xfrm rot="19385170">
              <a:off x="15051631" y="5925970"/>
              <a:ext cx="926167" cy="1329835"/>
              <a:chOff x="18561758" y="2385889"/>
              <a:chExt cx="2160750" cy="3102509"/>
            </a:xfrm>
          </p:grpSpPr>
          <p:sp>
            <p:nvSpPr>
              <p:cNvPr id="29" name="Freeform 277">
                <a:extLst>
                  <a:ext uri="{FF2B5EF4-FFF2-40B4-BE49-F238E27FC236}">
                    <a16:creationId xmlns:a16="http://schemas.microsoft.com/office/drawing/2014/main" id="{DAC4809C-F859-4621-A7A4-CBE4C7961D63}"/>
                  </a:ext>
                </a:extLst>
              </p:cNvPr>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78">
                <a:extLst>
                  <a:ext uri="{FF2B5EF4-FFF2-40B4-BE49-F238E27FC236}">
                    <a16:creationId xmlns:a16="http://schemas.microsoft.com/office/drawing/2014/main" id="{6151A535-E147-ADE1-BE3A-A5E932D5CD4D}"/>
                  </a:ext>
                </a:extLst>
              </p:cNvPr>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81">
                <a:extLst>
                  <a:ext uri="{FF2B5EF4-FFF2-40B4-BE49-F238E27FC236}">
                    <a16:creationId xmlns:a16="http://schemas.microsoft.com/office/drawing/2014/main" id="{D171B21B-1B7D-5891-E352-E0D32703E42D}"/>
                  </a:ext>
                </a:extLst>
              </p:cNvPr>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2">
                <a:extLst>
                  <a:ext uri="{FF2B5EF4-FFF2-40B4-BE49-F238E27FC236}">
                    <a16:creationId xmlns:a16="http://schemas.microsoft.com/office/drawing/2014/main" id="{515533E7-5F70-F37D-F1C8-EE148FE691AD}"/>
                  </a:ext>
                </a:extLst>
              </p:cNvPr>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3">
                <a:extLst>
                  <a:ext uri="{FF2B5EF4-FFF2-40B4-BE49-F238E27FC236}">
                    <a16:creationId xmlns:a16="http://schemas.microsoft.com/office/drawing/2014/main" id="{7BBAA709-E996-C701-8493-26CA2D96E46F}"/>
                  </a:ext>
                </a:extLst>
              </p:cNvPr>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4">
                <a:extLst>
                  <a:ext uri="{FF2B5EF4-FFF2-40B4-BE49-F238E27FC236}">
                    <a16:creationId xmlns:a16="http://schemas.microsoft.com/office/drawing/2014/main" id="{6A5562D5-3845-D98B-FBC6-CD91259D640C}"/>
                  </a:ext>
                </a:extLst>
              </p:cNvPr>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5">
                <a:extLst>
                  <a:ext uri="{FF2B5EF4-FFF2-40B4-BE49-F238E27FC236}">
                    <a16:creationId xmlns:a16="http://schemas.microsoft.com/office/drawing/2014/main" id="{DB892B9A-75C7-4EC1-65B4-3B3DA29CF266}"/>
                  </a:ext>
                </a:extLst>
              </p:cNvPr>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86">
                <a:extLst>
                  <a:ext uri="{FF2B5EF4-FFF2-40B4-BE49-F238E27FC236}">
                    <a16:creationId xmlns:a16="http://schemas.microsoft.com/office/drawing/2014/main" id="{37E06E4B-59EE-63FE-CAED-37C2E1E15E73}"/>
                  </a:ext>
                </a:extLst>
              </p:cNvPr>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7">
                <a:extLst>
                  <a:ext uri="{FF2B5EF4-FFF2-40B4-BE49-F238E27FC236}">
                    <a16:creationId xmlns:a16="http://schemas.microsoft.com/office/drawing/2014/main" id="{7768397F-418E-636E-A3F2-03A66FCA629D}"/>
                  </a:ext>
                </a:extLst>
              </p:cNvPr>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8">
                <a:extLst>
                  <a:ext uri="{FF2B5EF4-FFF2-40B4-BE49-F238E27FC236}">
                    <a16:creationId xmlns:a16="http://schemas.microsoft.com/office/drawing/2014/main" id="{28803802-EC06-F84C-D968-EAF7D9EE4362}"/>
                  </a:ext>
                </a:extLst>
              </p:cNvPr>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89">
                <a:extLst>
                  <a:ext uri="{FF2B5EF4-FFF2-40B4-BE49-F238E27FC236}">
                    <a16:creationId xmlns:a16="http://schemas.microsoft.com/office/drawing/2014/main" id="{C1180CC1-1C9E-1DE5-9866-5F314EF77163}"/>
                  </a:ext>
                </a:extLst>
              </p:cNvPr>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90">
                <a:extLst>
                  <a:ext uri="{FF2B5EF4-FFF2-40B4-BE49-F238E27FC236}">
                    <a16:creationId xmlns:a16="http://schemas.microsoft.com/office/drawing/2014/main" id="{83CC1F5E-F979-5E0A-E499-811F6551484B}"/>
                  </a:ext>
                </a:extLst>
              </p:cNvPr>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1">
                <a:extLst>
                  <a:ext uri="{FF2B5EF4-FFF2-40B4-BE49-F238E27FC236}">
                    <a16:creationId xmlns:a16="http://schemas.microsoft.com/office/drawing/2014/main" id="{29FD5855-041C-B06F-A591-1E76C0204184}"/>
                  </a:ext>
                </a:extLst>
              </p:cNvPr>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92">
                <a:extLst>
                  <a:ext uri="{FF2B5EF4-FFF2-40B4-BE49-F238E27FC236}">
                    <a16:creationId xmlns:a16="http://schemas.microsoft.com/office/drawing/2014/main" id="{68C86D4E-AD38-71B0-A2DF-5545AC3B0995}"/>
                  </a:ext>
                </a:extLst>
              </p:cNvPr>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93">
                <a:extLst>
                  <a:ext uri="{FF2B5EF4-FFF2-40B4-BE49-F238E27FC236}">
                    <a16:creationId xmlns:a16="http://schemas.microsoft.com/office/drawing/2014/main" id="{2640F258-0A54-2BC3-2E2E-D303D7A1D0BA}"/>
                  </a:ext>
                </a:extLst>
              </p:cNvPr>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4">
                <a:extLst>
                  <a:ext uri="{FF2B5EF4-FFF2-40B4-BE49-F238E27FC236}">
                    <a16:creationId xmlns:a16="http://schemas.microsoft.com/office/drawing/2014/main" id="{395EEE64-BD67-7D31-ECDC-8B6A938DE508}"/>
                  </a:ext>
                </a:extLst>
              </p:cNvPr>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95">
                <a:extLst>
                  <a:ext uri="{FF2B5EF4-FFF2-40B4-BE49-F238E27FC236}">
                    <a16:creationId xmlns:a16="http://schemas.microsoft.com/office/drawing/2014/main" id="{AD7CCE62-7806-2549-591E-E332B254372A}"/>
                  </a:ext>
                </a:extLst>
              </p:cNvPr>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6">
                <a:extLst>
                  <a:ext uri="{FF2B5EF4-FFF2-40B4-BE49-F238E27FC236}">
                    <a16:creationId xmlns:a16="http://schemas.microsoft.com/office/drawing/2014/main" id="{E5253C40-970F-DB55-B3E4-1569C65C3563}"/>
                  </a:ext>
                </a:extLst>
              </p:cNvPr>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97">
                <a:extLst>
                  <a:ext uri="{FF2B5EF4-FFF2-40B4-BE49-F238E27FC236}">
                    <a16:creationId xmlns:a16="http://schemas.microsoft.com/office/drawing/2014/main" id="{E6408DE4-1DB3-2585-1575-E397848055DE}"/>
                  </a:ext>
                </a:extLst>
              </p:cNvPr>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98">
                <a:extLst>
                  <a:ext uri="{FF2B5EF4-FFF2-40B4-BE49-F238E27FC236}">
                    <a16:creationId xmlns:a16="http://schemas.microsoft.com/office/drawing/2014/main" id="{CF4C860D-1C87-ADA7-33AA-185670E8C4EE}"/>
                  </a:ext>
                </a:extLst>
              </p:cNvPr>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99">
                <a:extLst>
                  <a:ext uri="{FF2B5EF4-FFF2-40B4-BE49-F238E27FC236}">
                    <a16:creationId xmlns:a16="http://schemas.microsoft.com/office/drawing/2014/main" id="{5FB653EC-E5CC-F608-BBC3-052E0D2C7E3D}"/>
                  </a:ext>
                </a:extLst>
              </p:cNvPr>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00">
                <a:extLst>
                  <a:ext uri="{FF2B5EF4-FFF2-40B4-BE49-F238E27FC236}">
                    <a16:creationId xmlns:a16="http://schemas.microsoft.com/office/drawing/2014/main" id="{6C3BA063-E2A8-3970-ED34-74733301FE8F}"/>
                  </a:ext>
                </a:extLst>
              </p:cNvPr>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301">
                <a:extLst>
                  <a:ext uri="{FF2B5EF4-FFF2-40B4-BE49-F238E27FC236}">
                    <a16:creationId xmlns:a16="http://schemas.microsoft.com/office/drawing/2014/main" id="{56BF3376-43AE-F91A-1C01-ECBEF4F53163}"/>
                  </a:ext>
                </a:extLst>
              </p:cNvPr>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302">
                <a:extLst>
                  <a:ext uri="{FF2B5EF4-FFF2-40B4-BE49-F238E27FC236}">
                    <a16:creationId xmlns:a16="http://schemas.microsoft.com/office/drawing/2014/main" id="{F329D054-85A2-49C2-EA3C-15D35750539D}"/>
                  </a:ext>
                </a:extLst>
              </p:cNvPr>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D028D561-2D6A-0FB4-5A5C-3B903C0C6921}"/>
                </a:ext>
              </a:extLst>
            </p:cNvPr>
            <p:cNvGrpSpPr/>
            <p:nvPr/>
          </p:nvGrpSpPr>
          <p:grpSpPr>
            <a:xfrm>
              <a:off x="19089931" y="3994773"/>
              <a:ext cx="2147224" cy="2140610"/>
              <a:chOff x="131763" y="111125"/>
              <a:chExt cx="3802063" cy="3789363"/>
            </a:xfrm>
          </p:grpSpPr>
          <p:sp>
            <p:nvSpPr>
              <p:cNvPr id="21" name="Freeform 5">
                <a:extLst>
                  <a:ext uri="{FF2B5EF4-FFF2-40B4-BE49-F238E27FC236}">
                    <a16:creationId xmlns:a16="http://schemas.microsoft.com/office/drawing/2014/main" id="{8CF1F607-5894-FE1A-1546-09D0D744B80D}"/>
                  </a:ext>
                </a:extLst>
              </p:cNvPr>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5388FD0B-8D7D-F42A-82F0-EEE0AD1DA5E0}"/>
                  </a:ext>
                </a:extLst>
              </p:cNvPr>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FA1437A8-9B2C-B8C5-9C61-EAEB17528566}"/>
                  </a:ext>
                </a:extLst>
              </p:cNvPr>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60A96069-E904-7C46-125F-D3ACA2B86D3E}"/>
                  </a:ext>
                </a:extLst>
              </p:cNvPr>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DB5C8AEC-0E5F-CBD6-E0E9-005B649B2B8D}"/>
                  </a:ext>
                </a:extLst>
              </p:cNvPr>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3E379E14-D419-2750-D742-04A81A901A99}"/>
                  </a:ext>
                </a:extLst>
              </p:cNvPr>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a:extLst>
                  <a:ext uri="{FF2B5EF4-FFF2-40B4-BE49-F238E27FC236}">
                    <a16:creationId xmlns:a16="http://schemas.microsoft.com/office/drawing/2014/main" id="{B0E0BEDD-9A7F-CA23-998A-A5F8FEEDEC6E}"/>
                  </a:ext>
                </a:extLst>
              </p:cNvPr>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
                <a:extLst>
                  <a:ext uri="{FF2B5EF4-FFF2-40B4-BE49-F238E27FC236}">
                    <a16:creationId xmlns:a16="http://schemas.microsoft.com/office/drawing/2014/main" id="{0F416DC3-9491-A372-8A1C-EBDEEC856C4E}"/>
                  </a:ext>
                </a:extLst>
              </p:cNvPr>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a:extLst>
                <a:ext uri="{FF2B5EF4-FFF2-40B4-BE49-F238E27FC236}">
                  <a16:creationId xmlns:a16="http://schemas.microsoft.com/office/drawing/2014/main" id="{CC830162-D784-2D6B-64D3-6F736FB5A816}"/>
                </a:ext>
              </a:extLst>
            </p:cNvPr>
            <p:cNvGrpSpPr/>
            <p:nvPr/>
          </p:nvGrpSpPr>
          <p:grpSpPr>
            <a:xfrm rot="1080935">
              <a:off x="16604010" y="7135545"/>
              <a:ext cx="2997012" cy="1068305"/>
              <a:chOff x="485775" y="495300"/>
              <a:chExt cx="5238750" cy="1866901"/>
            </a:xfrm>
          </p:grpSpPr>
          <p:sp>
            <p:nvSpPr>
              <p:cNvPr id="15" name="Freeform 5">
                <a:extLst>
                  <a:ext uri="{FF2B5EF4-FFF2-40B4-BE49-F238E27FC236}">
                    <a16:creationId xmlns:a16="http://schemas.microsoft.com/office/drawing/2014/main" id="{52551406-BD82-77C9-5218-F7153D50C1B7}"/>
                  </a:ext>
                </a:extLst>
              </p:cNvPr>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BA07EF0-4AC8-D1DA-5EB8-5B470ACBF3B8}"/>
                  </a:ext>
                </a:extLst>
              </p:cNvPr>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5E730D06-3D95-92DC-F5B6-A50C98C1F88F}"/>
                  </a:ext>
                </a:extLst>
              </p:cNvPr>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15C4BDC2-06D9-7267-6EAA-F4CE1AE2BC84}"/>
                  </a:ext>
                </a:extLst>
              </p:cNvPr>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69F94EA6-2B74-7BFC-F941-BD90BD044510}"/>
                  </a:ext>
                </a:extLst>
              </p:cNvPr>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2D4ECF3C-E71C-6EC6-4B59-DACB2C066E34}"/>
                  </a:ext>
                </a:extLst>
              </p:cNvPr>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789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274638"/>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677254" y="1417639"/>
            <a:ext cx="8246423" cy="5440362"/>
          </a:xfrm>
        </p:spPr>
        <p:txBody>
          <a:bodyPr>
            <a:normAutofit/>
          </a:bodyPr>
          <a:lstStyle/>
          <a:p>
            <a:pPr>
              <a:spcBef>
                <a:spcPts val="600"/>
              </a:spcBef>
              <a:spcAft>
                <a:spcPts val="600"/>
              </a:spcAft>
            </a:pPr>
            <a:r>
              <a:rPr lang="en-US" sz="2800" dirty="0"/>
              <a:t>State laws, regulations and reporting</a:t>
            </a:r>
          </a:p>
          <a:p>
            <a:pPr lvl="1">
              <a:spcBef>
                <a:spcPts val="600"/>
              </a:spcBef>
              <a:spcAft>
                <a:spcPts val="600"/>
              </a:spcAft>
            </a:pPr>
            <a:r>
              <a:rPr lang="en-US" sz="2400" dirty="0"/>
              <a:t>What’s the legal landscape?</a:t>
            </a:r>
          </a:p>
          <a:p>
            <a:pPr lvl="2">
              <a:spcBef>
                <a:spcPts val="600"/>
              </a:spcBef>
              <a:spcAft>
                <a:spcPts val="600"/>
              </a:spcAft>
            </a:pPr>
            <a:r>
              <a:rPr lang="en-US" sz="2000" dirty="0"/>
              <a:t>Tort Caps in your state?</a:t>
            </a:r>
          </a:p>
          <a:p>
            <a:pPr lvl="2">
              <a:spcBef>
                <a:spcPts val="600"/>
              </a:spcBef>
              <a:spcAft>
                <a:spcPts val="600"/>
              </a:spcAft>
            </a:pPr>
            <a:r>
              <a:rPr lang="en-US" sz="2000" dirty="0"/>
              <a:t>Special defenses for medical malpractice?</a:t>
            </a:r>
          </a:p>
          <a:p>
            <a:pPr lvl="2">
              <a:spcBef>
                <a:spcPts val="600"/>
              </a:spcBef>
              <a:spcAft>
                <a:spcPts val="600"/>
              </a:spcAft>
            </a:pPr>
            <a:r>
              <a:rPr lang="en-US" sz="2000" dirty="0"/>
              <a:t>Bad faith claims?</a:t>
            </a:r>
          </a:p>
          <a:p>
            <a:pPr lvl="2">
              <a:spcBef>
                <a:spcPts val="600"/>
              </a:spcBef>
              <a:spcAft>
                <a:spcPts val="600"/>
              </a:spcAft>
            </a:pPr>
            <a:r>
              <a:rPr lang="en-US" sz="2000" dirty="0"/>
              <a:t>Minimum funding requirements? </a:t>
            </a:r>
          </a:p>
          <a:p>
            <a:pPr lvl="2">
              <a:spcBef>
                <a:spcPts val="600"/>
              </a:spcBef>
              <a:spcAft>
                <a:spcPts val="600"/>
              </a:spcAft>
            </a:pPr>
            <a:r>
              <a:rPr lang="en-US" sz="2000" dirty="0"/>
              <a:t>Maximum funding limitations?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5" name="Picture 4">
            <a:extLst>
              <a:ext uri="{FF2B5EF4-FFF2-40B4-BE49-F238E27FC236}">
                <a16:creationId xmlns:a16="http://schemas.microsoft.com/office/drawing/2014/main" id="{22370C6A-F589-0F2C-DFD0-D5D348D5807E}"/>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6" name="Group 5">
            <a:extLst>
              <a:ext uri="{FF2B5EF4-FFF2-40B4-BE49-F238E27FC236}">
                <a16:creationId xmlns:a16="http://schemas.microsoft.com/office/drawing/2014/main" id="{939E5063-6B2A-86DA-5C5B-BFA4BD8A8635}"/>
              </a:ext>
            </a:extLst>
          </p:cNvPr>
          <p:cNvGrpSpPr/>
          <p:nvPr/>
        </p:nvGrpSpPr>
        <p:grpSpPr>
          <a:xfrm>
            <a:off x="252281" y="1828800"/>
            <a:ext cx="2819400" cy="2849562"/>
            <a:chOff x="15051631" y="3994773"/>
            <a:chExt cx="6185524" cy="6582674"/>
          </a:xfrm>
        </p:grpSpPr>
        <p:grpSp>
          <p:nvGrpSpPr>
            <p:cNvPr id="7" name="Group 6">
              <a:extLst>
                <a:ext uri="{FF2B5EF4-FFF2-40B4-BE49-F238E27FC236}">
                  <a16:creationId xmlns:a16="http://schemas.microsoft.com/office/drawing/2014/main" id="{05DBC62E-760F-DA63-5E96-D65322104D2A}"/>
                </a:ext>
              </a:extLst>
            </p:cNvPr>
            <p:cNvGrpSpPr/>
            <p:nvPr/>
          </p:nvGrpSpPr>
          <p:grpSpPr>
            <a:xfrm>
              <a:off x="17881934" y="6408262"/>
              <a:ext cx="3179997" cy="4169185"/>
              <a:chOff x="12795250" y="366713"/>
              <a:chExt cx="2738438" cy="3589337"/>
            </a:xfrm>
          </p:grpSpPr>
          <p:sp>
            <p:nvSpPr>
              <p:cNvPr id="59" name="Freeform 129">
                <a:extLst>
                  <a:ext uri="{FF2B5EF4-FFF2-40B4-BE49-F238E27FC236}">
                    <a16:creationId xmlns:a16="http://schemas.microsoft.com/office/drawing/2014/main" id="{B9B91600-FE32-B24A-9554-CB24E85324FA}"/>
                  </a:ext>
                </a:extLst>
              </p:cNvPr>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0">
                <a:extLst>
                  <a:ext uri="{FF2B5EF4-FFF2-40B4-BE49-F238E27FC236}">
                    <a16:creationId xmlns:a16="http://schemas.microsoft.com/office/drawing/2014/main" id="{92F16B7F-118B-7CC4-5E8D-7A92C3A8F860}"/>
                  </a:ext>
                </a:extLst>
              </p:cNvPr>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1">
                <a:extLst>
                  <a:ext uri="{FF2B5EF4-FFF2-40B4-BE49-F238E27FC236}">
                    <a16:creationId xmlns:a16="http://schemas.microsoft.com/office/drawing/2014/main" id="{2CD95CF6-B958-720A-1ED3-0F192D64DACE}"/>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32">
                <a:extLst>
                  <a:ext uri="{FF2B5EF4-FFF2-40B4-BE49-F238E27FC236}">
                    <a16:creationId xmlns:a16="http://schemas.microsoft.com/office/drawing/2014/main" id="{EF0CE6B2-69B2-D044-EEDB-FFAC3B522208}"/>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33">
                <a:extLst>
                  <a:ext uri="{FF2B5EF4-FFF2-40B4-BE49-F238E27FC236}">
                    <a16:creationId xmlns:a16="http://schemas.microsoft.com/office/drawing/2014/main" id="{F955006B-73AB-BA34-3D1A-2E2E47B1F51A}"/>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34">
                <a:extLst>
                  <a:ext uri="{FF2B5EF4-FFF2-40B4-BE49-F238E27FC236}">
                    <a16:creationId xmlns:a16="http://schemas.microsoft.com/office/drawing/2014/main" id="{D497A7FA-9B6F-A0FD-B7C4-ACA9BD722783}"/>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135">
                <a:extLst>
                  <a:ext uri="{FF2B5EF4-FFF2-40B4-BE49-F238E27FC236}">
                    <a16:creationId xmlns:a16="http://schemas.microsoft.com/office/drawing/2014/main" id="{B288A45F-0A11-5F2A-9DA7-1902D2B3B7BF}"/>
                  </a:ext>
                </a:extLst>
              </p:cNvPr>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136">
                <a:extLst>
                  <a:ext uri="{FF2B5EF4-FFF2-40B4-BE49-F238E27FC236}">
                    <a16:creationId xmlns:a16="http://schemas.microsoft.com/office/drawing/2014/main" id="{70BB5A26-3BCD-2F0B-86E2-FED2966F7F36}"/>
                  </a:ext>
                </a:extLst>
              </p:cNvPr>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37">
                <a:extLst>
                  <a:ext uri="{FF2B5EF4-FFF2-40B4-BE49-F238E27FC236}">
                    <a16:creationId xmlns:a16="http://schemas.microsoft.com/office/drawing/2014/main" id="{EDC0949D-50B3-B6A4-D82C-B349D0736C36}"/>
                  </a:ext>
                </a:extLst>
              </p:cNvPr>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38">
                <a:extLst>
                  <a:ext uri="{FF2B5EF4-FFF2-40B4-BE49-F238E27FC236}">
                    <a16:creationId xmlns:a16="http://schemas.microsoft.com/office/drawing/2014/main" id="{CE2D5ABA-5D0A-3438-280A-6EA81BC8CD86}"/>
                  </a:ext>
                </a:extLst>
              </p:cNvPr>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39">
                <a:extLst>
                  <a:ext uri="{FF2B5EF4-FFF2-40B4-BE49-F238E27FC236}">
                    <a16:creationId xmlns:a16="http://schemas.microsoft.com/office/drawing/2014/main" id="{BDF8CB2C-5548-629D-AC8A-586441B72046}"/>
                  </a:ext>
                </a:extLst>
              </p:cNvPr>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40">
                <a:extLst>
                  <a:ext uri="{FF2B5EF4-FFF2-40B4-BE49-F238E27FC236}">
                    <a16:creationId xmlns:a16="http://schemas.microsoft.com/office/drawing/2014/main" id="{A192AFFF-9E79-BC58-8D7D-2911775254EE}"/>
                  </a:ext>
                </a:extLst>
              </p:cNvPr>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141">
                <a:extLst>
                  <a:ext uri="{FF2B5EF4-FFF2-40B4-BE49-F238E27FC236}">
                    <a16:creationId xmlns:a16="http://schemas.microsoft.com/office/drawing/2014/main" id="{22098383-F404-A80A-7183-751D1345375B}"/>
                  </a:ext>
                </a:extLst>
              </p:cNvPr>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42">
                <a:extLst>
                  <a:ext uri="{FF2B5EF4-FFF2-40B4-BE49-F238E27FC236}">
                    <a16:creationId xmlns:a16="http://schemas.microsoft.com/office/drawing/2014/main" id="{B121E10A-3CA2-E3EA-FA3A-C975BCFF72A6}"/>
                  </a:ext>
                </a:extLst>
              </p:cNvPr>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43">
                <a:extLst>
                  <a:ext uri="{FF2B5EF4-FFF2-40B4-BE49-F238E27FC236}">
                    <a16:creationId xmlns:a16="http://schemas.microsoft.com/office/drawing/2014/main" id="{CE8FA135-8526-E02C-EEBC-1F56F7DFFC7A}"/>
                  </a:ext>
                </a:extLst>
              </p:cNvPr>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144">
                <a:extLst>
                  <a:ext uri="{FF2B5EF4-FFF2-40B4-BE49-F238E27FC236}">
                    <a16:creationId xmlns:a16="http://schemas.microsoft.com/office/drawing/2014/main" id="{E5C285E9-15A2-98D3-4E11-FF6F20757395}"/>
                  </a:ext>
                </a:extLst>
              </p:cNvPr>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145">
                <a:extLst>
                  <a:ext uri="{FF2B5EF4-FFF2-40B4-BE49-F238E27FC236}">
                    <a16:creationId xmlns:a16="http://schemas.microsoft.com/office/drawing/2014/main" id="{7F678899-C57E-058F-9FB4-A35BBEE1EDA4}"/>
                  </a:ext>
                </a:extLst>
              </p:cNvPr>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46">
                <a:extLst>
                  <a:ext uri="{FF2B5EF4-FFF2-40B4-BE49-F238E27FC236}">
                    <a16:creationId xmlns:a16="http://schemas.microsoft.com/office/drawing/2014/main" id="{C5265CCA-84A3-D9E5-BB30-DB273DEE1DF9}"/>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7">
                <a:extLst>
                  <a:ext uri="{FF2B5EF4-FFF2-40B4-BE49-F238E27FC236}">
                    <a16:creationId xmlns:a16="http://schemas.microsoft.com/office/drawing/2014/main" id="{8939E606-E949-91E7-F009-9799B5972470}"/>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48">
                <a:extLst>
                  <a:ext uri="{FF2B5EF4-FFF2-40B4-BE49-F238E27FC236}">
                    <a16:creationId xmlns:a16="http://schemas.microsoft.com/office/drawing/2014/main" id="{D01B08B0-3512-00E3-E0DF-87013D645A32}"/>
                  </a:ext>
                </a:extLst>
              </p:cNvPr>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149">
                <a:extLst>
                  <a:ext uri="{FF2B5EF4-FFF2-40B4-BE49-F238E27FC236}">
                    <a16:creationId xmlns:a16="http://schemas.microsoft.com/office/drawing/2014/main" id="{779279FF-7FF3-944C-B61D-D69B7EA47314}"/>
                  </a:ext>
                </a:extLst>
              </p:cNvPr>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FD0BE523-A1B6-BE32-2039-7FAA3E8DCC1B}"/>
                </a:ext>
              </a:extLst>
            </p:cNvPr>
            <p:cNvGrpSpPr/>
            <p:nvPr/>
          </p:nvGrpSpPr>
          <p:grpSpPr>
            <a:xfrm>
              <a:off x="16812468" y="5100802"/>
              <a:ext cx="833793" cy="1108289"/>
              <a:chOff x="9916767" y="11659096"/>
              <a:chExt cx="1032769" cy="1372771"/>
            </a:xfrm>
          </p:grpSpPr>
          <p:sp>
            <p:nvSpPr>
              <p:cNvPr id="53" name="Freeform 1092">
                <a:extLst>
                  <a:ext uri="{FF2B5EF4-FFF2-40B4-BE49-F238E27FC236}">
                    <a16:creationId xmlns:a16="http://schemas.microsoft.com/office/drawing/2014/main" id="{AFD16B4B-58EB-F197-5518-518A05AA8787}"/>
                  </a:ext>
                </a:extLst>
              </p:cNvPr>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4" name="Freeform 1093">
                <a:extLst>
                  <a:ext uri="{FF2B5EF4-FFF2-40B4-BE49-F238E27FC236}">
                    <a16:creationId xmlns:a16="http://schemas.microsoft.com/office/drawing/2014/main" id="{199BBA52-1A71-D123-9595-546307223396}"/>
                  </a:ext>
                </a:extLst>
              </p:cNvPr>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5" name="Freeform 1094">
                <a:extLst>
                  <a:ext uri="{FF2B5EF4-FFF2-40B4-BE49-F238E27FC236}">
                    <a16:creationId xmlns:a16="http://schemas.microsoft.com/office/drawing/2014/main" id="{8DF3DDE2-36D8-681E-1FFC-96C86E531073}"/>
                  </a:ext>
                </a:extLst>
              </p:cNvPr>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6" name="Freeform 1095">
                <a:extLst>
                  <a:ext uri="{FF2B5EF4-FFF2-40B4-BE49-F238E27FC236}">
                    <a16:creationId xmlns:a16="http://schemas.microsoft.com/office/drawing/2014/main" id="{399EDE2D-1922-2541-BBFC-1A6471C9130E}"/>
                  </a:ext>
                </a:extLst>
              </p:cNvPr>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7" name="Freeform 1096">
                <a:extLst>
                  <a:ext uri="{FF2B5EF4-FFF2-40B4-BE49-F238E27FC236}">
                    <a16:creationId xmlns:a16="http://schemas.microsoft.com/office/drawing/2014/main" id="{5AE800D8-B3BF-88A9-EE07-34B424F29F14}"/>
                  </a:ext>
                </a:extLst>
              </p:cNvPr>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sp>
            <p:nvSpPr>
              <p:cNvPr id="58" name="Freeform 1097">
                <a:extLst>
                  <a:ext uri="{FF2B5EF4-FFF2-40B4-BE49-F238E27FC236}">
                    <a16:creationId xmlns:a16="http://schemas.microsoft.com/office/drawing/2014/main" id="{D93E6481-7B59-9AFB-53D8-367C37BD0C71}"/>
                  </a:ext>
                </a:extLst>
              </p:cNvPr>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p>
            </p:txBody>
          </p:sp>
        </p:grpSp>
        <p:grpSp>
          <p:nvGrpSpPr>
            <p:cNvPr id="9" name="Group 8">
              <a:extLst>
                <a:ext uri="{FF2B5EF4-FFF2-40B4-BE49-F238E27FC236}">
                  <a16:creationId xmlns:a16="http://schemas.microsoft.com/office/drawing/2014/main" id="{FB0B69B5-E3DD-995A-C0BF-0CF4EC144EFD}"/>
                </a:ext>
              </a:extLst>
            </p:cNvPr>
            <p:cNvGrpSpPr/>
            <p:nvPr/>
          </p:nvGrpSpPr>
          <p:grpSpPr>
            <a:xfrm>
              <a:off x="18895531" y="6115570"/>
              <a:ext cx="1115835" cy="604168"/>
              <a:chOff x="17801829" y="5891398"/>
              <a:chExt cx="954592" cy="516864"/>
            </a:xfrm>
          </p:grpSpPr>
          <p:sp>
            <p:nvSpPr>
              <p:cNvPr id="51" name="Freeform 279">
                <a:extLst>
                  <a:ext uri="{FF2B5EF4-FFF2-40B4-BE49-F238E27FC236}">
                    <a16:creationId xmlns:a16="http://schemas.microsoft.com/office/drawing/2014/main" id="{1CE853E4-E824-25FD-CC1A-421B6CE3C0A7}"/>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280">
                <a:extLst>
                  <a:ext uri="{FF2B5EF4-FFF2-40B4-BE49-F238E27FC236}">
                    <a16:creationId xmlns:a16="http://schemas.microsoft.com/office/drawing/2014/main" id="{72D829D3-9470-9966-65DC-BA55B061ADF9}"/>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151D8683-F826-2D9F-6A1E-04099D82698A}"/>
                </a:ext>
              </a:extLst>
            </p:cNvPr>
            <p:cNvGrpSpPr/>
            <p:nvPr/>
          </p:nvGrpSpPr>
          <p:grpSpPr>
            <a:xfrm rot="19385170">
              <a:off x="15051631" y="5925970"/>
              <a:ext cx="926167" cy="1329835"/>
              <a:chOff x="18561758" y="2385889"/>
              <a:chExt cx="2160750" cy="3102509"/>
            </a:xfrm>
          </p:grpSpPr>
          <p:sp>
            <p:nvSpPr>
              <p:cNvPr id="27" name="Freeform 277">
                <a:extLst>
                  <a:ext uri="{FF2B5EF4-FFF2-40B4-BE49-F238E27FC236}">
                    <a16:creationId xmlns:a16="http://schemas.microsoft.com/office/drawing/2014/main" id="{68FD7017-7176-7E1C-8F32-E80DC325C4D3}"/>
                  </a:ext>
                </a:extLst>
              </p:cNvPr>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8">
                <a:extLst>
                  <a:ext uri="{FF2B5EF4-FFF2-40B4-BE49-F238E27FC236}">
                    <a16:creationId xmlns:a16="http://schemas.microsoft.com/office/drawing/2014/main" id="{74B65435-7268-EFD6-1AC8-1418E75CA25E}"/>
                  </a:ext>
                </a:extLst>
              </p:cNvPr>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1">
                <a:extLst>
                  <a:ext uri="{FF2B5EF4-FFF2-40B4-BE49-F238E27FC236}">
                    <a16:creationId xmlns:a16="http://schemas.microsoft.com/office/drawing/2014/main" id="{E8382C9E-BFBC-6D39-F29A-52498802BCFB}"/>
                  </a:ext>
                </a:extLst>
              </p:cNvPr>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2">
                <a:extLst>
                  <a:ext uri="{FF2B5EF4-FFF2-40B4-BE49-F238E27FC236}">
                    <a16:creationId xmlns:a16="http://schemas.microsoft.com/office/drawing/2014/main" id="{03125750-E3E4-78A9-2229-AAD9F2AFC128}"/>
                  </a:ext>
                </a:extLst>
              </p:cNvPr>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83">
                <a:extLst>
                  <a:ext uri="{FF2B5EF4-FFF2-40B4-BE49-F238E27FC236}">
                    <a16:creationId xmlns:a16="http://schemas.microsoft.com/office/drawing/2014/main" id="{73A6E8E4-2EA8-98F6-F620-F9D9758A5DE2}"/>
                  </a:ext>
                </a:extLst>
              </p:cNvPr>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4">
                <a:extLst>
                  <a:ext uri="{FF2B5EF4-FFF2-40B4-BE49-F238E27FC236}">
                    <a16:creationId xmlns:a16="http://schemas.microsoft.com/office/drawing/2014/main" id="{2BF3CE39-03AF-45DF-ABA3-6B05EA13DDCE}"/>
                  </a:ext>
                </a:extLst>
              </p:cNvPr>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5">
                <a:extLst>
                  <a:ext uri="{FF2B5EF4-FFF2-40B4-BE49-F238E27FC236}">
                    <a16:creationId xmlns:a16="http://schemas.microsoft.com/office/drawing/2014/main" id="{2B6A4F1F-E34E-CA3A-A3E7-8C9D2F2DD79B}"/>
                  </a:ext>
                </a:extLst>
              </p:cNvPr>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6">
                <a:extLst>
                  <a:ext uri="{FF2B5EF4-FFF2-40B4-BE49-F238E27FC236}">
                    <a16:creationId xmlns:a16="http://schemas.microsoft.com/office/drawing/2014/main" id="{4128CE95-BCA9-008B-84F1-F47E540FD516}"/>
                  </a:ext>
                </a:extLst>
              </p:cNvPr>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7">
                <a:extLst>
                  <a:ext uri="{FF2B5EF4-FFF2-40B4-BE49-F238E27FC236}">
                    <a16:creationId xmlns:a16="http://schemas.microsoft.com/office/drawing/2014/main" id="{D00C2741-D8E3-D7F9-2C4F-B83316FEFDED}"/>
                  </a:ext>
                </a:extLst>
              </p:cNvPr>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88">
                <a:extLst>
                  <a:ext uri="{FF2B5EF4-FFF2-40B4-BE49-F238E27FC236}">
                    <a16:creationId xmlns:a16="http://schemas.microsoft.com/office/drawing/2014/main" id="{C23BDBD5-8D2D-B82D-5BB1-E5B76E3EB789}"/>
                  </a:ext>
                </a:extLst>
              </p:cNvPr>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9">
                <a:extLst>
                  <a:ext uri="{FF2B5EF4-FFF2-40B4-BE49-F238E27FC236}">
                    <a16:creationId xmlns:a16="http://schemas.microsoft.com/office/drawing/2014/main" id="{D29CE15A-7D8F-8C39-C475-A6CEE5C81CF2}"/>
                  </a:ext>
                </a:extLst>
              </p:cNvPr>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0">
                <a:extLst>
                  <a:ext uri="{FF2B5EF4-FFF2-40B4-BE49-F238E27FC236}">
                    <a16:creationId xmlns:a16="http://schemas.microsoft.com/office/drawing/2014/main" id="{7D395D1C-5A7B-8E89-7E86-394A5D009994}"/>
                  </a:ext>
                </a:extLst>
              </p:cNvPr>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91">
                <a:extLst>
                  <a:ext uri="{FF2B5EF4-FFF2-40B4-BE49-F238E27FC236}">
                    <a16:creationId xmlns:a16="http://schemas.microsoft.com/office/drawing/2014/main" id="{C279393C-1F7F-4F4B-A7A0-5B36CBAB683E}"/>
                  </a:ext>
                </a:extLst>
              </p:cNvPr>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92">
                <a:extLst>
                  <a:ext uri="{FF2B5EF4-FFF2-40B4-BE49-F238E27FC236}">
                    <a16:creationId xmlns:a16="http://schemas.microsoft.com/office/drawing/2014/main" id="{52FAD8EE-ECEA-8244-403E-8C80549E3414}"/>
                  </a:ext>
                </a:extLst>
              </p:cNvPr>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3">
                <a:extLst>
                  <a:ext uri="{FF2B5EF4-FFF2-40B4-BE49-F238E27FC236}">
                    <a16:creationId xmlns:a16="http://schemas.microsoft.com/office/drawing/2014/main" id="{B7AB3194-8DFA-AF44-A74F-3C3BDFF134AD}"/>
                  </a:ext>
                </a:extLst>
              </p:cNvPr>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94">
                <a:extLst>
                  <a:ext uri="{FF2B5EF4-FFF2-40B4-BE49-F238E27FC236}">
                    <a16:creationId xmlns:a16="http://schemas.microsoft.com/office/drawing/2014/main" id="{741A0EBC-7F0A-F82F-C9FA-B6FC0A4E1904}"/>
                  </a:ext>
                </a:extLst>
              </p:cNvPr>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95">
                <a:extLst>
                  <a:ext uri="{FF2B5EF4-FFF2-40B4-BE49-F238E27FC236}">
                    <a16:creationId xmlns:a16="http://schemas.microsoft.com/office/drawing/2014/main" id="{65AC79DA-896F-F4DE-8B14-623B1BB0CE88}"/>
                  </a:ext>
                </a:extLst>
              </p:cNvPr>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6">
                <a:extLst>
                  <a:ext uri="{FF2B5EF4-FFF2-40B4-BE49-F238E27FC236}">
                    <a16:creationId xmlns:a16="http://schemas.microsoft.com/office/drawing/2014/main" id="{96476AE4-6D12-A62D-DAD2-C8E7FA5F817A}"/>
                  </a:ext>
                </a:extLst>
              </p:cNvPr>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97">
                <a:extLst>
                  <a:ext uri="{FF2B5EF4-FFF2-40B4-BE49-F238E27FC236}">
                    <a16:creationId xmlns:a16="http://schemas.microsoft.com/office/drawing/2014/main" id="{4C8C8816-69A1-AF71-7BA3-97E0E6AE31F0}"/>
                  </a:ext>
                </a:extLst>
              </p:cNvPr>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8">
                <a:extLst>
                  <a:ext uri="{FF2B5EF4-FFF2-40B4-BE49-F238E27FC236}">
                    <a16:creationId xmlns:a16="http://schemas.microsoft.com/office/drawing/2014/main" id="{AD201E14-514D-A718-A552-52BC1678B76F}"/>
                  </a:ext>
                </a:extLst>
              </p:cNvPr>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99">
                <a:extLst>
                  <a:ext uri="{FF2B5EF4-FFF2-40B4-BE49-F238E27FC236}">
                    <a16:creationId xmlns:a16="http://schemas.microsoft.com/office/drawing/2014/main" id="{BEABCDC4-7891-8F1A-848C-5E1B6AB466F7}"/>
                  </a:ext>
                </a:extLst>
              </p:cNvPr>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00">
                <a:extLst>
                  <a:ext uri="{FF2B5EF4-FFF2-40B4-BE49-F238E27FC236}">
                    <a16:creationId xmlns:a16="http://schemas.microsoft.com/office/drawing/2014/main" id="{4A5632CB-08BB-9F5E-D867-969CEE2BF592}"/>
                  </a:ext>
                </a:extLst>
              </p:cNvPr>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301">
                <a:extLst>
                  <a:ext uri="{FF2B5EF4-FFF2-40B4-BE49-F238E27FC236}">
                    <a16:creationId xmlns:a16="http://schemas.microsoft.com/office/drawing/2014/main" id="{34E3D7B8-E640-99D6-5E0F-D3844F20A018}"/>
                  </a:ext>
                </a:extLst>
              </p:cNvPr>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302">
                <a:extLst>
                  <a:ext uri="{FF2B5EF4-FFF2-40B4-BE49-F238E27FC236}">
                    <a16:creationId xmlns:a16="http://schemas.microsoft.com/office/drawing/2014/main" id="{CED65446-2418-EDB8-F42A-A3C8AD0C2D6F}"/>
                  </a:ext>
                </a:extLst>
              </p:cNvPr>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0A39FF22-C870-1C8B-4557-CF0DE2FC2512}"/>
                </a:ext>
              </a:extLst>
            </p:cNvPr>
            <p:cNvGrpSpPr/>
            <p:nvPr/>
          </p:nvGrpSpPr>
          <p:grpSpPr>
            <a:xfrm>
              <a:off x="19089931" y="3994773"/>
              <a:ext cx="2147224" cy="2140610"/>
              <a:chOff x="131763" y="111125"/>
              <a:chExt cx="3802063" cy="3789363"/>
            </a:xfrm>
          </p:grpSpPr>
          <p:sp>
            <p:nvSpPr>
              <p:cNvPr id="19" name="Freeform 5">
                <a:extLst>
                  <a:ext uri="{FF2B5EF4-FFF2-40B4-BE49-F238E27FC236}">
                    <a16:creationId xmlns:a16="http://schemas.microsoft.com/office/drawing/2014/main" id="{5D6AE985-A150-2290-BBEB-A33BE25FDFB4}"/>
                  </a:ext>
                </a:extLst>
              </p:cNvPr>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787F6E44-E31D-1F7F-9FBB-8C6B39053984}"/>
                  </a:ext>
                </a:extLst>
              </p:cNvPr>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AC97FFD1-6663-E154-A24A-6E95B740C617}"/>
                  </a:ext>
                </a:extLst>
              </p:cNvPr>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A253D5ED-2691-A02E-D5C7-BA652288F9FF}"/>
                  </a:ext>
                </a:extLst>
              </p:cNvPr>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a:extLst>
                  <a:ext uri="{FF2B5EF4-FFF2-40B4-BE49-F238E27FC236}">
                    <a16:creationId xmlns:a16="http://schemas.microsoft.com/office/drawing/2014/main" id="{CA3F488A-FBBA-2EAC-4553-680E58087872}"/>
                  </a:ext>
                </a:extLst>
              </p:cNvPr>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id="{49595427-9CC4-FC89-9F33-023F33F444C8}"/>
                  </a:ext>
                </a:extLst>
              </p:cNvPr>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10D9AA34-D342-8C72-BE51-6CF21EB11C1A}"/>
                  </a:ext>
                </a:extLst>
              </p:cNvPr>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
                <a:extLst>
                  <a:ext uri="{FF2B5EF4-FFF2-40B4-BE49-F238E27FC236}">
                    <a16:creationId xmlns:a16="http://schemas.microsoft.com/office/drawing/2014/main" id="{372CE74A-F54F-F6C8-EED4-D1FE0873E0C1}"/>
                  </a:ext>
                </a:extLst>
              </p:cNvPr>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a:extLst>
                <a:ext uri="{FF2B5EF4-FFF2-40B4-BE49-F238E27FC236}">
                  <a16:creationId xmlns:a16="http://schemas.microsoft.com/office/drawing/2014/main" id="{A1020110-73E6-3AA8-DF1F-7317B090589F}"/>
                </a:ext>
              </a:extLst>
            </p:cNvPr>
            <p:cNvGrpSpPr/>
            <p:nvPr/>
          </p:nvGrpSpPr>
          <p:grpSpPr>
            <a:xfrm rot="1080935">
              <a:off x="16604010" y="7135545"/>
              <a:ext cx="2997012" cy="1068305"/>
              <a:chOff x="485775" y="495300"/>
              <a:chExt cx="5238750" cy="1866901"/>
            </a:xfrm>
          </p:grpSpPr>
          <p:sp>
            <p:nvSpPr>
              <p:cNvPr id="13" name="Freeform 5">
                <a:extLst>
                  <a:ext uri="{FF2B5EF4-FFF2-40B4-BE49-F238E27FC236}">
                    <a16:creationId xmlns:a16="http://schemas.microsoft.com/office/drawing/2014/main" id="{897E9C5A-D419-FF12-DA3A-22C90B0140EE}"/>
                  </a:ext>
                </a:extLst>
              </p:cNvPr>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0FF33F3A-028F-8444-E27D-86F8009FE147}"/>
                  </a:ext>
                </a:extLst>
              </p:cNvPr>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EDB37CEA-28EA-4A6A-5A42-B32CD3DB0E82}"/>
                  </a:ext>
                </a:extLst>
              </p:cNvPr>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5BD23D89-F408-48E5-CBDF-49BEEFAD9545}"/>
                  </a:ext>
                </a:extLst>
              </p:cNvPr>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27FC0647-E1BA-F8AA-7DF7-0055720A6AB4}"/>
                  </a:ext>
                </a:extLst>
              </p:cNvPr>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CC0C5A00-0CF6-ECB6-386C-4042851D032D}"/>
                  </a:ext>
                </a:extLst>
              </p:cNvPr>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8735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457200"/>
            <a:ext cx="8074152" cy="960438"/>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580083" y="1553810"/>
            <a:ext cx="8002317" cy="4708526"/>
          </a:xfrm>
        </p:spPr>
        <p:txBody>
          <a:bodyPr>
            <a:normAutofit lnSpcReduction="10000"/>
          </a:bodyPr>
          <a:lstStyle/>
          <a:p>
            <a:pPr>
              <a:spcBef>
                <a:spcPts val="600"/>
              </a:spcBef>
              <a:spcAft>
                <a:spcPts val="600"/>
              </a:spcAft>
            </a:pPr>
            <a:r>
              <a:rPr lang="en-US" dirty="0"/>
              <a:t>Who can be a member of the pool?</a:t>
            </a:r>
          </a:p>
          <a:p>
            <a:pPr lvl="1">
              <a:spcBef>
                <a:spcPts val="600"/>
              </a:spcBef>
              <a:spcAft>
                <a:spcPts val="600"/>
              </a:spcAft>
            </a:pPr>
            <a:r>
              <a:rPr lang="en-US" dirty="0"/>
              <a:t>Local government</a:t>
            </a:r>
          </a:p>
          <a:p>
            <a:pPr lvl="1">
              <a:spcBef>
                <a:spcPts val="600"/>
              </a:spcBef>
              <a:spcAft>
                <a:spcPts val="600"/>
              </a:spcAft>
            </a:pPr>
            <a:r>
              <a:rPr lang="en-US" dirty="0"/>
              <a:t>Intergovernmental agencies? (shared services)</a:t>
            </a:r>
          </a:p>
          <a:p>
            <a:pPr lvl="2">
              <a:spcBef>
                <a:spcPts val="600"/>
              </a:spcBef>
              <a:spcAft>
                <a:spcPts val="600"/>
              </a:spcAft>
            </a:pPr>
            <a:r>
              <a:rPr lang="en-US" dirty="0"/>
              <a:t>Transit</a:t>
            </a:r>
          </a:p>
          <a:p>
            <a:pPr lvl="2">
              <a:spcBef>
                <a:spcPts val="600"/>
              </a:spcBef>
              <a:spcAft>
                <a:spcPts val="600"/>
              </a:spcAft>
            </a:pPr>
            <a:r>
              <a:rPr lang="en-US" dirty="0"/>
              <a:t>Wastewater</a:t>
            </a:r>
          </a:p>
          <a:p>
            <a:pPr lvl="1">
              <a:spcBef>
                <a:spcPts val="600"/>
              </a:spcBef>
              <a:spcAft>
                <a:spcPts val="600"/>
              </a:spcAft>
            </a:pPr>
            <a:r>
              <a:rPr lang="en-US" dirty="0"/>
              <a:t>Special districts?</a:t>
            </a:r>
          </a:p>
          <a:p>
            <a:pPr lvl="1">
              <a:spcBef>
                <a:spcPts val="600"/>
              </a:spcBef>
              <a:spcAft>
                <a:spcPts val="600"/>
              </a:spcAft>
            </a:pPr>
            <a:r>
              <a:rPr lang="en-US" dirty="0"/>
              <a:t>Schools?</a:t>
            </a:r>
          </a:p>
          <a:p>
            <a:pPr lvl="1">
              <a:spcBef>
                <a:spcPts val="600"/>
              </a:spcBef>
              <a:spcAft>
                <a:spcPts val="600"/>
              </a:spcAft>
            </a:pPr>
            <a:r>
              <a:rPr lang="en-US" dirty="0"/>
              <a:t>Non-profits?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20" name="Picture 19">
            <a:extLst>
              <a:ext uri="{FF2B5EF4-FFF2-40B4-BE49-F238E27FC236}">
                <a16:creationId xmlns:a16="http://schemas.microsoft.com/office/drawing/2014/main" id="{80942972-22B1-765E-9816-C366B2CCC1C5}"/>
              </a:ext>
            </a:extLst>
          </p:cNvPr>
          <p:cNvPicPr>
            <a:picLocks noChangeAspect="1"/>
          </p:cNvPicPr>
          <p:nvPr/>
        </p:nvPicPr>
        <p:blipFill rotWithShape="1">
          <a:blip r:embed="rId3"/>
          <a:srcRect l="48890"/>
          <a:stretch/>
        </p:blipFill>
        <p:spPr>
          <a:xfrm>
            <a:off x="0" y="0"/>
            <a:ext cx="3508248" cy="6858000"/>
          </a:xfrm>
          <a:prstGeom prst="rect">
            <a:avLst/>
          </a:prstGeom>
        </p:spPr>
      </p:pic>
      <p:sp>
        <p:nvSpPr>
          <p:cNvPr id="95" name="Freeform 116">
            <a:extLst>
              <a:ext uri="{FF2B5EF4-FFF2-40B4-BE49-F238E27FC236}">
                <a16:creationId xmlns:a16="http://schemas.microsoft.com/office/drawing/2014/main" id="{97F728B7-F536-7FC8-9830-A51B825BE7B8}"/>
              </a:ext>
            </a:extLst>
          </p:cNvPr>
          <p:cNvSpPr>
            <a:spLocks noChangeArrowheads="1"/>
          </p:cNvSpPr>
          <p:nvPr/>
        </p:nvSpPr>
        <p:spPr bwMode="auto">
          <a:xfrm>
            <a:off x="1540979" y="3327266"/>
            <a:ext cx="595251" cy="763143"/>
          </a:xfrm>
          <a:custGeom>
            <a:avLst/>
            <a:gdLst>
              <a:gd name="T0" fmla="*/ 131 w 342"/>
              <a:gd name="T1" fmla="*/ 0 h 443"/>
              <a:gd name="T2" fmla="*/ 0 w 342"/>
              <a:gd name="T3" fmla="*/ 75 h 443"/>
              <a:gd name="T4" fmla="*/ 213 w 342"/>
              <a:gd name="T5" fmla="*/ 442 h 443"/>
              <a:gd name="T6" fmla="*/ 341 w 342"/>
              <a:gd name="T7" fmla="*/ 367 h 443"/>
              <a:gd name="T8" fmla="*/ 131 w 342"/>
              <a:gd name="T9" fmla="*/ 0 h 443"/>
            </a:gdLst>
            <a:ahLst/>
            <a:cxnLst>
              <a:cxn ang="0">
                <a:pos x="T0" y="T1"/>
              </a:cxn>
              <a:cxn ang="0">
                <a:pos x="T2" y="T3"/>
              </a:cxn>
              <a:cxn ang="0">
                <a:pos x="T4" y="T5"/>
              </a:cxn>
              <a:cxn ang="0">
                <a:pos x="T6" y="T7"/>
              </a:cxn>
              <a:cxn ang="0">
                <a:pos x="T8" y="T9"/>
              </a:cxn>
            </a:cxnLst>
            <a:rect l="0" t="0" r="r" b="b"/>
            <a:pathLst>
              <a:path w="342" h="443">
                <a:moveTo>
                  <a:pt x="131" y="0"/>
                </a:moveTo>
                <a:lnTo>
                  <a:pt x="0" y="75"/>
                </a:lnTo>
                <a:lnTo>
                  <a:pt x="213" y="442"/>
                </a:lnTo>
                <a:lnTo>
                  <a:pt x="341" y="367"/>
                </a:lnTo>
                <a:lnTo>
                  <a:pt x="131" y="0"/>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6" name="Freeform 117">
            <a:extLst>
              <a:ext uri="{FF2B5EF4-FFF2-40B4-BE49-F238E27FC236}">
                <a16:creationId xmlns:a16="http://schemas.microsoft.com/office/drawing/2014/main" id="{B20E30E8-A3A3-370E-EA3D-4EAB40644D95}"/>
              </a:ext>
            </a:extLst>
          </p:cNvPr>
          <p:cNvSpPr>
            <a:spLocks noChangeArrowheads="1"/>
          </p:cNvSpPr>
          <p:nvPr/>
        </p:nvSpPr>
        <p:spPr bwMode="auto">
          <a:xfrm>
            <a:off x="1754656" y="3800417"/>
            <a:ext cx="976822" cy="1259188"/>
          </a:xfrm>
          <a:custGeom>
            <a:avLst/>
            <a:gdLst>
              <a:gd name="T0" fmla="*/ 0 w 563"/>
              <a:gd name="T1" fmla="*/ 132 h 727"/>
              <a:gd name="T2" fmla="*/ 0 w 563"/>
              <a:gd name="T3" fmla="*/ 132 h 727"/>
              <a:gd name="T4" fmla="*/ 313 w 563"/>
              <a:gd name="T5" fmla="*/ 676 h 727"/>
              <a:gd name="T6" fmla="*/ 399 w 563"/>
              <a:gd name="T7" fmla="*/ 711 h 727"/>
              <a:gd name="T8" fmla="*/ 534 w 563"/>
              <a:gd name="T9" fmla="*/ 634 h 727"/>
              <a:gd name="T10" fmla="*/ 544 w 563"/>
              <a:gd name="T11" fmla="*/ 544 h 727"/>
              <a:gd name="T12" fmla="*/ 231 w 563"/>
              <a:gd name="T13" fmla="*/ 0 h 727"/>
              <a:gd name="T14" fmla="*/ 0 w 563"/>
              <a:gd name="T15" fmla="*/ 132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3" h="727">
                <a:moveTo>
                  <a:pt x="0" y="132"/>
                </a:moveTo>
                <a:lnTo>
                  <a:pt x="0" y="132"/>
                </a:lnTo>
                <a:cubicBezTo>
                  <a:pt x="313" y="676"/>
                  <a:pt x="313" y="676"/>
                  <a:pt x="313" y="676"/>
                </a:cubicBezTo>
                <a:cubicBezTo>
                  <a:pt x="334" y="708"/>
                  <a:pt x="370" y="726"/>
                  <a:pt x="399" y="711"/>
                </a:cubicBezTo>
                <a:cubicBezTo>
                  <a:pt x="534" y="634"/>
                  <a:pt x="534" y="634"/>
                  <a:pt x="534" y="634"/>
                </a:cubicBezTo>
                <a:cubicBezTo>
                  <a:pt x="558" y="616"/>
                  <a:pt x="562" y="577"/>
                  <a:pt x="544" y="544"/>
                </a:cubicBezTo>
                <a:cubicBezTo>
                  <a:pt x="231" y="0"/>
                  <a:pt x="231" y="0"/>
                  <a:pt x="231" y="0"/>
                </a:cubicBezTo>
                <a:lnTo>
                  <a:pt x="0" y="132"/>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7" name="Freeform 119">
            <a:extLst>
              <a:ext uri="{FF2B5EF4-FFF2-40B4-BE49-F238E27FC236}">
                <a16:creationId xmlns:a16="http://schemas.microsoft.com/office/drawing/2014/main" id="{84C33592-641F-F7B0-D555-C4946A889E9F}"/>
              </a:ext>
            </a:extLst>
          </p:cNvPr>
          <p:cNvSpPr>
            <a:spLocks noChangeArrowheads="1"/>
          </p:cNvSpPr>
          <p:nvPr/>
        </p:nvSpPr>
        <p:spPr bwMode="auto">
          <a:xfrm>
            <a:off x="381000" y="1869665"/>
            <a:ext cx="1862068" cy="1862069"/>
          </a:xfrm>
          <a:custGeom>
            <a:avLst/>
            <a:gdLst>
              <a:gd name="T0" fmla="*/ 302 w 1075"/>
              <a:gd name="T1" fmla="*/ 131 h 1074"/>
              <a:gd name="T2" fmla="*/ 302 w 1075"/>
              <a:gd name="T3" fmla="*/ 131 h 1074"/>
              <a:gd name="T4" fmla="*/ 128 w 1075"/>
              <a:gd name="T5" fmla="*/ 771 h 1074"/>
              <a:gd name="T6" fmla="*/ 772 w 1075"/>
              <a:gd name="T7" fmla="*/ 946 h 1074"/>
              <a:gd name="T8" fmla="*/ 942 w 1075"/>
              <a:gd name="T9" fmla="*/ 302 h 1074"/>
              <a:gd name="T10" fmla="*/ 302 w 1075"/>
              <a:gd name="T11" fmla="*/ 131 h 1074"/>
              <a:gd name="T12" fmla="*/ 707 w 1075"/>
              <a:gd name="T13" fmla="*/ 835 h 1074"/>
              <a:gd name="T14" fmla="*/ 707 w 1075"/>
              <a:gd name="T15" fmla="*/ 835 h 1074"/>
              <a:gd name="T16" fmla="*/ 238 w 1075"/>
              <a:gd name="T17" fmla="*/ 708 h 1074"/>
              <a:gd name="T18" fmla="*/ 366 w 1075"/>
              <a:gd name="T19" fmla="*/ 242 h 1074"/>
              <a:gd name="T20" fmla="*/ 832 w 1075"/>
              <a:gd name="T21" fmla="*/ 366 h 1074"/>
              <a:gd name="T22" fmla="*/ 707 w 1075"/>
              <a:gd name="T23" fmla="*/ 835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5" h="1074">
                <a:moveTo>
                  <a:pt x="302" y="131"/>
                </a:moveTo>
                <a:lnTo>
                  <a:pt x="302" y="131"/>
                </a:lnTo>
                <a:cubicBezTo>
                  <a:pt x="78" y="259"/>
                  <a:pt x="0" y="547"/>
                  <a:pt x="128" y="771"/>
                </a:cubicBezTo>
                <a:cubicBezTo>
                  <a:pt x="260" y="999"/>
                  <a:pt x="548" y="1073"/>
                  <a:pt x="772" y="946"/>
                </a:cubicBezTo>
                <a:cubicBezTo>
                  <a:pt x="995" y="814"/>
                  <a:pt x="1074" y="526"/>
                  <a:pt x="942" y="302"/>
                </a:cubicBezTo>
                <a:cubicBezTo>
                  <a:pt x="814" y="78"/>
                  <a:pt x="526" y="0"/>
                  <a:pt x="302" y="131"/>
                </a:cubicBezTo>
                <a:close/>
                <a:moveTo>
                  <a:pt x="707" y="835"/>
                </a:moveTo>
                <a:lnTo>
                  <a:pt x="707" y="835"/>
                </a:lnTo>
                <a:cubicBezTo>
                  <a:pt x="544" y="928"/>
                  <a:pt x="334" y="875"/>
                  <a:pt x="238" y="708"/>
                </a:cubicBezTo>
                <a:cubicBezTo>
                  <a:pt x="146" y="544"/>
                  <a:pt x="203" y="338"/>
                  <a:pt x="366" y="242"/>
                </a:cubicBezTo>
                <a:cubicBezTo>
                  <a:pt x="530" y="145"/>
                  <a:pt x="740" y="202"/>
                  <a:pt x="832" y="366"/>
                </a:cubicBezTo>
                <a:cubicBezTo>
                  <a:pt x="928" y="530"/>
                  <a:pt x="871" y="739"/>
                  <a:pt x="707" y="835"/>
                </a:cubicBezTo>
                <a:close/>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9" name="Freeform 114">
            <a:extLst>
              <a:ext uri="{FF2B5EF4-FFF2-40B4-BE49-F238E27FC236}">
                <a16:creationId xmlns:a16="http://schemas.microsoft.com/office/drawing/2014/main" id="{6E6D03FE-43A8-9E84-C563-1F584DCEBA5F}"/>
              </a:ext>
            </a:extLst>
          </p:cNvPr>
          <p:cNvSpPr>
            <a:spLocks noChangeArrowheads="1"/>
          </p:cNvSpPr>
          <p:nvPr/>
        </p:nvSpPr>
        <p:spPr bwMode="auto">
          <a:xfrm>
            <a:off x="633109" y="2114143"/>
            <a:ext cx="1358394" cy="1358395"/>
          </a:xfrm>
          <a:custGeom>
            <a:avLst/>
            <a:gdLst>
              <a:gd name="T0" fmla="*/ 220 w 783"/>
              <a:gd name="T1" fmla="*/ 97 h 784"/>
              <a:gd name="T2" fmla="*/ 220 w 783"/>
              <a:gd name="T3" fmla="*/ 97 h 784"/>
              <a:gd name="T4" fmla="*/ 92 w 783"/>
              <a:gd name="T5" fmla="*/ 563 h 784"/>
              <a:gd name="T6" fmla="*/ 561 w 783"/>
              <a:gd name="T7" fmla="*/ 690 h 784"/>
              <a:gd name="T8" fmla="*/ 686 w 783"/>
              <a:gd name="T9" fmla="*/ 221 h 784"/>
              <a:gd name="T10" fmla="*/ 220 w 783"/>
              <a:gd name="T11" fmla="*/ 97 h 784"/>
            </a:gdLst>
            <a:ahLst/>
            <a:cxnLst>
              <a:cxn ang="0">
                <a:pos x="T0" y="T1"/>
              </a:cxn>
              <a:cxn ang="0">
                <a:pos x="T2" y="T3"/>
              </a:cxn>
              <a:cxn ang="0">
                <a:pos x="T4" y="T5"/>
              </a:cxn>
              <a:cxn ang="0">
                <a:pos x="T6" y="T7"/>
              </a:cxn>
              <a:cxn ang="0">
                <a:pos x="T8" y="T9"/>
              </a:cxn>
              <a:cxn ang="0">
                <a:pos x="T10" y="T11"/>
              </a:cxn>
            </a:cxnLst>
            <a:rect l="0" t="0" r="r" b="b"/>
            <a:pathLst>
              <a:path w="783" h="784">
                <a:moveTo>
                  <a:pt x="220" y="97"/>
                </a:moveTo>
                <a:lnTo>
                  <a:pt x="220" y="97"/>
                </a:lnTo>
                <a:cubicBezTo>
                  <a:pt x="57" y="193"/>
                  <a:pt x="0" y="399"/>
                  <a:pt x="92" y="563"/>
                </a:cubicBezTo>
                <a:cubicBezTo>
                  <a:pt x="188" y="730"/>
                  <a:pt x="398" y="783"/>
                  <a:pt x="561" y="690"/>
                </a:cubicBezTo>
                <a:cubicBezTo>
                  <a:pt x="725" y="594"/>
                  <a:pt x="782" y="385"/>
                  <a:pt x="686" y="221"/>
                </a:cubicBezTo>
                <a:cubicBezTo>
                  <a:pt x="594" y="57"/>
                  <a:pt x="384" y="0"/>
                  <a:pt x="220" y="97"/>
                </a:cubicBezTo>
              </a:path>
            </a:pathLst>
          </a:custGeom>
          <a:solidFill>
            <a:srgbClr val="FFFF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8" name="Freeform 120">
            <a:extLst>
              <a:ext uri="{FF2B5EF4-FFF2-40B4-BE49-F238E27FC236}">
                <a16:creationId xmlns:a16="http://schemas.microsoft.com/office/drawing/2014/main" id="{D1B34C52-5CB3-3EE8-9E91-B267C275AE1B}"/>
              </a:ext>
            </a:extLst>
          </p:cNvPr>
          <p:cNvSpPr>
            <a:spLocks noChangeArrowheads="1"/>
          </p:cNvSpPr>
          <p:nvPr/>
        </p:nvSpPr>
        <p:spPr bwMode="auto">
          <a:xfrm>
            <a:off x="1029675" y="1419410"/>
            <a:ext cx="1022612" cy="1396555"/>
          </a:xfrm>
          <a:custGeom>
            <a:avLst/>
            <a:gdLst>
              <a:gd name="T0" fmla="*/ 299 w 592"/>
              <a:gd name="T1" fmla="*/ 636 h 805"/>
              <a:gd name="T2" fmla="*/ 164 w 592"/>
              <a:gd name="T3" fmla="*/ 626 h 805"/>
              <a:gd name="T4" fmla="*/ 0 w 592"/>
              <a:gd name="T5" fmla="*/ 722 h 805"/>
              <a:gd name="T6" fmla="*/ 417 w 592"/>
              <a:gd name="T7" fmla="*/ 804 h 805"/>
              <a:gd name="T8" fmla="*/ 591 w 592"/>
              <a:gd name="T9" fmla="*/ 0 h 805"/>
              <a:gd name="T10" fmla="*/ 299 w 592"/>
              <a:gd name="T11" fmla="*/ 636 h 805"/>
            </a:gdLst>
            <a:ahLst/>
            <a:cxnLst>
              <a:cxn ang="0">
                <a:pos x="T0" y="T1"/>
              </a:cxn>
              <a:cxn ang="0">
                <a:pos x="T2" y="T3"/>
              </a:cxn>
              <a:cxn ang="0">
                <a:pos x="T4" y="T5"/>
              </a:cxn>
              <a:cxn ang="0">
                <a:pos x="T6" y="T7"/>
              </a:cxn>
              <a:cxn ang="0">
                <a:pos x="T8" y="T9"/>
              </a:cxn>
              <a:cxn ang="0">
                <a:pos x="T10" y="T11"/>
              </a:cxn>
            </a:cxnLst>
            <a:rect l="0" t="0" r="r" b="b"/>
            <a:pathLst>
              <a:path w="592" h="805">
                <a:moveTo>
                  <a:pt x="299" y="636"/>
                </a:moveTo>
                <a:lnTo>
                  <a:pt x="164" y="626"/>
                </a:lnTo>
                <a:lnTo>
                  <a:pt x="0" y="722"/>
                </a:lnTo>
                <a:lnTo>
                  <a:pt x="417" y="804"/>
                </a:lnTo>
                <a:lnTo>
                  <a:pt x="591" y="0"/>
                </a:lnTo>
                <a:lnTo>
                  <a:pt x="299" y="636"/>
                </a:lnTo>
              </a:path>
            </a:pathLst>
          </a:custGeom>
          <a:solidFill>
            <a:schemeClr val="accent5"/>
          </a:solidFill>
          <a:ln>
            <a:noFill/>
          </a:ln>
          <a:effectLst/>
        </p:spPr>
        <p:txBody>
          <a:bodyPr wrap="none" anchor="ctr"/>
          <a:lstStyle/>
          <a:p>
            <a:endParaRPr lang="en-US" sz="7197"/>
          </a:p>
        </p:txBody>
      </p:sp>
      <p:sp>
        <p:nvSpPr>
          <p:cNvPr id="100" name="Freeform 115">
            <a:extLst>
              <a:ext uri="{FF2B5EF4-FFF2-40B4-BE49-F238E27FC236}">
                <a16:creationId xmlns:a16="http://schemas.microsoft.com/office/drawing/2014/main" id="{DCD0BD2A-8A1B-2C2F-DC54-FDB84490D9E2}"/>
              </a:ext>
            </a:extLst>
          </p:cNvPr>
          <p:cNvSpPr>
            <a:spLocks noChangeArrowheads="1"/>
          </p:cNvSpPr>
          <p:nvPr/>
        </p:nvSpPr>
        <p:spPr bwMode="auto">
          <a:xfrm>
            <a:off x="797580" y="2456742"/>
            <a:ext cx="320520" cy="808933"/>
          </a:xfrm>
          <a:custGeom>
            <a:avLst/>
            <a:gdLst>
              <a:gd name="T0" fmla="*/ 167 w 185"/>
              <a:gd name="T1" fmla="*/ 462 h 467"/>
              <a:gd name="T2" fmla="*/ 167 w 185"/>
              <a:gd name="T3" fmla="*/ 462 h 467"/>
              <a:gd name="T4" fmla="*/ 138 w 185"/>
              <a:gd name="T5" fmla="*/ 459 h 467"/>
              <a:gd name="T6" fmla="*/ 46 w 185"/>
              <a:gd name="T7" fmla="*/ 363 h 467"/>
              <a:gd name="T8" fmla="*/ 7 w 185"/>
              <a:gd name="T9" fmla="*/ 178 h 467"/>
              <a:gd name="T10" fmla="*/ 89 w 185"/>
              <a:gd name="T11" fmla="*/ 11 h 467"/>
              <a:gd name="T12" fmla="*/ 128 w 185"/>
              <a:gd name="T13" fmla="*/ 11 h 467"/>
              <a:gd name="T14" fmla="*/ 128 w 185"/>
              <a:gd name="T15" fmla="*/ 46 h 467"/>
              <a:gd name="T16" fmla="*/ 63 w 185"/>
              <a:gd name="T17" fmla="*/ 185 h 467"/>
              <a:gd name="T18" fmla="*/ 92 w 185"/>
              <a:gd name="T19" fmla="*/ 335 h 467"/>
              <a:gd name="T20" fmla="*/ 167 w 185"/>
              <a:gd name="T21" fmla="*/ 416 h 467"/>
              <a:gd name="T22" fmla="*/ 174 w 185"/>
              <a:gd name="T23" fmla="*/ 452 h 467"/>
              <a:gd name="T24" fmla="*/ 167 w 185"/>
              <a:gd name="T25" fmla="*/ 46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67">
                <a:moveTo>
                  <a:pt x="167" y="462"/>
                </a:moveTo>
                <a:lnTo>
                  <a:pt x="167" y="462"/>
                </a:lnTo>
                <a:cubicBezTo>
                  <a:pt x="156" y="466"/>
                  <a:pt x="146" y="466"/>
                  <a:pt x="138" y="459"/>
                </a:cubicBezTo>
                <a:cubicBezTo>
                  <a:pt x="99" y="434"/>
                  <a:pt x="67" y="402"/>
                  <a:pt x="46" y="363"/>
                </a:cubicBezTo>
                <a:cubicBezTo>
                  <a:pt x="14" y="306"/>
                  <a:pt x="0" y="242"/>
                  <a:pt x="7" y="178"/>
                </a:cubicBezTo>
                <a:cubicBezTo>
                  <a:pt x="17" y="114"/>
                  <a:pt x="46" y="57"/>
                  <a:pt x="89" y="11"/>
                </a:cubicBezTo>
                <a:cubicBezTo>
                  <a:pt x="99" y="0"/>
                  <a:pt x="117" y="0"/>
                  <a:pt x="128" y="11"/>
                </a:cubicBezTo>
                <a:cubicBezTo>
                  <a:pt x="138" y="22"/>
                  <a:pt x="138" y="36"/>
                  <a:pt x="128" y="46"/>
                </a:cubicBezTo>
                <a:cubicBezTo>
                  <a:pt x="92" y="86"/>
                  <a:pt x="67" y="132"/>
                  <a:pt x="63" y="185"/>
                </a:cubicBezTo>
                <a:cubicBezTo>
                  <a:pt x="56" y="239"/>
                  <a:pt x="67" y="288"/>
                  <a:pt x="92" y="335"/>
                </a:cubicBezTo>
                <a:cubicBezTo>
                  <a:pt x="110" y="367"/>
                  <a:pt x="138" y="395"/>
                  <a:pt x="167" y="416"/>
                </a:cubicBezTo>
                <a:cubicBezTo>
                  <a:pt x="181" y="424"/>
                  <a:pt x="184" y="441"/>
                  <a:pt x="174" y="452"/>
                </a:cubicBezTo>
                <a:cubicBezTo>
                  <a:pt x="174" y="455"/>
                  <a:pt x="170" y="459"/>
                  <a:pt x="167" y="462"/>
                </a:cubicBez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Tree>
    <p:extLst>
      <p:ext uri="{BB962C8B-B14F-4D97-AF65-F5344CB8AC3E}">
        <p14:creationId xmlns:p14="http://schemas.microsoft.com/office/powerpoint/2010/main" val="142520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D41DB-1EDB-4633-A132-A944ED2F0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717261"/>
            <a:ext cx="2174288" cy="1208402"/>
          </a:xfrm>
          <a:prstGeom prst="rect">
            <a:avLst/>
          </a:prstGeom>
        </p:spPr>
      </p:pic>
      <p:pic>
        <p:nvPicPr>
          <p:cNvPr id="5" name="Picture 4">
            <a:extLst>
              <a:ext uri="{FF2B5EF4-FFF2-40B4-BE49-F238E27FC236}">
                <a16:creationId xmlns:a16="http://schemas.microsoft.com/office/drawing/2014/main" id="{AF820BFC-013B-450A-8462-3B313EB3F162}"/>
              </a:ext>
            </a:extLst>
          </p:cNvPr>
          <p:cNvPicPr>
            <a:picLocks noChangeAspect="1"/>
          </p:cNvPicPr>
          <p:nvPr/>
        </p:nvPicPr>
        <p:blipFill>
          <a:blip r:embed="rId4"/>
          <a:stretch>
            <a:fillRect/>
          </a:stretch>
        </p:blipFill>
        <p:spPr>
          <a:xfrm>
            <a:off x="118207" y="2863245"/>
            <a:ext cx="5294667" cy="902910"/>
          </a:xfrm>
          <a:prstGeom prst="rect">
            <a:avLst/>
          </a:prstGeom>
        </p:spPr>
      </p:pic>
      <p:pic>
        <p:nvPicPr>
          <p:cNvPr id="9" name="Picture 8" descr="A blue circle with green and blue text&#10;&#10;Description automatically generated with low confidence">
            <a:extLst>
              <a:ext uri="{FF2B5EF4-FFF2-40B4-BE49-F238E27FC236}">
                <a16:creationId xmlns:a16="http://schemas.microsoft.com/office/drawing/2014/main" id="{1D0563BC-0436-BDB2-2EF1-FB2363049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078" y="4845369"/>
            <a:ext cx="2139032" cy="1400556"/>
          </a:xfrm>
          <a:prstGeom prst="rect">
            <a:avLst/>
          </a:prstGeom>
        </p:spPr>
      </p:pic>
      <p:pic>
        <p:nvPicPr>
          <p:cNvPr id="13" name="Picture 12" descr="A green outline of a map with trees&#10;&#10;Description automatically generated with low confidence">
            <a:extLst>
              <a:ext uri="{FF2B5EF4-FFF2-40B4-BE49-F238E27FC236}">
                <a16:creationId xmlns:a16="http://schemas.microsoft.com/office/drawing/2014/main" id="{CDF21EFD-5B47-23E3-5BA6-EA7729A2C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2654" y="2414970"/>
            <a:ext cx="1714792" cy="1714792"/>
          </a:xfrm>
          <a:prstGeom prst="rect">
            <a:avLst/>
          </a:prstGeom>
        </p:spPr>
      </p:pic>
      <p:pic>
        <p:nvPicPr>
          <p:cNvPr id="17" name="Picture 16" descr="A picture containing font, graphics, logo, text&#10;&#10;Description automatically generated">
            <a:extLst>
              <a:ext uri="{FF2B5EF4-FFF2-40B4-BE49-F238E27FC236}">
                <a16:creationId xmlns:a16="http://schemas.microsoft.com/office/drawing/2014/main" id="{C8514B19-B277-7029-628F-94DBCFCEEF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2159" y="572553"/>
            <a:ext cx="2176272" cy="1400556"/>
          </a:xfrm>
          <a:prstGeom prst="rect">
            <a:avLst/>
          </a:prstGeom>
        </p:spPr>
      </p:pic>
      <p:pic>
        <p:nvPicPr>
          <p:cNvPr id="19" name="Picture 18" descr="A picture containing logo, symbol, font, graphics&#10;&#10;Description automatically generated">
            <a:extLst>
              <a:ext uri="{FF2B5EF4-FFF2-40B4-BE49-F238E27FC236}">
                <a16:creationId xmlns:a16="http://schemas.microsoft.com/office/drawing/2014/main" id="{FA928397-53AF-6DEC-E182-5D6208D1F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183" y="2729206"/>
            <a:ext cx="1563121" cy="1400556"/>
          </a:xfrm>
          <a:prstGeom prst="rect">
            <a:avLst/>
          </a:prstGeom>
        </p:spPr>
      </p:pic>
      <p:pic>
        <p:nvPicPr>
          <p:cNvPr id="21" name="Picture 20" descr="A picture containing clipart, graphics, logo, font&#10;&#10;Description automatically generated">
            <a:extLst>
              <a:ext uri="{FF2B5EF4-FFF2-40B4-BE49-F238E27FC236}">
                <a16:creationId xmlns:a16="http://schemas.microsoft.com/office/drawing/2014/main" id="{314C6A96-E73C-1EBD-9690-0336523E19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7447" y="4688251"/>
            <a:ext cx="2410370" cy="1506481"/>
          </a:xfrm>
          <a:prstGeom prst="rect">
            <a:avLst/>
          </a:prstGeom>
        </p:spPr>
      </p:pic>
      <p:sp>
        <p:nvSpPr>
          <p:cNvPr id="22" name="Left Brace 21">
            <a:extLst>
              <a:ext uri="{FF2B5EF4-FFF2-40B4-BE49-F238E27FC236}">
                <a16:creationId xmlns:a16="http://schemas.microsoft.com/office/drawing/2014/main" id="{40D87697-C094-C2CF-1421-1935CD5F934F}"/>
              </a:ext>
            </a:extLst>
          </p:cNvPr>
          <p:cNvSpPr/>
          <p:nvPr/>
        </p:nvSpPr>
        <p:spPr>
          <a:xfrm>
            <a:off x="5593944" y="266700"/>
            <a:ext cx="855168" cy="6324600"/>
          </a:xfrm>
          <a:prstGeom prst="lef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471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76962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886200" y="1600201"/>
            <a:ext cx="7696200" cy="4525963"/>
          </a:xfrm>
        </p:spPr>
        <p:txBody>
          <a:bodyPr/>
          <a:lstStyle/>
          <a:p>
            <a:pPr>
              <a:spcBef>
                <a:spcPts val="600"/>
              </a:spcBef>
              <a:spcAft>
                <a:spcPts val="600"/>
              </a:spcAft>
            </a:pPr>
            <a:r>
              <a:rPr lang="en-US" dirty="0"/>
              <a:t>Board structure, scope and decision-making</a:t>
            </a:r>
          </a:p>
          <a:p>
            <a:pPr lvl="1">
              <a:spcBef>
                <a:spcPts val="600"/>
              </a:spcBef>
              <a:spcAft>
                <a:spcPts val="600"/>
              </a:spcAft>
            </a:pPr>
            <a:r>
              <a:rPr lang="en-US" dirty="0"/>
              <a:t>How are Board members selected?</a:t>
            </a:r>
          </a:p>
          <a:p>
            <a:pPr lvl="1">
              <a:spcBef>
                <a:spcPts val="600"/>
              </a:spcBef>
              <a:spcAft>
                <a:spcPts val="600"/>
              </a:spcAft>
            </a:pPr>
            <a:r>
              <a:rPr lang="en-US" dirty="0"/>
              <a:t>What programs do they oversee?</a:t>
            </a:r>
          </a:p>
          <a:p>
            <a:pPr lvl="1">
              <a:spcBef>
                <a:spcPts val="600"/>
              </a:spcBef>
              <a:spcAft>
                <a:spcPts val="600"/>
              </a:spcAft>
            </a:pPr>
            <a:r>
              <a:rPr lang="en-US" dirty="0"/>
              <a:t>What is the role of the Board in decision-making (at what level and for what issues)?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dirty="0"/>
          </a:p>
        </p:txBody>
      </p:sp>
      <p:pic>
        <p:nvPicPr>
          <p:cNvPr id="5" name="Picture 4">
            <a:extLst>
              <a:ext uri="{FF2B5EF4-FFF2-40B4-BE49-F238E27FC236}">
                <a16:creationId xmlns:a16="http://schemas.microsoft.com/office/drawing/2014/main" id="{9FA9A978-676A-99B6-7044-00FDAEC3C617}"/>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6" name="Group 5">
            <a:extLst>
              <a:ext uri="{FF2B5EF4-FFF2-40B4-BE49-F238E27FC236}">
                <a16:creationId xmlns:a16="http://schemas.microsoft.com/office/drawing/2014/main" id="{86250A70-9DE7-AF1C-7258-3F3EC0AEF9DB}"/>
              </a:ext>
            </a:extLst>
          </p:cNvPr>
          <p:cNvGrpSpPr/>
          <p:nvPr/>
        </p:nvGrpSpPr>
        <p:grpSpPr>
          <a:xfrm rot="10800000">
            <a:off x="609600" y="2075093"/>
            <a:ext cx="2004572" cy="2707814"/>
            <a:chOff x="7261562" y="3100268"/>
            <a:chExt cx="967998" cy="1307589"/>
          </a:xfrm>
        </p:grpSpPr>
        <p:sp>
          <p:nvSpPr>
            <p:cNvPr id="7" name="Freeform 31">
              <a:extLst>
                <a:ext uri="{FF2B5EF4-FFF2-40B4-BE49-F238E27FC236}">
                  <a16:creationId xmlns:a16="http://schemas.microsoft.com/office/drawing/2014/main" id="{2B8E76D9-861E-1420-172D-592ACFE3B231}"/>
                </a:ext>
              </a:extLst>
            </p:cNvPr>
            <p:cNvSpPr>
              <a:spLocks noChangeArrowheads="1"/>
            </p:cNvSpPr>
            <p:nvPr/>
          </p:nvSpPr>
          <p:spPr bwMode="auto">
            <a:xfrm>
              <a:off x="7261562" y="3954011"/>
              <a:ext cx="967998" cy="317376"/>
            </a:xfrm>
            <a:custGeom>
              <a:avLst/>
              <a:gdLst>
                <a:gd name="T0" fmla="*/ 0 w 1346"/>
                <a:gd name="T1" fmla="*/ 238 h 439"/>
                <a:gd name="T2" fmla="*/ 0 w 1346"/>
                <a:gd name="T3" fmla="*/ 238 h 439"/>
                <a:gd name="T4" fmla="*/ 199 w 1346"/>
                <a:gd name="T5" fmla="*/ 438 h 439"/>
                <a:gd name="T6" fmla="*/ 1345 w 1346"/>
                <a:gd name="T7" fmla="*/ 438 h 439"/>
                <a:gd name="T8" fmla="*/ 1345 w 1346"/>
                <a:gd name="T9" fmla="*/ 0 h 439"/>
                <a:gd name="T10" fmla="*/ 0 w 1346"/>
                <a:gd name="T11" fmla="*/ 0 h 439"/>
                <a:gd name="T12" fmla="*/ 0 w 1346"/>
                <a:gd name="T13" fmla="*/ 238 h 439"/>
              </a:gdLst>
              <a:ahLst/>
              <a:cxnLst>
                <a:cxn ang="0">
                  <a:pos x="T0" y="T1"/>
                </a:cxn>
                <a:cxn ang="0">
                  <a:pos x="T2" y="T3"/>
                </a:cxn>
                <a:cxn ang="0">
                  <a:pos x="T4" y="T5"/>
                </a:cxn>
                <a:cxn ang="0">
                  <a:pos x="T6" y="T7"/>
                </a:cxn>
                <a:cxn ang="0">
                  <a:pos x="T8" y="T9"/>
                </a:cxn>
                <a:cxn ang="0">
                  <a:pos x="T10" y="T11"/>
                </a:cxn>
                <a:cxn ang="0">
                  <a:pos x="T12" y="T13"/>
                </a:cxn>
              </a:cxnLst>
              <a:rect l="0" t="0" r="r" b="b"/>
              <a:pathLst>
                <a:path w="1346" h="439">
                  <a:moveTo>
                    <a:pt x="0" y="238"/>
                  </a:moveTo>
                  <a:lnTo>
                    <a:pt x="0" y="238"/>
                  </a:lnTo>
                  <a:cubicBezTo>
                    <a:pt x="0" y="349"/>
                    <a:pt x="89" y="438"/>
                    <a:pt x="199" y="438"/>
                  </a:cubicBezTo>
                  <a:cubicBezTo>
                    <a:pt x="1345" y="438"/>
                    <a:pt x="1345" y="438"/>
                    <a:pt x="1345" y="438"/>
                  </a:cubicBezTo>
                  <a:cubicBezTo>
                    <a:pt x="1345" y="0"/>
                    <a:pt x="1345" y="0"/>
                    <a:pt x="1345" y="0"/>
                  </a:cubicBezTo>
                  <a:cubicBezTo>
                    <a:pt x="0" y="0"/>
                    <a:pt x="0" y="0"/>
                    <a:pt x="0" y="0"/>
                  </a:cubicBezTo>
                  <a:lnTo>
                    <a:pt x="0" y="238"/>
                  </a:lnTo>
                </a:path>
              </a:pathLst>
            </a:custGeom>
            <a:solidFill>
              <a:srgbClr val="51B8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 name="Freeform 32">
              <a:extLst>
                <a:ext uri="{FF2B5EF4-FFF2-40B4-BE49-F238E27FC236}">
                  <a16:creationId xmlns:a16="http://schemas.microsoft.com/office/drawing/2014/main" id="{E52BA9F9-7239-9FB1-6DAE-16BC408B8045}"/>
                </a:ext>
              </a:extLst>
            </p:cNvPr>
            <p:cNvSpPr>
              <a:spLocks noChangeArrowheads="1"/>
            </p:cNvSpPr>
            <p:nvPr/>
          </p:nvSpPr>
          <p:spPr bwMode="auto">
            <a:xfrm>
              <a:off x="7261562" y="3100268"/>
              <a:ext cx="967998" cy="317376"/>
            </a:xfrm>
            <a:custGeom>
              <a:avLst/>
              <a:gdLst>
                <a:gd name="T0" fmla="*/ 1345 w 1346"/>
                <a:gd name="T1" fmla="*/ 0 h 442"/>
                <a:gd name="T2" fmla="*/ 1345 w 1346"/>
                <a:gd name="T3" fmla="*/ 0 h 442"/>
                <a:gd name="T4" fmla="*/ 199 w 1346"/>
                <a:gd name="T5" fmla="*/ 0 h 442"/>
                <a:gd name="T6" fmla="*/ 0 w 1346"/>
                <a:gd name="T7" fmla="*/ 202 h 442"/>
                <a:gd name="T8" fmla="*/ 0 w 1346"/>
                <a:gd name="T9" fmla="*/ 441 h 442"/>
                <a:gd name="T10" fmla="*/ 1345 w 1346"/>
                <a:gd name="T11" fmla="*/ 441 h 442"/>
                <a:gd name="T12" fmla="*/ 1345 w 1346"/>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346" h="442">
                  <a:moveTo>
                    <a:pt x="1345" y="0"/>
                  </a:moveTo>
                  <a:lnTo>
                    <a:pt x="1345" y="0"/>
                  </a:lnTo>
                  <a:cubicBezTo>
                    <a:pt x="199" y="0"/>
                    <a:pt x="199" y="0"/>
                    <a:pt x="199" y="0"/>
                  </a:cubicBezTo>
                  <a:cubicBezTo>
                    <a:pt x="89" y="0"/>
                    <a:pt x="0" y="92"/>
                    <a:pt x="0" y="202"/>
                  </a:cubicBezTo>
                  <a:cubicBezTo>
                    <a:pt x="0" y="441"/>
                    <a:pt x="0" y="441"/>
                    <a:pt x="0" y="441"/>
                  </a:cubicBezTo>
                  <a:cubicBezTo>
                    <a:pt x="1345" y="441"/>
                    <a:pt x="1345" y="441"/>
                    <a:pt x="1345" y="441"/>
                  </a:cubicBezTo>
                  <a:lnTo>
                    <a:pt x="1345" y="0"/>
                  </a:lnTo>
                </a:path>
              </a:pathLst>
            </a:custGeom>
            <a:solidFill>
              <a:srgbClr val="51B8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 name="Freeform 33">
              <a:extLst>
                <a:ext uri="{FF2B5EF4-FFF2-40B4-BE49-F238E27FC236}">
                  <a16:creationId xmlns:a16="http://schemas.microsoft.com/office/drawing/2014/main" id="{BC868AB5-FEEF-0B9A-F387-1522640746E9}"/>
                </a:ext>
              </a:extLst>
            </p:cNvPr>
            <p:cNvSpPr>
              <a:spLocks noChangeArrowheads="1"/>
            </p:cNvSpPr>
            <p:nvPr/>
          </p:nvSpPr>
          <p:spPr bwMode="auto">
            <a:xfrm>
              <a:off x="7261562" y="3417644"/>
              <a:ext cx="967998" cy="536366"/>
            </a:xfrm>
            <a:custGeom>
              <a:avLst/>
              <a:gdLst>
                <a:gd name="T0" fmla="*/ 0 w 1346"/>
                <a:gd name="T1" fmla="*/ 0 h 744"/>
                <a:gd name="T2" fmla="*/ 0 w 1346"/>
                <a:gd name="T3" fmla="*/ 743 h 744"/>
                <a:gd name="T4" fmla="*/ 1345 w 1346"/>
                <a:gd name="T5" fmla="*/ 743 h 744"/>
                <a:gd name="T6" fmla="*/ 1345 w 1346"/>
                <a:gd name="T7" fmla="*/ 0 h 744"/>
                <a:gd name="T8" fmla="*/ 0 w 1346"/>
                <a:gd name="T9" fmla="*/ 0 h 744"/>
              </a:gdLst>
              <a:ahLst/>
              <a:cxnLst>
                <a:cxn ang="0">
                  <a:pos x="T0" y="T1"/>
                </a:cxn>
                <a:cxn ang="0">
                  <a:pos x="T2" y="T3"/>
                </a:cxn>
                <a:cxn ang="0">
                  <a:pos x="T4" y="T5"/>
                </a:cxn>
                <a:cxn ang="0">
                  <a:pos x="T6" y="T7"/>
                </a:cxn>
                <a:cxn ang="0">
                  <a:pos x="T8" y="T9"/>
                </a:cxn>
              </a:cxnLst>
              <a:rect l="0" t="0" r="r" b="b"/>
              <a:pathLst>
                <a:path w="1346" h="744">
                  <a:moveTo>
                    <a:pt x="0" y="0"/>
                  </a:moveTo>
                  <a:lnTo>
                    <a:pt x="0" y="743"/>
                  </a:lnTo>
                  <a:lnTo>
                    <a:pt x="1345" y="743"/>
                  </a:lnTo>
                  <a:lnTo>
                    <a:pt x="1345" y="0"/>
                  </a:lnTo>
                  <a:lnTo>
                    <a:pt x="0" y="0"/>
                  </a:lnTo>
                </a:path>
              </a:pathLst>
            </a:custGeom>
            <a:solidFill>
              <a:srgbClr val="FFFF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0" name="Freeform 34">
              <a:extLst>
                <a:ext uri="{FF2B5EF4-FFF2-40B4-BE49-F238E27FC236}">
                  <a16:creationId xmlns:a16="http://schemas.microsoft.com/office/drawing/2014/main" id="{922CFE58-73E7-3FD6-F430-A51B36126A33}"/>
                </a:ext>
              </a:extLst>
            </p:cNvPr>
            <p:cNvSpPr>
              <a:spLocks noChangeArrowheads="1"/>
            </p:cNvSpPr>
            <p:nvPr/>
          </p:nvSpPr>
          <p:spPr bwMode="auto">
            <a:xfrm>
              <a:off x="7439293" y="3100268"/>
              <a:ext cx="88865" cy="1167944"/>
            </a:xfrm>
            <a:custGeom>
              <a:avLst/>
              <a:gdLst>
                <a:gd name="T0" fmla="*/ 124 w 125"/>
                <a:gd name="T1" fmla="*/ 0 h 1623"/>
                <a:gd name="T2" fmla="*/ 0 w 125"/>
                <a:gd name="T3" fmla="*/ 0 h 1623"/>
                <a:gd name="T4" fmla="*/ 0 w 125"/>
                <a:gd name="T5" fmla="*/ 1622 h 1623"/>
                <a:gd name="T6" fmla="*/ 124 w 125"/>
                <a:gd name="T7" fmla="*/ 1622 h 1623"/>
                <a:gd name="T8" fmla="*/ 124 w 125"/>
                <a:gd name="T9" fmla="*/ 0 h 1623"/>
              </a:gdLst>
              <a:ahLst/>
              <a:cxnLst>
                <a:cxn ang="0">
                  <a:pos x="T0" y="T1"/>
                </a:cxn>
                <a:cxn ang="0">
                  <a:pos x="T2" y="T3"/>
                </a:cxn>
                <a:cxn ang="0">
                  <a:pos x="T4" y="T5"/>
                </a:cxn>
                <a:cxn ang="0">
                  <a:pos x="T6" y="T7"/>
                </a:cxn>
                <a:cxn ang="0">
                  <a:pos x="T8" y="T9"/>
                </a:cxn>
              </a:cxnLst>
              <a:rect l="0" t="0" r="r" b="b"/>
              <a:pathLst>
                <a:path w="125" h="1623">
                  <a:moveTo>
                    <a:pt x="124" y="0"/>
                  </a:moveTo>
                  <a:lnTo>
                    <a:pt x="0" y="0"/>
                  </a:lnTo>
                  <a:lnTo>
                    <a:pt x="0" y="1622"/>
                  </a:lnTo>
                  <a:lnTo>
                    <a:pt x="124" y="1622"/>
                  </a:lnTo>
                  <a:lnTo>
                    <a:pt x="124" y="0"/>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1" name="Freeform 35">
              <a:extLst>
                <a:ext uri="{FF2B5EF4-FFF2-40B4-BE49-F238E27FC236}">
                  <a16:creationId xmlns:a16="http://schemas.microsoft.com/office/drawing/2014/main" id="{3CFCB39A-44F5-BBBF-261B-F9EAFCDC1EF1}"/>
                </a:ext>
              </a:extLst>
            </p:cNvPr>
            <p:cNvSpPr>
              <a:spLocks noChangeArrowheads="1"/>
            </p:cNvSpPr>
            <p:nvPr/>
          </p:nvSpPr>
          <p:spPr bwMode="auto">
            <a:xfrm>
              <a:off x="7874099" y="4268212"/>
              <a:ext cx="228511" cy="139645"/>
            </a:xfrm>
            <a:custGeom>
              <a:avLst/>
              <a:gdLst>
                <a:gd name="T0" fmla="*/ 317 w 318"/>
                <a:gd name="T1" fmla="*/ 0 h 193"/>
                <a:gd name="T2" fmla="*/ 0 w 318"/>
                <a:gd name="T3" fmla="*/ 0 h 193"/>
                <a:gd name="T4" fmla="*/ 0 w 318"/>
                <a:gd name="T5" fmla="*/ 192 h 193"/>
                <a:gd name="T6" fmla="*/ 157 w 318"/>
                <a:gd name="T7" fmla="*/ 156 h 193"/>
                <a:gd name="T8" fmla="*/ 317 w 318"/>
                <a:gd name="T9" fmla="*/ 192 h 193"/>
                <a:gd name="T10" fmla="*/ 317 w 318"/>
                <a:gd name="T11" fmla="*/ 0 h 193"/>
              </a:gdLst>
              <a:ahLst/>
              <a:cxnLst>
                <a:cxn ang="0">
                  <a:pos x="T0" y="T1"/>
                </a:cxn>
                <a:cxn ang="0">
                  <a:pos x="T2" y="T3"/>
                </a:cxn>
                <a:cxn ang="0">
                  <a:pos x="T4" y="T5"/>
                </a:cxn>
                <a:cxn ang="0">
                  <a:pos x="T6" y="T7"/>
                </a:cxn>
                <a:cxn ang="0">
                  <a:pos x="T8" y="T9"/>
                </a:cxn>
                <a:cxn ang="0">
                  <a:pos x="T10" y="T11"/>
                </a:cxn>
              </a:cxnLst>
              <a:rect l="0" t="0" r="r" b="b"/>
              <a:pathLst>
                <a:path w="318" h="193">
                  <a:moveTo>
                    <a:pt x="317" y="0"/>
                  </a:moveTo>
                  <a:lnTo>
                    <a:pt x="0" y="0"/>
                  </a:lnTo>
                  <a:lnTo>
                    <a:pt x="0" y="192"/>
                  </a:lnTo>
                  <a:lnTo>
                    <a:pt x="157" y="156"/>
                  </a:lnTo>
                  <a:lnTo>
                    <a:pt x="317" y="192"/>
                  </a:lnTo>
                  <a:lnTo>
                    <a:pt x="317" y="0"/>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grpSp>
    </p:spTree>
    <p:extLst>
      <p:ext uri="{BB962C8B-B14F-4D97-AF65-F5344CB8AC3E}">
        <p14:creationId xmlns:p14="http://schemas.microsoft.com/office/powerpoint/2010/main" val="108881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274638"/>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508248" y="1600201"/>
            <a:ext cx="7540752" cy="4525963"/>
          </a:xfrm>
        </p:spPr>
        <p:txBody>
          <a:bodyPr/>
          <a:lstStyle/>
          <a:p>
            <a:pPr>
              <a:spcBef>
                <a:spcPts val="600"/>
              </a:spcBef>
              <a:spcAft>
                <a:spcPts val="600"/>
              </a:spcAft>
            </a:pPr>
            <a:r>
              <a:rPr lang="en-US" dirty="0"/>
              <a:t>Board structure, scope and decision-making</a:t>
            </a:r>
          </a:p>
          <a:p>
            <a:pPr lvl="1">
              <a:spcBef>
                <a:spcPts val="600"/>
              </a:spcBef>
              <a:spcAft>
                <a:spcPts val="600"/>
              </a:spcAft>
            </a:pPr>
            <a:r>
              <a:rPr lang="en-US" dirty="0"/>
              <a:t>How are Board members selected?</a:t>
            </a:r>
          </a:p>
          <a:p>
            <a:pPr lvl="1">
              <a:spcBef>
                <a:spcPts val="600"/>
              </a:spcBef>
              <a:spcAft>
                <a:spcPts val="600"/>
              </a:spcAft>
            </a:pPr>
            <a:r>
              <a:rPr lang="en-US" dirty="0"/>
              <a:t>What programs do they oversee?</a:t>
            </a:r>
          </a:p>
          <a:p>
            <a:pPr lvl="1">
              <a:spcBef>
                <a:spcPts val="600"/>
              </a:spcBef>
              <a:spcAft>
                <a:spcPts val="600"/>
              </a:spcAft>
            </a:pPr>
            <a:r>
              <a:rPr lang="en-US" dirty="0"/>
              <a:t>What is role of Board in decision-making (at what level and for what issues)?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5" name="Picture 4">
            <a:extLst>
              <a:ext uri="{FF2B5EF4-FFF2-40B4-BE49-F238E27FC236}">
                <a16:creationId xmlns:a16="http://schemas.microsoft.com/office/drawing/2014/main" id="{7F113A96-4802-D576-DE16-C2A1D5832B7F}"/>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6" name="Group 5">
            <a:extLst>
              <a:ext uri="{FF2B5EF4-FFF2-40B4-BE49-F238E27FC236}">
                <a16:creationId xmlns:a16="http://schemas.microsoft.com/office/drawing/2014/main" id="{66872279-5883-F46B-DB53-72BC4C467E46}"/>
              </a:ext>
            </a:extLst>
          </p:cNvPr>
          <p:cNvGrpSpPr/>
          <p:nvPr/>
        </p:nvGrpSpPr>
        <p:grpSpPr>
          <a:xfrm rot="10800000">
            <a:off x="609600" y="2075093"/>
            <a:ext cx="2004572" cy="2707814"/>
            <a:chOff x="7261562" y="3100268"/>
            <a:chExt cx="967998" cy="1307589"/>
          </a:xfrm>
        </p:grpSpPr>
        <p:sp>
          <p:nvSpPr>
            <p:cNvPr id="7" name="Freeform 31">
              <a:extLst>
                <a:ext uri="{FF2B5EF4-FFF2-40B4-BE49-F238E27FC236}">
                  <a16:creationId xmlns:a16="http://schemas.microsoft.com/office/drawing/2014/main" id="{DBCE00BD-F6F6-45CC-7860-9746C89F1355}"/>
                </a:ext>
              </a:extLst>
            </p:cNvPr>
            <p:cNvSpPr>
              <a:spLocks noChangeArrowheads="1"/>
            </p:cNvSpPr>
            <p:nvPr/>
          </p:nvSpPr>
          <p:spPr bwMode="auto">
            <a:xfrm>
              <a:off x="7261562" y="3954011"/>
              <a:ext cx="967998" cy="317376"/>
            </a:xfrm>
            <a:custGeom>
              <a:avLst/>
              <a:gdLst>
                <a:gd name="T0" fmla="*/ 0 w 1346"/>
                <a:gd name="T1" fmla="*/ 238 h 439"/>
                <a:gd name="T2" fmla="*/ 0 w 1346"/>
                <a:gd name="T3" fmla="*/ 238 h 439"/>
                <a:gd name="T4" fmla="*/ 199 w 1346"/>
                <a:gd name="T5" fmla="*/ 438 h 439"/>
                <a:gd name="T6" fmla="*/ 1345 w 1346"/>
                <a:gd name="T7" fmla="*/ 438 h 439"/>
                <a:gd name="T8" fmla="*/ 1345 w 1346"/>
                <a:gd name="T9" fmla="*/ 0 h 439"/>
                <a:gd name="T10" fmla="*/ 0 w 1346"/>
                <a:gd name="T11" fmla="*/ 0 h 439"/>
                <a:gd name="T12" fmla="*/ 0 w 1346"/>
                <a:gd name="T13" fmla="*/ 238 h 439"/>
              </a:gdLst>
              <a:ahLst/>
              <a:cxnLst>
                <a:cxn ang="0">
                  <a:pos x="T0" y="T1"/>
                </a:cxn>
                <a:cxn ang="0">
                  <a:pos x="T2" y="T3"/>
                </a:cxn>
                <a:cxn ang="0">
                  <a:pos x="T4" y="T5"/>
                </a:cxn>
                <a:cxn ang="0">
                  <a:pos x="T6" y="T7"/>
                </a:cxn>
                <a:cxn ang="0">
                  <a:pos x="T8" y="T9"/>
                </a:cxn>
                <a:cxn ang="0">
                  <a:pos x="T10" y="T11"/>
                </a:cxn>
                <a:cxn ang="0">
                  <a:pos x="T12" y="T13"/>
                </a:cxn>
              </a:cxnLst>
              <a:rect l="0" t="0" r="r" b="b"/>
              <a:pathLst>
                <a:path w="1346" h="439">
                  <a:moveTo>
                    <a:pt x="0" y="238"/>
                  </a:moveTo>
                  <a:lnTo>
                    <a:pt x="0" y="238"/>
                  </a:lnTo>
                  <a:cubicBezTo>
                    <a:pt x="0" y="349"/>
                    <a:pt x="89" y="438"/>
                    <a:pt x="199" y="438"/>
                  </a:cubicBezTo>
                  <a:cubicBezTo>
                    <a:pt x="1345" y="438"/>
                    <a:pt x="1345" y="438"/>
                    <a:pt x="1345" y="438"/>
                  </a:cubicBezTo>
                  <a:cubicBezTo>
                    <a:pt x="1345" y="0"/>
                    <a:pt x="1345" y="0"/>
                    <a:pt x="1345" y="0"/>
                  </a:cubicBezTo>
                  <a:cubicBezTo>
                    <a:pt x="0" y="0"/>
                    <a:pt x="0" y="0"/>
                    <a:pt x="0" y="0"/>
                  </a:cubicBezTo>
                  <a:lnTo>
                    <a:pt x="0" y="238"/>
                  </a:lnTo>
                </a:path>
              </a:pathLst>
            </a:custGeom>
            <a:solidFill>
              <a:srgbClr val="51B8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 name="Freeform 32">
              <a:extLst>
                <a:ext uri="{FF2B5EF4-FFF2-40B4-BE49-F238E27FC236}">
                  <a16:creationId xmlns:a16="http://schemas.microsoft.com/office/drawing/2014/main" id="{39820421-5A93-864C-4881-5176B42AA802}"/>
                </a:ext>
              </a:extLst>
            </p:cNvPr>
            <p:cNvSpPr>
              <a:spLocks noChangeArrowheads="1"/>
            </p:cNvSpPr>
            <p:nvPr/>
          </p:nvSpPr>
          <p:spPr bwMode="auto">
            <a:xfrm>
              <a:off x="7261562" y="3100268"/>
              <a:ext cx="967998" cy="317376"/>
            </a:xfrm>
            <a:custGeom>
              <a:avLst/>
              <a:gdLst>
                <a:gd name="T0" fmla="*/ 1345 w 1346"/>
                <a:gd name="T1" fmla="*/ 0 h 442"/>
                <a:gd name="T2" fmla="*/ 1345 w 1346"/>
                <a:gd name="T3" fmla="*/ 0 h 442"/>
                <a:gd name="T4" fmla="*/ 199 w 1346"/>
                <a:gd name="T5" fmla="*/ 0 h 442"/>
                <a:gd name="T6" fmla="*/ 0 w 1346"/>
                <a:gd name="T7" fmla="*/ 202 h 442"/>
                <a:gd name="T8" fmla="*/ 0 w 1346"/>
                <a:gd name="T9" fmla="*/ 441 h 442"/>
                <a:gd name="T10" fmla="*/ 1345 w 1346"/>
                <a:gd name="T11" fmla="*/ 441 h 442"/>
                <a:gd name="T12" fmla="*/ 1345 w 1346"/>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1346" h="442">
                  <a:moveTo>
                    <a:pt x="1345" y="0"/>
                  </a:moveTo>
                  <a:lnTo>
                    <a:pt x="1345" y="0"/>
                  </a:lnTo>
                  <a:cubicBezTo>
                    <a:pt x="199" y="0"/>
                    <a:pt x="199" y="0"/>
                    <a:pt x="199" y="0"/>
                  </a:cubicBezTo>
                  <a:cubicBezTo>
                    <a:pt x="89" y="0"/>
                    <a:pt x="0" y="92"/>
                    <a:pt x="0" y="202"/>
                  </a:cubicBezTo>
                  <a:cubicBezTo>
                    <a:pt x="0" y="441"/>
                    <a:pt x="0" y="441"/>
                    <a:pt x="0" y="441"/>
                  </a:cubicBezTo>
                  <a:cubicBezTo>
                    <a:pt x="1345" y="441"/>
                    <a:pt x="1345" y="441"/>
                    <a:pt x="1345" y="441"/>
                  </a:cubicBezTo>
                  <a:lnTo>
                    <a:pt x="1345" y="0"/>
                  </a:lnTo>
                </a:path>
              </a:pathLst>
            </a:custGeom>
            <a:solidFill>
              <a:srgbClr val="51B8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 name="Freeform 33">
              <a:extLst>
                <a:ext uri="{FF2B5EF4-FFF2-40B4-BE49-F238E27FC236}">
                  <a16:creationId xmlns:a16="http://schemas.microsoft.com/office/drawing/2014/main" id="{A5C302FF-4AE3-4F72-B76F-B03C766C01A4}"/>
                </a:ext>
              </a:extLst>
            </p:cNvPr>
            <p:cNvSpPr>
              <a:spLocks noChangeArrowheads="1"/>
            </p:cNvSpPr>
            <p:nvPr/>
          </p:nvSpPr>
          <p:spPr bwMode="auto">
            <a:xfrm>
              <a:off x="7261562" y="3417644"/>
              <a:ext cx="967998" cy="536366"/>
            </a:xfrm>
            <a:custGeom>
              <a:avLst/>
              <a:gdLst>
                <a:gd name="T0" fmla="*/ 0 w 1346"/>
                <a:gd name="T1" fmla="*/ 0 h 744"/>
                <a:gd name="T2" fmla="*/ 0 w 1346"/>
                <a:gd name="T3" fmla="*/ 743 h 744"/>
                <a:gd name="T4" fmla="*/ 1345 w 1346"/>
                <a:gd name="T5" fmla="*/ 743 h 744"/>
                <a:gd name="T6" fmla="*/ 1345 w 1346"/>
                <a:gd name="T7" fmla="*/ 0 h 744"/>
                <a:gd name="T8" fmla="*/ 0 w 1346"/>
                <a:gd name="T9" fmla="*/ 0 h 744"/>
              </a:gdLst>
              <a:ahLst/>
              <a:cxnLst>
                <a:cxn ang="0">
                  <a:pos x="T0" y="T1"/>
                </a:cxn>
                <a:cxn ang="0">
                  <a:pos x="T2" y="T3"/>
                </a:cxn>
                <a:cxn ang="0">
                  <a:pos x="T4" y="T5"/>
                </a:cxn>
                <a:cxn ang="0">
                  <a:pos x="T6" y="T7"/>
                </a:cxn>
                <a:cxn ang="0">
                  <a:pos x="T8" y="T9"/>
                </a:cxn>
              </a:cxnLst>
              <a:rect l="0" t="0" r="r" b="b"/>
              <a:pathLst>
                <a:path w="1346" h="744">
                  <a:moveTo>
                    <a:pt x="0" y="0"/>
                  </a:moveTo>
                  <a:lnTo>
                    <a:pt x="0" y="743"/>
                  </a:lnTo>
                  <a:lnTo>
                    <a:pt x="1345" y="743"/>
                  </a:lnTo>
                  <a:lnTo>
                    <a:pt x="1345" y="0"/>
                  </a:lnTo>
                  <a:lnTo>
                    <a:pt x="0" y="0"/>
                  </a:lnTo>
                </a:path>
              </a:pathLst>
            </a:custGeom>
            <a:solidFill>
              <a:srgbClr val="FFFF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0" name="Freeform 34">
              <a:extLst>
                <a:ext uri="{FF2B5EF4-FFF2-40B4-BE49-F238E27FC236}">
                  <a16:creationId xmlns:a16="http://schemas.microsoft.com/office/drawing/2014/main" id="{8D4317A3-6C87-AA4E-92FC-B1118C73025B}"/>
                </a:ext>
              </a:extLst>
            </p:cNvPr>
            <p:cNvSpPr>
              <a:spLocks noChangeArrowheads="1"/>
            </p:cNvSpPr>
            <p:nvPr/>
          </p:nvSpPr>
          <p:spPr bwMode="auto">
            <a:xfrm>
              <a:off x="7439293" y="3100268"/>
              <a:ext cx="88865" cy="1167944"/>
            </a:xfrm>
            <a:custGeom>
              <a:avLst/>
              <a:gdLst>
                <a:gd name="T0" fmla="*/ 124 w 125"/>
                <a:gd name="T1" fmla="*/ 0 h 1623"/>
                <a:gd name="T2" fmla="*/ 0 w 125"/>
                <a:gd name="T3" fmla="*/ 0 h 1623"/>
                <a:gd name="T4" fmla="*/ 0 w 125"/>
                <a:gd name="T5" fmla="*/ 1622 h 1623"/>
                <a:gd name="T6" fmla="*/ 124 w 125"/>
                <a:gd name="T7" fmla="*/ 1622 h 1623"/>
                <a:gd name="T8" fmla="*/ 124 w 125"/>
                <a:gd name="T9" fmla="*/ 0 h 1623"/>
              </a:gdLst>
              <a:ahLst/>
              <a:cxnLst>
                <a:cxn ang="0">
                  <a:pos x="T0" y="T1"/>
                </a:cxn>
                <a:cxn ang="0">
                  <a:pos x="T2" y="T3"/>
                </a:cxn>
                <a:cxn ang="0">
                  <a:pos x="T4" y="T5"/>
                </a:cxn>
                <a:cxn ang="0">
                  <a:pos x="T6" y="T7"/>
                </a:cxn>
                <a:cxn ang="0">
                  <a:pos x="T8" y="T9"/>
                </a:cxn>
              </a:cxnLst>
              <a:rect l="0" t="0" r="r" b="b"/>
              <a:pathLst>
                <a:path w="125" h="1623">
                  <a:moveTo>
                    <a:pt x="124" y="0"/>
                  </a:moveTo>
                  <a:lnTo>
                    <a:pt x="0" y="0"/>
                  </a:lnTo>
                  <a:lnTo>
                    <a:pt x="0" y="1622"/>
                  </a:lnTo>
                  <a:lnTo>
                    <a:pt x="124" y="1622"/>
                  </a:lnTo>
                  <a:lnTo>
                    <a:pt x="124" y="0"/>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1" name="Freeform 35">
              <a:extLst>
                <a:ext uri="{FF2B5EF4-FFF2-40B4-BE49-F238E27FC236}">
                  <a16:creationId xmlns:a16="http://schemas.microsoft.com/office/drawing/2014/main" id="{8A2732B0-ADF7-4FD1-6B10-18EE7B4A406C}"/>
                </a:ext>
              </a:extLst>
            </p:cNvPr>
            <p:cNvSpPr>
              <a:spLocks noChangeArrowheads="1"/>
            </p:cNvSpPr>
            <p:nvPr/>
          </p:nvSpPr>
          <p:spPr bwMode="auto">
            <a:xfrm>
              <a:off x="7874099" y="4268212"/>
              <a:ext cx="228511" cy="139645"/>
            </a:xfrm>
            <a:custGeom>
              <a:avLst/>
              <a:gdLst>
                <a:gd name="T0" fmla="*/ 317 w 318"/>
                <a:gd name="T1" fmla="*/ 0 h 193"/>
                <a:gd name="T2" fmla="*/ 0 w 318"/>
                <a:gd name="T3" fmla="*/ 0 h 193"/>
                <a:gd name="T4" fmla="*/ 0 w 318"/>
                <a:gd name="T5" fmla="*/ 192 h 193"/>
                <a:gd name="T6" fmla="*/ 157 w 318"/>
                <a:gd name="T7" fmla="*/ 156 h 193"/>
                <a:gd name="T8" fmla="*/ 317 w 318"/>
                <a:gd name="T9" fmla="*/ 192 h 193"/>
                <a:gd name="T10" fmla="*/ 317 w 318"/>
                <a:gd name="T11" fmla="*/ 0 h 193"/>
              </a:gdLst>
              <a:ahLst/>
              <a:cxnLst>
                <a:cxn ang="0">
                  <a:pos x="T0" y="T1"/>
                </a:cxn>
                <a:cxn ang="0">
                  <a:pos x="T2" y="T3"/>
                </a:cxn>
                <a:cxn ang="0">
                  <a:pos x="T4" y="T5"/>
                </a:cxn>
                <a:cxn ang="0">
                  <a:pos x="T6" y="T7"/>
                </a:cxn>
                <a:cxn ang="0">
                  <a:pos x="T8" y="T9"/>
                </a:cxn>
                <a:cxn ang="0">
                  <a:pos x="T10" y="T11"/>
                </a:cxn>
              </a:cxnLst>
              <a:rect l="0" t="0" r="r" b="b"/>
              <a:pathLst>
                <a:path w="318" h="193">
                  <a:moveTo>
                    <a:pt x="317" y="0"/>
                  </a:moveTo>
                  <a:lnTo>
                    <a:pt x="0" y="0"/>
                  </a:lnTo>
                  <a:lnTo>
                    <a:pt x="0" y="192"/>
                  </a:lnTo>
                  <a:lnTo>
                    <a:pt x="157" y="156"/>
                  </a:lnTo>
                  <a:lnTo>
                    <a:pt x="317" y="192"/>
                  </a:lnTo>
                  <a:lnTo>
                    <a:pt x="317" y="0"/>
                  </a:lnTo>
                </a:path>
              </a:pathLst>
            </a:custGeom>
            <a:solidFill>
              <a:srgbClr val="526D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grpSp>
    </p:spTree>
    <p:extLst>
      <p:ext uri="{BB962C8B-B14F-4D97-AF65-F5344CB8AC3E}">
        <p14:creationId xmlns:p14="http://schemas.microsoft.com/office/powerpoint/2010/main" val="303498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558" y="274638"/>
            <a:ext cx="791584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4191000" y="1524349"/>
            <a:ext cx="7391400" cy="4601815"/>
          </a:xfrm>
        </p:spPr>
        <p:txBody>
          <a:bodyPr/>
          <a:lstStyle/>
          <a:p>
            <a:r>
              <a:rPr lang="en-US" dirty="0"/>
              <a:t>Coverages </a:t>
            </a:r>
          </a:p>
          <a:p>
            <a:pPr lvl="1"/>
            <a:r>
              <a:rPr lang="en-US" dirty="0"/>
              <a:t>What coverage does the pool offer? </a:t>
            </a:r>
          </a:p>
          <a:p>
            <a:pPr lvl="1"/>
            <a:r>
              <a:rPr lang="en-US" dirty="0"/>
              <a:t>What’s the general philosophy about covering losses?</a:t>
            </a:r>
          </a:p>
          <a:p>
            <a:pPr lvl="1"/>
            <a:r>
              <a:rPr lang="en-US" dirty="0"/>
              <a:t>What coverage document is used?</a:t>
            </a:r>
          </a:p>
          <a:p>
            <a:r>
              <a:rPr lang="en-US" dirty="0"/>
              <a:t>Other services</a:t>
            </a:r>
          </a:p>
          <a:p>
            <a:pPr lvl="1"/>
            <a:r>
              <a:rPr lang="en-US" dirty="0"/>
              <a:t>What other services does the pool offer?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5" name="Picture 4">
            <a:extLst>
              <a:ext uri="{FF2B5EF4-FFF2-40B4-BE49-F238E27FC236}">
                <a16:creationId xmlns:a16="http://schemas.microsoft.com/office/drawing/2014/main" id="{EDB35512-25F5-B761-D875-2100C2ECBF2F}"/>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6" name="Group 5">
            <a:extLst>
              <a:ext uri="{FF2B5EF4-FFF2-40B4-BE49-F238E27FC236}">
                <a16:creationId xmlns:a16="http://schemas.microsoft.com/office/drawing/2014/main" id="{306CD913-C7A8-BF47-4EF9-D17504B64835}"/>
              </a:ext>
            </a:extLst>
          </p:cNvPr>
          <p:cNvGrpSpPr>
            <a:grpSpLocks noChangeAspect="1"/>
          </p:cNvGrpSpPr>
          <p:nvPr/>
        </p:nvGrpSpPr>
        <p:grpSpPr>
          <a:xfrm>
            <a:off x="76200" y="1143000"/>
            <a:ext cx="2911959" cy="4854415"/>
            <a:chOff x="15324197" y="2802388"/>
            <a:chExt cx="5136870" cy="8563478"/>
          </a:xfrm>
        </p:grpSpPr>
        <p:sp>
          <p:nvSpPr>
            <p:cNvPr id="7" name="Freeform 166">
              <a:extLst>
                <a:ext uri="{FF2B5EF4-FFF2-40B4-BE49-F238E27FC236}">
                  <a16:creationId xmlns:a16="http://schemas.microsoft.com/office/drawing/2014/main" id="{1352366A-5056-096A-4EE1-B7C4DC82F403}"/>
                </a:ext>
              </a:extLst>
            </p:cNvPr>
            <p:cNvSpPr>
              <a:spLocks noChangeArrowheads="1"/>
            </p:cNvSpPr>
            <p:nvPr/>
          </p:nvSpPr>
          <p:spPr bwMode="auto">
            <a:xfrm>
              <a:off x="15328428" y="4587856"/>
              <a:ext cx="2767309" cy="2767053"/>
            </a:xfrm>
            <a:custGeom>
              <a:avLst/>
              <a:gdLst>
                <a:gd name="T0" fmla="*/ 2886 w 2887"/>
                <a:gd name="T1" fmla="*/ 1444 h 2890"/>
                <a:gd name="T2" fmla="*/ 2886 w 2887"/>
                <a:gd name="T3" fmla="*/ 1444 h 2890"/>
                <a:gd name="T4" fmla="*/ 1444 w 2887"/>
                <a:gd name="T5" fmla="*/ 0 h 2890"/>
                <a:gd name="T6" fmla="*/ 0 w 2887"/>
                <a:gd name="T7" fmla="*/ 1444 h 2890"/>
                <a:gd name="T8" fmla="*/ 1444 w 2887"/>
                <a:gd name="T9" fmla="*/ 2889 h 2890"/>
                <a:gd name="T10" fmla="*/ 2886 w 2887"/>
                <a:gd name="T11" fmla="*/ 1444 h 2890"/>
              </a:gdLst>
              <a:ahLst/>
              <a:cxnLst>
                <a:cxn ang="0">
                  <a:pos x="T0" y="T1"/>
                </a:cxn>
                <a:cxn ang="0">
                  <a:pos x="T2" y="T3"/>
                </a:cxn>
                <a:cxn ang="0">
                  <a:pos x="T4" y="T5"/>
                </a:cxn>
                <a:cxn ang="0">
                  <a:pos x="T6" y="T7"/>
                </a:cxn>
                <a:cxn ang="0">
                  <a:pos x="T8" y="T9"/>
                </a:cxn>
                <a:cxn ang="0">
                  <a:pos x="T10" y="T11"/>
                </a:cxn>
              </a:cxnLst>
              <a:rect l="0" t="0" r="r" b="b"/>
              <a:pathLst>
                <a:path w="2887" h="2890">
                  <a:moveTo>
                    <a:pt x="2886" y="1444"/>
                  </a:moveTo>
                  <a:lnTo>
                    <a:pt x="2886" y="1444"/>
                  </a:lnTo>
                  <a:cubicBezTo>
                    <a:pt x="2886" y="647"/>
                    <a:pt x="2241" y="0"/>
                    <a:pt x="1444" y="0"/>
                  </a:cubicBezTo>
                  <a:cubicBezTo>
                    <a:pt x="647" y="0"/>
                    <a:pt x="0" y="647"/>
                    <a:pt x="0" y="1444"/>
                  </a:cubicBezTo>
                  <a:cubicBezTo>
                    <a:pt x="0" y="2241"/>
                    <a:pt x="647" y="2889"/>
                    <a:pt x="1444" y="2889"/>
                  </a:cubicBezTo>
                  <a:cubicBezTo>
                    <a:pt x="2241" y="2889"/>
                    <a:pt x="2886" y="2241"/>
                    <a:pt x="2886" y="1444"/>
                  </a:cubicBezTo>
                </a:path>
              </a:pathLst>
            </a:custGeom>
            <a:solidFill>
              <a:srgbClr val="6A5C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 name="Freeform 168">
              <a:extLst>
                <a:ext uri="{FF2B5EF4-FFF2-40B4-BE49-F238E27FC236}">
                  <a16:creationId xmlns:a16="http://schemas.microsoft.com/office/drawing/2014/main" id="{C90418E7-F0B5-B332-C92E-6FF3C0F78A9D}"/>
                </a:ext>
              </a:extLst>
            </p:cNvPr>
            <p:cNvSpPr>
              <a:spLocks noChangeArrowheads="1"/>
            </p:cNvSpPr>
            <p:nvPr/>
          </p:nvSpPr>
          <p:spPr bwMode="auto">
            <a:xfrm>
              <a:off x="16758628" y="10240429"/>
              <a:ext cx="2090291" cy="1125437"/>
            </a:xfrm>
            <a:custGeom>
              <a:avLst/>
              <a:gdLst>
                <a:gd name="T0" fmla="*/ 0 w 2184"/>
                <a:gd name="T1" fmla="*/ 177 h 1178"/>
                <a:gd name="T2" fmla="*/ 0 w 2184"/>
                <a:gd name="T3" fmla="*/ 177 h 1178"/>
                <a:gd name="T4" fmla="*/ 265 w 2184"/>
                <a:gd name="T5" fmla="*/ 552 h 1178"/>
                <a:gd name="T6" fmla="*/ 958 w 2184"/>
                <a:gd name="T7" fmla="*/ 1062 h 1178"/>
                <a:gd name="T8" fmla="*/ 1273 w 2184"/>
                <a:gd name="T9" fmla="*/ 1062 h 1178"/>
                <a:gd name="T10" fmla="*/ 1624 w 2184"/>
                <a:gd name="T11" fmla="*/ 787 h 1178"/>
                <a:gd name="T12" fmla="*/ 2183 w 2184"/>
                <a:gd name="T13" fmla="*/ 204 h 1178"/>
                <a:gd name="T14" fmla="*/ 0 w 2184"/>
                <a:gd name="T15" fmla="*/ 177 h 1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4" h="1178">
                  <a:moveTo>
                    <a:pt x="0" y="177"/>
                  </a:moveTo>
                  <a:lnTo>
                    <a:pt x="0" y="177"/>
                  </a:lnTo>
                  <a:cubicBezTo>
                    <a:pt x="5" y="193"/>
                    <a:pt x="40" y="397"/>
                    <a:pt x="265" y="552"/>
                  </a:cubicBezTo>
                  <a:cubicBezTo>
                    <a:pt x="490" y="709"/>
                    <a:pt x="797" y="947"/>
                    <a:pt x="958" y="1062"/>
                  </a:cubicBezTo>
                  <a:cubicBezTo>
                    <a:pt x="1121" y="1177"/>
                    <a:pt x="1241" y="1092"/>
                    <a:pt x="1273" y="1062"/>
                  </a:cubicBezTo>
                  <a:cubicBezTo>
                    <a:pt x="1305" y="1030"/>
                    <a:pt x="1407" y="929"/>
                    <a:pt x="1624" y="787"/>
                  </a:cubicBezTo>
                  <a:cubicBezTo>
                    <a:pt x="1840" y="645"/>
                    <a:pt x="2183" y="407"/>
                    <a:pt x="2183" y="204"/>
                  </a:cubicBezTo>
                  <a:cubicBezTo>
                    <a:pt x="2183" y="0"/>
                    <a:pt x="0" y="177"/>
                    <a:pt x="0" y="177"/>
                  </a:cubicBezTo>
                </a:path>
              </a:pathLst>
            </a:custGeom>
            <a:solidFill>
              <a:srgbClr val="C59C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Freeform 169">
              <a:extLst>
                <a:ext uri="{FF2B5EF4-FFF2-40B4-BE49-F238E27FC236}">
                  <a16:creationId xmlns:a16="http://schemas.microsoft.com/office/drawing/2014/main" id="{C424C972-E76C-7FAD-CBEB-C185402DC5B2}"/>
                </a:ext>
              </a:extLst>
            </p:cNvPr>
            <p:cNvSpPr>
              <a:spLocks noChangeArrowheads="1"/>
            </p:cNvSpPr>
            <p:nvPr/>
          </p:nvSpPr>
          <p:spPr bwMode="auto">
            <a:xfrm>
              <a:off x="16754396" y="9318078"/>
              <a:ext cx="2141068" cy="1256597"/>
            </a:xfrm>
            <a:custGeom>
              <a:avLst/>
              <a:gdLst>
                <a:gd name="T0" fmla="*/ 2236 w 2237"/>
                <a:gd name="T1" fmla="*/ 1102 h 1315"/>
                <a:gd name="T2" fmla="*/ 2236 w 2237"/>
                <a:gd name="T3" fmla="*/ 1102 h 1315"/>
                <a:gd name="T4" fmla="*/ 1969 w 2237"/>
                <a:gd name="T5" fmla="*/ 1314 h 1315"/>
                <a:gd name="T6" fmla="*/ 254 w 2237"/>
                <a:gd name="T7" fmla="*/ 1314 h 1315"/>
                <a:gd name="T8" fmla="*/ 0 w 2237"/>
                <a:gd name="T9" fmla="*/ 1102 h 1315"/>
                <a:gd name="T10" fmla="*/ 0 w 2237"/>
                <a:gd name="T11" fmla="*/ 220 h 1315"/>
                <a:gd name="T12" fmla="*/ 254 w 2237"/>
                <a:gd name="T13" fmla="*/ 0 h 1315"/>
                <a:gd name="T14" fmla="*/ 1969 w 2237"/>
                <a:gd name="T15" fmla="*/ 0 h 1315"/>
                <a:gd name="T16" fmla="*/ 2236 w 2237"/>
                <a:gd name="T17" fmla="*/ 220 h 1315"/>
                <a:gd name="T18" fmla="*/ 2236 w 2237"/>
                <a:gd name="T19" fmla="*/ 1102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7" h="1315">
                  <a:moveTo>
                    <a:pt x="2236" y="1102"/>
                  </a:moveTo>
                  <a:lnTo>
                    <a:pt x="2236" y="1102"/>
                  </a:lnTo>
                  <a:cubicBezTo>
                    <a:pt x="2236" y="1223"/>
                    <a:pt x="2108" y="1314"/>
                    <a:pt x="1969" y="1314"/>
                  </a:cubicBezTo>
                  <a:cubicBezTo>
                    <a:pt x="254" y="1314"/>
                    <a:pt x="254" y="1314"/>
                    <a:pt x="254" y="1314"/>
                  </a:cubicBezTo>
                  <a:cubicBezTo>
                    <a:pt x="115" y="1314"/>
                    <a:pt x="0" y="1223"/>
                    <a:pt x="0" y="1102"/>
                  </a:cubicBezTo>
                  <a:cubicBezTo>
                    <a:pt x="0" y="220"/>
                    <a:pt x="0" y="220"/>
                    <a:pt x="0" y="220"/>
                  </a:cubicBezTo>
                  <a:cubicBezTo>
                    <a:pt x="0" y="99"/>
                    <a:pt x="115" y="0"/>
                    <a:pt x="254" y="0"/>
                  </a:cubicBezTo>
                  <a:cubicBezTo>
                    <a:pt x="1969" y="0"/>
                    <a:pt x="1969" y="0"/>
                    <a:pt x="1969" y="0"/>
                  </a:cubicBezTo>
                  <a:cubicBezTo>
                    <a:pt x="2108" y="0"/>
                    <a:pt x="2236" y="99"/>
                    <a:pt x="2236" y="220"/>
                  </a:cubicBezTo>
                  <a:lnTo>
                    <a:pt x="2236" y="1102"/>
                  </a:lnTo>
                </a:path>
              </a:pathLst>
            </a:custGeom>
            <a:solidFill>
              <a:srgbClr val="C59C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Freeform 170">
              <a:extLst>
                <a:ext uri="{FF2B5EF4-FFF2-40B4-BE49-F238E27FC236}">
                  <a16:creationId xmlns:a16="http://schemas.microsoft.com/office/drawing/2014/main" id="{DE6C39A7-B706-0245-C8DD-54097AEEA206}"/>
                </a:ext>
              </a:extLst>
            </p:cNvPr>
            <p:cNvSpPr>
              <a:spLocks noChangeArrowheads="1"/>
            </p:cNvSpPr>
            <p:nvPr/>
          </p:nvSpPr>
          <p:spPr bwMode="auto">
            <a:xfrm>
              <a:off x="16585142" y="8975370"/>
              <a:ext cx="2509196" cy="554257"/>
            </a:xfrm>
            <a:custGeom>
              <a:avLst/>
              <a:gdLst>
                <a:gd name="T0" fmla="*/ 2544 w 2620"/>
                <a:gd name="T1" fmla="*/ 0 h 582"/>
                <a:gd name="T2" fmla="*/ 2544 w 2620"/>
                <a:gd name="T3" fmla="*/ 0 h 582"/>
                <a:gd name="T4" fmla="*/ 1306 w 2620"/>
                <a:gd name="T5" fmla="*/ 94 h 582"/>
                <a:gd name="T6" fmla="*/ 72 w 2620"/>
                <a:gd name="T7" fmla="*/ 0 h 582"/>
                <a:gd name="T8" fmla="*/ 54 w 2620"/>
                <a:gd name="T9" fmla="*/ 96 h 582"/>
                <a:gd name="T10" fmla="*/ 105 w 2620"/>
                <a:gd name="T11" fmla="*/ 262 h 582"/>
                <a:gd name="T12" fmla="*/ 129 w 2620"/>
                <a:gd name="T13" fmla="*/ 581 h 582"/>
                <a:gd name="T14" fmla="*/ 1231 w 2620"/>
                <a:gd name="T15" fmla="*/ 581 h 582"/>
                <a:gd name="T16" fmla="*/ 1381 w 2620"/>
                <a:gd name="T17" fmla="*/ 581 h 582"/>
                <a:gd name="T18" fmla="*/ 2493 w 2620"/>
                <a:gd name="T19" fmla="*/ 581 h 582"/>
                <a:gd name="T20" fmla="*/ 2517 w 2620"/>
                <a:gd name="T21" fmla="*/ 262 h 582"/>
                <a:gd name="T22" fmla="*/ 2565 w 2620"/>
                <a:gd name="T23" fmla="*/ 99 h 582"/>
                <a:gd name="T24" fmla="*/ 2544 w 2620"/>
                <a:gd name="T2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0" h="582">
                  <a:moveTo>
                    <a:pt x="2544" y="0"/>
                  </a:moveTo>
                  <a:lnTo>
                    <a:pt x="2544" y="0"/>
                  </a:lnTo>
                  <a:cubicBezTo>
                    <a:pt x="2306" y="62"/>
                    <a:pt x="1546" y="86"/>
                    <a:pt x="1306" y="94"/>
                  </a:cubicBezTo>
                  <a:cubicBezTo>
                    <a:pt x="1068" y="86"/>
                    <a:pt x="310" y="62"/>
                    <a:pt x="72" y="0"/>
                  </a:cubicBezTo>
                  <a:cubicBezTo>
                    <a:pt x="72" y="0"/>
                    <a:pt x="0" y="11"/>
                    <a:pt x="54" y="96"/>
                  </a:cubicBezTo>
                  <a:cubicBezTo>
                    <a:pt x="54" y="96"/>
                    <a:pt x="94" y="115"/>
                    <a:pt x="105" y="262"/>
                  </a:cubicBezTo>
                  <a:cubicBezTo>
                    <a:pt x="115" y="409"/>
                    <a:pt x="72" y="508"/>
                    <a:pt x="129" y="581"/>
                  </a:cubicBezTo>
                  <a:cubicBezTo>
                    <a:pt x="1231" y="581"/>
                    <a:pt x="1231" y="581"/>
                    <a:pt x="1231" y="581"/>
                  </a:cubicBezTo>
                  <a:cubicBezTo>
                    <a:pt x="1381" y="581"/>
                    <a:pt x="1381" y="581"/>
                    <a:pt x="1381" y="581"/>
                  </a:cubicBezTo>
                  <a:cubicBezTo>
                    <a:pt x="2493" y="581"/>
                    <a:pt x="2493" y="581"/>
                    <a:pt x="2493" y="581"/>
                  </a:cubicBezTo>
                  <a:cubicBezTo>
                    <a:pt x="2549" y="508"/>
                    <a:pt x="2507" y="409"/>
                    <a:pt x="2517" y="262"/>
                  </a:cubicBezTo>
                  <a:cubicBezTo>
                    <a:pt x="2528" y="115"/>
                    <a:pt x="2565" y="99"/>
                    <a:pt x="2565" y="99"/>
                  </a:cubicBezTo>
                  <a:cubicBezTo>
                    <a:pt x="2619" y="14"/>
                    <a:pt x="2544" y="0"/>
                    <a:pt x="2544" y="0"/>
                  </a:cubicBezTo>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Freeform 171">
              <a:extLst>
                <a:ext uri="{FF2B5EF4-FFF2-40B4-BE49-F238E27FC236}">
                  <a16:creationId xmlns:a16="http://schemas.microsoft.com/office/drawing/2014/main" id="{365D51F5-8298-52B6-2DAD-DA3E9D6D5765}"/>
                </a:ext>
              </a:extLst>
            </p:cNvPr>
            <p:cNvSpPr>
              <a:spLocks noChangeArrowheads="1"/>
            </p:cNvSpPr>
            <p:nvPr/>
          </p:nvSpPr>
          <p:spPr bwMode="auto">
            <a:xfrm>
              <a:off x="16644381" y="9648094"/>
              <a:ext cx="2318785" cy="139622"/>
            </a:xfrm>
            <a:custGeom>
              <a:avLst/>
              <a:gdLst>
                <a:gd name="T0" fmla="*/ 2418 w 2419"/>
                <a:gd name="T1" fmla="*/ 75 h 148"/>
                <a:gd name="T2" fmla="*/ 2418 w 2419"/>
                <a:gd name="T3" fmla="*/ 75 h 148"/>
                <a:gd name="T4" fmla="*/ 2322 w 2419"/>
                <a:gd name="T5" fmla="*/ 147 h 148"/>
                <a:gd name="T6" fmla="*/ 96 w 2419"/>
                <a:gd name="T7" fmla="*/ 147 h 148"/>
                <a:gd name="T8" fmla="*/ 0 w 2419"/>
                <a:gd name="T9" fmla="*/ 75 h 148"/>
                <a:gd name="T10" fmla="*/ 0 w 2419"/>
                <a:gd name="T11" fmla="*/ 75 h 148"/>
                <a:gd name="T12" fmla="*/ 96 w 2419"/>
                <a:gd name="T13" fmla="*/ 0 h 148"/>
                <a:gd name="T14" fmla="*/ 2322 w 2419"/>
                <a:gd name="T15" fmla="*/ 0 h 148"/>
                <a:gd name="T16" fmla="*/ 2418 w 2419"/>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48">
                  <a:moveTo>
                    <a:pt x="2418" y="75"/>
                  </a:moveTo>
                  <a:lnTo>
                    <a:pt x="2418" y="75"/>
                  </a:lnTo>
                  <a:cubicBezTo>
                    <a:pt x="2418" y="118"/>
                    <a:pt x="2375" y="147"/>
                    <a:pt x="2322" y="147"/>
                  </a:cubicBezTo>
                  <a:cubicBezTo>
                    <a:pt x="96" y="147"/>
                    <a:pt x="96" y="147"/>
                    <a:pt x="96" y="147"/>
                  </a:cubicBezTo>
                  <a:cubicBezTo>
                    <a:pt x="43" y="147"/>
                    <a:pt x="0" y="118"/>
                    <a:pt x="0" y="75"/>
                  </a:cubicBezTo>
                  <a:lnTo>
                    <a:pt x="0" y="75"/>
                  </a:lnTo>
                  <a:cubicBezTo>
                    <a:pt x="0" y="29"/>
                    <a:pt x="43" y="0"/>
                    <a:pt x="96" y="0"/>
                  </a:cubicBezTo>
                  <a:cubicBezTo>
                    <a:pt x="2322" y="0"/>
                    <a:pt x="2322" y="0"/>
                    <a:pt x="2322" y="0"/>
                  </a:cubicBezTo>
                  <a:cubicBezTo>
                    <a:pt x="2375" y="0"/>
                    <a:pt x="2418" y="29"/>
                    <a:pt x="2418" y="75"/>
                  </a:cubicBezTo>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Freeform 172">
              <a:extLst>
                <a:ext uri="{FF2B5EF4-FFF2-40B4-BE49-F238E27FC236}">
                  <a16:creationId xmlns:a16="http://schemas.microsoft.com/office/drawing/2014/main" id="{AB7A1B00-32BD-5963-EADF-6B1DAA666E71}"/>
                </a:ext>
              </a:extLst>
            </p:cNvPr>
            <p:cNvSpPr>
              <a:spLocks noChangeArrowheads="1"/>
            </p:cNvSpPr>
            <p:nvPr/>
          </p:nvSpPr>
          <p:spPr bwMode="auto">
            <a:xfrm>
              <a:off x="16644381" y="9901952"/>
              <a:ext cx="2318785" cy="160777"/>
            </a:xfrm>
            <a:custGeom>
              <a:avLst/>
              <a:gdLst>
                <a:gd name="T0" fmla="*/ 2418 w 2419"/>
                <a:gd name="T1" fmla="*/ 86 h 173"/>
                <a:gd name="T2" fmla="*/ 2418 w 2419"/>
                <a:gd name="T3" fmla="*/ 86 h 173"/>
                <a:gd name="T4" fmla="*/ 2322 w 2419"/>
                <a:gd name="T5" fmla="*/ 172 h 173"/>
                <a:gd name="T6" fmla="*/ 96 w 2419"/>
                <a:gd name="T7" fmla="*/ 172 h 173"/>
                <a:gd name="T8" fmla="*/ 0 w 2419"/>
                <a:gd name="T9" fmla="*/ 86 h 173"/>
                <a:gd name="T10" fmla="*/ 0 w 2419"/>
                <a:gd name="T11" fmla="*/ 86 h 173"/>
                <a:gd name="T12" fmla="*/ 96 w 2419"/>
                <a:gd name="T13" fmla="*/ 0 h 173"/>
                <a:gd name="T14" fmla="*/ 2322 w 2419"/>
                <a:gd name="T15" fmla="*/ 0 h 173"/>
                <a:gd name="T16" fmla="*/ 2418 w 2419"/>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9" h="173">
                  <a:moveTo>
                    <a:pt x="2418" y="86"/>
                  </a:moveTo>
                  <a:lnTo>
                    <a:pt x="2418" y="86"/>
                  </a:lnTo>
                  <a:cubicBezTo>
                    <a:pt x="2418" y="132"/>
                    <a:pt x="2375" y="172"/>
                    <a:pt x="2322" y="172"/>
                  </a:cubicBezTo>
                  <a:cubicBezTo>
                    <a:pt x="96" y="172"/>
                    <a:pt x="96" y="172"/>
                    <a:pt x="96" y="172"/>
                  </a:cubicBezTo>
                  <a:cubicBezTo>
                    <a:pt x="43" y="172"/>
                    <a:pt x="0" y="132"/>
                    <a:pt x="0" y="86"/>
                  </a:cubicBezTo>
                  <a:lnTo>
                    <a:pt x="0" y="86"/>
                  </a:lnTo>
                  <a:cubicBezTo>
                    <a:pt x="0" y="40"/>
                    <a:pt x="43" y="0"/>
                    <a:pt x="96" y="0"/>
                  </a:cubicBezTo>
                  <a:cubicBezTo>
                    <a:pt x="2322" y="0"/>
                    <a:pt x="2322" y="0"/>
                    <a:pt x="2322" y="0"/>
                  </a:cubicBezTo>
                  <a:cubicBezTo>
                    <a:pt x="2375" y="0"/>
                    <a:pt x="2418" y="40"/>
                    <a:pt x="2418" y="86"/>
                  </a:cubicBezTo>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Freeform 173">
              <a:extLst>
                <a:ext uri="{FF2B5EF4-FFF2-40B4-BE49-F238E27FC236}">
                  <a16:creationId xmlns:a16="http://schemas.microsoft.com/office/drawing/2014/main" id="{3D69290E-F0A7-DD1C-4EA1-2D6E76B5D645}"/>
                </a:ext>
              </a:extLst>
            </p:cNvPr>
            <p:cNvSpPr>
              <a:spLocks noChangeArrowheads="1"/>
            </p:cNvSpPr>
            <p:nvPr/>
          </p:nvSpPr>
          <p:spPr bwMode="auto">
            <a:xfrm>
              <a:off x="16648612" y="10206581"/>
              <a:ext cx="2310322" cy="139622"/>
            </a:xfrm>
            <a:custGeom>
              <a:avLst/>
              <a:gdLst>
                <a:gd name="T0" fmla="*/ 2413 w 2414"/>
                <a:gd name="T1" fmla="*/ 75 h 148"/>
                <a:gd name="T2" fmla="*/ 2413 w 2414"/>
                <a:gd name="T3" fmla="*/ 75 h 148"/>
                <a:gd name="T4" fmla="*/ 2319 w 2414"/>
                <a:gd name="T5" fmla="*/ 147 h 148"/>
                <a:gd name="T6" fmla="*/ 97 w 2414"/>
                <a:gd name="T7" fmla="*/ 147 h 148"/>
                <a:gd name="T8" fmla="*/ 0 w 2414"/>
                <a:gd name="T9" fmla="*/ 75 h 148"/>
                <a:gd name="T10" fmla="*/ 0 w 2414"/>
                <a:gd name="T11" fmla="*/ 75 h 148"/>
                <a:gd name="T12" fmla="*/ 97 w 2414"/>
                <a:gd name="T13" fmla="*/ 0 h 148"/>
                <a:gd name="T14" fmla="*/ 2319 w 2414"/>
                <a:gd name="T15" fmla="*/ 0 h 148"/>
                <a:gd name="T16" fmla="*/ 2413 w 2414"/>
                <a:gd name="T17"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48">
                  <a:moveTo>
                    <a:pt x="2413" y="75"/>
                  </a:moveTo>
                  <a:lnTo>
                    <a:pt x="2413" y="75"/>
                  </a:lnTo>
                  <a:cubicBezTo>
                    <a:pt x="2413" y="118"/>
                    <a:pt x="2370" y="147"/>
                    <a:pt x="2319" y="147"/>
                  </a:cubicBezTo>
                  <a:cubicBezTo>
                    <a:pt x="97" y="147"/>
                    <a:pt x="97" y="147"/>
                    <a:pt x="97" y="147"/>
                  </a:cubicBezTo>
                  <a:cubicBezTo>
                    <a:pt x="43" y="147"/>
                    <a:pt x="0" y="118"/>
                    <a:pt x="0" y="75"/>
                  </a:cubicBezTo>
                  <a:lnTo>
                    <a:pt x="0" y="75"/>
                  </a:lnTo>
                  <a:cubicBezTo>
                    <a:pt x="0" y="30"/>
                    <a:pt x="43" y="0"/>
                    <a:pt x="97" y="0"/>
                  </a:cubicBezTo>
                  <a:cubicBezTo>
                    <a:pt x="2319" y="0"/>
                    <a:pt x="2319" y="0"/>
                    <a:pt x="2319" y="0"/>
                  </a:cubicBezTo>
                  <a:cubicBezTo>
                    <a:pt x="2370" y="0"/>
                    <a:pt x="2413" y="30"/>
                    <a:pt x="2413" y="75"/>
                  </a:cubicBezTo>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Freeform 174">
              <a:extLst>
                <a:ext uri="{FF2B5EF4-FFF2-40B4-BE49-F238E27FC236}">
                  <a16:creationId xmlns:a16="http://schemas.microsoft.com/office/drawing/2014/main" id="{46F18802-6C59-706B-D882-7E5FBF6C0811}"/>
                </a:ext>
              </a:extLst>
            </p:cNvPr>
            <p:cNvSpPr>
              <a:spLocks noChangeArrowheads="1"/>
            </p:cNvSpPr>
            <p:nvPr/>
          </p:nvSpPr>
          <p:spPr bwMode="auto">
            <a:xfrm>
              <a:off x="16648612" y="10460440"/>
              <a:ext cx="2310322" cy="160777"/>
            </a:xfrm>
            <a:custGeom>
              <a:avLst/>
              <a:gdLst>
                <a:gd name="T0" fmla="*/ 2413 w 2414"/>
                <a:gd name="T1" fmla="*/ 86 h 173"/>
                <a:gd name="T2" fmla="*/ 2413 w 2414"/>
                <a:gd name="T3" fmla="*/ 86 h 173"/>
                <a:gd name="T4" fmla="*/ 2319 w 2414"/>
                <a:gd name="T5" fmla="*/ 172 h 173"/>
                <a:gd name="T6" fmla="*/ 97 w 2414"/>
                <a:gd name="T7" fmla="*/ 172 h 173"/>
                <a:gd name="T8" fmla="*/ 0 w 2414"/>
                <a:gd name="T9" fmla="*/ 86 h 173"/>
                <a:gd name="T10" fmla="*/ 0 w 2414"/>
                <a:gd name="T11" fmla="*/ 86 h 173"/>
                <a:gd name="T12" fmla="*/ 97 w 2414"/>
                <a:gd name="T13" fmla="*/ 0 h 173"/>
                <a:gd name="T14" fmla="*/ 2319 w 2414"/>
                <a:gd name="T15" fmla="*/ 0 h 173"/>
                <a:gd name="T16" fmla="*/ 2413 w 2414"/>
                <a:gd name="T17"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4" h="173">
                  <a:moveTo>
                    <a:pt x="2413" y="86"/>
                  </a:moveTo>
                  <a:lnTo>
                    <a:pt x="2413" y="86"/>
                  </a:lnTo>
                  <a:cubicBezTo>
                    <a:pt x="2413" y="132"/>
                    <a:pt x="2370" y="172"/>
                    <a:pt x="2319" y="172"/>
                  </a:cubicBezTo>
                  <a:cubicBezTo>
                    <a:pt x="97" y="172"/>
                    <a:pt x="97" y="172"/>
                    <a:pt x="97" y="172"/>
                  </a:cubicBezTo>
                  <a:cubicBezTo>
                    <a:pt x="43" y="172"/>
                    <a:pt x="0" y="132"/>
                    <a:pt x="0" y="86"/>
                  </a:cubicBezTo>
                  <a:lnTo>
                    <a:pt x="0" y="86"/>
                  </a:lnTo>
                  <a:cubicBezTo>
                    <a:pt x="0" y="43"/>
                    <a:pt x="43" y="0"/>
                    <a:pt x="97" y="0"/>
                  </a:cubicBezTo>
                  <a:cubicBezTo>
                    <a:pt x="2319" y="0"/>
                    <a:pt x="2319" y="0"/>
                    <a:pt x="2319" y="0"/>
                  </a:cubicBezTo>
                  <a:cubicBezTo>
                    <a:pt x="2370" y="0"/>
                    <a:pt x="2413" y="43"/>
                    <a:pt x="2413" y="86"/>
                  </a:cubicBezTo>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 name="Freeform 175">
              <a:extLst>
                <a:ext uri="{FF2B5EF4-FFF2-40B4-BE49-F238E27FC236}">
                  <a16:creationId xmlns:a16="http://schemas.microsoft.com/office/drawing/2014/main" id="{171686CB-6579-1EE6-6D06-CF4D1462C828}"/>
                </a:ext>
              </a:extLst>
            </p:cNvPr>
            <p:cNvSpPr>
              <a:spLocks noChangeArrowheads="1"/>
            </p:cNvSpPr>
            <p:nvPr/>
          </p:nvSpPr>
          <p:spPr bwMode="auto">
            <a:xfrm>
              <a:off x="17253697" y="10947001"/>
              <a:ext cx="1138236" cy="380787"/>
            </a:xfrm>
            <a:custGeom>
              <a:avLst/>
              <a:gdLst>
                <a:gd name="T0" fmla="*/ 8 w 1191"/>
                <a:gd name="T1" fmla="*/ 8 h 402"/>
                <a:gd name="T2" fmla="*/ 8 w 1191"/>
                <a:gd name="T3" fmla="*/ 8 h 402"/>
                <a:gd name="T4" fmla="*/ 1190 w 1191"/>
                <a:gd name="T5" fmla="*/ 0 h 402"/>
                <a:gd name="T6" fmla="*/ 626 w 1191"/>
                <a:gd name="T7" fmla="*/ 391 h 402"/>
                <a:gd name="T8" fmla="*/ 8 w 1191"/>
                <a:gd name="T9" fmla="*/ 8 h 402"/>
              </a:gdLst>
              <a:ahLst/>
              <a:cxnLst>
                <a:cxn ang="0">
                  <a:pos x="T0" y="T1"/>
                </a:cxn>
                <a:cxn ang="0">
                  <a:pos x="T2" y="T3"/>
                </a:cxn>
                <a:cxn ang="0">
                  <a:pos x="T4" y="T5"/>
                </a:cxn>
                <a:cxn ang="0">
                  <a:pos x="T6" y="T7"/>
                </a:cxn>
                <a:cxn ang="0">
                  <a:pos x="T8" y="T9"/>
                </a:cxn>
              </a:cxnLst>
              <a:rect l="0" t="0" r="r" b="b"/>
              <a:pathLst>
                <a:path w="1191" h="402">
                  <a:moveTo>
                    <a:pt x="8" y="8"/>
                  </a:moveTo>
                  <a:lnTo>
                    <a:pt x="8" y="8"/>
                  </a:lnTo>
                  <a:cubicBezTo>
                    <a:pt x="0" y="0"/>
                    <a:pt x="679" y="107"/>
                    <a:pt x="1190" y="0"/>
                  </a:cubicBezTo>
                  <a:cubicBezTo>
                    <a:pt x="1190" y="0"/>
                    <a:pt x="784" y="377"/>
                    <a:pt x="626" y="391"/>
                  </a:cubicBezTo>
                  <a:cubicBezTo>
                    <a:pt x="468" y="401"/>
                    <a:pt x="136" y="105"/>
                    <a:pt x="8" y="8"/>
                  </a:cubicBezTo>
                </a:path>
              </a:pathLst>
            </a:custGeom>
            <a:solidFill>
              <a:srgbClr val="4E4E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16" name="Group 15">
              <a:extLst>
                <a:ext uri="{FF2B5EF4-FFF2-40B4-BE49-F238E27FC236}">
                  <a16:creationId xmlns:a16="http://schemas.microsoft.com/office/drawing/2014/main" id="{7C68C998-6E8B-E31C-F83D-1AB9771D2072}"/>
                </a:ext>
              </a:extLst>
            </p:cNvPr>
            <p:cNvGrpSpPr/>
            <p:nvPr/>
          </p:nvGrpSpPr>
          <p:grpSpPr>
            <a:xfrm>
              <a:off x="16331260" y="7824547"/>
              <a:ext cx="1163624" cy="1180440"/>
              <a:chOff x="16331260" y="7824547"/>
              <a:chExt cx="1163624" cy="1180440"/>
            </a:xfrm>
            <a:solidFill>
              <a:schemeClr val="accent5"/>
            </a:solidFill>
          </p:grpSpPr>
          <p:sp>
            <p:nvSpPr>
              <p:cNvPr id="71" name="Freeform 176">
                <a:extLst>
                  <a:ext uri="{FF2B5EF4-FFF2-40B4-BE49-F238E27FC236}">
                    <a16:creationId xmlns:a16="http://schemas.microsoft.com/office/drawing/2014/main" id="{627A5D3B-62C4-42B7-EE25-5D7D2ECB2680}"/>
                  </a:ext>
                </a:extLst>
              </p:cNvPr>
              <p:cNvSpPr>
                <a:spLocks noChangeArrowheads="1"/>
              </p:cNvSpPr>
              <p:nvPr/>
            </p:nvSpPr>
            <p:spPr bwMode="auto">
              <a:xfrm>
                <a:off x="16572448" y="8074174"/>
                <a:ext cx="689712" cy="689648"/>
              </a:xfrm>
              <a:custGeom>
                <a:avLst/>
                <a:gdLst>
                  <a:gd name="T0" fmla="*/ 361 w 723"/>
                  <a:gd name="T1" fmla="*/ 0 h 724"/>
                  <a:gd name="T2" fmla="*/ 361 w 723"/>
                  <a:gd name="T3" fmla="*/ 0 h 724"/>
                  <a:gd name="T4" fmla="*/ 0 w 723"/>
                  <a:gd name="T5" fmla="*/ 361 h 724"/>
                  <a:gd name="T6" fmla="*/ 361 w 723"/>
                  <a:gd name="T7" fmla="*/ 723 h 724"/>
                  <a:gd name="T8" fmla="*/ 722 w 723"/>
                  <a:gd name="T9" fmla="*/ 361 h 724"/>
                  <a:gd name="T10" fmla="*/ 361 w 723"/>
                  <a:gd name="T11" fmla="*/ 0 h 724"/>
                </a:gdLst>
                <a:ahLst/>
                <a:cxnLst>
                  <a:cxn ang="0">
                    <a:pos x="T0" y="T1"/>
                  </a:cxn>
                  <a:cxn ang="0">
                    <a:pos x="T2" y="T3"/>
                  </a:cxn>
                  <a:cxn ang="0">
                    <a:pos x="T4" y="T5"/>
                  </a:cxn>
                  <a:cxn ang="0">
                    <a:pos x="T6" y="T7"/>
                  </a:cxn>
                  <a:cxn ang="0">
                    <a:pos x="T8" y="T9"/>
                  </a:cxn>
                  <a:cxn ang="0">
                    <a:pos x="T10" y="T11"/>
                  </a:cxn>
                </a:cxnLst>
                <a:rect l="0" t="0" r="r" b="b"/>
                <a:pathLst>
                  <a:path w="723" h="724">
                    <a:moveTo>
                      <a:pt x="361" y="0"/>
                    </a:moveTo>
                    <a:lnTo>
                      <a:pt x="361" y="0"/>
                    </a:lnTo>
                    <a:cubicBezTo>
                      <a:pt x="160" y="0"/>
                      <a:pt x="0" y="161"/>
                      <a:pt x="0" y="361"/>
                    </a:cubicBezTo>
                    <a:cubicBezTo>
                      <a:pt x="0" y="559"/>
                      <a:pt x="160" y="723"/>
                      <a:pt x="361" y="723"/>
                    </a:cubicBezTo>
                    <a:cubicBezTo>
                      <a:pt x="559" y="723"/>
                      <a:pt x="722" y="559"/>
                      <a:pt x="722" y="361"/>
                    </a:cubicBezTo>
                    <a:cubicBezTo>
                      <a:pt x="722" y="161"/>
                      <a:pt x="559" y="0"/>
                      <a:pt x="36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177">
                <a:extLst>
                  <a:ext uri="{FF2B5EF4-FFF2-40B4-BE49-F238E27FC236}">
                    <a16:creationId xmlns:a16="http://schemas.microsoft.com/office/drawing/2014/main" id="{0DF56974-10C1-74D6-F756-AD56B2ED8C3C}"/>
                  </a:ext>
                </a:extLst>
              </p:cNvPr>
              <p:cNvSpPr>
                <a:spLocks noChangeArrowheads="1"/>
              </p:cNvSpPr>
              <p:nvPr/>
            </p:nvSpPr>
            <p:spPr bwMode="auto">
              <a:xfrm>
                <a:off x="16331260" y="7824547"/>
                <a:ext cx="1163624" cy="1180440"/>
              </a:xfrm>
              <a:custGeom>
                <a:avLst/>
                <a:gdLst>
                  <a:gd name="T0" fmla="*/ 746 w 1215"/>
                  <a:gd name="T1" fmla="*/ 137 h 1235"/>
                  <a:gd name="T2" fmla="*/ 668 w 1215"/>
                  <a:gd name="T3" fmla="*/ 118 h 1235"/>
                  <a:gd name="T4" fmla="*/ 513 w 1215"/>
                  <a:gd name="T5" fmla="*/ 9 h 1235"/>
                  <a:gd name="T6" fmla="*/ 422 w 1215"/>
                  <a:gd name="T7" fmla="*/ 158 h 1235"/>
                  <a:gd name="T8" fmla="*/ 339 w 1215"/>
                  <a:gd name="T9" fmla="*/ 67 h 1235"/>
                  <a:gd name="T10" fmla="*/ 281 w 1215"/>
                  <a:gd name="T11" fmla="*/ 249 h 1235"/>
                  <a:gd name="T12" fmla="*/ 222 w 1215"/>
                  <a:gd name="T13" fmla="*/ 305 h 1235"/>
                  <a:gd name="T14" fmla="*/ 48 w 1215"/>
                  <a:gd name="T15" fmla="*/ 375 h 1235"/>
                  <a:gd name="T16" fmla="*/ 123 w 1215"/>
                  <a:gd name="T17" fmla="*/ 535 h 1235"/>
                  <a:gd name="T18" fmla="*/ 0 w 1215"/>
                  <a:gd name="T19" fmla="*/ 554 h 1235"/>
                  <a:gd name="T20" fmla="*/ 123 w 1215"/>
                  <a:gd name="T21" fmla="*/ 701 h 1235"/>
                  <a:gd name="T22" fmla="*/ 149 w 1215"/>
                  <a:gd name="T23" fmla="*/ 806 h 1235"/>
                  <a:gd name="T24" fmla="*/ 125 w 1215"/>
                  <a:gd name="T25" fmla="*/ 990 h 1235"/>
                  <a:gd name="T26" fmla="*/ 332 w 1215"/>
                  <a:gd name="T27" fmla="*/ 1027 h 1235"/>
                  <a:gd name="T28" fmla="*/ 299 w 1215"/>
                  <a:gd name="T29" fmla="*/ 1148 h 1235"/>
                  <a:gd name="T30" fmla="*/ 484 w 1215"/>
                  <a:gd name="T31" fmla="*/ 1100 h 1235"/>
                  <a:gd name="T32" fmla="*/ 564 w 1215"/>
                  <a:gd name="T33" fmla="*/ 1113 h 1235"/>
                  <a:gd name="T34" fmla="*/ 591 w 1215"/>
                  <a:gd name="T35" fmla="*/ 1234 h 1235"/>
                  <a:gd name="T36" fmla="*/ 733 w 1215"/>
                  <a:gd name="T37" fmla="*/ 1102 h 1235"/>
                  <a:gd name="T38" fmla="*/ 807 w 1215"/>
                  <a:gd name="T39" fmla="*/ 1076 h 1235"/>
                  <a:gd name="T40" fmla="*/ 891 w 1215"/>
                  <a:gd name="T41" fmla="*/ 1170 h 1235"/>
                  <a:gd name="T42" fmla="*/ 949 w 1215"/>
                  <a:gd name="T43" fmla="*/ 987 h 1235"/>
                  <a:gd name="T44" fmla="*/ 1003 w 1215"/>
                  <a:gd name="T45" fmla="*/ 926 h 1235"/>
                  <a:gd name="T46" fmla="*/ 1123 w 1215"/>
                  <a:gd name="T47" fmla="*/ 969 h 1235"/>
                  <a:gd name="T48" fmla="*/ 1086 w 1215"/>
                  <a:gd name="T49" fmla="*/ 779 h 1235"/>
                  <a:gd name="T50" fmla="*/ 1105 w 1215"/>
                  <a:gd name="T51" fmla="*/ 691 h 1235"/>
                  <a:gd name="T52" fmla="*/ 1214 w 1215"/>
                  <a:gd name="T53" fmla="*/ 682 h 1235"/>
                  <a:gd name="T54" fmla="*/ 1099 w 1215"/>
                  <a:gd name="T55" fmla="*/ 533 h 1235"/>
                  <a:gd name="T56" fmla="*/ 1075 w 1215"/>
                  <a:gd name="T57" fmla="*/ 434 h 1235"/>
                  <a:gd name="T58" fmla="*/ 1171 w 1215"/>
                  <a:gd name="T59" fmla="*/ 351 h 1235"/>
                  <a:gd name="T60" fmla="*/ 990 w 1215"/>
                  <a:gd name="T61" fmla="*/ 289 h 1235"/>
                  <a:gd name="T62" fmla="*/ 899 w 1215"/>
                  <a:gd name="T63" fmla="*/ 209 h 1235"/>
                  <a:gd name="T64" fmla="*/ 933 w 1215"/>
                  <a:gd name="T65" fmla="*/ 89 h 1235"/>
                  <a:gd name="T66" fmla="*/ 746 w 1215"/>
                  <a:gd name="T67" fmla="*/ 137 h 1235"/>
                  <a:gd name="T68" fmla="*/ 1027 w 1215"/>
                  <a:gd name="T69" fmla="*/ 618 h 1235"/>
                  <a:gd name="T70" fmla="*/ 200 w 1215"/>
                  <a:gd name="T71" fmla="*/ 618 h 1235"/>
                  <a:gd name="T72" fmla="*/ 1027 w 1215"/>
                  <a:gd name="T73" fmla="*/ 618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5" h="1235">
                    <a:moveTo>
                      <a:pt x="746" y="137"/>
                    </a:moveTo>
                    <a:lnTo>
                      <a:pt x="746" y="137"/>
                    </a:lnTo>
                    <a:cubicBezTo>
                      <a:pt x="719" y="132"/>
                      <a:pt x="695" y="126"/>
                      <a:pt x="668" y="121"/>
                    </a:cubicBezTo>
                    <a:cubicBezTo>
                      <a:pt x="668" y="118"/>
                      <a:pt x="668" y="118"/>
                      <a:pt x="668" y="118"/>
                    </a:cubicBezTo>
                    <a:cubicBezTo>
                      <a:pt x="639" y="0"/>
                      <a:pt x="639" y="0"/>
                      <a:pt x="639" y="0"/>
                    </a:cubicBezTo>
                    <a:cubicBezTo>
                      <a:pt x="513" y="9"/>
                      <a:pt x="513" y="9"/>
                      <a:pt x="513" y="9"/>
                    </a:cubicBezTo>
                    <a:cubicBezTo>
                      <a:pt x="500" y="134"/>
                      <a:pt x="500" y="134"/>
                      <a:pt x="500" y="134"/>
                    </a:cubicBezTo>
                    <a:cubicBezTo>
                      <a:pt x="473" y="139"/>
                      <a:pt x="447" y="148"/>
                      <a:pt x="422" y="158"/>
                    </a:cubicBezTo>
                    <a:cubicBezTo>
                      <a:pt x="420" y="155"/>
                      <a:pt x="420" y="155"/>
                      <a:pt x="420" y="155"/>
                    </a:cubicBezTo>
                    <a:cubicBezTo>
                      <a:pt x="339" y="67"/>
                      <a:pt x="339" y="67"/>
                      <a:pt x="339" y="67"/>
                    </a:cubicBezTo>
                    <a:cubicBezTo>
                      <a:pt x="235" y="134"/>
                      <a:pt x="235" y="134"/>
                      <a:pt x="235" y="134"/>
                    </a:cubicBezTo>
                    <a:cubicBezTo>
                      <a:pt x="281" y="249"/>
                      <a:pt x="281" y="249"/>
                      <a:pt x="281" y="249"/>
                    </a:cubicBezTo>
                    <a:cubicBezTo>
                      <a:pt x="259" y="265"/>
                      <a:pt x="241" y="287"/>
                      <a:pt x="224" y="308"/>
                    </a:cubicBezTo>
                    <a:cubicBezTo>
                      <a:pt x="222" y="305"/>
                      <a:pt x="222" y="305"/>
                      <a:pt x="222" y="305"/>
                    </a:cubicBezTo>
                    <a:cubicBezTo>
                      <a:pt x="109" y="268"/>
                      <a:pt x="109" y="268"/>
                      <a:pt x="109" y="268"/>
                    </a:cubicBezTo>
                    <a:cubicBezTo>
                      <a:pt x="48" y="375"/>
                      <a:pt x="48" y="375"/>
                      <a:pt x="48" y="375"/>
                    </a:cubicBezTo>
                    <a:cubicBezTo>
                      <a:pt x="144" y="455"/>
                      <a:pt x="144" y="455"/>
                      <a:pt x="144" y="455"/>
                    </a:cubicBezTo>
                    <a:cubicBezTo>
                      <a:pt x="134" y="482"/>
                      <a:pt x="128" y="498"/>
                      <a:pt x="123" y="535"/>
                    </a:cubicBezTo>
                    <a:cubicBezTo>
                      <a:pt x="120" y="535"/>
                      <a:pt x="120" y="535"/>
                      <a:pt x="120" y="535"/>
                    </a:cubicBezTo>
                    <a:cubicBezTo>
                      <a:pt x="0" y="554"/>
                      <a:pt x="0" y="554"/>
                      <a:pt x="0" y="554"/>
                    </a:cubicBezTo>
                    <a:cubicBezTo>
                      <a:pt x="0" y="677"/>
                      <a:pt x="0" y="677"/>
                      <a:pt x="0" y="677"/>
                    </a:cubicBezTo>
                    <a:cubicBezTo>
                      <a:pt x="123" y="701"/>
                      <a:pt x="123" y="701"/>
                      <a:pt x="123" y="701"/>
                    </a:cubicBezTo>
                    <a:cubicBezTo>
                      <a:pt x="128" y="736"/>
                      <a:pt x="139" y="771"/>
                      <a:pt x="152" y="803"/>
                    </a:cubicBezTo>
                    <a:cubicBezTo>
                      <a:pt x="149" y="806"/>
                      <a:pt x="149" y="806"/>
                      <a:pt x="149" y="806"/>
                    </a:cubicBezTo>
                    <a:cubicBezTo>
                      <a:pt x="59" y="886"/>
                      <a:pt x="59" y="886"/>
                      <a:pt x="59" y="886"/>
                    </a:cubicBezTo>
                    <a:cubicBezTo>
                      <a:pt x="125" y="990"/>
                      <a:pt x="125" y="990"/>
                      <a:pt x="125" y="990"/>
                    </a:cubicBezTo>
                    <a:cubicBezTo>
                      <a:pt x="241" y="947"/>
                      <a:pt x="241" y="947"/>
                      <a:pt x="241" y="947"/>
                    </a:cubicBezTo>
                    <a:cubicBezTo>
                      <a:pt x="267" y="977"/>
                      <a:pt x="297" y="1003"/>
                      <a:pt x="332" y="1027"/>
                    </a:cubicBezTo>
                    <a:cubicBezTo>
                      <a:pt x="329" y="1030"/>
                      <a:pt x="329" y="1030"/>
                      <a:pt x="329" y="1030"/>
                    </a:cubicBezTo>
                    <a:cubicBezTo>
                      <a:pt x="299" y="1148"/>
                      <a:pt x="299" y="1148"/>
                      <a:pt x="299" y="1148"/>
                    </a:cubicBezTo>
                    <a:cubicBezTo>
                      <a:pt x="412" y="1199"/>
                      <a:pt x="412" y="1199"/>
                      <a:pt x="412" y="1199"/>
                    </a:cubicBezTo>
                    <a:cubicBezTo>
                      <a:pt x="484" y="1100"/>
                      <a:pt x="484" y="1100"/>
                      <a:pt x="484" y="1100"/>
                    </a:cubicBezTo>
                    <a:cubicBezTo>
                      <a:pt x="484" y="1097"/>
                      <a:pt x="484" y="1097"/>
                      <a:pt x="484" y="1097"/>
                    </a:cubicBezTo>
                    <a:cubicBezTo>
                      <a:pt x="511" y="1105"/>
                      <a:pt x="537" y="1111"/>
                      <a:pt x="564" y="1113"/>
                    </a:cubicBezTo>
                    <a:cubicBezTo>
                      <a:pt x="564" y="1116"/>
                      <a:pt x="564" y="1116"/>
                      <a:pt x="564" y="1116"/>
                    </a:cubicBezTo>
                    <a:cubicBezTo>
                      <a:pt x="591" y="1234"/>
                      <a:pt x="591" y="1234"/>
                      <a:pt x="591" y="1234"/>
                    </a:cubicBezTo>
                    <a:cubicBezTo>
                      <a:pt x="717" y="1226"/>
                      <a:pt x="717" y="1226"/>
                      <a:pt x="717" y="1226"/>
                    </a:cubicBezTo>
                    <a:cubicBezTo>
                      <a:pt x="733" y="1102"/>
                      <a:pt x="733" y="1102"/>
                      <a:pt x="733" y="1102"/>
                    </a:cubicBezTo>
                    <a:lnTo>
                      <a:pt x="733" y="1102"/>
                    </a:lnTo>
                    <a:cubicBezTo>
                      <a:pt x="757" y="1095"/>
                      <a:pt x="783" y="1086"/>
                      <a:pt x="807" y="1076"/>
                    </a:cubicBezTo>
                    <a:cubicBezTo>
                      <a:pt x="810" y="1081"/>
                      <a:pt x="810" y="1081"/>
                      <a:pt x="810" y="1081"/>
                    </a:cubicBezTo>
                    <a:cubicBezTo>
                      <a:pt x="891" y="1170"/>
                      <a:pt x="891" y="1170"/>
                      <a:pt x="891" y="1170"/>
                    </a:cubicBezTo>
                    <a:cubicBezTo>
                      <a:pt x="995" y="1102"/>
                      <a:pt x="995" y="1102"/>
                      <a:pt x="995" y="1102"/>
                    </a:cubicBezTo>
                    <a:cubicBezTo>
                      <a:pt x="949" y="987"/>
                      <a:pt x="949" y="987"/>
                      <a:pt x="949" y="987"/>
                    </a:cubicBezTo>
                    <a:cubicBezTo>
                      <a:pt x="949" y="985"/>
                      <a:pt x="949" y="985"/>
                      <a:pt x="949" y="985"/>
                    </a:cubicBezTo>
                    <a:cubicBezTo>
                      <a:pt x="968" y="966"/>
                      <a:pt x="987" y="947"/>
                      <a:pt x="1003" y="926"/>
                    </a:cubicBezTo>
                    <a:cubicBezTo>
                      <a:pt x="1008" y="929"/>
                      <a:pt x="1008" y="929"/>
                      <a:pt x="1008" y="929"/>
                    </a:cubicBezTo>
                    <a:cubicBezTo>
                      <a:pt x="1123" y="969"/>
                      <a:pt x="1123" y="969"/>
                      <a:pt x="1123" y="969"/>
                    </a:cubicBezTo>
                    <a:cubicBezTo>
                      <a:pt x="1182" y="859"/>
                      <a:pt x="1182" y="859"/>
                      <a:pt x="1182" y="859"/>
                    </a:cubicBezTo>
                    <a:cubicBezTo>
                      <a:pt x="1086" y="779"/>
                      <a:pt x="1086" y="779"/>
                      <a:pt x="1086" y="779"/>
                    </a:cubicBezTo>
                    <a:cubicBezTo>
                      <a:pt x="1086" y="773"/>
                      <a:pt x="1086" y="773"/>
                      <a:pt x="1086" y="773"/>
                    </a:cubicBezTo>
                    <a:cubicBezTo>
                      <a:pt x="1094" y="747"/>
                      <a:pt x="1099" y="725"/>
                      <a:pt x="1105" y="691"/>
                    </a:cubicBezTo>
                    <a:cubicBezTo>
                      <a:pt x="1110" y="691"/>
                      <a:pt x="1110" y="691"/>
                      <a:pt x="1110" y="691"/>
                    </a:cubicBezTo>
                    <a:cubicBezTo>
                      <a:pt x="1214" y="682"/>
                      <a:pt x="1214" y="682"/>
                      <a:pt x="1214" y="682"/>
                    </a:cubicBezTo>
                    <a:cubicBezTo>
                      <a:pt x="1214" y="557"/>
                      <a:pt x="1214" y="557"/>
                      <a:pt x="1214" y="557"/>
                    </a:cubicBezTo>
                    <a:cubicBezTo>
                      <a:pt x="1099" y="533"/>
                      <a:pt x="1099" y="533"/>
                      <a:pt x="1099" y="533"/>
                    </a:cubicBezTo>
                    <a:cubicBezTo>
                      <a:pt x="1102" y="533"/>
                      <a:pt x="1102" y="533"/>
                      <a:pt x="1102" y="533"/>
                    </a:cubicBezTo>
                    <a:cubicBezTo>
                      <a:pt x="1096" y="498"/>
                      <a:pt x="1089" y="466"/>
                      <a:pt x="1075" y="434"/>
                    </a:cubicBezTo>
                    <a:cubicBezTo>
                      <a:pt x="1080" y="431"/>
                      <a:pt x="1080" y="431"/>
                      <a:pt x="1080" y="431"/>
                    </a:cubicBezTo>
                    <a:cubicBezTo>
                      <a:pt x="1171" y="351"/>
                      <a:pt x="1171" y="351"/>
                      <a:pt x="1171" y="351"/>
                    </a:cubicBezTo>
                    <a:cubicBezTo>
                      <a:pt x="1107" y="244"/>
                      <a:pt x="1107" y="244"/>
                      <a:pt x="1107" y="244"/>
                    </a:cubicBezTo>
                    <a:cubicBezTo>
                      <a:pt x="990" y="289"/>
                      <a:pt x="990" y="289"/>
                      <a:pt x="990" y="289"/>
                    </a:cubicBezTo>
                    <a:lnTo>
                      <a:pt x="990" y="289"/>
                    </a:lnTo>
                    <a:cubicBezTo>
                      <a:pt x="963" y="260"/>
                      <a:pt x="933" y="233"/>
                      <a:pt x="899" y="209"/>
                    </a:cubicBezTo>
                    <a:cubicBezTo>
                      <a:pt x="901" y="206"/>
                      <a:pt x="901" y="206"/>
                      <a:pt x="901" y="206"/>
                    </a:cubicBezTo>
                    <a:cubicBezTo>
                      <a:pt x="933" y="89"/>
                      <a:pt x="933" y="89"/>
                      <a:pt x="933" y="89"/>
                    </a:cubicBezTo>
                    <a:cubicBezTo>
                      <a:pt x="818" y="35"/>
                      <a:pt x="818" y="35"/>
                      <a:pt x="818" y="35"/>
                    </a:cubicBezTo>
                    <a:cubicBezTo>
                      <a:pt x="746" y="137"/>
                      <a:pt x="746" y="137"/>
                      <a:pt x="746" y="137"/>
                    </a:cubicBezTo>
                    <a:close/>
                    <a:moveTo>
                      <a:pt x="1027" y="618"/>
                    </a:moveTo>
                    <a:lnTo>
                      <a:pt x="1027" y="618"/>
                    </a:lnTo>
                    <a:cubicBezTo>
                      <a:pt x="1027" y="846"/>
                      <a:pt x="842" y="1030"/>
                      <a:pt x="615" y="1030"/>
                    </a:cubicBezTo>
                    <a:cubicBezTo>
                      <a:pt x="385" y="1030"/>
                      <a:pt x="200" y="846"/>
                      <a:pt x="200" y="618"/>
                    </a:cubicBezTo>
                    <a:cubicBezTo>
                      <a:pt x="200" y="388"/>
                      <a:pt x="385" y="204"/>
                      <a:pt x="615" y="204"/>
                    </a:cubicBezTo>
                    <a:cubicBezTo>
                      <a:pt x="842" y="204"/>
                      <a:pt x="1027" y="388"/>
                      <a:pt x="1027" y="61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7" name="Group 16">
              <a:extLst>
                <a:ext uri="{FF2B5EF4-FFF2-40B4-BE49-F238E27FC236}">
                  <a16:creationId xmlns:a16="http://schemas.microsoft.com/office/drawing/2014/main" id="{294C9EA3-45C1-248D-C3B5-F2231953109B}"/>
                </a:ext>
              </a:extLst>
            </p:cNvPr>
            <p:cNvGrpSpPr/>
            <p:nvPr/>
          </p:nvGrpSpPr>
          <p:grpSpPr>
            <a:xfrm>
              <a:off x="17545661" y="8480347"/>
              <a:ext cx="588159" cy="600797"/>
              <a:chOff x="17545661" y="8480347"/>
              <a:chExt cx="588159" cy="600797"/>
            </a:xfrm>
            <a:solidFill>
              <a:schemeClr val="accent1"/>
            </a:solidFill>
          </p:grpSpPr>
          <p:sp>
            <p:nvSpPr>
              <p:cNvPr id="69" name="Freeform 180">
                <a:extLst>
                  <a:ext uri="{FF2B5EF4-FFF2-40B4-BE49-F238E27FC236}">
                    <a16:creationId xmlns:a16="http://schemas.microsoft.com/office/drawing/2014/main" id="{C8BDFDB1-EC2F-8AA1-5B0E-0012EFC6B703}"/>
                  </a:ext>
                </a:extLst>
              </p:cNvPr>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181">
                <a:extLst>
                  <a:ext uri="{FF2B5EF4-FFF2-40B4-BE49-F238E27FC236}">
                    <a16:creationId xmlns:a16="http://schemas.microsoft.com/office/drawing/2014/main" id="{79372C85-B957-9D5F-F7BE-8198C527AC7B}"/>
                  </a:ext>
                </a:extLst>
              </p:cNvPr>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8" name="Group 17">
              <a:extLst>
                <a:ext uri="{FF2B5EF4-FFF2-40B4-BE49-F238E27FC236}">
                  <a16:creationId xmlns:a16="http://schemas.microsoft.com/office/drawing/2014/main" id="{FA2D74E4-E49A-D9FE-318A-A44C8C921ED7}"/>
                </a:ext>
              </a:extLst>
            </p:cNvPr>
            <p:cNvGrpSpPr/>
            <p:nvPr/>
          </p:nvGrpSpPr>
          <p:grpSpPr>
            <a:xfrm>
              <a:off x="17812236" y="7168747"/>
              <a:ext cx="1595222" cy="1590844"/>
              <a:chOff x="17812236" y="7168747"/>
              <a:chExt cx="1595222" cy="1590844"/>
            </a:xfrm>
            <a:solidFill>
              <a:schemeClr val="accent2"/>
            </a:solidFill>
          </p:grpSpPr>
          <p:sp>
            <p:nvSpPr>
              <p:cNvPr id="67" name="Freeform 196">
                <a:extLst>
                  <a:ext uri="{FF2B5EF4-FFF2-40B4-BE49-F238E27FC236}">
                    <a16:creationId xmlns:a16="http://schemas.microsoft.com/office/drawing/2014/main" id="{7730F7C8-9A5F-B672-073C-AB89392BDA91}"/>
                  </a:ext>
                </a:extLst>
              </p:cNvPr>
              <p:cNvSpPr>
                <a:spLocks noChangeArrowheads="1"/>
              </p:cNvSpPr>
              <p:nvPr/>
            </p:nvSpPr>
            <p:spPr bwMode="auto">
              <a:xfrm>
                <a:off x="18078812" y="7435298"/>
                <a:ext cx="1057840" cy="1057742"/>
              </a:xfrm>
              <a:custGeom>
                <a:avLst/>
                <a:gdLst>
                  <a:gd name="T0" fmla="*/ 262 w 1108"/>
                  <a:gd name="T1" fmla="*/ 163 h 1109"/>
                  <a:gd name="T2" fmla="*/ 262 w 1108"/>
                  <a:gd name="T3" fmla="*/ 163 h 1109"/>
                  <a:gd name="T4" fmla="*/ 160 w 1108"/>
                  <a:gd name="T5" fmla="*/ 846 h 1109"/>
                  <a:gd name="T6" fmla="*/ 845 w 1108"/>
                  <a:gd name="T7" fmla="*/ 947 h 1109"/>
                  <a:gd name="T8" fmla="*/ 947 w 1108"/>
                  <a:gd name="T9" fmla="*/ 263 h 1109"/>
                  <a:gd name="T10" fmla="*/ 262 w 1108"/>
                  <a:gd name="T11" fmla="*/ 163 h 1109"/>
                </a:gdLst>
                <a:ahLst/>
                <a:cxnLst>
                  <a:cxn ang="0">
                    <a:pos x="T0" y="T1"/>
                  </a:cxn>
                  <a:cxn ang="0">
                    <a:pos x="T2" y="T3"/>
                  </a:cxn>
                  <a:cxn ang="0">
                    <a:pos x="T4" y="T5"/>
                  </a:cxn>
                  <a:cxn ang="0">
                    <a:pos x="T6" y="T7"/>
                  </a:cxn>
                  <a:cxn ang="0">
                    <a:pos x="T8" y="T9"/>
                  </a:cxn>
                  <a:cxn ang="0">
                    <a:pos x="T10" y="T11"/>
                  </a:cxn>
                </a:cxnLst>
                <a:rect l="0" t="0" r="r" b="b"/>
                <a:pathLst>
                  <a:path w="1108" h="1109">
                    <a:moveTo>
                      <a:pt x="262" y="163"/>
                    </a:moveTo>
                    <a:lnTo>
                      <a:pt x="262" y="163"/>
                    </a:lnTo>
                    <a:cubicBezTo>
                      <a:pt x="45" y="324"/>
                      <a:pt x="0" y="632"/>
                      <a:pt x="160" y="846"/>
                    </a:cubicBezTo>
                    <a:cubicBezTo>
                      <a:pt x="324" y="1062"/>
                      <a:pt x="629" y="1108"/>
                      <a:pt x="845" y="947"/>
                    </a:cubicBezTo>
                    <a:cubicBezTo>
                      <a:pt x="1062" y="787"/>
                      <a:pt x="1107" y="479"/>
                      <a:pt x="947" y="263"/>
                    </a:cubicBezTo>
                    <a:cubicBezTo>
                      <a:pt x="784" y="45"/>
                      <a:pt x="479" y="0"/>
                      <a:pt x="262" y="1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97">
                <a:extLst>
                  <a:ext uri="{FF2B5EF4-FFF2-40B4-BE49-F238E27FC236}">
                    <a16:creationId xmlns:a16="http://schemas.microsoft.com/office/drawing/2014/main" id="{00838936-1C94-E2F9-39A5-6BEC5E4AD210}"/>
                  </a:ext>
                </a:extLst>
              </p:cNvPr>
              <p:cNvSpPr>
                <a:spLocks noChangeArrowheads="1"/>
              </p:cNvSpPr>
              <p:nvPr/>
            </p:nvSpPr>
            <p:spPr bwMode="auto">
              <a:xfrm>
                <a:off x="17812236" y="7168747"/>
                <a:ext cx="1595222" cy="1590844"/>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9" name="Freeform 157">
              <a:extLst>
                <a:ext uri="{FF2B5EF4-FFF2-40B4-BE49-F238E27FC236}">
                  <a16:creationId xmlns:a16="http://schemas.microsoft.com/office/drawing/2014/main" id="{F75AB0D4-7069-3A40-CBF3-D540AFB91FBC}"/>
                </a:ext>
              </a:extLst>
            </p:cNvPr>
            <p:cNvSpPr>
              <a:spLocks noChangeArrowheads="1"/>
            </p:cNvSpPr>
            <p:nvPr/>
          </p:nvSpPr>
          <p:spPr bwMode="auto">
            <a:xfrm>
              <a:off x="15374973" y="4638628"/>
              <a:ext cx="2767309" cy="2767053"/>
            </a:xfrm>
            <a:custGeom>
              <a:avLst/>
              <a:gdLst>
                <a:gd name="T0" fmla="*/ 2889 w 2890"/>
                <a:gd name="T1" fmla="*/ 1445 h 2888"/>
                <a:gd name="T2" fmla="*/ 2889 w 2890"/>
                <a:gd name="T3" fmla="*/ 1445 h 2888"/>
                <a:gd name="T4" fmla="*/ 1445 w 2890"/>
                <a:gd name="T5" fmla="*/ 0 h 2888"/>
                <a:gd name="T6" fmla="*/ 0 w 2890"/>
                <a:gd name="T7" fmla="*/ 1445 h 2888"/>
                <a:gd name="T8" fmla="*/ 1445 w 2890"/>
                <a:gd name="T9" fmla="*/ 2887 h 2888"/>
                <a:gd name="T10" fmla="*/ 2889 w 2890"/>
                <a:gd name="T11" fmla="*/ 1445 h 2888"/>
              </a:gdLst>
              <a:ahLst/>
              <a:cxnLst>
                <a:cxn ang="0">
                  <a:pos x="T0" y="T1"/>
                </a:cxn>
                <a:cxn ang="0">
                  <a:pos x="T2" y="T3"/>
                </a:cxn>
                <a:cxn ang="0">
                  <a:pos x="T4" y="T5"/>
                </a:cxn>
                <a:cxn ang="0">
                  <a:pos x="T6" y="T7"/>
                </a:cxn>
                <a:cxn ang="0">
                  <a:pos x="T8" y="T9"/>
                </a:cxn>
                <a:cxn ang="0">
                  <a:pos x="T10" y="T11"/>
                </a:cxn>
              </a:cxnLst>
              <a:rect l="0" t="0" r="r" b="b"/>
              <a:pathLst>
                <a:path w="2890" h="2888">
                  <a:moveTo>
                    <a:pt x="2889" y="1445"/>
                  </a:moveTo>
                  <a:lnTo>
                    <a:pt x="2889" y="1445"/>
                  </a:lnTo>
                  <a:cubicBezTo>
                    <a:pt x="2889" y="648"/>
                    <a:pt x="2242" y="0"/>
                    <a:pt x="1445" y="0"/>
                  </a:cubicBezTo>
                  <a:cubicBezTo>
                    <a:pt x="648" y="0"/>
                    <a:pt x="0" y="648"/>
                    <a:pt x="0" y="1445"/>
                  </a:cubicBezTo>
                  <a:cubicBezTo>
                    <a:pt x="0" y="2242"/>
                    <a:pt x="648" y="2887"/>
                    <a:pt x="1445" y="2887"/>
                  </a:cubicBezTo>
                  <a:cubicBezTo>
                    <a:pt x="2242" y="2887"/>
                    <a:pt x="2889" y="2242"/>
                    <a:pt x="2889" y="1445"/>
                  </a:cubicBezTo>
                </a:path>
              </a:pathLst>
            </a:custGeom>
            <a:solidFill>
              <a:srgbClr val="6F615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 name="Freeform 204">
              <a:extLst>
                <a:ext uri="{FF2B5EF4-FFF2-40B4-BE49-F238E27FC236}">
                  <a16:creationId xmlns:a16="http://schemas.microsoft.com/office/drawing/2014/main" id="{2CFDCFDC-10FD-922F-4999-F9978E14B617}"/>
                </a:ext>
              </a:extLst>
            </p:cNvPr>
            <p:cNvSpPr>
              <a:spLocks noChangeArrowheads="1"/>
            </p:cNvSpPr>
            <p:nvPr/>
          </p:nvSpPr>
          <p:spPr bwMode="auto">
            <a:xfrm>
              <a:off x="15324197" y="4583625"/>
              <a:ext cx="2767309" cy="2767053"/>
            </a:xfrm>
            <a:custGeom>
              <a:avLst/>
              <a:gdLst>
                <a:gd name="T0" fmla="*/ 2886 w 2887"/>
                <a:gd name="T1" fmla="*/ 1445 h 2888"/>
                <a:gd name="T2" fmla="*/ 2886 w 2887"/>
                <a:gd name="T3" fmla="*/ 1445 h 2888"/>
                <a:gd name="T4" fmla="*/ 1442 w 2887"/>
                <a:gd name="T5" fmla="*/ 0 h 2888"/>
                <a:gd name="T6" fmla="*/ 0 w 2887"/>
                <a:gd name="T7" fmla="*/ 1445 h 2888"/>
                <a:gd name="T8" fmla="*/ 1442 w 2887"/>
                <a:gd name="T9" fmla="*/ 2887 h 2888"/>
                <a:gd name="T10" fmla="*/ 2886 w 2887"/>
                <a:gd name="T11" fmla="*/ 1445 h 2888"/>
              </a:gdLst>
              <a:ahLst/>
              <a:cxnLst>
                <a:cxn ang="0">
                  <a:pos x="T0" y="T1"/>
                </a:cxn>
                <a:cxn ang="0">
                  <a:pos x="T2" y="T3"/>
                </a:cxn>
                <a:cxn ang="0">
                  <a:pos x="T4" y="T5"/>
                </a:cxn>
                <a:cxn ang="0">
                  <a:pos x="T6" y="T7"/>
                </a:cxn>
                <a:cxn ang="0">
                  <a:pos x="T8" y="T9"/>
                </a:cxn>
                <a:cxn ang="0">
                  <a:pos x="T10" y="T11"/>
                </a:cxn>
              </a:cxnLst>
              <a:rect l="0" t="0" r="r" b="b"/>
              <a:pathLst>
                <a:path w="2887" h="2888">
                  <a:moveTo>
                    <a:pt x="2886" y="1445"/>
                  </a:moveTo>
                  <a:lnTo>
                    <a:pt x="2886" y="1445"/>
                  </a:lnTo>
                  <a:cubicBezTo>
                    <a:pt x="2886" y="648"/>
                    <a:pt x="2239" y="0"/>
                    <a:pt x="1442" y="0"/>
                  </a:cubicBezTo>
                  <a:cubicBezTo>
                    <a:pt x="645" y="0"/>
                    <a:pt x="0" y="648"/>
                    <a:pt x="0" y="1445"/>
                  </a:cubicBezTo>
                  <a:cubicBezTo>
                    <a:pt x="0" y="2242"/>
                    <a:pt x="645" y="2887"/>
                    <a:pt x="1442" y="2887"/>
                  </a:cubicBezTo>
                  <a:cubicBezTo>
                    <a:pt x="2239" y="2887"/>
                    <a:pt x="2886" y="2242"/>
                    <a:pt x="2886" y="1445"/>
                  </a:cubicBezTo>
                </a:path>
              </a:pathLst>
            </a:custGeom>
            <a:solidFill>
              <a:schemeClr val="accent1"/>
            </a:solidFill>
            <a:ln>
              <a:noFill/>
            </a:ln>
            <a:effectLst/>
          </p:spPr>
          <p:txBody>
            <a:bodyPr wrap="none" anchor="ctr"/>
            <a:lstStyle/>
            <a:p>
              <a:pPr>
                <a:defRPr/>
              </a:pPr>
              <a:endParaRPr lang="en-US"/>
            </a:p>
          </p:txBody>
        </p:sp>
        <p:sp>
          <p:nvSpPr>
            <p:cNvPr id="21" name="Freeform 205">
              <a:extLst>
                <a:ext uri="{FF2B5EF4-FFF2-40B4-BE49-F238E27FC236}">
                  <a16:creationId xmlns:a16="http://schemas.microsoft.com/office/drawing/2014/main" id="{D8C8B526-151C-3D80-D3B0-3B80EC4FF453}"/>
                </a:ext>
              </a:extLst>
            </p:cNvPr>
            <p:cNvSpPr>
              <a:spLocks noChangeArrowheads="1"/>
            </p:cNvSpPr>
            <p:nvPr/>
          </p:nvSpPr>
          <p:spPr bwMode="auto">
            <a:xfrm>
              <a:off x="15895430" y="5264811"/>
              <a:ext cx="2191844" cy="2081636"/>
            </a:xfrm>
            <a:custGeom>
              <a:avLst/>
              <a:gdLst>
                <a:gd name="T0" fmla="*/ 2287 w 2288"/>
                <a:gd name="T1" fmla="*/ 733 h 2176"/>
                <a:gd name="T2" fmla="*/ 2287 w 2288"/>
                <a:gd name="T3" fmla="*/ 733 h 2176"/>
                <a:gd name="T4" fmla="*/ 2279 w 2288"/>
                <a:gd name="T5" fmla="*/ 583 h 2176"/>
                <a:gd name="T6" fmla="*/ 1696 w 2288"/>
                <a:gd name="T7" fmla="*/ 0 h 2176"/>
                <a:gd name="T8" fmla="*/ 0 w 2288"/>
                <a:gd name="T9" fmla="*/ 1477 h 2176"/>
                <a:gd name="T10" fmla="*/ 688 w 2288"/>
                <a:gd name="T11" fmla="*/ 2166 h 2176"/>
                <a:gd name="T12" fmla="*/ 843 w 2288"/>
                <a:gd name="T13" fmla="*/ 2175 h 2176"/>
                <a:gd name="T14" fmla="*/ 2287 w 2288"/>
                <a:gd name="T15" fmla="*/ 733 h 2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8" h="2176">
                  <a:moveTo>
                    <a:pt x="2287" y="733"/>
                  </a:moveTo>
                  <a:lnTo>
                    <a:pt x="2287" y="733"/>
                  </a:lnTo>
                  <a:cubicBezTo>
                    <a:pt x="2287" y="682"/>
                    <a:pt x="2285" y="631"/>
                    <a:pt x="2279" y="583"/>
                  </a:cubicBezTo>
                  <a:cubicBezTo>
                    <a:pt x="1696" y="0"/>
                    <a:pt x="1696" y="0"/>
                    <a:pt x="1696" y="0"/>
                  </a:cubicBezTo>
                  <a:cubicBezTo>
                    <a:pt x="0" y="1477"/>
                    <a:pt x="0" y="1477"/>
                    <a:pt x="0" y="1477"/>
                  </a:cubicBezTo>
                  <a:cubicBezTo>
                    <a:pt x="688" y="2166"/>
                    <a:pt x="688" y="2166"/>
                    <a:pt x="688" y="2166"/>
                  </a:cubicBezTo>
                  <a:cubicBezTo>
                    <a:pt x="739" y="2172"/>
                    <a:pt x="792" y="2175"/>
                    <a:pt x="843" y="2175"/>
                  </a:cubicBezTo>
                  <a:cubicBezTo>
                    <a:pt x="1640" y="2175"/>
                    <a:pt x="2287" y="1530"/>
                    <a:pt x="2287" y="733"/>
                  </a:cubicBezTo>
                </a:path>
              </a:pathLst>
            </a:custGeom>
            <a:solidFill>
              <a:schemeClr val="accent1">
                <a:lumMod val="75000"/>
              </a:schemeClr>
            </a:solidFill>
            <a:ln>
              <a:noFill/>
            </a:ln>
            <a:effectLst/>
          </p:spPr>
          <p:txBody>
            <a:bodyPr wrap="none" anchor="ctr"/>
            <a:lstStyle/>
            <a:p>
              <a:pPr>
                <a:defRPr/>
              </a:pPr>
              <a:endParaRPr lang="en-US"/>
            </a:p>
          </p:txBody>
        </p:sp>
        <p:sp>
          <p:nvSpPr>
            <p:cNvPr id="22" name="Freeform 85">
              <a:extLst>
                <a:ext uri="{FF2B5EF4-FFF2-40B4-BE49-F238E27FC236}">
                  <a16:creationId xmlns:a16="http://schemas.microsoft.com/office/drawing/2014/main" id="{E7EA5E16-9734-890B-BAF6-ED88B95B017C}"/>
                </a:ext>
              </a:extLst>
            </p:cNvPr>
            <p:cNvSpPr>
              <a:spLocks noChangeArrowheads="1"/>
            </p:cNvSpPr>
            <p:nvPr/>
          </p:nvSpPr>
          <p:spPr bwMode="auto">
            <a:xfrm>
              <a:off x="19056256" y="3534345"/>
              <a:ext cx="207337" cy="389249"/>
            </a:xfrm>
            <a:custGeom>
              <a:avLst/>
              <a:gdLst>
                <a:gd name="T0" fmla="*/ 220 w 221"/>
                <a:gd name="T1" fmla="*/ 271 h 408"/>
                <a:gd name="T2" fmla="*/ 220 w 221"/>
                <a:gd name="T3" fmla="*/ 271 h 408"/>
                <a:gd name="T4" fmla="*/ 212 w 221"/>
                <a:gd name="T5" fmla="*/ 303 h 408"/>
                <a:gd name="T6" fmla="*/ 196 w 221"/>
                <a:gd name="T7" fmla="*/ 329 h 408"/>
                <a:gd name="T8" fmla="*/ 166 w 221"/>
                <a:gd name="T9" fmla="*/ 353 h 408"/>
                <a:gd name="T10" fmla="*/ 129 w 221"/>
                <a:gd name="T11" fmla="*/ 369 h 408"/>
                <a:gd name="T12" fmla="*/ 129 w 221"/>
                <a:gd name="T13" fmla="*/ 407 h 408"/>
                <a:gd name="T14" fmla="*/ 99 w 221"/>
                <a:gd name="T15" fmla="*/ 407 h 408"/>
                <a:gd name="T16" fmla="*/ 99 w 221"/>
                <a:gd name="T17" fmla="*/ 372 h 408"/>
                <a:gd name="T18" fmla="*/ 97 w 221"/>
                <a:gd name="T19" fmla="*/ 372 h 408"/>
                <a:gd name="T20" fmla="*/ 94 w 221"/>
                <a:gd name="T21" fmla="*/ 372 h 408"/>
                <a:gd name="T22" fmla="*/ 67 w 221"/>
                <a:gd name="T23" fmla="*/ 369 h 408"/>
                <a:gd name="T24" fmla="*/ 43 w 221"/>
                <a:gd name="T25" fmla="*/ 367 h 408"/>
                <a:gd name="T26" fmla="*/ 22 w 221"/>
                <a:gd name="T27" fmla="*/ 359 h 408"/>
                <a:gd name="T28" fmla="*/ 0 w 221"/>
                <a:gd name="T29" fmla="*/ 348 h 408"/>
                <a:gd name="T30" fmla="*/ 16 w 221"/>
                <a:gd name="T31" fmla="*/ 300 h 408"/>
                <a:gd name="T32" fmla="*/ 33 w 221"/>
                <a:gd name="T33" fmla="*/ 308 h 408"/>
                <a:gd name="T34" fmla="*/ 54 w 221"/>
                <a:gd name="T35" fmla="*/ 319 h 408"/>
                <a:gd name="T36" fmla="*/ 78 w 221"/>
                <a:gd name="T37" fmla="*/ 327 h 408"/>
                <a:gd name="T38" fmla="*/ 99 w 221"/>
                <a:gd name="T39" fmla="*/ 329 h 408"/>
                <a:gd name="T40" fmla="*/ 99 w 221"/>
                <a:gd name="T41" fmla="*/ 228 h 408"/>
                <a:gd name="T42" fmla="*/ 70 w 221"/>
                <a:gd name="T43" fmla="*/ 214 h 408"/>
                <a:gd name="T44" fmla="*/ 41 w 221"/>
                <a:gd name="T45" fmla="*/ 193 h 408"/>
                <a:gd name="T46" fmla="*/ 19 w 221"/>
                <a:gd name="T47" fmla="*/ 166 h 408"/>
                <a:gd name="T48" fmla="*/ 11 w 221"/>
                <a:gd name="T49" fmla="*/ 123 h 408"/>
                <a:gd name="T50" fmla="*/ 16 w 221"/>
                <a:gd name="T51" fmla="*/ 97 h 408"/>
                <a:gd name="T52" fmla="*/ 35 w 221"/>
                <a:gd name="T53" fmla="*/ 70 h 408"/>
                <a:gd name="T54" fmla="*/ 62 w 221"/>
                <a:gd name="T55" fmla="*/ 48 h 408"/>
                <a:gd name="T56" fmla="*/ 99 w 221"/>
                <a:gd name="T57" fmla="*/ 35 h 408"/>
                <a:gd name="T58" fmla="*/ 99 w 221"/>
                <a:gd name="T59" fmla="*/ 0 h 408"/>
                <a:gd name="T60" fmla="*/ 129 w 221"/>
                <a:gd name="T61" fmla="*/ 0 h 408"/>
                <a:gd name="T62" fmla="*/ 129 w 221"/>
                <a:gd name="T63" fmla="*/ 32 h 408"/>
                <a:gd name="T64" fmla="*/ 129 w 221"/>
                <a:gd name="T65" fmla="*/ 32 h 408"/>
                <a:gd name="T66" fmla="*/ 169 w 221"/>
                <a:gd name="T67" fmla="*/ 35 h 408"/>
                <a:gd name="T68" fmla="*/ 204 w 221"/>
                <a:gd name="T69" fmla="*/ 40 h 408"/>
                <a:gd name="T70" fmla="*/ 196 w 221"/>
                <a:gd name="T71" fmla="*/ 88 h 408"/>
                <a:gd name="T72" fmla="*/ 161 w 221"/>
                <a:gd name="T73" fmla="*/ 78 h 408"/>
                <a:gd name="T74" fmla="*/ 129 w 221"/>
                <a:gd name="T75" fmla="*/ 75 h 408"/>
                <a:gd name="T76" fmla="*/ 129 w 221"/>
                <a:gd name="T77" fmla="*/ 163 h 408"/>
                <a:gd name="T78" fmla="*/ 158 w 221"/>
                <a:gd name="T79" fmla="*/ 179 h 408"/>
                <a:gd name="T80" fmla="*/ 190 w 221"/>
                <a:gd name="T81" fmla="*/ 198 h 408"/>
                <a:gd name="T82" fmla="*/ 212 w 221"/>
                <a:gd name="T83" fmla="*/ 228 h 408"/>
                <a:gd name="T84" fmla="*/ 220 w 221"/>
                <a:gd name="T85" fmla="*/ 271 h 408"/>
                <a:gd name="T86" fmla="*/ 67 w 221"/>
                <a:gd name="T87" fmla="*/ 113 h 408"/>
                <a:gd name="T88" fmla="*/ 67 w 221"/>
                <a:gd name="T89" fmla="*/ 113 h 408"/>
                <a:gd name="T90" fmla="*/ 78 w 221"/>
                <a:gd name="T91" fmla="*/ 137 h 408"/>
                <a:gd name="T92" fmla="*/ 99 w 221"/>
                <a:gd name="T93" fmla="*/ 153 h 408"/>
                <a:gd name="T94" fmla="*/ 99 w 221"/>
                <a:gd name="T95" fmla="*/ 75 h 408"/>
                <a:gd name="T96" fmla="*/ 81 w 221"/>
                <a:gd name="T97" fmla="*/ 81 h 408"/>
                <a:gd name="T98" fmla="*/ 70 w 221"/>
                <a:gd name="T99" fmla="*/ 91 h 408"/>
                <a:gd name="T100" fmla="*/ 67 w 221"/>
                <a:gd name="T101" fmla="*/ 113 h 408"/>
                <a:gd name="T102" fmla="*/ 161 w 221"/>
                <a:gd name="T103" fmla="*/ 278 h 408"/>
                <a:gd name="T104" fmla="*/ 161 w 221"/>
                <a:gd name="T105" fmla="*/ 278 h 408"/>
                <a:gd name="T106" fmla="*/ 153 w 221"/>
                <a:gd name="T107" fmla="*/ 254 h 408"/>
                <a:gd name="T108" fmla="*/ 129 w 221"/>
                <a:gd name="T109" fmla="*/ 238 h 408"/>
                <a:gd name="T110" fmla="*/ 129 w 221"/>
                <a:gd name="T111" fmla="*/ 327 h 408"/>
                <a:gd name="T112" fmla="*/ 137 w 221"/>
                <a:gd name="T113" fmla="*/ 327 h 408"/>
                <a:gd name="T114" fmla="*/ 145 w 221"/>
                <a:gd name="T115" fmla="*/ 324 h 408"/>
                <a:gd name="T116" fmla="*/ 158 w 221"/>
                <a:gd name="T117" fmla="*/ 308 h 408"/>
                <a:gd name="T118" fmla="*/ 161 w 221"/>
                <a:gd name="T119" fmla="*/ 27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408">
                  <a:moveTo>
                    <a:pt x="220" y="271"/>
                  </a:moveTo>
                  <a:lnTo>
                    <a:pt x="220" y="271"/>
                  </a:lnTo>
                  <a:cubicBezTo>
                    <a:pt x="220" y="281"/>
                    <a:pt x="217" y="292"/>
                    <a:pt x="212" y="303"/>
                  </a:cubicBezTo>
                  <a:cubicBezTo>
                    <a:pt x="209" y="311"/>
                    <a:pt x="201" y="321"/>
                    <a:pt x="196" y="329"/>
                  </a:cubicBezTo>
                  <a:cubicBezTo>
                    <a:pt x="188" y="340"/>
                    <a:pt x="177" y="348"/>
                    <a:pt x="166" y="353"/>
                  </a:cubicBezTo>
                  <a:cubicBezTo>
                    <a:pt x="155" y="362"/>
                    <a:pt x="142" y="367"/>
                    <a:pt x="129" y="369"/>
                  </a:cubicBezTo>
                  <a:cubicBezTo>
                    <a:pt x="129" y="407"/>
                    <a:pt x="129" y="407"/>
                    <a:pt x="129" y="407"/>
                  </a:cubicBezTo>
                  <a:cubicBezTo>
                    <a:pt x="99" y="407"/>
                    <a:pt x="99" y="407"/>
                    <a:pt x="99" y="407"/>
                  </a:cubicBezTo>
                  <a:cubicBezTo>
                    <a:pt x="99" y="372"/>
                    <a:pt x="99" y="372"/>
                    <a:pt x="99" y="372"/>
                  </a:cubicBezTo>
                  <a:cubicBezTo>
                    <a:pt x="99" y="372"/>
                    <a:pt x="99" y="372"/>
                    <a:pt x="97" y="372"/>
                  </a:cubicBezTo>
                  <a:cubicBezTo>
                    <a:pt x="97" y="372"/>
                    <a:pt x="97" y="372"/>
                    <a:pt x="94" y="372"/>
                  </a:cubicBezTo>
                  <a:cubicBezTo>
                    <a:pt x="86" y="372"/>
                    <a:pt x="75" y="372"/>
                    <a:pt x="67" y="369"/>
                  </a:cubicBezTo>
                  <a:cubicBezTo>
                    <a:pt x="59" y="369"/>
                    <a:pt x="51" y="367"/>
                    <a:pt x="43" y="367"/>
                  </a:cubicBezTo>
                  <a:cubicBezTo>
                    <a:pt x="35" y="364"/>
                    <a:pt x="27" y="362"/>
                    <a:pt x="22" y="359"/>
                  </a:cubicBezTo>
                  <a:cubicBezTo>
                    <a:pt x="14" y="356"/>
                    <a:pt x="9" y="351"/>
                    <a:pt x="0" y="348"/>
                  </a:cubicBezTo>
                  <a:cubicBezTo>
                    <a:pt x="16" y="300"/>
                    <a:pt x="16" y="300"/>
                    <a:pt x="16" y="300"/>
                  </a:cubicBezTo>
                  <a:cubicBezTo>
                    <a:pt x="19" y="303"/>
                    <a:pt x="27" y="305"/>
                    <a:pt x="33" y="308"/>
                  </a:cubicBezTo>
                  <a:cubicBezTo>
                    <a:pt x="38" y="311"/>
                    <a:pt x="46" y="316"/>
                    <a:pt x="54" y="319"/>
                  </a:cubicBezTo>
                  <a:cubicBezTo>
                    <a:pt x="62" y="321"/>
                    <a:pt x="70" y="324"/>
                    <a:pt x="78" y="327"/>
                  </a:cubicBezTo>
                  <a:cubicBezTo>
                    <a:pt x="86" y="327"/>
                    <a:pt x="94" y="329"/>
                    <a:pt x="99" y="329"/>
                  </a:cubicBezTo>
                  <a:cubicBezTo>
                    <a:pt x="99" y="228"/>
                    <a:pt x="99" y="228"/>
                    <a:pt x="99" y="228"/>
                  </a:cubicBezTo>
                  <a:cubicBezTo>
                    <a:pt x="89" y="222"/>
                    <a:pt x="81" y="217"/>
                    <a:pt x="70" y="214"/>
                  </a:cubicBezTo>
                  <a:cubicBezTo>
                    <a:pt x="59" y="209"/>
                    <a:pt x="49" y="201"/>
                    <a:pt x="41" y="193"/>
                  </a:cubicBezTo>
                  <a:cubicBezTo>
                    <a:pt x="33" y="188"/>
                    <a:pt x="25" y="177"/>
                    <a:pt x="19" y="166"/>
                  </a:cubicBezTo>
                  <a:cubicBezTo>
                    <a:pt x="14" y="156"/>
                    <a:pt x="11" y="139"/>
                    <a:pt x="11" y="123"/>
                  </a:cubicBezTo>
                  <a:cubicBezTo>
                    <a:pt x="11" y="115"/>
                    <a:pt x="14" y="105"/>
                    <a:pt x="16" y="97"/>
                  </a:cubicBezTo>
                  <a:cubicBezTo>
                    <a:pt x="22" y="88"/>
                    <a:pt x="27" y="78"/>
                    <a:pt x="35" y="70"/>
                  </a:cubicBezTo>
                  <a:cubicBezTo>
                    <a:pt x="43" y="62"/>
                    <a:pt x="51" y="54"/>
                    <a:pt x="62" y="48"/>
                  </a:cubicBezTo>
                  <a:cubicBezTo>
                    <a:pt x="73" y="43"/>
                    <a:pt x="86" y="38"/>
                    <a:pt x="99" y="35"/>
                  </a:cubicBezTo>
                  <a:cubicBezTo>
                    <a:pt x="99" y="0"/>
                    <a:pt x="99" y="0"/>
                    <a:pt x="99" y="0"/>
                  </a:cubicBezTo>
                  <a:cubicBezTo>
                    <a:pt x="129" y="0"/>
                    <a:pt x="129" y="0"/>
                    <a:pt x="129" y="0"/>
                  </a:cubicBezTo>
                  <a:cubicBezTo>
                    <a:pt x="129" y="32"/>
                    <a:pt x="129" y="32"/>
                    <a:pt x="129" y="32"/>
                  </a:cubicBezTo>
                  <a:lnTo>
                    <a:pt x="129" y="32"/>
                  </a:lnTo>
                  <a:cubicBezTo>
                    <a:pt x="142" y="32"/>
                    <a:pt x="155" y="32"/>
                    <a:pt x="169" y="35"/>
                  </a:cubicBezTo>
                  <a:cubicBezTo>
                    <a:pt x="180" y="35"/>
                    <a:pt x="193" y="38"/>
                    <a:pt x="204" y="40"/>
                  </a:cubicBezTo>
                  <a:cubicBezTo>
                    <a:pt x="196" y="88"/>
                    <a:pt x="196" y="88"/>
                    <a:pt x="196" y="88"/>
                  </a:cubicBezTo>
                  <a:cubicBezTo>
                    <a:pt x="185" y="86"/>
                    <a:pt x="171" y="83"/>
                    <a:pt x="161" y="78"/>
                  </a:cubicBezTo>
                  <a:cubicBezTo>
                    <a:pt x="150" y="75"/>
                    <a:pt x="140" y="75"/>
                    <a:pt x="129" y="75"/>
                  </a:cubicBezTo>
                  <a:cubicBezTo>
                    <a:pt x="129" y="163"/>
                    <a:pt x="129" y="163"/>
                    <a:pt x="129" y="163"/>
                  </a:cubicBezTo>
                  <a:cubicBezTo>
                    <a:pt x="140" y="169"/>
                    <a:pt x="148" y="174"/>
                    <a:pt x="158" y="179"/>
                  </a:cubicBezTo>
                  <a:cubicBezTo>
                    <a:pt x="171" y="182"/>
                    <a:pt x="180" y="190"/>
                    <a:pt x="190" y="198"/>
                  </a:cubicBezTo>
                  <a:cubicBezTo>
                    <a:pt x="198" y="206"/>
                    <a:pt x="204" y="214"/>
                    <a:pt x="212" y="228"/>
                  </a:cubicBezTo>
                  <a:cubicBezTo>
                    <a:pt x="217" y="238"/>
                    <a:pt x="220" y="252"/>
                    <a:pt x="220" y="271"/>
                  </a:cubicBezTo>
                  <a:close/>
                  <a:moveTo>
                    <a:pt x="67" y="113"/>
                  </a:moveTo>
                  <a:lnTo>
                    <a:pt x="67" y="113"/>
                  </a:lnTo>
                  <a:cubicBezTo>
                    <a:pt x="67" y="123"/>
                    <a:pt x="70" y="131"/>
                    <a:pt x="78" y="137"/>
                  </a:cubicBezTo>
                  <a:cubicBezTo>
                    <a:pt x="84" y="142"/>
                    <a:pt x="91" y="147"/>
                    <a:pt x="99" y="153"/>
                  </a:cubicBezTo>
                  <a:cubicBezTo>
                    <a:pt x="99" y="75"/>
                    <a:pt x="99" y="75"/>
                    <a:pt x="99" y="75"/>
                  </a:cubicBezTo>
                  <a:cubicBezTo>
                    <a:pt x="91" y="75"/>
                    <a:pt x="86" y="78"/>
                    <a:pt x="81" y="81"/>
                  </a:cubicBezTo>
                  <a:cubicBezTo>
                    <a:pt x="75" y="83"/>
                    <a:pt x="73" y="86"/>
                    <a:pt x="70" y="91"/>
                  </a:cubicBezTo>
                  <a:cubicBezTo>
                    <a:pt x="70" y="99"/>
                    <a:pt x="67" y="105"/>
                    <a:pt x="67" y="113"/>
                  </a:cubicBezTo>
                  <a:close/>
                  <a:moveTo>
                    <a:pt x="161" y="278"/>
                  </a:moveTo>
                  <a:lnTo>
                    <a:pt x="161" y="278"/>
                  </a:lnTo>
                  <a:cubicBezTo>
                    <a:pt x="161" y="268"/>
                    <a:pt x="158" y="260"/>
                    <a:pt x="153" y="254"/>
                  </a:cubicBezTo>
                  <a:cubicBezTo>
                    <a:pt x="145" y="249"/>
                    <a:pt x="137" y="244"/>
                    <a:pt x="129" y="238"/>
                  </a:cubicBezTo>
                  <a:cubicBezTo>
                    <a:pt x="129" y="327"/>
                    <a:pt x="129" y="327"/>
                    <a:pt x="129" y="327"/>
                  </a:cubicBezTo>
                  <a:cubicBezTo>
                    <a:pt x="131" y="327"/>
                    <a:pt x="134" y="327"/>
                    <a:pt x="137" y="327"/>
                  </a:cubicBezTo>
                  <a:cubicBezTo>
                    <a:pt x="140" y="324"/>
                    <a:pt x="142" y="324"/>
                    <a:pt x="145" y="324"/>
                  </a:cubicBezTo>
                  <a:cubicBezTo>
                    <a:pt x="150" y="321"/>
                    <a:pt x="155" y="316"/>
                    <a:pt x="158" y="308"/>
                  </a:cubicBezTo>
                  <a:cubicBezTo>
                    <a:pt x="161" y="303"/>
                    <a:pt x="161" y="292"/>
                    <a:pt x="161" y="278"/>
                  </a:cubicBezTo>
                  <a:close/>
                </a:path>
              </a:pathLst>
            </a:custGeom>
            <a:solidFill>
              <a:srgbClr val="FFF9D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23" name="Group 22">
              <a:extLst>
                <a:ext uri="{FF2B5EF4-FFF2-40B4-BE49-F238E27FC236}">
                  <a16:creationId xmlns:a16="http://schemas.microsoft.com/office/drawing/2014/main" id="{69E0D9CA-1221-26E1-7025-DDF88FFF6764}"/>
                </a:ext>
              </a:extLst>
            </p:cNvPr>
            <p:cNvGrpSpPr/>
            <p:nvPr/>
          </p:nvGrpSpPr>
          <p:grpSpPr>
            <a:xfrm>
              <a:off x="18705053" y="5789451"/>
              <a:ext cx="1404811" cy="1430067"/>
              <a:chOff x="18705053" y="5789451"/>
              <a:chExt cx="1404811" cy="1430067"/>
            </a:xfrm>
            <a:solidFill>
              <a:schemeClr val="accent1"/>
            </a:solidFill>
          </p:grpSpPr>
          <p:sp>
            <p:nvSpPr>
              <p:cNvPr id="65" name="Freeform 178">
                <a:extLst>
                  <a:ext uri="{FF2B5EF4-FFF2-40B4-BE49-F238E27FC236}">
                    <a16:creationId xmlns:a16="http://schemas.microsoft.com/office/drawing/2014/main" id="{DFC0990E-E7CE-470F-E648-241C3BD065B6}"/>
                  </a:ext>
                </a:extLst>
              </p:cNvPr>
              <p:cNvSpPr>
                <a:spLocks noChangeArrowheads="1"/>
              </p:cNvSpPr>
              <p:nvPr/>
            </p:nvSpPr>
            <p:spPr bwMode="auto">
              <a:xfrm>
                <a:off x="18997017" y="6089850"/>
                <a:ext cx="837809" cy="833501"/>
              </a:xfrm>
              <a:custGeom>
                <a:avLst/>
                <a:gdLst>
                  <a:gd name="T0" fmla="*/ 439 w 876"/>
                  <a:gd name="T1" fmla="*/ 0 h 875"/>
                  <a:gd name="T2" fmla="*/ 439 w 876"/>
                  <a:gd name="T3" fmla="*/ 0 h 875"/>
                  <a:gd name="T4" fmla="*/ 0 w 876"/>
                  <a:gd name="T5" fmla="*/ 435 h 875"/>
                  <a:gd name="T6" fmla="*/ 439 w 876"/>
                  <a:gd name="T7" fmla="*/ 874 h 875"/>
                  <a:gd name="T8" fmla="*/ 875 w 876"/>
                  <a:gd name="T9" fmla="*/ 435 h 875"/>
                  <a:gd name="T10" fmla="*/ 439 w 876"/>
                  <a:gd name="T11" fmla="*/ 0 h 875"/>
                </a:gdLst>
                <a:ahLst/>
                <a:cxnLst>
                  <a:cxn ang="0">
                    <a:pos x="T0" y="T1"/>
                  </a:cxn>
                  <a:cxn ang="0">
                    <a:pos x="T2" y="T3"/>
                  </a:cxn>
                  <a:cxn ang="0">
                    <a:pos x="T4" y="T5"/>
                  </a:cxn>
                  <a:cxn ang="0">
                    <a:pos x="T6" y="T7"/>
                  </a:cxn>
                  <a:cxn ang="0">
                    <a:pos x="T8" y="T9"/>
                  </a:cxn>
                  <a:cxn ang="0">
                    <a:pos x="T10" y="T11"/>
                  </a:cxn>
                </a:cxnLst>
                <a:rect l="0" t="0" r="r" b="b"/>
                <a:pathLst>
                  <a:path w="876" h="875">
                    <a:moveTo>
                      <a:pt x="439" y="0"/>
                    </a:moveTo>
                    <a:lnTo>
                      <a:pt x="439" y="0"/>
                    </a:lnTo>
                    <a:cubicBezTo>
                      <a:pt x="196" y="0"/>
                      <a:pt x="0" y="195"/>
                      <a:pt x="0" y="435"/>
                    </a:cubicBezTo>
                    <a:cubicBezTo>
                      <a:pt x="0" y="679"/>
                      <a:pt x="196" y="874"/>
                      <a:pt x="439" y="874"/>
                    </a:cubicBezTo>
                    <a:cubicBezTo>
                      <a:pt x="680" y="874"/>
                      <a:pt x="875" y="679"/>
                      <a:pt x="875" y="435"/>
                    </a:cubicBezTo>
                    <a:cubicBezTo>
                      <a:pt x="875" y="195"/>
                      <a:pt x="680" y="0"/>
                      <a:pt x="439"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66" name="Freeform 179">
                <a:extLst>
                  <a:ext uri="{FF2B5EF4-FFF2-40B4-BE49-F238E27FC236}">
                    <a16:creationId xmlns:a16="http://schemas.microsoft.com/office/drawing/2014/main" id="{88994AD7-C6FB-F4AE-BD46-842120CCC0B9}"/>
                  </a:ext>
                </a:extLst>
              </p:cNvPr>
              <p:cNvSpPr>
                <a:spLocks noChangeArrowheads="1"/>
              </p:cNvSpPr>
              <p:nvPr/>
            </p:nvSpPr>
            <p:spPr bwMode="auto">
              <a:xfrm>
                <a:off x="18705053" y="5789451"/>
                <a:ext cx="1404811" cy="1430067"/>
              </a:xfrm>
              <a:custGeom>
                <a:avLst/>
                <a:gdLst>
                  <a:gd name="T0" fmla="*/ 901 w 1469"/>
                  <a:gd name="T1" fmla="*/ 166 h 1494"/>
                  <a:gd name="T2" fmla="*/ 807 w 1469"/>
                  <a:gd name="T3" fmla="*/ 145 h 1494"/>
                  <a:gd name="T4" fmla="*/ 623 w 1469"/>
                  <a:gd name="T5" fmla="*/ 11 h 1494"/>
                  <a:gd name="T6" fmla="*/ 511 w 1469"/>
                  <a:gd name="T7" fmla="*/ 190 h 1494"/>
                  <a:gd name="T8" fmla="*/ 409 w 1469"/>
                  <a:gd name="T9" fmla="*/ 81 h 1494"/>
                  <a:gd name="T10" fmla="*/ 337 w 1469"/>
                  <a:gd name="T11" fmla="*/ 300 h 1494"/>
                  <a:gd name="T12" fmla="*/ 267 w 1469"/>
                  <a:gd name="T13" fmla="*/ 370 h 1494"/>
                  <a:gd name="T14" fmla="*/ 59 w 1469"/>
                  <a:gd name="T15" fmla="*/ 455 h 1494"/>
                  <a:gd name="T16" fmla="*/ 147 w 1469"/>
                  <a:gd name="T17" fmla="*/ 648 h 1494"/>
                  <a:gd name="T18" fmla="*/ 0 w 1469"/>
                  <a:gd name="T19" fmla="*/ 672 h 1494"/>
                  <a:gd name="T20" fmla="*/ 147 w 1469"/>
                  <a:gd name="T21" fmla="*/ 851 h 1494"/>
                  <a:gd name="T22" fmla="*/ 182 w 1469"/>
                  <a:gd name="T23" fmla="*/ 974 h 1494"/>
                  <a:gd name="T24" fmla="*/ 149 w 1469"/>
                  <a:gd name="T25" fmla="*/ 1199 h 1494"/>
                  <a:gd name="T26" fmla="*/ 401 w 1469"/>
                  <a:gd name="T27" fmla="*/ 1244 h 1494"/>
                  <a:gd name="T28" fmla="*/ 361 w 1469"/>
                  <a:gd name="T29" fmla="*/ 1388 h 1494"/>
                  <a:gd name="T30" fmla="*/ 586 w 1469"/>
                  <a:gd name="T31" fmla="*/ 1330 h 1494"/>
                  <a:gd name="T32" fmla="*/ 682 w 1469"/>
                  <a:gd name="T33" fmla="*/ 1348 h 1494"/>
                  <a:gd name="T34" fmla="*/ 717 w 1469"/>
                  <a:gd name="T35" fmla="*/ 1493 h 1494"/>
                  <a:gd name="T36" fmla="*/ 885 w 1469"/>
                  <a:gd name="T37" fmla="*/ 1335 h 1494"/>
                  <a:gd name="T38" fmla="*/ 976 w 1469"/>
                  <a:gd name="T39" fmla="*/ 1303 h 1494"/>
                  <a:gd name="T40" fmla="*/ 1078 w 1469"/>
                  <a:gd name="T41" fmla="*/ 1415 h 1494"/>
                  <a:gd name="T42" fmla="*/ 1150 w 1469"/>
                  <a:gd name="T43" fmla="*/ 1193 h 1494"/>
                  <a:gd name="T44" fmla="*/ 1214 w 1469"/>
                  <a:gd name="T45" fmla="*/ 1124 h 1494"/>
                  <a:gd name="T46" fmla="*/ 1359 w 1469"/>
                  <a:gd name="T47" fmla="*/ 1172 h 1494"/>
                  <a:gd name="T48" fmla="*/ 1316 w 1469"/>
                  <a:gd name="T49" fmla="*/ 944 h 1494"/>
                  <a:gd name="T50" fmla="*/ 1337 w 1469"/>
                  <a:gd name="T51" fmla="*/ 835 h 1494"/>
                  <a:gd name="T52" fmla="*/ 1468 w 1469"/>
                  <a:gd name="T53" fmla="*/ 824 h 1494"/>
                  <a:gd name="T54" fmla="*/ 1329 w 1469"/>
                  <a:gd name="T55" fmla="*/ 645 h 1494"/>
                  <a:gd name="T56" fmla="*/ 1300 w 1469"/>
                  <a:gd name="T57" fmla="*/ 525 h 1494"/>
                  <a:gd name="T58" fmla="*/ 1417 w 1469"/>
                  <a:gd name="T59" fmla="*/ 426 h 1494"/>
                  <a:gd name="T60" fmla="*/ 1198 w 1469"/>
                  <a:gd name="T61" fmla="*/ 348 h 1494"/>
                  <a:gd name="T62" fmla="*/ 1088 w 1469"/>
                  <a:gd name="T63" fmla="*/ 252 h 1494"/>
                  <a:gd name="T64" fmla="*/ 1128 w 1469"/>
                  <a:gd name="T65" fmla="*/ 107 h 1494"/>
                  <a:gd name="T66" fmla="*/ 901 w 1469"/>
                  <a:gd name="T67" fmla="*/ 166 h 1494"/>
                  <a:gd name="T68" fmla="*/ 1244 w 1469"/>
                  <a:gd name="T69" fmla="*/ 746 h 1494"/>
                  <a:gd name="T70" fmla="*/ 243 w 1469"/>
                  <a:gd name="T71" fmla="*/ 746 h 1494"/>
                  <a:gd name="T72" fmla="*/ 1244 w 1469"/>
                  <a:gd name="T73" fmla="*/ 74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9" h="1494">
                    <a:moveTo>
                      <a:pt x="901" y="166"/>
                    </a:moveTo>
                    <a:lnTo>
                      <a:pt x="901" y="166"/>
                    </a:lnTo>
                    <a:cubicBezTo>
                      <a:pt x="872" y="158"/>
                      <a:pt x="840" y="150"/>
                      <a:pt x="807" y="147"/>
                    </a:cubicBezTo>
                    <a:cubicBezTo>
                      <a:pt x="807" y="145"/>
                      <a:pt x="807" y="145"/>
                      <a:pt x="807" y="145"/>
                    </a:cubicBezTo>
                    <a:cubicBezTo>
                      <a:pt x="773" y="0"/>
                      <a:pt x="773" y="0"/>
                      <a:pt x="773" y="0"/>
                    </a:cubicBezTo>
                    <a:cubicBezTo>
                      <a:pt x="623" y="11"/>
                      <a:pt x="623" y="11"/>
                      <a:pt x="623" y="11"/>
                    </a:cubicBezTo>
                    <a:cubicBezTo>
                      <a:pt x="602" y="161"/>
                      <a:pt x="602" y="161"/>
                      <a:pt x="602" y="161"/>
                    </a:cubicBezTo>
                    <a:cubicBezTo>
                      <a:pt x="572" y="169"/>
                      <a:pt x="540" y="177"/>
                      <a:pt x="511" y="190"/>
                    </a:cubicBezTo>
                    <a:cubicBezTo>
                      <a:pt x="508" y="187"/>
                      <a:pt x="508" y="187"/>
                      <a:pt x="508" y="187"/>
                    </a:cubicBezTo>
                    <a:cubicBezTo>
                      <a:pt x="409" y="81"/>
                      <a:pt x="409" y="81"/>
                      <a:pt x="409" y="81"/>
                    </a:cubicBezTo>
                    <a:cubicBezTo>
                      <a:pt x="283" y="161"/>
                      <a:pt x="283" y="161"/>
                      <a:pt x="283" y="161"/>
                    </a:cubicBezTo>
                    <a:cubicBezTo>
                      <a:pt x="337" y="300"/>
                      <a:pt x="337" y="300"/>
                      <a:pt x="337" y="300"/>
                    </a:cubicBezTo>
                    <a:cubicBezTo>
                      <a:pt x="313" y="321"/>
                      <a:pt x="291" y="345"/>
                      <a:pt x="270" y="372"/>
                    </a:cubicBezTo>
                    <a:cubicBezTo>
                      <a:pt x="267" y="370"/>
                      <a:pt x="267" y="370"/>
                      <a:pt x="267" y="370"/>
                    </a:cubicBezTo>
                    <a:cubicBezTo>
                      <a:pt x="131" y="324"/>
                      <a:pt x="131" y="324"/>
                      <a:pt x="131" y="324"/>
                    </a:cubicBezTo>
                    <a:cubicBezTo>
                      <a:pt x="59" y="455"/>
                      <a:pt x="59" y="455"/>
                      <a:pt x="59" y="455"/>
                    </a:cubicBezTo>
                    <a:cubicBezTo>
                      <a:pt x="174" y="551"/>
                      <a:pt x="174" y="551"/>
                      <a:pt x="174" y="551"/>
                    </a:cubicBezTo>
                    <a:cubicBezTo>
                      <a:pt x="163" y="581"/>
                      <a:pt x="155" y="605"/>
                      <a:pt x="147" y="648"/>
                    </a:cubicBezTo>
                    <a:cubicBezTo>
                      <a:pt x="144" y="648"/>
                      <a:pt x="144" y="648"/>
                      <a:pt x="144" y="648"/>
                    </a:cubicBezTo>
                    <a:cubicBezTo>
                      <a:pt x="0" y="672"/>
                      <a:pt x="0" y="672"/>
                      <a:pt x="0" y="672"/>
                    </a:cubicBezTo>
                    <a:cubicBezTo>
                      <a:pt x="0" y="821"/>
                      <a:pt x="0" y="821"/>
                      <a:pt x="0" y="821"/>
                    </a:cubicBezTo>
                    <a:cubicBezTo>
                      <a:pt x="147" y="851"/>
                      <a:pt x="147" y="851"/>
                      <a:pt x="147" y="851"/>
                    </a:cubicBezTo>
                    <a:cubicBezTo>
                      <a:pt x="155" y="894"/>
                      <a:pt x="165" y="934"/>
                      <a:pt x="182" y="971"/>
                    </a:cubicBezTo>
                    <a:cubicBezTo>
                      <a:pt x="182" y="974"/>
                      <a:pt x="182" y="974"/>
                      <a:pt x="182" y="974"/>
                    </a:cubicBezTo>
                    <a:cubicBezTo>
                      <a:pt x="72" y="1070"/>
                      <a:pt x="72" y="1070"/>
                      <a:pt x="72" y="1070"/>
                    </a:cubicBezTo>
                    <a:cubicBezTo>
                      <a:pt x="149" y="1199"/>
                      <a:pt x="149" y="1199"/>
                      <a:pt x="149" y="1199"/>
                    </a:cubicBezTo>
                    <a:cubicBezTo>
                      <a:pt x="291" y="1148"/>
                      <a:pt x="291" y="1148"/>
                      <a:pt x="291" y="1148"/>
                    </a:cubicBezTo>
                    <a:cubicBezTo>
                      <a:pt x="323" y="1183"/>
                      <a:pt x="358" y="1217"/>
                      <a:pt x="401" y="1244"/>
                    </a:cubicBezTo>
                    <a:cubicBezTo>
                      <a:pt x="398" y="1247"/>
                      <a:pt x="398" y="1247"/>
                      <a:pt x="398" y="1247"/>
                    </a:cubicBezTo>
                    <a:cubicBezTo>
                      <a:pt x="361" y="1388"/>
                      <a:pt x="361" y="1388"/>
                      <a:pt x="361" y="1388"/>
                    </a:cubicBezTo>
                    <a:cubicBezTo>
                      <a:pt x="497" y="1453"/>
                      <a:pt x="497" y="1453"/>
                      <a:pt x="497" y="1453"/>
                    </a:cubicBezTo>
                    <a:cubicBezTo>
                      <a:pt x="586" y="1330"/>
                      <a:pt x="586" y="1330"/>
                      <a:pt x="586" y="1330"/>
                    </a:cubicBezTo>
                    <a:lnTo>
                      <a:pt x="586" y="1330"/>
                    </a:lnTo>
                    <a:cubicBezTo>
                      <a:pt x="618" y="1338"/>
                      <a:pt x="647" y="1346"/>
                      <a:pt x="682" y="1348"/>
                    </a:cubicBezTo>
                    <a:cubicBezTo>
                      <a:pt x="682" y="1351"/>
                      <a:pt x="682" y="1351"/>
                      <a:pt x="682" y="1351"/>
                    </a:cubicBezTo>
                    <a:cubicBezTo>
                      <a:pt x="717" y="1493"/>
                      <a:pt x="717" y="1493"/>
                      <a:pt x="717" y="1493"/>
                    </a:cubicBezTo>
                    <a:cubicBezTo>
                      <a:pt x="866" y="1485"/>
                      <a:pt x="866" y="1485"/>
                      <a:pt x="866" y="1485"/>
                    </a:cubicBezTo>
                    <a:cubicBezTo>
                      <a:pt x="885" y="1335"/>
                      <a:pt x="885" y="1335"/>
                      <a:pt x="885" y="1335"/>
                    </a:cubicBezTo>
                    <a:cubicBezTo>
                      <a:pt x="885" y="1332"/>
                      <a:pt x="885" y="1332"/>
                      <a:pt x="885" y="1332"/>
                    </a:cubicBezTo>
                    <a:cubicBezTo>
                      <a:pt x="917" y="1324"/>
                      <a:pt x="947" y="1316"/>
                      <a:pt x="976" y="1303"/>
                    </a:cubicBezTo>
                    <a:cubicBezTo>
                      <a:pt x="979" y="1308"/>
                      <a:pt x="979" y="1308"/>
                      <a:pt x="979" y="1308"/>
                    </a:cubicBezTo>
                    <a:cubicBezTo>
                      <a:pt x="1078" y="1415"/>
                      <a:pt x="1078" y="1415"/>
                      <a:pt x="1078" y="1415"/>
                    </a:cubicBezTo>
                    <a:cubicBezTo>
                      <a:pt x="1206" y="1335"/>
                      <a:pt x="1206" y="1335"/>
                      <a:pt x="1206" y="1335"/>
                    </a:cubicBezTo>
                    <a:cubicBezTo>
                      <a:pt x="1150" y="1193"/>
                      <a:pt x="1150" y="1193"/>
                      <a:pt x="1150" y="1193"/>
                    </a:cubicBezTo>
                    <a:lnTo>
                      <a:pt x="1150" y="1193"/>
                    </a:lnTo>
                    <a:cubicBezTo>
                      <a:pt x="1171" y="1172"/>
                      <a:pt x="1195" y="1148"/>
                      <a:pt x="1214" y="1124"/>
                    </a:cubicBezTo>
                    <a:cubicBezTo>
                      <a:pt x="1220" y="1126"/>
                      <a:pt x="1220" y="1126"/>
                      <a:pt x="1220" y="1126"/>
                    </a:cubicBezTo>
                    <a:cubicBezTo>
                      <a:pt x="1359" y="1172"/>
                      <a:pt x="1359" y="1172"/>
                      <a:pt x="1359" y="1172"/>
                    </a:cubicBezTo>
                    <a:cubicBezTo>
                      <a:pt x="1431" y="1041"/>
                      <a:pt x="1431" y="1041"/>
                      <a:pt x="1431" y="1041"/>
                    </a:cubicBezTo>
                    <a:cubicBezTo>
                      <a:pt x="1316" y="944"/>
                      <a:pt x="1316" y="944"/>
                      <a:pt x="1316" y="944"/>
                    </a:cubicBezTo>
                    <a:cubicBezTo>
                      <a:pt x="1313" y="936"/>
                      <a:pt x="1313" y="936"/>
                      <a:pt x="1313" y="936"/>
                    </a:cubicBezTo>
                    <a:cubicBezTo>
                      <a:pt x="1324" y="904"/>
                      <a:pt x="1332" y="878"/>
                      <a:pt x="1337" y="835"/>
                    </a:cubicBezTo>
                    <a:cubicBezTo>
                      <a:pt x="1342" y="835"/>
                      <a:pt x="1342" y="835"/>
                      <a:pt x="1342" y="835"/>
                    </a:cubicBezTo>
                    <a:cubicBezTo>
                      <a:pt x="1468" y="824"/>
                      <a:pt x="1468" y="824"/>
                      <a:pt x="1468" y="824"/>
                    </a:cubicBezTo>
                    <a:cubicBezTo>
                      <a:pt x="1468" y="674"/>
                      <a:pt x="1468" y="674"/>
                      <a:pt x="1468" y="674"/>
                    </a:cubicBezTo>
                    <a:cubicBezTo>
                      <a:pt x="1329" y="645"/>
                      <a:pt x="1329" y="645"/>
                      <a:pt x="1329" y="645"/>
                    </a:cubicBezTo>
                    <a:cubicBezTo>
                      <a:pt x="1332" y="645"/>
                      <a:pt x="1332" y="645"/>
                      <a:pt x="1332" y="645"/>
                    </a:cubicBezTo>
                    <a:cubicBezTo>
                      <a:pt x="1324" y="602"/>
                      <a:pt x="1316" y="562"/>
                      <a:pt x="1300" y="525"/>
                    </a:cubicBezTo>
                    <a:cubicBezTo>
                      <a:pt x="1308" y="522"/>
                      <a:pt x="1308" y="522"/>
                      <a:pt x="1308" y="522"/>
                    </a:cubicBezTo>
                    <a:cubicBezTo>
                      <a:pt x="1417" y="426"/>
                      <a:pt x="1417" y="426"/>
                      <a:pt x="1417" y="426"/>
                    </a:cubicBezTo>
                    <a:cubicBezTo>
                      <a:pt x="1337" y="297"/>
                      <a:pt x="1337" y="297"/>
                      <a:pt x="1337" y="297"/>
                    </a:cubicBezTo>
                    <a:cubicBezTo>
                      <a:pt x="1198" y="348"/>
                      <a:pt x="1198" y="348"/>
                      <a:pt x="1198" y="348"/>
                    </a:cubicBezTo>
                    <a:cubicBezTo>
                      <a:pt x="1195" y="351"/>
                      <a:pt x="1195" y="351"/>
                      <a:pt x="1195" y="351"/>
                    </a:cubicBezTo>
                    <a:cubicBezTo>
                      <a:pt x="1163" y="313"/>
                      <a:pt x="1128" y="281"/>
                      <a:pt x="1088" y="252"/>
                    </a:cubicBezTo>
                    <a:cubicBezTo>
                      <a:pt x="1088" y="249"/>
                      <a:pt x="1088" y="249"/>
                      <a:pt x="1088" y="249"/>
                    </a:cubicBezTo>
                    <a:cubicBezTo>
                      <a:pt x="1128" y="107"/>
                      <a:pt x="1128" y="107"/>
                      <a:pt x="1128" y="107"/>
                    </a:cubicBezTo>
                    <a:cubicBezTo>
                      <a:pt x="992" y="43"/>
                      <a:pt x="992" y="43"/>
                      <a:pt x="992" y="43"/>
                    </a:cubicBezTo>
                    <a:cubicBezTo>
                      <a:pt x="901" y="166"/>
                      <a:pt x="901" y="166"/>
                      <a:pt x="901" y="166"/>
                    </a:cubicBezTo>
                    <a:close/>
                    <a:moveTo>
                      <a:pt x="1244" y="746"/>
                    </a:moveTo>
                    <a:lnTo>
                      <a:pt x="1244" y="746"/>
                    </a:lnTo>
                    <a:cubicBezTo>
                      <a:pt x="1244" y="1025"/>
                      <a:pt x="1019" y="1247"/>
                      <a:pt x="743" y="1247"/>
                    </a:cubicBezTo>
                    <a:cubicBezTo>
                      <a:pt x="465" y="1247"/>
                      <a:pt x="243" y="1025"/>
                      <a:pt x="243" y="746"/>
                    </a:cubicBezTo>
                    <a:cubicBezTo>
                      <a:pt x="243" y="471"/>
                      <a:pt x="465" y="246"/>
                      <a:pt x="743" y="246"/>
                    </a:cubicBezTo>
                    <a:cubicBezTo>
                      <a:pt x="1019" y="246"/>
                      <a:pt x="1244" y="471"/>
                      <a:pt x="1244" y="74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4" name="Group 23">
              <a:extLst>
                <a:ext uri="{FF2B5EF4-FFF2-40B4-BE49-F238E27FC236}">
                  <a16:creationId xmlns:a16="http://schemas.microsoft.com/office/drawing/2014/main" id="{56535E31-54A0-E5D4-46D8-BE9B7BD0E966}"/>
                </a:ext>
              </a:extLst>
            </p:cNvPr>
            <p:cNvGrpSpPr/>
            <p:nvPr/>
          </p:nvGrpSpPr>
          <p:grpSpPr>
            <a:xfrm>
              <a:off x="18019573" y="6559487"/>
              <a:ext cx="592390" cy="600797"/>
              <a:chOff x="18019573" y="6559487"/>
              <a:chExt cx="592390" cy="600797"/>
            </a:xfrm>
            <a:solidFill>
              <a:schemeClr val="accent1"/>
            </a:solidFill>
          </p:grpSpPr>
          <p:sp>
            <p:nvSpPr>
              <p:cNvPr id="63" name="Freeform 182">
                <a:extLst>
                  <a:ext uri="{FF2B5EF4-FFF2-40B4-BE49-F238E27FC236}">
                    <a16:creationId xmlns:a16="http://schemas.microsoft.com/office/drawing/2014/main" id="{A4962A38-3871-804D-5023-0EB0ED8AB63B}"/>
                  </a:ext>
                </a:extLst>
              </p:cNvPr>
              <p:cNvSpPr>
                <a:spLocks noChangeArrowheads="1"/>
              </p:cNvSpPr>
              <p:nvPr/>
            </p:nvSpPr>
            <p:spPr bwMode="auto">
              <a:xfrm>
                <a:off x="18142282" y="6686416"/>
                <a:ext cx="351203" cy="351170"/>
              </a:xfrm>
              <a:custGeom>
                <a:avLst/>
                <a:gdLst>
                  <a:gd name="T0" fmla="*/ 185 w 370"/>
                  <a:gd name="T1" fmla="*/ 0 h 370"/>
                  <a:gd name="T2" fmla="*/ 185 w 370"/>
                  <a:gd name="T3" fmla="*/ 0 h 370"/>
                  <a:gd name="T4" fmla="*/ 0 w 370"/>
                  <a:gd name="T5" fmla="*/ 184 h 370"/>
                  <a:gd name="T6" fmla="*/ 185 w 370"/>
                  <a:gd name="T7" fmla="*/ 369 h 370"/>
                  <a:gd name="T8" fmla="*/ 369 w 370"/>
                  <a:gd name="T9" fmla="*/ 184 h 370"/>
                  <a:gd name="T10" fmla="*/ 185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5" y="0"/>
                    </a:moveTo>
                    <a:lnTo>
                      <a:pt x="185" y="0"/>
                    </a:lnTo>
                    <a:cubicBezTo>
                      <a:pt x="83" y="0"/>
                      <a:pt x="0" y="83"/>
                      <a:pt x="0" y="184"/>
                    </a:cubicBezTo>
                    <a:cubicBezTo>
                      <a:pt x="0" y="286"/>
                      <a:pt x="83" y="369"/>
                      <a:pt x="185" y="369"/>
                    </a:cubicBezTo>
                    <a:cubicBezTo>
                      <a:pt x="286" y="369"/>
                      <a:pt x="369" y="286"/>
                      <a:pt x="369" y="184"/>
                    </a:cubicBezTo>
                    <a:cubicBezTo>
                      <a:pt x="369" y="83"/>
                      <a:pt x="286" y="0"/>
                      <a:pt x="185"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Freeform 183">
                <a:extLst>
                  <a:ext uri="{FF2B5EF4-FFF2-40B4-BE49-F238E27FC236}">
                    <a16:creationId xmlns:a16="http://schemas.microsoft.com/office/drawing/2014/main" id="{4CD4B9B6-362B-EB60-C36F-BA92E349D7A5}"/>
                  </a:ext>
                </a:extLst>
              </p:cNvPr>
              <p:cNvSpPr>
                <a:spLocks noChangeArrowheads="1"/>
              </p:cNvSpPr>
              <p:nvPr/>
            </p:nvSpPr>
            <p:spPr bwMode="auto">
              <a:xfrm>
                <a:off x="18019573" y="6559487"/>
                <a:ext cx="592390" cy="600797"/>
              </a:xfrm>
              <a:custGeom>
                <a:avLst/>
                <a:gdLst>
                  <a:gd name="T0" fmla="*/ 380 w 622"/>
                  <a:gd name="T1" fmla="*/ 69 h 629"/>
                  <a:gd name="T2" fmla="*/ 339 w 622"/>
                  <a:gd name="T3" fmla="*/ 61 h 629"/>
                  <a:gd name="T4" fmla="*/ 262 w 622"/>
                  <a:gd name="T5" fmla="*/ 5 h 629"/>
                  <a:gd name="T6" fmla="*/ 217 w 622"/>
                  <a:gd name="T7" fmla="*/ 80 h 629"/>
                  <a:gd name="T8" fmla="*/ 174 w 622"/>
                  <a:gd name="T9" fmla="*/ 35 h 629"/>
                  <a:gd name="T10" fmla="*/ 142 w 622"/>
                  <a:gd name="T11" fmla="*/ 126 h 629"/>
                  <a:gd name="T12" fmla="*/ 115 w 622"/>
                  <a:gd name="T13" fmla="*/ 155 h 629"/>
                  <a:gd name="T14" fmla="*/ 24 w 622"/>
                  <a:gd name="T15" fmla="*/ 192 h 629"/>
                  <a:gd name="T16" fmla="*/ 64 w 622"/>
                  <a:gd name="T17" fmla="*/ 272 h 629"/>
                  <a:gd name="T18" fmla="*/ 0 w 622"/>
                  <a:gd name="T19" fmla="*/ 283 h 629"/>
                  <a:gd name="T20" fmla="*/ 64 w 622"/>
                  <a:gd name="T21" fmla="*/ 358 h 629"/>
                  <a:gd name="T22" fmla="*/ 77 w 622"/>
                  <a:gd name="T23" fmla="*/ 409 h 629"/>
                  <a:gd name="T24" fmla="*/ 64 w 622"/>
                  <a:gd name="T25" fmla="*/ 505 h 629"/>
                  <a:gd name="T26" fmla="*/ 168 w 622"/>
                  <a:gd name="T27" fmla="*/ 524 h 629"/>
                  <a:gd name="T28" fmla="*/ 152 w 622"/>
                  <a:gd name="T29" fmla="*/ 585 h 629"/>
                  <a:gd name="T30" fmla="*/ 248 w 622"/>
                  <a:gd name="T31" fmla="*/ 561 h 629"/>
                  <a:gd name="T32" fmla="*/ 289 w 622"/>
                  <a:gd name="T33" fmla="*/ 567 h 629"/>
                  <a:gd name="T34" fmla="*/ 302 w 622"/>
                  <a:gd name="T35" fmla="*/ 628 h 629"/>
                  <a:gd name="T36" fmla="*/ 374 w 622"/>
                  <a:gd name="T37" fmla="*/ 561 h 629"/>
                  <a:gd name="T38" fmla="*/ 412 w 622"/>
                  <a:gd name="T39" fmla="*/ 548 h 629"/>
                  <a:gd name="T40" fmla="*/ 455 w 622"/>
                  <a:gd name="T41" fmla="*/ 596 h 629"/>
                  <a:gd name="T42" fmla="*/ 487 w 622"/>
                  <a:gd name="T43" fmla="*/ 503 h 629"/>
                  <a:gd name="T44" fmla="*/ 513 w 622"/>
                  <a:gd name="T45" fmla="*/ 473 h 629"/>
                  <a:gd name="T46" fmla="*/ 572 w 622"/>
                  <a:gd name="T47" fmla="*/ 495 h 629"/>
                  <a:gd name="T48" fmla="*/ 553 w 622"/>
                  <a:gd name="T49" fmla="*/ 398 h 629"/>
                  <a:gd name="T50" fmla="*/ 564 w 622"/>
                  <a:gd name="T51" fmla="*/ 350 h 629"/>
                  <a:gd name="T52" fmla="*/ 621 w 622"/>
                  <a:gd name="T53" fmla="*/ 347 h 629"/>
                  <a:gd name="T54" fmla="*/ 562 w 622"/>
                  <a:gd name="T55" fmla="*/ 272 h 629"/>
                  <a:gd name="T56" fmla="*/ 548 w 622"/>
                  <a:gd name="T57" fmla="*/ 222 h 629"/>
                  <a:gd name="T58" fmla="*/ 599 w 622"/>
                  <a:gd name="T59" fmla="*/ 179 h 629"/>
                  <a:gd name="T60" fmla="*/ 506 w 622"/>
                  <a:gd name="T61" fmla="*/ 147 h 629"/>
                  <a:gd name="T62" fmla="*/ 460 w 622"/>
                  <a:gd name="T63" fmla="*/ 107 h 629"/>
                  <a:gd name="T64" fmla="*/ 476 w 622"/>
                  <a:gd name="T65" fmla="*/ 45 h 629"/>
                  <a:gd name="T66" fmla="*/ 380 w 622"/>
                  <a:gd name="T67" fmla="*/ 69 h 629"/>
                  <a:gd name="T68" fmla="*/ 524 w 622"/>
                  <a:gd name="T69" fmla="*/ 315 h 629"/>
                  <a:gd name="T70" fmla="*/ 102 w 622"/>
                  <a:gd name="T71" fmla="*/ 315 h 629"/>
                  <a:gd name="T72" fmla="*/ 524 w 622"/>
                  <a:gd name="T73" fmla="*/ 31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9" y="67"/>
                      <a:pt x="356" y="64"/>
                      <a:pt x="339" y="61"/>
                    </a:cubicBezTo>
                    <a:lnTo>
                      <a:pt x="339" y="61"/>
                    </a:lnTo>
                    <a:cubicBezTo>
                      <a:pt x="326" y="0"/>
                      <a:pt x="326" y="0"/>
                      <a:pt x="326" y="0"/>
                    </a:cubicBezTo>
                    <a:cubicBezTo>
                      <a:pt x="262" y="5"/>
                      <a:pt x="262" y="5"/>
                      <a:pt x="262" y="5"/>
                    </a:cubicBezTo>
                    <a:cubicBezTo>
                      <a:pt x="254" y="67"/>
                      <a:pt x="254" y="67"/>
                      <a:pt x="254" y="67"/>
                    </a:cubicBezTo>
                    <a:cubicBezTo>
                      <a:pt x="241" y="72"/>
                      <a:pt x="227" y="75"/>
                      <a:pt x="217" y="80"/>
                    </a:cubicBezTo>
                    <a:cubicBezTo>
                      <a:pt x="214" y="80"/>
                      <a:pt x="214" y="80"/>
                      <a:pt x="214" y="80"/>
                    </a:cubicBezTo>
                    <a:cubicBezTo>
                      <a:pt x="174" y="35"/>
                      <a:pt x="174" y="35"/>
                      <a:pt x="174" y="35"/>
                    </a:cubicBezTo>
                    <a:cubicBezTo>
                      <a:pt x="120" y="67"/>
                      <a:pt x="120" y="67"/>
                      <a:pt x="120" y="67"/>
                    </a:cubicBezTo>
                    <a:cubicBezTo>
                      <a:pt x="142" y="126"/>
                      <a:pt x="142" y="126"/>
                      <a:pt x="142" y="126"/>
                    </a:cubicBezTo>
                    <a:cubicBezTo>
                      <a:pt x="133" y="136"/>
                      <a:pt x="123" y="147"/>
                      <a:pt x="115" y="157"/>
                    </a:cubicBezTo>
                    <a:cubicBezTo>
                      <a:pt x="115" y="155"/>
                      <a:pt x="115" y="155"/>
                      <a:pt x="115" y="155"/>
                    </a:cubicBezTo>
                    <a:cubicBezTo>
                      <a:pt x="56" y="136"/>
                      <a:pt x="56" y="136"/>
                      <a:pt x="56" y="136"/>
                    </a:cubicBezTo>
                    <a:cubicBezTo>
                      <a:pt x="24" y="192"/>
                      <a:pt x="24" y="192"/>
                      <a:pt x="24" y="192"/>
                    </a:cubicBezTo>
                    <a:cubicBezTo>
                      <a:pt x="72" y="232"/>
                      <a:pt x="72" y="232"/>
                      <a:pt x="72" y="232"/>
                    </a:cubicBezTo>
                    <a:cubicBezTo>
                      <a:pt x="69" y="246"/>
                      <a:pt x="64" y="254"/>
                      <a:pt x="64" y="272"/>
                    </a:cubicBezTo>
                    <a:cubicBezTo>
                      <a:pt x="61" y="272"/>
                      <a:pt x="61" y="272"/>
                      <a:pt x="61" y="272"/>
                    </a:cubicBezTo>
                    <a:cubicBezTo>
                      <a:pt x="0" y="283"/>
                      <a:pt x="0" y="283"/>
                      <a:pt x="0" y="283"/>
                    </a:cubicBezTo>
                    <a:cubicBezTo>
                      <a:pt x="0" y="345"/>
                      <a:pt x="0" y="345"/>
                      <a:pt x="0" y="345"/>
                    </a:cubicBezTo>
                    <a:cubicBezTo>
                      <a:pt x="64" y="358"/>
                      <a:pt x="64" y="358"/>
                      <a:pt x="64" y="358"/>
                    </a:cubicBezTo>
                    <a:cubicBezTo>
                      <a:pt x="67" y="377"/>
                      <a:pt x="72" y="393"/>
                      <a:pt x="77" y="409"/>
                    </a:cubicBezTo>
                    <a:lnTo>
                      <a:pt x="77" y="409"/>
                    </a:lnTo>
                    <a:cubicBezTo>
                      <a:pt x="29" y="452"/>
                      <a:pt x="29" y="452"/>
                      <a:pt x="29" y="452"/>
                    </a:cubicBezTo>
                    <a:cubicBezTo>
                      <a:pt x="64" y="505"/>
                      <a:pt x="64" y="505"/>
                      <a:pt x="64" y="505"/>
                    </a:cubicBezTo>
                    <a:cubicBezTo>
                      <a:pt x="123" y="484"/>
                      <a:pt x="123" y="484"/>
                      <a:pt x="123" y="484"/>
                    </a:cubicBezTo>
                    <a:cubicBezTo>
                      <a:pt x="136" y="497"/>
                      <a:pt x="152" y="513"/>
                      <a:pt x="168" y="524"/>
                    </a:cubicBezTo>
                    <a:cubicBezTo>
                      <a:pt x="168" y="527"/>
                      <a:pt x="168" y="527"/>
                      <a:pt x="168" y="527"/>
                    </a:cubicBezTo>
                    <a:cubicBezTo>
                      <a:pt x="152" y="585"/>
                      <a:pt x="152" y="585"/>
                      <a:pt x="152" y="585"/>
                    </a:cubicBezTo>
                    <a:cubicBezTo>
                      <a:pt x="211" y="612"/>
                      <a:pt x="211" y="612"/>
                      <a:pt x="211" y="612"/>
                    </a:cubicBezTo>
                    <a:cubicBezTo>
                      <a:pt x="248" y="561"/>
                      <a:pt x="248" y="561"/>
                      <a:pt x="248" y="561"/>
                    </a:cubicBezTo>
                    <a:lnTo>
                      <a:pt x="248" y="561"/>
                    </a:lnTo>
                    <a:cubicBezTo>
                      <a:pt x="259" y="564"/>
                      <a:pt x="273" y="567"/>
                      <a:pt x="289" y="567"/>
                    </a:cubicBezTo>
                    <a:cubicBezTo>
                      <a:pt x="289" y="569"/>
                      <a:pt x="289" y="569"/>
                      <a:pt x="289" y="569"/>
                    </a:cubicBezTo>
                    <a:cubicBezTo>
                      <a:pt x="302" y="628"/>
                      <a:pt x="302" y="628"/>
                      <a:pt x="302" y="628"/>
                    </a:cubicBezTo>
                    <a:cubicBezTo>
                      <a:pt x="366" y="626"/>
                      <a:pt x="366" y="626"/>
                      <a:pt x="366" y="626"/>
                    </a:cubicBezTo>
                    <a:cubicBezTo>
                      <a:pt x="374" y="561"/>
                      <a:pt x="374" y="561"/>
                      <a:pt x="374" y="561"/>
                    </a:cubicBezTo>
                    <a:lnTo>
                      <a:pt x="374" y="561"/>
                    </a:lnTo>
                    <a:cubicBezTo>
                      <a:pt x="388" y="559"/>
                      <a:pt x="401" y="554"/>
                      <a:pt x="412" y="548"/>
                    </a:cubicBezTo>
                    <a:cubicBezTo>
                      <a:pt x="414" y="551"/>
                      <a:pt x="414" y="551"/>
                      <a:pt x="414" y="551"/>
                    </a:cubicBezTo>
                    <a:cubicBezTo>
                      <a:pt x="455" y="596"/>
                      <a:pt x="455" y="596"/>
                      <a:pt x="455" y="596"/>
                    </a:cubicBezTo>
                    <a:cubicBezTo>
                      <a:pt x="508" y="561"/>
                      <a:pt x="508" y="561"/>
                      <a:pt x="508" y="561"/>
                    </a:cubicBezTo>
                    <a:cubicBezTo>
                      <a:pt x="487" y="503"/>
                      <a:pt x="487" y="503"/>
                      <a:pt x="487" y="503"/>
                    </a:cubicBezTo>
                    <a:cubicBezTo>
                      <a:pt x="484" y="503"/>
                      <a:pt x="484" y="503"/>
                      <a:pt x="484" y="503"/>
                    </a:cubicBezTo>
                    <a:cubicBezTo>
                      <a:pt x="495" y="495"/>
                      <a:pt x="506" y="484"/>
                      <a:pt x="513" y="473"/>
                    </a:cubicBezTo>
                    <a:lnTo>
                      <a:pt x="513" y="473"/>
                    </a:lnTo>
                    <a:cubicBezTo>
                      <a:pt x="572" y="495"/>
                      <a:pt x="572" y="495"/>
                      <a:pt x="572" y="495"/>
                    </a:cubicBezTo>
                    <a:cubicBezTo>
                      <a:pt x="604" y="439"/>
                      <a:pt x="604" y="439"/>
                      <a:pt x="604" y="439"/>
                    </a:cubicBezTo>
                    <a:cubicBezTo>
                      <a:pt x="553" y="398"/>
                      <a:pt x="553" y="398"/>
                      <a:pt x="553" y="398"/>
                    </a:cubicBezTo>
                    <a:cubicBezTo>
                      <a:pt x="553" y="393"/>
                      <a:pt x="553" y="393"/>
                      <a:pt x="553" y="393"/>
                    </a:cubicBezTo>
                    <a:cubicBezTo>
                      <a:pt x="559" y="382"/>
                      <a:pt x="562" y="369"/>
                      <a:pt x="564" y="350"/>
                    </a:cubicBezTo>
                    <a:cubicBezTo>
                      <a:pt x="567" y="350"/>
                      <a:pt x="567" y="350"/>
                      <a:pt x="567" y="350"/>
                    </a:cubicBezTo>
                    <a:cubicBezTo>
                      <a:pt x="621" y="347"/>
                      <a:pt x="621" y="347"/>
                      <a:pt x="621" y="347"/>
                    </a:cubicBezTo>
                    <a:cubicBezTo>
                      <a:pt x="621" y="283"/>
                      <a:pt x="621" y="283"/>
                      <a:pt x="621" y="283"/>
                    </a:cubicBezTo>
                    <a:cubicBezTo>
                      <a:pt x="562" y="272"/>
                      <a:pt x="562" y="272"/>
                      <a:pt x="562" y="272"/>
                    </a:cubicBezTo>
                    <a:lnTo>
                      <a:pt x="562" y="272"/>
                    </a:lnTo>
                    <a:cubicBezTo>
                      <a:pt x="559" y="254"/>
                      <a:pt x="556" y="238"/>
                      <a:pt x="548" y="222"/>
                    </a:cubicBezTo>
                    <a:cubicBezTo>
                      <a:pt x="551" y="219"/>
                      <a:pt x="551" y="219"/>
                      <a:pt x="551" y="219"/>
                    </a:cubicBezTo>
                    <a:cubicBezTo>
                      <a:pt x="599" y="179"/>
                      <a:pt x="599" y="179"/>
                      <a:pt x="599" y="179"/>
                    </a:cubicBezTo>
                    <a:cubicBezTo>
                      <a:pt x="564" y="126"/>
                      <a:pt x="564" y="126"/>
                      <a:pt x="564" y="126"/>
                    </a:cubicBezTo>
                    <a:cubicBezTo>
                      <a:pt x="506" y="147"/>
                      <a:pt x="506" y="147"/>
                      <a:pt x="506" y="147"/>
                    </a:cubicBezTo>
                    <a:lnTo>
                      <a:pt x="506" y="147"/>
                    </a:lnTo>
                    <a:cubicBezTo>
                      <a:pt x="492" y="131"/>
                      <a:pt x="476" y="117"/>
                      <a:pt x="460" y="107"/>
                    </a:cubicBezTo>
                    <a:cubicBezTo>
                      <a:pt x="460" y="104"/>
                      <a:pt x="460" y="104"/>
                      <a:pt x="460" y="104"/>
                    </a:cubicBezTo>
                    <a:cubicBezTo>
                      <a:pt x="476" y="45"/>
                      <a:pt x="476" y="45"/>
                      <a:pt x="476" y="45"/>
                    </a:cubicBezTo>
                    <a:cubicBezTo>
                      <a:pt x="417" y="18"/>
                      <a:pt x="417" y="18"/>
                      <a:pt x="417" y="18"/>
                    </a:cubicBezTo>
                    <a:cubicBezTo>
                      <a:pt x="380" y="69"/>
                      <a:pt x="380" y="69"/>
                      <a:pt x="380" y="69"/>
                    </a:cubicBezTo>
                    <a:close/>
                    <a:moveTo>
                      <a:pt x="524" y="315"/>
                    </a:moveTo>
                    <a:lnTo>
                      <a:pt x="524" y="315"/>
                    </a:lnTo>
                    <a:cubicBezTo>
                      <a:pt x="524" y="430"/>
                      <a:pt x="431" y="527"/>
                      <a:pt x="313" y="527"/>
                    </a:cubicBezTo>
                    <a:cubicBezTo>
                      <a:pt x="198" y="527"/>
                      <a:pt x="102" y="430"/>
                      <a:pt x="102" y="315"/>
                    </a:cubicBezTo>
                    <a:cubicBezTo>
                      <a:pt x="102" y="198"/>
                      <a:pt x="198" y="104"/>
                      <a:pt x="313" y="104"/>
                    </a:cubicBezTo>
                    <a:cubicBezTo>
                      <a:pt x="431" y="104"/>
                      <a:pt x="524" y="198"/>
                      <a:pt x="524" y="31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5" name="Group 24">
              <a:extLst>
                <a:ext uri="{FF2B5EF4-FFF2-40B4-BE49-F238E27FC236}">
                  <a16:creationId xmlns:a16="http://schemas.microsoft.com/office/drawing/2014/main" id="{4BEE43C5-E839-0C43-BCC7-587210464CD3}"/>
                </a:ext>
              </a:extLst>
            </p:cNvPr>
            <p:cNvGrpSpPr/>
            <p:nvPr/>
          </p:nvGrpSpPr>
          <p:grpSpPr>
            <a:xfrm>
              <a:off x="15336891" y="4283227"/>
              <a:ext cx="588159" cy="600797"/>
              <a:chOff x="15336891" y="4283227"/>
              <a:chExt cx="588159" cy="600797"/>
            </a:xfrm>
            <a:solidFill>
              <a:schemeClr val="accent2"/>
            </a:solidFill>
          </p:grpSpPr>
          <p:sp>
            <p:nvSpPr>
              <p:cNvPr id="61" name="Freeform 186">
                <a:extLst>
                  <a:ext uri="{FF2B5EF4-FFF2-40B4-BE49-F238E27FC236}">
                    <a16:creationId xmlns:a16="http://schemas.microsoft.com/office/drawing/2014/main" id="{C8479E58-CAFE-7721-E801-D2C67B79A09B}"/>
                  </a:ext>
                </a:extLst>
              </p:cNvPr>
              <p:cNvSpPr>
                <a:spLocks noChangeArrowheads="1"/>
              </p:cNvSpPr>
              <p:nvPr/>
            </p:nvSpPr>
            <p:spPr bwMode="auto">
              <a:xfrm>
                <a:off x="15463832" y="4405925"/>
                <a:ext cx="351203" cy="351170"/>
              </a:xfrm>
              <a:custGeom>
                <a:avLst/>
                <a:gdLst>
                  <a:gd name="T0" fmla="*/ 184 w 370"/>
                  <a:gd name="T1" fmla="*/ 0 h 371"/>
                  <a:gd name="T2" fmla="*/ 184 w 370"/>
                  <a:gd name="T3" fmla="*/ 0 h 371"/>
                  <a:gd name="T4" fmla="*/ 0 w 370"/>
                  <a:gd name="T5" fmla="*/ 185 h 371"/>
                  <a:gd name="T6" fmla="*/ 184 w 370"/>
                  <a:gd name="T7" fmla="*/ 370 h 371"/>
                  <a:gd name="T8" fmla="*/ 369 w 370"/>
                  <a:gd name="T9" fmla="*/ 185 h 371"/>
                  <a:gd name="T10" fmla="*/ 184 w 370"/>
                  <a:gd name="T11" fmla="*/ 0 h 371"/>
                </a:gdLst>
                <a:ahLst/>
                <a:cxnLst>
                  <a:cxn ang="0">
                    <a:pos x="T0" y="T1"/>
                  </a:cxn>
                  <a:cxn ang="0">
                    <a:pos x="T2" y="T3"/>
                  </a:cxn>
                  <a:cxn ang="0">
                    <a:pos x="T4" y="T5"/>
                  </a:cxn>
                  <a:cxn ang="0">
                    <a:pos x="T6" y="T7"/>
                  </a:cxn>
                  <a:cxn ang="0">
                    <a:pos x="T8" y="T9"/>
                  </a:cxn>
                  <a:cxn ang="0">
                    <a:pos x="T10" y="T11"/>
                  </a:cxn>
                </a:cxnLst>
                <a:rect l="0" t="0" r="r" b="b"/>
                <a:pathLst>
                  <a:path w="370" h="371">
                    <a:moveTo>
                      <a:pt x="184" y="0"/>
                    </a:moveTo>
                    <a:lnTo>
                      <a:pt x="184" y="0"/>
                    </a:lnTo>
                    <a:cubicBezTo>
                      <a:pt x="83" y="0"/>
                      <a:pt x="0" y="83"/>
                      <a:pt x="0" y="185"/>
                    </a:cubicBezTo>
                    <a:cubicBezTo>
                      <a:pt x="0" y="287"/>
                      <a:pt x="83" y="370"/>
                      <a:pt x="184" y="370"/>
                    </a:cubicBezTo>
                    <a:cubicBezTo>
                      <a:pt x="286" y="370"/>
                      <a:pt x="369" y="287"/>
                      <a:pt x="369" y="185"/>
                    </a:cubicBezTo>
                    <a:cubicBezTo>
                      <a:pt x="369" y="81"/>
                      <a:pt x="286" y="0"/>
                      <a:pt x="18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187">
                <a:extLst>
                  <a:ext uri="{FF2B5EF4-FFF2-40B4-BE49-F238E27FC236}">
                    <a16:creationId xmlns:a16="http://schemas.microsoft.com/office/drawing/2014/main" id="{BBB36260-4E75-0A61-DDD5-D7514B0930C3}"/>
                  </a:ext>
                </a:extLst>
              </p:cNvPr>
              <p:cNvSpPr>
                <a:spLocks noChangeArrowheads="1"/>
              </p:cNvSpPr>
              <p:nvPr/>
            </p:nvSpPr>
            <p:spPr bwMode="auto">
              <a:xfrm>
                <a:off x="15336891" y="4283227"/>
                <a:ext cx="588159" cy="600797"/>
              </a:xfrm>
              <a:custGeom>
                <a:avLst/>
                <a:gdLst>
                  <a:gd name="T0" fmla="*/ 380 w 619"/>
                  <a:gd name="T1" fmla="*/ 70 h 630"/>
                  <a:gd name="T2" fmla="*/ 340 w 619"/>
                  <a:gd name="T3" fmla="*/ 59 h 630"/>
                  <a:gd name="T4" fmla="*/ 263 w 619"/>
                  <a:gd name="T5" fmla="*/ 6 h 630"/>
                  <a:gd name="T6" fmla="*/ 214 w 619"/>
                  <a:gd name="T7" fmla="*/ 81 h 630"/>
                  <a:gd name="T8" fmla="*/ 172 w 619"/>
                  <a:gd name="T9" fmla="*/ 33 h 630"/>
                  <a:gd name="T10" fmla="*/ 142 w 619"/>
                  <a:gd name="T11" fmla="*/ 126 h 630"/>
                  <a:gd name="T12" fmla="*/ 113 w 619"/>
                  <a:gd name="T13" fmla="*/ 155 h 630"/>
                  <a:gd name="T14" fmla="*/ 24 w 619"/>
                  <a:gd name="T15" fmla="*/ 190 h 630"/>
                  <a:gd name="T16" fmla="*/ 62 w 619"/>
                  <a:gd name="T17" fmla="*/ 273 h 630"/>
                  <a:gd name="T18" fmla="*/ 0 w 619"/>
                  <a:gd name="T19" fmla="*/ 281 h 630"/>
                  <a:gd name="T20" fmla="*/ 62 w 619"/>
                  <a:gd name="T21" fmla="*/ 359 h 630"/>
                  <a:gd name="T22" fmla="*/ 75 w 619"/>
                  <a:gd name="T23" fmla="*/ 409 h 630"/>
                  <a:gd name="T24" fmla="*/ 62 w 619"/>
                  <a:gd name="T25" fmla="*/ 506 h 630"/>
                  <a:gd name="T26" fmla="*/ 169 w 619"/>
                  <a:gd name="T27" fmla="*/ 525 h 630"/>
                  <a:gd name="T28" fmla="*/ 153 w 619"/>
                  <a:gd name="T29" fmla="*/ 586 h 630"/>
                  <a:gd name="T30" fmla="*/ 246 w 619"/>
                  <a:gd name="T31" fmla="*/ 559 h 630"/>
                  <a:gd name="T32" fmla="*/ 287 w 619"/>
                  <a:gd name="T33" fmla="*/ 568 h 630"/>
                  <a:gd name="T34" fmla="*/ 303 w 619"/>
                  <a:gd name="T35" fmla="*/ 629 h 630"/>
                  <a:gd name="T36" fmla="*/ 372 w 619"/>
                  <a:gd name="T37" fmla="*/ 562 h 630"/>
                  <a:gd name="T38" fmla="*/ 412 w 619"/>
                  <a:gd name="T39" fmla="*/ 549 h 630"/>
                  <a:gd name="T40" fmla="*/ 455 w 619"/>
                  <a:gd name="T41" fmla="*/ 597 h 630"/>
                  <a:gd name="T42" fmla="*/ 484 w 619"/>
                  <a:gd name="T43" fmla="*/ 503 h 630"/>
                  <a:gd name="T44" fmla="*/ 511 w 619"/>
                  <a:gd name="T45" fmla="*/ 474 h 630"/>
                  <a:gd name="T46" fmla="*/ 573 w 619"/>
                  <a:gd name="T47" fmla="*/ 495 h 630"/>
                  <a:gd name="T48" fmla="*/ 554 w 619"/>
                  <a:gd name="T49" fmla="*/ 399 h 630"/>
                  <a:gd name="T50" fmla="*/ 562 w 619"/>
                  <a:gd name="T51" fmla="*/ 351 h 630"/>
                  <a:gd name="T52" fmla="*/ 618 w 619"/>
                  <a:gd name="T53" fmla="*/ 348 h 630"/>
                  <a:gd name="T54" fmla="*/ 559 w 619"/>
                  <a:gd name="T55" fmla="*/ 270 h 630"/>
                  <a:gd name="T56" fmla="*/ 549 w 619"/>
                  <a:gd name="T57" fmla="*/ 220 h 630"/>
                  <a:gd name="T58" fmla="*/ 597 w 619"/>
                  <a:gd name="T59" fmla="*/ 180 h 630"/>
                  <a:gd name="T60" fmla="*/ 503 w 619"/>
                  <a:gd name="T61" fmla="*/ 148 h 630"/>
                  <a:gd name="T62" fmla="*/ 458 w 619"/>
                  <a:gd name="T63" fmla="*/ 108 h 630"/>
                  <a:gd name="T64" fmla="*/ 474 w 619"/>
                  <a:gd name="T65" fmla="*/ 46 h 630"/>
                  <a:gd name="T66" fmla="*/ 380 w 619"/>
                  <a:gd name="T67" fmla="*/ 70 h 630"/>
                  <a:gd name="T68" fmla="*/ 524 w 619"/>
                  <a:gd name="T69" fmla="*/ 316 h 630"/>
                  <a:gd name="T70" fmla="*/ 102 w 619"/>
                  <a:gd name="T71" fmla="*/ 316 h 630"/>
                  <a:gd name="T72" fmla="*/ 524 w 619"/>
                  <a:gd name="T73" fmla="*/ 31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7" y="67"/>
                      <a:pt x="353" y="65"/>
                      <a:pt x="340" y="62"/>
                    </a:cubicBezTo>
                    <a:cubicBezTo>
                      <a:pt x="340" y="59"/>
                      <a:pt x="340" y="59"/>
                      <a:pt x="340" y="59"/>
                    </a:cubicBezTo>
                    <a:cubicBezTo>
                      <a:pt x="324" y="0"/>
                      <a:pt x="324" y="0"/>
                      <a:pt x="324" y="0"/>
                    </a:cubicBezTo>
                    <a:cubicBezTo>
                      <a:pt x="263" y="6"/>
                      <a:pt x="263" y="6"/>
                      <a:pt x="263" y="6"/>
                    </a:cubicBezTo>
                    <a:cubicBezTo>
                      <a:pt x="254" y="67"/>
                      <a:pt x="254" y="67"/>
                      <a:pt x="254" y="67"/>
                    </a:cubicBezTo>
                    <a:cubicBezTo>
                      <a:pt x="241" y="70"/>
                      <a:pt x="228" y="75"/>
                      <a:pt x="214" y="81"/>
                    </a:cubicBezTo>
                    <a:cubicBezTo>
                      <a:pt x="214" y="78"/>
                      <a:pt x="214" y="78"/>
                      <a:pt x="214" y="78"/>
                    </a:cubicBezTo>
                    <a:cubicBezTo>
                      <a:pt x="172" y="33"/>
                      <a:pt x="172" y="33"/>
                      <a:pt x="172" y="33"/>
                    </a:cubicBezTo>
                    <a:cubicBezTo>
                      <a:pt x="118" y="67"/>
                      <a:pt x="118" y="67"/>
                      <a:pt x="118" y="67"/>
                    </a:cubicBezTo>
                    <a:cubicBezTo>
                      <a:pt x="142" y="126"/>
                      <a:pt x="142" y="126"/>
                      <a:pt x="142" y="126"/>
                    </a:cubicBezTo>
                    <a:cubicBezTo>
                      <a:pt x="131" y="137"/>
                      <a:pt x="123" y="145"/>
                      <a:pt x="113" y="155"/>
                    </a:cubicBezTo>
                    <a:lnTo>
                      <a:pt x="113" y="155"/>
                    </a:lnTo>
                    <a:cubicBezTo>
                      <a:pt x="54" y="137"/>
                      <a:pt x="54" y="137"/>
                      <a:pt x="54" y="137"/>
                    </a:cubicBezTo>
                    <a:cubicBezTo>
                      <a:pt x="24" y="190"/>
                      <a:pt x="24" y="190"/>
                      <a:pt x="24" y="190"/>
                    </a:cubicBezTo>
                    <a:cubicBezTo>
                      <a:pt x="73" y="233"/>
                      <a:pt x="73" y="233"/>
                      <a:pt x="73" y="233"/>
                    </a:cubicBezTo>
                    <a:cubicBezTo>
                      <a:pt x="67" y="244"/>
                      <a:pt x="65" y="254"/>
                      <a:pt x="62" y="273"/>
                    </a:cubicBezTo>
                    <a:lnTo>
                      <a:pt x="62" y="273"/>
                    </a:lnTo>
                    <a:cubicBezTo>
                      <a:pt x="0" y="281"/>
                      <a:pt x="0" y="281"/>
                      <a:pt x="0" y="281"/>
                    </a:cubicBezTo>
                    <a:cubicBezTo>
                      <a:pt x="0" y="345"/>
                      <a:pt x="0" y="345"/>
                      <a:pt x="0" y="345"/>
                    </a:cubicBezTo>
                    <a:cubicBezTo>
                      <a:pt x="62" y="359"/>
                      <a:pt x="62" y="359"/>
                      <a:pt x="62" y="359"/>
                    </a:cubicBezTo>
                    <a:cubicBezTo>
                      <a:pt x="65" y="375"/>
                      <a:pt x="70" y="394"/>
                      <a:pt x="75" y="409"/>
                    </a:cubicBezTo>
                    <a:lnTo>
                      <a:pt x="75" y="409"/>
                    </a:lnTo>
                    <a:cubicBezTo>
                      <a:pt x="30" y="453"/>
                      <a:pt x="30" y="453"/>
                      <a:pt x="30" y="453"/>
                    </a:cubicBezTo>
                    <a:cubicBezTo>
                      <a:pt x="62" y="506"/>
                      <a:pt x="62" y="506"/>
                      <a:pt x="62" y="506"/>
                    </a:cubicBezTo>
                    <a:cubicBezTo>
                      <a:pt x="123" y="482"/>
                      <a:pt x="123" y="482"/>
                      <a:pt x="123" y="482"/>
                    </a:cubicBezTo>
                    <a:cubicBezTo>
                      <a:pt x="137" y="498"/>
                      <a:pt x="150" y="511"/>
                      <a:pt x="169" y="525"/>
                    </a:cubicBezTo>
                    <a:lnTo>
                      <a:pt x="169" y="525"/>
                    </a:lnTo>
                    <a:cubicBezTo>
                      <a:pt x="153" y="586"/>
                      <a:pt x="153" y="586"/>
                      <a:pt x="153" y="586"/>
                    </a:cubicBezTo>
                    <a:cubicBezTo>
                      <a:pt x="209" y="613"/>
                      <a:pt x="209" y="613"/>
                      <a:pt x="209" y="613"/>
                    </a:cubicBezTo>
                    <a:cubicBezTo>
                      <a:pt x="246" y="559"/>
                      <a:pt x="246" y="559"/>
                      <a:pt x="246" y="559"/>
                    </a:cubicBezTo>
                    <a:lnTo>
                      <a:pt x="246" y="559"/>
                    </a:lnTo>
                    <a:cubicBezTo>
                      <a:pt x="260" y="565"/>
                      <a:pt x="273" y="568"/>
                      <a:pt x="287" y="568"/>
                    </a:cubicBezTo>
                    <a:cubicBezTo>
                      <a:pt x="287" y="570"/>
                      <a:pt x="287" y="570"/>
                      <a:pt x="287" y="570"/>
                    </a:cubicBezTo>
                    <a:cubicBezTo>
                      <a:pt x="303" y="629"/>
                      <a:pt x="303" y="629"/>
                      <a:pt x="303" y="629"/>
                    </a:cubicBezTo>
                    <a:cubicBezTo>
                      <a:pt x="364" y="627"/>
                      <a:pt x="364" y="627"/>
                      <a:pt x="364" y="627"/>
                    </a:cubicBezTo>
                    <a:cubicBezTo>
                      <a:pt x="372" y="562"/>
                      <a:pt x="372" y="562"/>
                      <a:pt x="372" y="562"/>
                    </a:cubicBezTo>
                    <a:lnTo>
                      <a:pt x="372" y="562"/>
                    </a:lnTo>
                    <a:cubicBezTo>
                      <a:pt x="385" y="559"/>
                      <a:pt x="399" y="554"/>
                      <a:pt x="412" y="549"/>
                    </a:cubicBezTo>
                    <a:cubicBezTo>
                      <a:pt x="412" y="552"/>
                      <a:pt x="412" y="552"/>
                      <a:pt x="412" y="552"/>
                    </a:cubicBezTo>
                    <a:cubicBezTo>
                      <a:pt x="455" y="597"/>
                      <a:pt x="455" y="597"/>
                      <a:pt x="455" y="597"/>
                    </a:cubicBezTo>
                    <a:cubicBezTo>
                      <a:pt x="508" y="562"/>
                      <a:pt x="508" y="562"/>
                      <a:pt x="508" y="562"/>
                    </a:cubicBezTo>
                    <a:cubicBezTo>
                      <a:pt x="484" y="503"/>
                      <a:pt x="484" y="503"/>
                      <a:pt x="484" y="503"/>
                    </a:cubicBezTo>
                    <a:lnTo>
                      <a:pt x="484" y="503"/>
                    </a:lnTo>
                    <a:cubicBezTo>
                      <a:pt x="495" y="493"/>
                      <a:pt x="503" y="484"/>
                      <a:pt x="511" y="474"/>
                    </a:cubicBezTo>
                    <a:cubicBezTo>
                      <a:pt x="514" y="474"/>
                      <a:pt x="514" y="474"/>
                      <a:pt x="514" y="474"/>
                    </a:cubicBezTo>
                    <a:cubicBezTo>
                      <a:pt x="573" y="495"/>
                      <a:pt x="573" y="495"/>
                      <a:pt x="573" y="495"/>
                    </a:cubicBezTo>
                    <a:cubicBezTo>
                      <a:pt x="602" y="439"/>
                      <a:pt x="602" y="439"/>
                      <a:pt x="602" y="439"/>
                    </a:cubicBezTo>
                    <a:cubicBezTo>
                      <a:pt x="554" y="399"/>
                      <a:pt x="554" y="399"/>
                      <a:pt x="554" y="399"/>
                    </a:cubicBezTo>
                    <a:cubicBezTo>
                      <a:pt x="554" y="394"/>
                      <a:pt x="554" y="394"/>
                      <a:pt x="554" y="394"/>
                    </a:cubicBezTo>
                    <a:cubicBezTo>
                      <a:pt x="557" y="380"/>
                      <a:pt x="562" y="369"/>
                      <a:pt x="562" y="351"/>
                    </a:cubicBezTo>
                    <a:cubicBezTo>
                      <a:pt x="565" y="351"/>
                      <a:pt x="565" y="351"/>
                      <a:pt x="565" y="351"/>
                    </a:cubicBezTo>
                    <a:cubicBezTo>
                      <a:pt x="618" y="348"/>
                      <a:pt x="618" y="348"/>
                      <a:pt x="618" y="348"/>
                    </a:cubicBezTo>
                    <a:cubicBezTo>
                      <a:pt x="618" y="284"/>
                      <a:pt x="618" y="284"/>
                      <a:pt x="618" y="284"/>
                    </a:cubicBezTo>
                    <a:cubicBezTo>
                      <a:pt x="559" y="270"/>
                      <a:pt x="559" y="270"/>
                      <a:pt x="559" y="270"/>
                    </a:cubicBezTo>
                    <a:cubicBezTo>
                      <a:pt x="562" y="270"/>
                      <a:pt x="562" y="270"/>
                      <a:pt x="562" y="270"/>
                    </a:cubicBezTo>
                    <a:cubicBezTo>
                      <a:pt x="559" y="254"/>
                      <a:pt x="554" y="236"/>
                      <a:pt x="549" y="220"/>
                    </a:cubicBezTo>
                    <a:cubicBezTo>
                      <a:pt x="551" y="220"/>
                      <a:pt x="551" y="220"/>
                      <a:pt x="551" y="220"/>
                    </a:cubicBezTo>
                    <a:cubicBezTo>
                      <a:pt x="597" y="180"/>
                      <a:pt x="597" y="180"/>
                      <a:pt x="597" y="180"/>
                    </a:cubicBezTo>
                    <a:cubicBezTo>
                      <a:pt x="565" y="124"/>
                      <a:pt x="565" y="124"/>
                      <a:pt x="565" y="124"/>
                    </a:cubicBezTo>
                    <a:cubicBezTo>
                      <a:pt x="503" y="148"/>
                      <a:pt x="503" y="148"/>
                      <a:pt x="503" y="148"/>
                    </a:cubicBezTo>
                    <a:lnTo>
                      <a:pt x="503" y="148"/>
                    </a:lnTo>
                    <a:cubicBezTo>
                      <a:pt x="490" y="131"/>
                      <a:pt x="474" y="118"/>
                      <a:pt x="458" y="108"/>
                    </a:cubicBezTo>
                    <a:cubicBezTo>
                      <a:pt x="458" y="105"/>
                      <a:pt x="458" y="105"/>
                      <a:pt x="458" y="105"/>
                    </a:cubicBezTo>
                    <a:cubicBezTo>
                      <a:pt x="474" y="46"/>
                      <a:pt x="474" y="46"/>
                      <a:pt x="474" y="46"/>
                    </a:cubicBezTo>
                    <a:cubicBezTo>
                      <a:pt x="418" y="19"/>
                      <a:pt x="418" y="19"/>
                      <a:pt x="418" y="19"/>
                    </a:cubicBezTo>
                    <a:cubicBezTo>
                      <a:pt x="380" y="70"/>
                      <a:pt x="380" y="70"/>
                      <a:pt x="380" y="70"/>
                    </a:cubicBezTo>
                    <a:close/>
                    <a:moveTo>
                      <a:pt x="524" y="316"/>
                    </a:moveTo>
                    <a:lnTo>
                      <a:pt x="524" y="316"/>
                    </a:lnTo>
                    <a:cubicBezTo>
                      <a:pt x="524" y="431"/>
                      <a:pt x="428" y="525"/>
                      <a:pt x="313" y="525"/>
                    </a:cubicBezTo>
                    <a:cubicBezTo>
                      <a:pt x="195" y="525"/>
                      <a:pt x="102" y="431"/>
                      <a:pt x="102" y="316"/>
                    </a:cubicBezTo>
                    <a:cubicBezTo>
                      <a:pt x="102" y="198"/>
                      <a:pt x="195" y="105"/>
                      <a:pt x="313" y="105"/>
                    </a:cubicBezTo>
                    <a:cubicBezTo>
                      <a:pt x="428" y="105"/>
                      <a:pt x="524" y="198"/>
                      <a:pt x="524" y="31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6" name="Group 25">
              <a:extLst>
                <a:ext uri="{FF2B5EF4-FFF2-40B4-BE49-F238E27FC236}">
                  <a16:creationId xmlns:a16="http://schemas.microsoft.com/office/drawing/2014/main" id="{483EE08E-0A68-CCA3-E82E-072CF52621C7}"/>
                </a:ext>
              </a:extLst>
            </p:cNvPr>
            <p:cNvGrpSpPr/>
            <p:nvPr/>
          </p:nvGrpSpPr>
          <p:grpSpPr>
            <a:xfrm>
              <a:off x="19868677" y="5459436"/>
              <a:ext cx="592390" cy="600797"/>
              <a:chOff x="19868677" y="5459436"/>
              <a:chExt cx="592390" cy="600797"/>
            </a:xfrm>
            <a:solidFill>
              <a:schemeClr val="accent1"/>
            </a:solidFill>
          </p:grpSpPr>
          <p:sp>
            <p:nvSpPr>
              <p:cNvPr id="59" name="Freeform 188">
                <a:extLst>
                  <a:ext uri="{FF2B5EF4-FFF2-40B4-BE49-F238E27FC236}">
                    <a16:creationId xmlns:a16="http://schemas.microsoft.com/office/drawing/2014/main" id="{42D728AD-C567-DDC6-DF05-7CAEEBF0782E}"/>
                  </a:ext>
                </a:extLst>
              </p:cNvPr>
              <p:cNvSpPr>
                <a:spLocks noChangeArrowheads="1"/>
              </p:cNvSpPr>
              <p:nvPr/>
            </p:nvSpPr>
            <p:spPr bwMode="auto">
              <a:xfrm>
                <a:off x="19991386" y="5582134"/>
                <a:ext cx="351203" cy="346939"/>
              </a:xfrm>
              <a:custGeom>
                <a:avLst/>
                <a:gdLst>
                  <a:gd name="T0" fmla="*/ 184 w 370"/>
                  <a:gd name="T1" fmla="*/ 0 h 368"/>
                  <a:gd name="T2" fmla="*/ 184 w 370"/>
                  <a:gd name="T3" fmla="*/ 0 h 368"/>
                  <a:gd name="T4" fmla="*/ 0 w 370"/>
                  <a:gd name="T5" fmla="*/ 183 h 368"/>
                  <a:gd name="T6" fmla="*/ 184 w 370"/>
                  <a:gd name="T7" fmla="*/ 367 h 368"/>
                  <a:gd name="T8" fmla="*/ 369 w 370"/>
                  <a:gd name="T9" fmla="*/ 183 h 368"/>
                  <a:gd name="T10" fmla="*/ 184 w 370"/>
                  <a:gd name="T11" fmla="*/ 0 h 368"/>
                </a:gdLst>
                <a:ahLst/>
                <a:cxnLst>
                  <a:cxn ang="0">
                    <a:pos x="T0" y="T1"/>
                  </a:cxn>
                  <a:cxn ang="0">
                    <a:pos x="T2" y="T3"/>
                  </a:cxn>
                  <a:cxn ang="0">
                    <a:pos x="T4" y="T5"/>
                  </a:cxn>
                  <a:cxn ang="0">
                    <a:pos x="T6" y="T7"/>
                  </a:cxn>
                  <a:cxn ang="0">
                    <a:pos x="T8" y="T9"/>
                  </a:cxn>
                  <a:cxn ang="0">
                    <a:pos x="T10" y="T11"/>
                  </a:cxn>
                </a:cxnLst>
                <a:rect l="0" t="0" r="r" b="b"/>
                <a:pathLst>
                  <a:path w="370" h="368">
                    <a:moveTo>
                      <a:pt x="184" y="0"/>
                    </a:moveTo>
                    <a:lnTo>
                      <a:pt x="184" y="0"/>
                    </a:lnTo>
                    <a:cubicBezTo>
                      <a:pt x="83" y="0"/>
                      <a:pt x="0" y="81"/>
                      <a:pt x="0" y="183"/>
                    </a:cubicBezTo>
                    <a:cubicBezTo>
                      <a:pt x="0" y="287"/>
                      <a:pt x="83" y="367"/>
                      <a:pt x="184" y="367"/>
                    </a:cubicBezTo>
                    <a:cubicBezTo>
                      <a:pt x="286" y="367"/>
                      <a:pt x="369" y="287"/>
                      <a:pt x="369" y="183"/>
                    </a:cubicBezTo>
                    <a:cubicBezTo>
                      <a:pt x="369" y="81"/>
                      <a:pt x="286" y="0"/>
                      <a:pt x="18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Freeform 189">
                <a:extLst>
                  <a:ext uri="{FF2B5EF4-FFF2-40B4-BE49-F238E27FC236}">
                    <a16:creationId xmlns:a16="http://schemas.microsoft.com/office/drawing/2014/main" id="{1A89AD7C-D327-43C1-02C6-70DCF15BECE4}"/>
                  </a:ext>
                </a:extLst>
              </p:cNvPr>
              <p:cNvSpPr>
                <a:spLocks noChangeArrowheads="1"/>
              </p:cNvSpPr>
              <p:nvPr/>
            </p:nvSpPr>
            <p:spPr bwMode="auto">
              <a:xfrm>
                <a:off x="19868677" y="5459436"/>
                <a:ext cx="592390" cy="600797"/>
              </a:xfrm>
              <a:custGeom>
                <a:avLst/>
                <a:gdLst>
                  <a:gd name="T0" fmla="*/ 380 w 622"/>
                  <a:gd name="T1" fmla="*/ 69 h 629"/>
                  <a:gd name="T2" fmla="*/ 340 w 622"/>
                  <a:gd name="T3" fmla="*/ 58 h 629"/>
                  <a:gd name="T4" fmla="*/ 263 w 622"/>
                  <a:gd name="T5" fmla="*/ 2 h 629"/>
                  <a:gd name="T6" fmla="*/ 217 w 622"/>
                  <a:gd name="T7" fmla="*/ 80 h 629"/>
                  <a:gd name="T8" fmla="*/ 174 w 622"/>
                  <a:gd name="T9" fmla="*/ 31 h 629"/>
                  <a:gd name="T10" fmla="*/ 142 w 622"/>
                  <a:gd name="T11" fmla="*/ 125 h 629"/>
                  <a:gd name="T12" fmla="*/ 113 w 622"/>
                  <a:gd name="T13" fmla="*/ 155 h 629"/>
                  <a:gd name="T14" fmla="*/ 24 w 622"/>
                  <a:gd name="T15" fmla="*/ 189 h 629"/>
                  <a:gd name="T16" fmla="*/ 62 w 622"/>
                  <a:gd name="T17" fmla="*/ 273 h 629"/>
                  <a:gd name="T18" fmla="*/ 0 w 622"/>
                  <a:gd name="T19" fmla="*/ 280 h 629"/>
                  <a:gd name="T20" fmla="*/ 62 w 622"/>
                  <a:gd name="T21" fmla="*/ 358 h 629"/>
                  <a:gd name="T22" fmla="*/ 78 w 622"/>
                  <a:gd name="T23" fmla="*/ 409 h 629"/>
                  <a:gd name="T24" fmla="*/ 65 w 622"/>
                  <a:gd name="T25" fmla="*/ 505 h 629"/>
                  <a:gd name="T26" fmla="*/ 169 w 622"/>
                  <a:gd name="T27" fmla="*/ 524 h 629"/>
                  <a:gd name="T28" fmla="*/ 153 w 622"/>
                  <a:gd name="T29" fmla="*/ 585 h 629"/>
                  <a:gd name="T30" fmla="*/ 246 w 622"/>
                  <a:gd name="T31" fmla="*/ 559 h 629"/>
                  <a:gd name="T32" fmla="*/ 287 w 622"/>
                  <a:gd name="T33" fmla="*/ 567 h 629"/>
                  <a:gd name="T34" fmla="*/ 303 w 622"/>
                  <a:gd name="T35" fmla="*/ 628 h 629"/>
                  <a:gd name="T36" fmla="*/ 375 w 622"/>
                  <a:gd name="T37" fmla="*/ 561 h 629"/>
                  <a:gd name="T38" fmla="*/ 412 w 622"/>
                  <a:gd name="T39" fmla="*/ 548 h 629"/>
                  <a:gd name="T40" fmla="*/ 455 w 622"/>
                  <a:gd name="T41" fmla="*/ 596 h 629"/>
                  <a:gd name="T42" fmla="*/ 484 w 622"/>
                  <a:gd name="T43" fmla="*/ 503 h 629"/>
                  <a:gd name="T44" fmla="*/ 514 w 622"/>
                  <a:gd name="T45" fmla="*/ 473 h 629"/>
                  <a:gd name="T46" fmla="*/ 573 w 622"/>
                  <a:gd name="T47" fmla="*/ 492 h 629"/>
                  <a:gd name="T48" fmla="*/ 554 w 622"/>
                  <a:gd name="T49" fmla="*/ 395 h 629"/>
                  <a:gd name="T50" fmla="*/ 565 w 622"/>
                  <a:gd name="T51" fmla="*/ 350 h 629"/>
                  <a:gd name="T52" fmla="*/ 621 w 622"/>
                  <a:gd name="T53" fmla="*/ 347 h 629"/>
                  <a:gd name="T54" fmla="*/ 562 w 622"/>
                  <a:gd name="T55" fmla="*/ 270 h 629"/>
                  <a:gd name="T56" fmla="*/ 549 w 622"/>
                  <a:gd name="T57" fmla="*/ 219 h 629"/>
                  <a:gd name="T58" fmla="*/ 597 w 622"/>
                  <a:gd name="T59" fmla="*/ 179 h 629"/>
                  <a:gd name="T60" fmla="*/ 506 w 622"/>
                  <a:gd name="T61" fmla="*/ 147 h 629"/>
                  <a:gd name="T62" fmla="*/ 460 w 622"/>
                  <a:gd name="T63" fmla="*/ 104 h 629"/>
                  <a:gd name="T64" fmla="*/ 477 w 622"/>
                  <a:gd name="T65" fmla="*/ 45 h 629"/>
                  <a:gd name="T66" fmla="*/ 380 w 622"/>
                  <a:gd name="T67" fmla="*/ 69 h 629"/>
                  <a:gd name="T68" fmla="*/ 524 w 622"/>
                  <a:gd name="T69" fmla="*/ 313 h 629"/>
                  <a:gd name="T70" fmla="*/ 102 w 622"/>
                  <a:gd name="T71" fmla="*/ 313 h 629"/>
                  <a:gd name="T72" fmla="*/ 524 w 622"/>
                  <a:gd name="T73" fmla="*/ 31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2" h="629">
                    <a:moveTo>
                      <a:pt x="380" y="69"/>
                    </a:moveTo>
                    <a:lnTo>
                      <a:pt x="380" y="69"/>
                    </a:lnTo>
                    <a:cubicBezTo>
                      <a:pt x="367" y="64"/>
                      <a:pt x="353" y="61"/>
                      <a:pt x="340" y="61"/>
                    </a:cubicBezTo>
                    <a:cubicBezTo>
                      <a:pt x="340" y="58"/>
                      <a:pt x="340" y="58"/>
                      <a:pt x="340" y="58"/>
                    </a:cubicBezTo>
                    <a:cubicBezTo>
                      <a:pt x="327" y="0"/>
                      <a:pt x="327" y="0"/>
                      <a:pt x="327" y="0"/>
                    </a:cubicBezTo>
                    <a:cubicBezTo>
                      <a:pt x="263" y="2"/>
                      <a:pt x="263" y="2"/>
                      <a:pt x="263" y="2"/>
                    </a:cubicBezTo>
                    <a:cubicBezTo>
                      <a:pt x="254" y="66"/>
                      <a:pt x="254" y="66"/>
                      <a:pt x="254" y="66"/>
                    </a:cubicBezTo>
                    <a:cubicBezTo>
                      <a:pt x="241" y="69"/>
                      <a:pt x="228" y="74"/>
                      <a:pt x="217" y="80"/>
                    </a:cubicBezTo>
                    <a:cubicBezTo>
                      <a:pt x="214" y="77"/>
                      <a:pt x="214" y="77"/>
                      <a:pt x="214" y="77"/>
                    </a:cubicBezTo>
                    <a:cubicBezTo>
                      <a:pt x="174" y="31"/>
                      <a:pt x="174" y="31"/>
                      <a:pt x="174" y="31"/>
                    </a:cubicBezTo>
                    <a:cubicBezTo>
                      <a:pt x="121" y="66"/>
                      <a:pt x="121" y="66"/>
                      <a:pt x="121" y="66"/>
                    </a:cubicBezTo>
                    <a:cubicBezTo>
                      <a:pt x="142" y="125"/>
                      <a:pt x="142" y="125"/>
                      <a:pt x="142" y="125"/>
                    </a:cubicBezTo>
                    <a:cubicBezTo>
                      <a:pt x="134" y="133"/>
                      <a:pt x="124" y="144"/>
                      <a:pt x="115" y="155"/>
                    </a:cubicBezTo>
                    <a:cubicBezTo>
                      <a:pt x="113" y="155"/>
                      <a:pt x="113" y="155"/>
                      <a:pt x="113" y="155"/>
                    </a:cubicBezTo>
                    <a:cubicBezTo>
                      <a:pt x="56" y="136"/>
                      <a:pt x="56" y="136"/>
                      <a:pt x="56" y="136"/>
                    </a:cubicBezTo>
                    <a:cubicBezTo>
                      <a:pt x="24" y="189"/>
                      <a:pt x="24" y="189"/>
                      <a:pt x="24" y="189"/>
                    </a:cubicBezTo>
                    <a:cubicBezTo>
                      <a:pt x="73" y="232"/>
                      <a:pt x="73" y="232"/>
                      <a:pt x="73" y="232"/>
                    </a:cubicBezTo>
                    <a:cubicBezTo>
                      <a:pt x="70" y="243"/>
                      <a:pt x="65" y="254"/>
                      <a:pt x="62" y="273"/>
                    </a:cubicBezTo>
                    <a:lnTo>
                      <a:pt x="62" y="273"/>
                    </a:lnTo>
                    <a:cubicBezTo>
                      <a:pt x="0" y="280"/>
                      <a:pt x="0" y="280"/>
                      <a:pt x="0" y="280"/>
                    </a:cubicBezTo>
                    <a:cubicBezTo>
                      <a:pt x="0" y="345"/>
                      <a:pt x="0" y="345"/>
                      <a:pt x="0" y="345"/>
                    </a:cubicBezTo>
                    <a:cubicBezTo>
                      <a:pt x="62" y="358"/>
                      <a:pt x="62" y="358"/>
                      <a:pt x="62" y="358"/>
                    </a:cubicBezTo>
                    <a:cubicBezTo>
                      <a:pt x="67" y="374"/>
                      <a:pt x="70" y="393"/>
                      <a:pt x="78" y="409"/>
                    </a:cubicBezTo>
                    <a:lnTo>
                      <a:pt x="78" y="409"/>
                    </a:lnTo>
                    <a:cubicBezTo>
                      <a:pt x="30" y="449"/>
                      <a:pt x="30" y="449"/>
                      <a:pt x="30" y="449"/>
                    </a:cubicBezTo>
                    <a:cubicBezTo>
                      <a:pt x="65" y="505"/>
                      <a:pt x="65" y="505"/>
                      <a:pt x="65" y="505"/>
                    </a:cubicBezTo>
                    <a:cubicBezTo>
                      <a:pt x="124" y="481"/>
                      <a:pt x="124" y="481"/>
                      <a:pt x="124" y="481"/>
                    </a:cubicBezTo>
                    <a:cubicBezTo>
                      <a:pt x="137" y="497"/>
                      <a:pt x="153" y="510"/>
                      <a:pt x="169" y="524"/>
                    </a:cubicBezTo>
                    <a:lnTo>
                      <a:pt x="169" y="524"/>
                    </a:lnTo>
                    <a:cubicBezTo>
                      <a:pt x="153" y="585"/>
                      <a:pt x="153" y="585"/>
                      <a:pt x="153" y="585"/>
                    </a:cubicBezTo>
                    <a:cubicBezTo>
                      <a:pt x="209" y="612"/>
                      <a:pt x="209" y="612"/>
                      <a:pt x="209" y="612"/>
                    </a:cubicBezTo>
                    <a:cubicBezTo>
                      <a:pt x="246" y="559"/>
                      <a:pt x="246" y="559"/>
                      <a:pt x="246" y="559"/>
                    </a:cubicBezTo>
                    <a:lnTo>
                      <a:pt x="246" y="559"/>
                    </a:lnTo>
                    <a:cubicBezTo>
                      <a:pt x="260" y="564"/>
                      <a:pt x="273" y="567"/>
                      <a:pt x="287" y="567"/>
                    </a:cubicBezTo>
                    <a:cubicBezTo>
                      <a:pt x="287" y="569"/>
                      <a:pt x="287" y="569"/>
                      <a:pt x="287" y="569"/>
                    </a:cubicBezTo>
                    <a:cubicBezTo>
                      <a:pt x="303" y="628"/>
                      <a:pt x="303" y="628"/>
                      <a:pt x="303" y="628"/>
                    </a:cubicBezTo>
                    <a:cubicBezTo>
                      <a:pt x="367" y="625"/>
                      <a:pt x="367" y="625"/>
                      <a:pt x="367" y="625"/>
                    </a:cubicBezTo>
                    <a:cubicBezTo>
                      <a:pt x="375" y="561"/>
                      <a:pt x="375" y="561"/>
                      <a:pt x="375" y="561"/>
                    </a:cubicBezTo>
                    <a:lnTo>
                      <a:pt x="375" y="561"/>
                    </a:lnTo>
                    <a:cubicBezTo>
                      <a:pt x="388" y="559"/>
                      <a:pt x="399" y="553"/>
                      <a:pt x="412" y="548"/>
                    </a:cubicBezTo>
                    <a:cubicBezTo>
                      <a:pt x="412" y="550"/>
                      <a:pt x="412" y="550"/>
                      <a:pt x="412" y="550"/>
                    </a:cubicBezTo>
                    <a:cubicBezTo>
                      <a:pt x="455" y="596"/>
                      <a:pt x="455" y="596"/>
                      <a:pt x="455" y="596"/>
                    </a:cubicBezTo>
                    <a:cubicBezTo>
                      <a:pt x="509" y="561"/>
                      <a:pt x="509" y="561"/>
                      <a:pt x="509" y="561"/>
                    </a:cubicBezTo>
                    <a:cubicBezTo>
                      <a:pt x="484" y="503"/>
                      <a:pt x="484" y="503"/>
                      <a:pt x="484" y="503"/>
                    </a:cubicBezTo>
                    <a:lnTo>
                      <a:pt x="484" y="503"/>
                    </a:lnTo>
                    <a:cubicBezTo>
                      <a:pt x="495" y="492"/>
                      <a:pt x="503" y="484"/>
                      <a:pt x="514" y="473"/>
                    </a:cubicBezTo>
                    <a:lnTo>
                      <a:pt x="514" y="473"/>
                    </a:lnTo>
                    <a:cubicBezTo>
                      <a:pt x="573" y="492"/>
                      <a:pt x="573" y="492"/>
                      <a:pt x="573" y="492"/>
                    </a:cubicBezTo>
                    <a:cubicBezTo>
                      <a:pt x="605" y="438"/>
                      <a:pt x="605" y="438"/>
                      <a:pt x="605" y="438"/>
                    </a:cubicBezTo>
                    <a:cubicBezTo>
                      <a:pt x="554" y="395"/>
                      <a:pt x="554" y="395"/>
                      <a:pt x="554" y="395"/>
                    </a:cubicBezTo>
                    <a:cubicBezTo>
                      <a:pt x="554" y="393"/>
                      <a:pt x="554" y="393"/>
                      <a:pt x="554" y="393"/>
                    </a:cubicBezTo>
                    <a:cubicBezTo>
                      <a:pt x="559" y="379"/>
                      <a:pt x="562" y="369"/>
                      <a:pt x="565" y="350"/>
                    </a:cubicBezTo>
                    <a:cubicBezTo>
                      <a:pt x="567" y="350"/>
                      <a:pt x="567" y="350"/>
                      <a:pt x="567" y="350"/>
                    </a:cubicBezTo>
                    <a:cubicBezTo>
                      <a:pt x="621" y="347"/>
                      <a:pt x="621" y="347"/>
                      <a:pt x="621" y="347"/>
                    </a:cubicBezTo>
                    <a:cubicBezTo>
                      <a:pt x="621" y="283"/>
                      <a:pt x="621" y="283"/>
                      <a:pt x="621" y="283"/>
                    </a:cubicBezTo>
                    <a:cubicBezTo>
                      <a:pt x="562" y="270"/>
                      <a:pt x="562" y="270"/>
                      <a:pt x="562" y="270"/>
                    </a:cubicBezTo>
                    <a:lnTo>
                      <a:pt x="562" y="270"/>
                    </a:lnTo>
                    <a:cubicBezTo>
                      <a:pt x="559" y="254"/>
                      <a:pt x="557" y="235"/>
                      <a:pt x="549" y="219"/>
                    </a:cubicBezTo>
                    <a:cubicBezTo>
                      <a:pt x="552" y="219"/>
                      <a:pt x="552" y="219"/>
                      <a:pt x="552" y="219"/>
                    </a:cubicBezTo>
                    <a:cubicBezTo>
                      <a:pt x="597" y="179"/>
                      <a:pt x="597" y="179"/>
                      <a:pt x="597" y="179"/>
                    </a:cubicBezTo>
                    <a:cubicBezTo>
                      <a:pt x="565" y="123"/>
                      <a:pt x="565" y="123"/>
                      <a:pt x="565" y="123"/>
                    </a:cubicBezTo>
                    <a:cubicBezTo>
                      <a:pt x="506" y="147"/>
                      <a:pt x="506" y="147"/>
                      <a:pt x="506" y="147"/>
                    </a:cubicBezTo>
                    <a:lnTo>
                      <a:pt x="506" y="147"/>
                    </a:lnTo>
                    <a:cubicBezTo>
                      <a:pt x="493" y="130"/>
                      <a:pt x="477" y="117"/>
                      <a:pt x="460" y="104"/>
                    </a:cubicBezTo>
                    <a:lnTo>
                      <a:pt x="460" y="104"/>
                    </a:lnTo>
                    <a:cubicBezTo>
                      <a:pt x="477" y="45"/>
                      <a:pt x="477" y="45"/>
                      <a:pt x="477" y="45"/>
                    </a:cubicBezTo>
                    <a:cubicBezTo>
                      <a:pt x="418" y="18"/>
                      <a:pt x="418" y="18"/>
                      <a:pt x="418" y="18"/>
                    </a:cubicBezTo>
                    <a:cubicBezTo>
                      <a:pt x="380" y="69"/>
                      <a:pt x="380" y="69"/>
                      <a:pt x="380" y="69"/>
                    </a:cubicBezTo>
                    <a:close/>
                    <a:moveTo>
                      <a:pt x="524" y="313"/>
                    </a:moveTo>
                    <a:lnTo>
                      <a:pt x="524" y="313"/>
                    </a:lnTo>
                    <a:cubicBezTo>
                      <a:pt x="524" y="430"/>
                      <a:pt x="431" y="524"/>
                      <a:pt x="313" y="524"/>
                    </a:cubicBezTo>
                    <a:cubicBezTo>
                      <a:pt x="198" y="524"/>
                      <a:pt x="102" y="430"/>
                      <a:pt x="102" y="313"/>
                    </a:cubicBezTo>
                    <a:cubicBezTo>
                      <a:pt x="102" y="198"/>
                      <a:pt x="198" y="104"/>
                      <a:pt x="313" y="104"/>
                    </a:cubicBezTo>
                    <a:cubicBezTo>
                      <a:pt x="431" y="104"/>
                      <a:pt x="524" y="198"/>
                      <a:pt x="524" y="31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7" name="Group 26">
              <a:extLst>
                <a:ext uri="{FF2B5EF4-FFF2-40B4-BE49-F238E27FC236}">
                  <a16:creationId xmlns:a16="http://schemas.microsoft.com/office/drawing/2014/main" id="{CBED71A8-B1F2-A720-C3D8-FA232B896119}"/>
                </a:ext>
              </a:extLst>
            </p:cNvPr>
            <p:cNvGrpSpPr/>
            <p:nvPr/>
          </p:nvGrpSpPr>
          <p:grpSpPr>
            <a:xfrm>
              <a:off x="18730441" y="3293180"/>
              <a:ext cx="875891" cy="888503"/>
              <a:chOff x="18730441" y="3293180"/>
              <a:chExt cx="875891" cy="888503"/>
            </a:xfrm>
            <a:solidFill>
              <a:schemeClr val="accent2"/>
            </a:solidFill>
          </p:grpSpPr>
          <p:sp>
            <p:nvSpPr>
              <p:cNvPr id="57" name="Freeform 190">
                <a:extLst>
                  <a:ext uri="{FF2B5EF4-FFF2-40B4-BE49-F238E27FC236}">
                    <a16:creationId xmlns:a16="http://schemas.microsoft.com/office/drawing/2014/main" id="{E155473C-C4FC-090B-2CE3-9D97A1C908C9}"/>
                  </a:ext>
                </a:extLst>
              </p:cNvPr>
              <p:cNvSpPr>
                <a:spLocks noChangeArrowheads="1"/>
              </p:cNvSpPr>
              <p:nvPr/>
            </p:nvSpPr>
            <p:spPr bwMode="auto">
              <a:xfrm>
                <a:off x="18912390" y="3475112"/>
                <a:ext cx="520457" cy="520409"/>
              </a:xfrm>
              <a:custGeom>
                <a:avLst/>
                <a:gdLst>
                  <a:gd name="T0" fmla="*/ 273 w 547"/>
                  <a:gd name="T1" fmla="*/ 0 h 546"/>
                  <a:gd name="T2" fmla="*/ 273 w 547"/>
                  <a:gd name="T3" fmla="*/ 0 h 546"/>
                  <a:gd name="T4" fmla="*/ 0 w 547"/>
                  <a:gd name="T5" fmla="*/ 272 h 546"/>
                  <a:gd name="T6" fmla="*/ 273 w 547"/>
                  <a:gd name="T7" fmla="*/ 545 h 546"/>
                  <a:gd name="T8" fmla="*/ 546 w 547"/>
                  <a:gd name="T9" fmla="*/ 272 h 546"/>
                  <a:gd name="T10" fmla="*/ 273 w 547"/>
                  <a:gd name="T11" fmla="*/ 0 h 546"/>
                </a:gdLst>
                <a:ahLst/>
                <a:cxnLst>
                  <a:cxn ang="0">
                    <a:pos x="T0" y="T1"/>
                  </a:cxn>
                  <a:cxn ang="0">
                    <a:pos x="T2" y="T3"/>
                  </a:cxn>
                  <a:cxn ang="0">
                    <a:pos x="T4" y="T5"/>
                  </a:cxn>
                  <a:cxn ang="0">
                    <a:pos x="T6" y="T7"/>
                  </a:cxn>
                  <a:cxn ang="0">
                    <a:pos x="T8" y="T9"/>
                  </a:cxn>
                  <a:cxn ang="0">
                    <a:pos x="T10" y="T11"/>
                  </a:cxn>
                </a:cxnLst>
                <a:rect l="0" t="0" r="r" b="b"/>
                <a:pathLst>
                  <a:path w="547" h="546">
                    <a:moveTo>
                      <a:pt x="273" y="0"/>
                    </a:moveTo>
                    <a:lnTo>
                      <a:pt x="273" y="0"/>
                    </a:lnTo>
                    <a:cubicBezTo>
                      <a:pt x="121" y="0"/>
                      <a:pt x="0" y="122"/>
                      <a:pt x="0" y="272"/>
                    </a:cubicBezTo>
                    <a:cubicBezTo>
                      <a:pt x="0" y="422"/>
                      <a:pt x="123" y="545"/>
                      <a:pt x="273" y="545"/>
                    </a:cubicBezTo>
                    <a:cubicBezTo>
                      <a:pt x="423" y="545"/>
                      <a:pt x="546" y="422"/>
                      <a:pt x="546" y="272"/>
                    </a:cubicBezTo>
                    <a:cubicBezTo>
                      <a:pt x="543" y="122"/>
                      <a:pt x="423" y="0"/>
                      <a:pt x="27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Freeform 191">
                <a:extLst>
                  <a:ext uri="{FF2B5EF4-FFF2-40B4-BE49-F238E27FC236}">
                    <a16:creationId xmlns:a16="http://schemas.microsoft.com/office/drawing/2014/main" id="{410C7151-9F67-47AD-8019-8DEE06A80385}"/>
                  </a:ext>
                </a:extLst>
              </p:cNvPr>
              <p:cNvSpPr>
                <a:spLocks noChangeArrowheads="1"/>
              </p:cNvSpPr>
              <p:nvPr/>
            </p:nvSpPr>
            <p:spPr bwMode="auto">
              <a:xfrm>
                <a:off x="18730441" y="3293180"/>
                <a:ext cx="875891" cy="888503"/>
              </a:xfrm>
              <a:custGeom>
                <a:avLst/>
                <a:gdLst>
                  <a:gd name="T0" fmla="*/ 562 w 916"/>
                  <a:gd name="T1" fmla="*/ 104 h 932"/>
                  <a:gd name="T2" fmla="*/ 503 w 916"/>
                  <a:gd name="T3" fmla="*/ 88 h 932"/>
                  <a:gd name="T4" fmla="*/ 388 w 916"/>
                  <a:gd name="T5" fmla="*/ 8 h 932"/>
                  <a:gd name="T6" fmla="*/ 319 w 916"/>
                  <a:gd name="T7" fmla="*/ 118 h 932"/>
                  <a:gd name="T8" fmla="*/ 254 w 916"/>
                  <a:gd name="T9" fmla="*/ 51 h 932"/>
                  <a:gd name="T10" fmla="*/ 212 w 916"/>
                  <a:gd name="T11" fmla="*/ 187 h 932"/>
                  <a:gd name="T12" fmla="*/ 166 w 916"/>
                  <a:gd name="T13" fmla="*/ 230 h 932"/>
                  <a:gd name="T14" fmla="*/ 35 w 916"/>
                  <a:gd name="T15" fmla="*/ 283 h 932"/>
                  <a:gd name="T16" fmla="*/ 92 w 916"/>
                  <a:gd name="T17" fmla="*/ 401 h 932"/>
                  <a:gd name="T18" fmla="*/ 0 w 916"/>
                  <a:gd name="T19" fmla="*/ 417 h 932"/>
                  <a:gd name="T20" fmla="*/ 92 w 916"/>
                  <a:gd name="T21" fmla="*/ 529 h 932"/>
                  <a:gd name="T22" fmla="*/ 113 w 916"/>
                  <a:gd name="T23" fmla="*/ 607 h 932"/>
                  <a:gd name="T24" fmla="*/ 94 w 916"/>
                  <a:gd name="T25" fmla="*/ 746 h 932"/>
                  <a:gd name="T26" fmla="*/ 249 w 916"/>
                  <a:gd name="T27" fmla="*/ 773 h 932"/>
                  <a:gd name="T28" fmla="*/ 225 w 916"/>
                  <a:gd name="T29" fmla="*/ 864 h 932"/>
                  <a:gd name="T30" fmla="*/ 364 w 916"/>
                  <a:gd name="T31" fmla="*/ 827 h 932"/>
                  <a:gd name="T32" fmla="*/ 423 w 916"/>
                  <a:gd name="T33" fmla="*/ 840 h 932"/>
                  <a:gd name="T34" fmla="*/ 447 w 916"/>
                  <a:gd name="T35" fmla="*/ 931 h 932"/>
                  <a:gd name="T36" fmla="*/ 551 w 916"/>
                  <a:gd name="T37" fmla="*/ 829 h 932"/>
                  <a:gd name="T38" fmla="*/ 607 w 916"/>
                  <a:gd name="T39" fmla="*/ 811 h 932"/>
                  <a:gd name="T40" fmla="*/ 672 w 916"/>
                  <a:gd name="T41" fmla="*/ 880 h 932"/>
                  <a:gd name="T42" fmla="*/ 717 w 916"/>
                  <a:gd name="T43" fmla="*/ 743 h 932"/>
                  <a:gd name="T44" fmla="*/ 757 w 916"/>
                  <a:gd name="T45" fmla="*/ 698 h 932"/>
                  <a:gd name="T46" fmla="*/ 846 w 916"/>
                  <a:gd name="T47" fmla="*/ 730 h 932"/>
                  <a:gd name="T48" fmla="*/ 819 w 916"/>
                  <a:gd name="T49" fmla="*/ 588 h 932"/>
                  <a:gd name="T50" fmla="*/ 832 w 916"/>
                  <a:gd name="T51" fmla="*/ 519 h 932"/>
                  <a:gd name="T52" fmla="*/ 915 w 916"/>
                  <a:gd name="T53" fmla="*/ 514 h 932"/>
                  <a:gd name="T54" fmla="*/ 827 w 916"/>
                  <a:gd name="T55" fmla="*/ 401 h 932"/>
                  <a:gd name="T56" fmla="*/ 811 w 916"/>
                  <a:gd name="T57" fmla="*/ 326 h 932"/>
                  <a:gd name="T58" fmla="*/ 883 w 916"/>
                  <a:gd name="T59" fmla="*/ 265 h 932"/>
                  <a:gd name="T60" fmla="*/ 744 w 916"/>
                  <a:gd name="T61" fmla="*/ 217 h 932"/>
                  <a:gd name="T62" fmla="*/ 677 w 916"/>
                  <a:gd name="T63" fmla="*/ 158 h 932"/>
                  <a:gd name="T64" fmla="*/ 701 w 916"/>
                  <a:gd name="T65" fmla="*/ 67 h 932"/>
                  <a:gd name="T66" fmla="*/ 562 w 916"/>
                  <a:gd name="T67" fmla="*/ 101 h 932"/>
                  <a:gd name="T68" fmla="*/ 773 w 916"/>
                  <a:gd name="T69" fmla="*/ 465 h 932"/>
                  <a:gd name="T70" fmla="*/ 463 w 916"/>
                  <a:gd name="T71" fmla="*/ 776 h 932"/>
                  <a:gd name="T72" fmla="*/ 463 w 916"/>
                  <a:gd name="T73" fmla="*/ 15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6" h="932">
                    <a:moveTo>
                      <a:pt x="562" y="104"/>
                    </a:moveTo>
                    <a:lnTo>
                      <a:pt x="562" y="104"/>
                    </a:lnTo>
                    <a:cubicBezTo>
                      <a:pt x="543" y="99"/>
                      <a:pt x="522" y="94"/>
                      <a:pt x="503" y="91"/>
                    </a:cubicBezTo>
                    <a:cubicBezTo>
                      <a:pt x="503" y="88"/>
                      <a:pt x="503" y="88"/>
                      <a:pt x="503" y="88"/>
                    </a:cubicBezTo>
                    <a:cubicBezTo>
                      <a:pt x="482" y="0"/>
                      <a:pt x="482" y="0"/>
                      <a:pt x="482" y="0"/>
                    </a:cubicBezTo>
                    <a:cubicBezTo>
                      <a:pt x="388" y="8"/>
                      <a:pt x="388" y="8"/>
                      <a:pt x="388" y="8"/>
                    </a:cubicBezTo>
                    <a:cubicBezTo>
                      <a:pt x="375" y="99"/>
                      <a:pt x="375" y="99"/>
                      <a:pt x="375" y="99"/>
                    </a:cubicBezTo>
                    <a:cubicBezTo>
                      <a:pt x="356" y="104"/>
                      <a:pt x="337" y="110"/>
                      <a:pt x="319" y="118"/>
                    </a:cubicBezTo>
                    <a:cubicBezTo>
                      <a:pt x="316" y="118"/>
                      <a:pt x="316" y="118"/>
                      <a:pt x="316" y="118"/>
                    </a:cubicBezTo>
                    <a:cubicBezTo>
                      <a:pt x="254" y="51"/>
                      <a:pt x="254" y="51"/>
                      <a:pt x="254" y="51"/>
                    </a:cubicBezTo>
                    <a:cubicBezTo>
                      <a:pt x="177" y="99"/>
                      <a:pt x="177" y="99"/>
                      <a:pt x="177" y="99"/>
                    </a:cubicBezTo>
                    <a:cubicBezTo>
                      <a:pt x="212" y="187"/>
                      <a:pt x="212" y="187"/>
                      <a:pt x="212" y="187"/>
                    </a:cubicBezTo>
                    <a:cubicBezTo>
                      <a:pt x="196" y="200"/>
                      <a:pt x="182" y="214"/>
                      <a:pt x="169" y="230"/>
                    </a:cubicBezTo>
                    <a:cubicBezTo>
                      <a:pt x="166" y="230"/>
                      <a:pt x="166" y="230"/>
                      <a:pt x="166" y="230"/>
                    </a:cubicBezTo>
                    <a:cubicBezTo>
                      <a:pt x="81" y="200"/>
                      <a:pt x="81" y="200"/>
                      <a:pt x="81" y="200"/>
                    </a:cubicBezTo>
                    <a:cubicBezTo>
                      <a:pt x="35" y="283"/>
                      <a:pt x="35" y="283"/>
                      <a:pt x="35" y="283"/>
                    </a:cubicBezTo>
                    <a:cubicBezTo>
                      <a:pt x="107" y="342"/>
                      <a:pt x="107" y="342"/>
                      <a:pt x="107" y="342"/>
                    </a:cubicBezTo>
                    <a:cubicBezTo>
                      <a:pt x="102" y="361"/>
                      <a:pt x="97" y="374"/>
                      <a:pt x="92" y="401"/>
                    </a:cubicBezTo>
                    <a:lnTo>
                      <a:pt x="92" y="401"/>
                    </a:lnTo>
                    <a:cubicBezTo>
                      <a:pt x="0" y="417"/>
                      <a:pt x="0" y="417"/>
                      <a:pt x="0" y="417"/>
                    </a:cubicBezTo>
                    <a:cubicBezTo>
                      <a:pt x="0" y="511"/>
                      <a:pt x="0" y="511"/>
                      <a:pt x="0" y="511"/>
                    </a:cubicBezTo>
                    <a:cubicBezTo>
                      <a:pt x="92" y="529"/>
                      <a:pt x="92" y="529"/>
                      <a:pt x="92" y="529"/>
                    </a:cubicBezTo>
                    <a:cubicBezTo>
                      <a:pt x="97" y="556"/>
                      <a:pt x="105" y="580"/>
                      <a:pt x="113" y="604"/>
                    </a:cubicBezTo>
                    <a:cubicBezTo>
                      <a:pt x="113" y="607"/>
                      <a:pt x="113" y="607"/>
                      <a:pt x="113" y="607"/>
                    </a:cubicBezTo>
                    <a:cubicBezTo>
                      <a:pt x="43" y="666"/>
                      <a:pt x="43" y="666"/>
                      <a:pt x="43" y="666"/>
                    </a:cubicBezTo>
                    <a:cubicBezTo>
                      <a:pt x="94" y="746"/>
                      <a:pt x="94" y="746"/>
                      <a:pt x="94" y="746"/>
                    </a:cubicBezTo>
                    <a:cubicBezTo>
                      <a:pt x="182" y="714"/>
                      <a:pt x="182" y="714"/>
                      <a:pt x="182" y="714"/>
                    </a:cubicBezTo>
                    <a:cubicBezTo>
                      <a:pt x="201" y="736"/>
                      <a:pt x="225" y="757"/>
                      <a:pt x="249" y="773"/>
                    </a:cubicBezTo>
                    <a:cubicBezTo>
                      <a:pt x="249" y="776"/>
                      <a:pt x="249" y="776"/>
                      <a:pt x="249" y="776"/>
                    </a:cubicBezTo>
                    <a:cubicBezTo>
                      <a:pt x="225" y="864"/>
                      <a:pt x="225" y="864"/>
                      <a:pt x="225" y="864"/>
                    </a:cubicBezTo>
                    <a:cubicBezTo>
                      <a:pt x="311" y="904"/>
                      <a:pt x="311" y="904"/>
                      <a:pt x="311" y="904"/>
                    </a:cubicBezTo>
                    <a:cubicBezTo>
                      <a:pt x="364" y="827"/>
                      <a:pt x="364" y="827"/>
                      <a:pt x="364" y="827"/>
                    </a:cubicBezTo>
                    <a:lnTo>
                      <a:pt x="364" y="827"/>
                    </a:lnTo>
                    <a:cubicBezTo>
                      <a:pt x="383" y="832"/>
                      <a:pt x="404" y="837"/>
                      <a:pt x="423" y="840"/>
                    </a:cubicBezTo>
                    <a:lnTo>
                      <a:pt x="423" y="840"/>
                    </a:lnTo>
                    <a:cubicBezTo>
                      <a:pt x="447" y="931"/>
                      <a:pt x="447" y="931"/>
                      <a:pt x="447" y="931"/>
                    </a:cubicBezTo>
                    <a:cubicBezTo>
                      <a:pt x="538" y="923"/>
                      <a:pt x="538" y="923"/>
                      <a:pt x="538" y="923"/>
                    </a:cubicBezTo>
                    <a:cubicBezTo>
                      <a:pt x="551" y="829"/>
                      <a:pt x="551" y="829"/>
                      <a:pt x="551" y="829"/>
                    </a:cubicBezTo>
                    <a:lnTo>
                      <a:pt x="551" y="829"/>
                    </a:lnTo>
                    <a:cubicBezTo>
                      <a:pt x="570" y="824"/>
                      <a:pt x="589" y="818"/>
                      <a:pt x="607" y="811"/>
                    </a:cubicBezTo>
                    <a:cubicBezTo>
                      <a:pt x="610" y="813"/>
                      <a:pt x="610" y="813"/>
                      <a:pt x="610" y="813"/>
                    </a:cubicBezTo>
                    <a:cubicBezTo>
                      <a:pt x="672" y="880"/>
                      <a:pt x="672" y="880"/>
                      <a:pt x="672" y="880"/>
                    </a:cubicBezTo>
                    <a:cubicBezTo>
                      <a:pt x="750" y="832"/>
                      <a:pt x="750" y="832"/>
                      <a:pt x="750" y="832"/>
                    </a:cubicBezTo>
                    <a:cubicBezTo>
                      <a:pt x="717" y="743"/>
                      <a:pt x="717" y="743"/>
                      <a:pt x="717" y="743"/>
                    </a:cubicBezTo>
                    <a:cubicBezTo>
                      <a:pt x="715" y="741"/>
                      <a:pt x="715" y="741"/>
                      <a:pt x="715" y="741"/>
                    </a:cubicBezTo>
                    <a:cubicBezTo>
                      <a:pt x="731" y="728"/>
                      <a:pt x="744" y="714"/>
                      <a:pt x="757" y="698"/>
                    </a:cubicBezTo>
                    <a:cubicBezTo>
                      <a:pt x="760" y="701"/>
                      <a:pt x="760" y="701"/>
                      <a:pt x="760" y="701"/>
                    </a:cubicBezTo>
                    <a:cubicBezTo>
                      <a:pt x="846" y="730"/>
                      <a:pt x="846" y="730"/>
                      <a:pt x="846" y="730"/>
                    </a:cubicBezTo>
                    <a:cubicBezTo>
                      <a:pt x="891" y="647"/>
                      <a:pt x="891" y="647"/>
                      <a:pt x="891" y="647"/>
                    </a:cubicBezTo>
                    <a:cubicBezTo>
                      <a:pt x="819" y="588"/>
                      <a:pt x="819" y="588"/>
                      <a:pt x="819" y="588"/>
                    </a:cubicBezTo>
                    <a:cubicBezTo>
                      <a:pt x="816" y="583"/>
                      <a:pt x="816" y="583"/>
                      <a:pt x="816" y="583"/>
                    </a:cubicBezTo>
                    <a:cubicBezTo>
                      <a:pt x="824" y="564"/>
                      <a:pt x="830" y="546"/>
                      <a:pt x="832" y="519"/>
                    </a:cubicBezTo>
                    <a:cubicBezTo>
                      <a:pt x="835" y="519"/>
                      <a:pt x="835" y="519"/>
                      <a:pt x="835" y="519"/>
                    </a:cubicBezTo>
                    <a:cubicBezTo>
                      <a:pt x="915" y="514"/>
                      <a:pt x="915" y="514"/>
                      <a:pt x="915" y="514"/>
                    </a:cubicBezTo>
                    <a:cubicBezTo>
                      <a:pt x="915" y="420"/>
                      <a:pt x="915" y="420"/>
                      <a:pt x="915" y="420"/>
                    </a:cubicBezTo>
                    <a:cubicBezTo>
                      <a:pt x="827" y="401"/>
                      <a:pt x="827" y="401"/>
                      <a:pt x="827" y="401"/>
                    </a:cubicBezTo>
                    <a:cubicBezTo>
                      <a:pt x="830" y="401"/>
                      <a:pt x="830" y="401"/>
                      <a:pt x="830" y="401"/>
                    </a:cubicBezTo>
                    <a:cubicBezTo>
                      <a:pt x="824" y="374"/>
                      <a:pt x="819" y="350"/>
                      <a:pt x="811" y="326"/>
                    </a:cubicBezTo>
                    <a:cubicBezTo>
                      <a:pt x="814" y="324"/>
                      <a:pt x="814" y="324"/>
                      <a:pt x="814" y="324"/>
                    </a:cubicBezTo>
                    <a:cubicBezTo>
                      <a:pt x="883" y="265"/>
                      <a:pt x="883" y="265"/>
                      <a:pt x="883" y="265"/>
                    </a:cubicBezTo>
                    <a:cubicBezTo>
                      <a:pt x="832" y="184"/>
                      <a:pt x="832" y="184"/>
                      <a:pt x="832" y="184"/>
                    </a:cubicBezTo>
                    <a:cubicBezTo>
                      <a:pt x="744" y="217"/>
                      <a:pt x="744" y="217"/>
                      <a:pt x="744" y="217"/>
                    </a:cubicBezTo>
                    <a:lnTo>
                      <a:pt x="744" y="217"/>
                    </a:lnTo>
                    <a:cubicBezTo>
                      <a:pt x="725" y="195"/>
                      <a:pt x="701" y="174"/>
                      <a:pt x="677" y="158"/>
                    </a:cubicBezTo>
                    <a:cubicBezTo>
                      <a:pt x="677" y="155"/>
                      <a:pt x="677" y="155"/>
                      <a:pt x="677" y="155"/>
                    </a:cubicBezTo>
                    <a:cubicBezTo>
                      <a:pt x="701" y="67"/>
                      <a:pt x="701" y="67"/>
                      <a:pt x="701" y="67"/>
                    </a:cubicBezTo>
                    <a:cubicBezTo>
                      <a:pt x="618" y="27"/>
                      <a:pt x="618" y="27"/>
                      <a:pt x="618" y="27"/>
                    </a:cubicBezTo>
                    <a:cubicBezTo>
                      <a:pt x="562" y="101"/>
                      <a:pt x="562" y="101"/>
                      <a:pt x="562" y="101"/>
                    </a:cubicBezTo>
                    <a:lnTo>
                      <a:pt x="562" y="104"/>
                    </a:lnTo>
                    <a:close/>
                    <a:moveTo>
                      <a:pt x="773" y="465"/>
                    </a:moveTo>
                    <a:lnTo>
                      <a:pt x="773" y="465"/>
                    </a:lnTo>
                    <a:cubicBezTo>
                      <a:pt x="773" y="637"/>
                      <a:pt x="634" y="776"/>
                      <a:pt x="463" y="776"/>
                    </a:cubicBezTo>
                    <a:cubicBezTo>
                      <a:pt x="289" y="776"/>
                      <a:pt x="150" y="637"/>
                      <a:pt x="150" y="465"/>
                    </a:cubicBezTo>
                    <a:cubicBezTo>
                      <a:pt x="150" y="294"/>
                      <a:pt x="289" y="152"/>
                      <a:pt x="463" y="152"/>
                    </a:cubicBezTo>
                    <a:cubicBezTo>
                      <a:pt x="634" y="152"/>
                      <a:pt x="773" y="294"/>
                      <a:pt x="773" y="46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8" name="Group 27">
              <a:extLst>
                <a:ext uri="{FF2B5EF4-FFF2-40B4-BE49-F238E27FC236}">
                  <a16:creationId xmlns:a16="http://schemas.microsoft.com/office/drawing/2014/main" id="{701C0FC2-8E7F-D667-2015-4C638FFB10FF}"/>
                </a:ext>
              </a:extLst>
            </p:cNvPr>
            <p:cNvGrpSpPr/>
            <p:nvPr/>
          </p:nvGrpSpPr>
          <p:grpSpPr>
            <a:xfrm>
              <a:off x="18231141" y="5400202"/>
              <a:ext cx="723562" cy="731957"/>
              <a:chOff x="18231141" y="5400202"/>
              <a:chExt cx="723562" cy="731957"/>
            </a:xfrm>
            <a:solidFill>
              <a:schemeClr val="accent5"/>
            </a:solidFill>
          </p:grpSpPr>
          <p:sp>
            <p:nvSpPr>
              <p:cNvPr id="55" name="Freeform 192">
                <a:extLst>
                  <a:ext uri="{FF2B5EF4-FFF2-40B4-BE49-F238E27FC236}">
                    <a16:creationId xmlns:a16="http://schemas.microsoft.com/office/drawing/2014/main" id="{78F228F0-76EE-AE36-3197-D418BA4C1B66}"/>
                  </a:ext>
                </a:extLst>
              </p:cNvPr>
              <p:cNvSpPr>
                <a:spLocks noChangeArrowheads="1"/>
              </p:cNvSpPr>
              <p:nvPr/>
            </p:nvSpPr>
            <p:spPr bwMode="auto">
              <a:xfrm>
                <a:off x="18383470" y="5548286"/>
                <a:ext cx="427367" cy="431559"/>
              </a:xfrm>
              <a:custGeom>
                <a:avLst/>
                <a:gdLst>
                  <a:gd name="T0" fmla="*/ 224 w 450"/>
                  <a:gd name="T1" fmla="*/ 0 h 453"/>
                  <a:gd name="T2" fmla="*/ 224 w 450"/>
                  <a:gd name="T3" fmla="*/ 0 h 453"/>
                  <a:gd name="T4" fmla="*/ 0 w 450"/>
                  <a:gd name="T5" fmla="*/ 227 h 453"/>
                  <a:gd name="T6" fmla="*/ 224 w 450"/>
                  <a:gd name="T7" fmla="*/ 452 h 453"/>
                  <a:gd name="T8" fmla="*/ 449 w 450"/>
                  <a:gd name="T9" fmla="*/ 227 h 453"/>
                  <a:gd name="T10" fmla="*/ 224 w 450"/>
                  <a:gd name="T11" fmla="*/ 0 h 453"/>
                </a:gdLst>
                <a:ahLst/>
                <a:cxnLst>
                  <a:cxn ang="0">
                    <a:pos x="T0" y="T1"/>
                  </a:cxn>
                  <a:cxn ang="0">
                    <a:pos x="T2" y="T3"/>
                  </a:cxn>
                  <a:cxn ang="0">
                    <a:pos x="T4" y="T5"/>
                  </a:cxn>
                  <a:cxn ang="0">
                    <a:pos x="T6" y="T7"/>
                  </a:cxn>
                  <a:cxn ang="0">
                    <a:pos x="T8" y="T9"/>
                  </a:cxn>
                  <a:cxn ang="0">
                    <a:pos x="T10" y="T11"/>
                  </a:cxn>
                </a:cxnLst>
                <a:rect l="0" t="0" r="r" b="b"/>
                <a:pathLst>
                  <a:path w="450" h="453">
                    <a:moveTo>
                      <a:pt x="224" y="0"/>
                    </a:moveTo>
                    <a:lnTo>
                      <a:pt x="224" y="0"/>
                    </a:lnTo>
                    <a:cubicBezTo>
                      <a:pt x="99" y="0"/>
                      <a:pt x="0" y="102"/>
                      <a:pt x="0" y="227"/>
                    </a:cubicBezTo>
                    <a:cubicBezTo>
                      <a:pt x="0" y="350"/>
                      <a:pt x="101" y="452"/>
                      <a:pt x="224" y="452"/>
                    </a:cubicBezTo>
                    <a:cubicBezTo>
                      <a:pt x="350" y="452"/>
                      <a:pt x="449" y="350"/>
                      <a:pt x="449" y="227"/>
                    </a:cubicBezTo>
                    <a:cubicBezTo>
                      <a:pt x="449" y="102"/>
                      <a:pt x="350" y="0"/>
                      <a:pt x="22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Freeform 193">
                <a:extLst>
                  <a:ext uri="{FF2B5EF4-FFF2-40B4-BE49-F238E27FC236}">
                    <a16:creationId xmlns:a16="http://schemas.microsoft.com/office/drawing/2014/main" id="{4A303275-672D-5F59-99BC-20B6D7E01483}"/>
                  </a:ext>
                </a:extLst>
              </p:cNvPr>
              <p:cNvSpPr>
                <a:spLocks noChangeArrowheads="1"/>
              </p:cNvSpPr>
              <p:nvPr/>
            </p:nvSpPr>
            <p:spPr bwMode="auto">
              <a:xfrm>
                <a:off x="18231141" y="5400202"/>
                <a:ext cx="723562" cy="731957"/>
              </a:xfrm>
              <a:custGeom>
                <a:avLst/>
                <a:gdLst>
                  <a:gd name="T0" fmla="*/ 465 w 758"/>
                  <a:gd name="T1" fmla="*/ 86 h 769"/>
                  <a:gd name="T2" fmla="*/ 414 w 758"/>
                  <a:gd name="T3" fmla="*/ 72 h 769"/>
                  <a:gd name="T4" fmla="*/ 321 w 758"/>
                  <a:gd name="T5" fmla="*/ 5 h 769"/>
                  <a:gd name="T6" fmla="*/ 262 w 758"/>
                  <a:gd name="T7" fmla="*/ 96 h 769"/>
                  <a:gd name="T8" fmla="*/ 211 w 758"/>
                  <a:gd name="T9" fmla="*/ 40 h 769"/>
                  <a:gd name="T10" fmla="*/ 174 w 758"/>
                  <a:gd name="T11" fmla="*/ 155 h 769"/>
                  <a:gd name="T12" fmla="*/ 139 w 758"/>
                  <a:gd name="T13" fmla="*/ 190 h 769"/>
                  <a:gd name="T14" fmla="*/ 29 w 758"/>
                  <a:gd name="T15" fmla="*/ 233 h 769"/>
                  <a:gd name="T16" fmla="*/ 77 w 758"/>
                  <a:gd name="T17" fmla="*/ 332 h 769"/>
                  <a:gd name="T18" fmla="*/ 0 w 758"/>
                  <a:gd name="T19" fmla="*/ 345 h 769"/>
                  <a:gd name="T20" fmla="*/ 75 w 758"/>
                  <a:gd name="T21" fmla="*/ 436 h 769"/>
                  <a:gd name="T22" fmla="*/ 94 w 758"/>
                  <a:gd name="T23" fmla="*/ 500 h 769"/>
                  <a:gd name="T24" fmla="*/ 77 w 758"/>
                  <a:gd name="T25" fmla="*/ 618 h 769"/>
                  <a:gd name="T26" fmla="*/ 206 w 758"/>
                  <a:gd name="T27" fmla="*/ 639 h 769"/>
                  <a:gd name="T28" fmla="*/ 185 w 758"/>
                  <a:gd name="T29" fmla="*/ 714 h 769"/>
                  <a:gd name="T30" fmla="*/ 302 w 758"/>
                  <a:gd name="T31" fmla="*/ 685 h 769"/>
                  <a:gd name="T32" fmla="*/ 350 w 758"/>
                  <a:gd name="T33" fmla="*/ 693 h 769"/>
                  <a:gd name="T34" fmla="*/ 369 w 758"/>
                  <a:gd name="T35" fmla="*/ 768 h 769"/>
                  <a:gd name="T36" fmla="*/ 457 w 758"/>
                  <a:gd name="T37" fmla="*/ 687 h 769"/>
                  <a:gd name="T38" fmla="*/ 503 w 758"/>
                  <a:gd name="T39" fmla="*/ 671 h 769"/>
                  <a:gd name="T40" fmla="*/ 556 w 758"/>
                  <a:gd name="T41" fmla="*/ 728 h 769"/>
                  <a:gd name="T42" fmla="*/ 594 w 758"/>
                  <a:gd name="T43" fmla="*/ 615 h 769"/>
                  <a:gd name="T44" fmla="*/ 626 w 758"/>
                  <a:gd name="T45" fmla="*/ 578 h 769"/>
                  <a:gd name="T46" fmla="*/ 701 w 758"/>
                  <a:gd name="T47" fmla="*/ 605 h 769"/>
                  <a:gd name="T48" fmla="*/ 677 w 758"/>
                  <a:gd name="T49" fmla="*/ 484 h 769"/>
                  <a:gd name="T50" fmla="*/ 690 w 758"/>
                  <a:gd name="T51" fmla="*/ 428 h 769"/>
                  <a:gd name="T52" fmla="*/ 757 w 758"/>
                  <a:gd name="T53" fmla="*/ 425 h 769"/>
                  <a:gd name="T54" fmla="*/ 685 w 758"/>
                  <a:gd name="T55" fmla="*/ 332 h 769"/>
                  <a:gd name="T56" fmla="*/ 671 w 758"/>
                  <a:gd name="T57" fmla="*/ 270 h 769"/>
                  <a:gd name="T58" fmla="*/ 730 w 758"/>
                  <a:gd name="T59" fmla="*/ 217 h 769"/>
                  <a:gd name="T60" fmla="*/ 618 w 758"/>
                  <a:gd name="T61" fmla="*/ 179 h 769"/>
                  <a:gd name="T62" fmla="*/ 562 w 758"/>
                  <a:gd name="T63" fmla="*/ 128 h 769"/>
                  <a:gd name="T64" fmla="*/ 580 w 758"/>
                  <a:gd name="T65" fmla="*/ 53 h 769"/>
                  <a:gd name="T66" fmla="*/ 465 w 758"/>
                  <a:gd name="T67" fmla="*/ 86 h 769"/>
                  <a:gd name="T68" fmla="*/ 639 w 758"/>
                  <a:gd name="T69" fmla="*/ 385 h 769"/>
                  <a:gd name="T70" fmla="*/ 125 w 758"/>
                  <a:gd name="T71" fmla="*/ 385 h 769"/>
                  <a:gd name="T72" fmla="*/ 639 w 758"/>
                  <a:gd name="T73" fmla="*/ 38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769">
                    <a:moveTo>
                      <a:pt x="465" y="86"/>
                    </a:moveTo>
                    <a:lnTo>
                      <a:pt x="465" y="86"/>
                    </a:lnTo>
                    <a:cubicBezTo>
                      <a:pt x="449" y="80"/>
                      <a:pt x="433" y="77"/>
                      <a:pt x="417" y="75"/>
                    </a:cubicBezTo>
                    <a:cubicBezTo>
                      <a:pt x="414" y="72"/>
                      <a:pt x="414" y="72"/>
                      <a:pt x="414" y="72"/>
                    </a:cubicBezTo>
                    <a:cubicBezTo>
                      <a:pt x="399" y="0"/>
                      <a:pt x="399" y="0"/>
                      <a:pt x="399" y="0"/>
                    </a:cubicBezTo>
                    <a:cubicBezTo>
                      <a:pt x="321" y="5"/>
                      <a:pt x="321" y="5"/>
                      <a:pt x="321" y="5"/>
                    </a:cubicBezTo>
                    <a:cubicBezTo>
                      <a:pt x="310" y="83"/>
                      <a:pt x="310" y="83"/>
                      <a:pt x="310" y="83"/>
                    </a:cubicBezTo>
                    <a:cubicBezTo>
                      <a:pt x="294" y="86"/>
                      <a:pt x="278" y="91"/>
                      <a:pt x="262" y="96"/>
                    </a:cubicBezTo>
                    <a:lnTo>
                      <a:pt x="262" y="96"/>
                    </a:lnTo>
                    <a:cubicBezTo>
                      <a:pt x="211" y="40"/>
                      <a:pt x="211" y="40"/>
                      <a:pt x="211" y="40"/>
                    </a:cubicBezTo>
                    <a:cubicBezTo>
                      <a:pt x="147" y="83"/>
                      <a:pt x="147" y="83"/>
                      <a:pt x="147" y="83"/>
                    </a:cubicBezTo>
                    <a:cubicBezTo>
                      <a:pt x="174" y="155"/>
                      <a:pt x="174" y="155"/>
                      <a:pt x="174" y="155"/>
                    </a:cubicBezTo>
                    <a:cubicBezTo>
                      <a:pt x="160" y="166"/>
                      <a:pt x="150" y="176"/>
                      <a:pt x="139" y="190"/>
                    </a:cubicBezTo>
                    <a:lnTo>
                      <a:pt x="139" y="190"/>
                    </a:lnTo>
                    <a:cubicBezTo>
                      <a:pt x="67" y="166"/>
                      <a:pt x="67" y="166"/>
                      <a:pt x="67" y="166"/>
                    </a:cubicBezTo>
                    <a:cubicBezTo>
                      <a:pt x="29" y="233"/>
                      <a:pt x="29" y="233"/>
                      <a:pt x="29" y="233"/>
                    </a:cubicBezTo>
                    <a:cubicBezTo>
                      <a:pt x="88" y="283"/>
                      <a:pt x="88" y="283"/>
                      <a:pt x="88" y="283"/>
                    </a:cubicBezTo>
                    <a:cubicBezTo>
                      <a:pt x="83" y="300"/>
                      <a:pt x="80" y="310"/>
                      <a:pt x="77" y="332"/>
                    </a:cubicBezTo>
                    <a:cubicBezTo>
                      <a:pt x="75" y="332"/>
                      <a:pt x="75" y="332"/>
                      <a:pt x="75" y="332"/>
                    </a:cubicBezTo>
                    <a:cubicBezTo>
                      <a:pt x="0" y="345"/>
                      <a:pt x="0" y="345"/>
                      <a:pt x="0" y="345"/>
                    </a:cubicBezTo>
                    <a:cubicBezTo>
                      <a:pt x="0" y="422"/>
                      <a:pt x="0" y="422"/>
                      <a:pt x="0" y="422"/>
                    </a:cubicBezTo>
                    <a:cubicBezTo>
                      <a:pt x="75" y="436"/>
                      <a:pt x="75" y="436"/>
                      <a:pt x="75" y="436"/>
                    </a:cubicBezTo>
                    <a:cubicBezTo>
                      <a:pt x="80" y="460"/>
                      <a:pt x="85" y="479"/>
                      <a:pt x="94" y="500"/>
                    </a:cubicBezTo>
                    <a:lnTo>
                      <a:pt x="94" y="500"/>
                    </a:lnTo>
                    <a:cubicBezTo>
                      <a:pt x="37" y="551"/>
                      <a:pt x="37" y="551"/>
                      <a:pt x="37" y="551"/>
                    </a:cubicBezTo>
                    <a:cubicBezTo>
                      <a:pt x="77" y="618"/>
                      <a:pt x="77" y="618"/>
                      <a:pt x="77" y="618"/>
                    </a:cubicBezTo>
                    <a:cubicBezTo>
                      <a:pt x="150" y="591"/>
                      <a:pt x="150" y="591"/>
                      <a:pt x="150" y="591"/>
                    </a:cubicBezTo>
                    <a:cubicBezTo>
                      <a:pt x="166" y="610"/>
                      <a:pt x="185" y="626"/>
                      <a:pt x="206" y="639"/>
                    </a:cubicBezTo>
                    <a:cubicBezTo>
                      <a:pt x="206" y="642"/>
                      <a:pt x="206" y="642"/>
                      <a:pt x="206" y="642"/>
                    </a:cubicBezTo>
                    <a:cubicBezTo>
                      <a:pt x="185" y="714"/>
                      <a:pt x="185" y="714"/>
                      <a:pt x="185" y="714"/>
                    </a:cubicBezTo>
                    <a:cubicBezTo>
                      <a:pt x="257" y="746"/>
                      <a:pt x="257" y="746"/>
                      <a:pt x="257" y="746"/>
                    </a:cubicBezTo>
                    <a:cubicBezTo>
                      <a:pt x="302" y="685"/>
                      <a:pt x="302" y="685"/>
                      <a:pt x="302" y="685"/>
                    </a:cubicBezTo>
                    <a:lnTo>
                      <a:pt x="302" y="685"/>
                    </a:lnTo>
                    <a:cubicBezTo>
                      <a:pt x="318" y="687"/>
                      <a:pt x="334" y="693"/>
                      <a:pt x="350" y="693"/>
                    </a:cubicBezTo>
                    <a:cubicBezTo>
                      <a:pt x="350" y="695"/>
                      <a:pt x="350" y="695"/>
                      <a:pt x="350" y="695"/>
                    </a:cubicBezTo>
                    <a:cubicBezTo>
                      <a:pt x="369" y="768"/>
                      <a:pt x="369" y="768"/>
                      <a:pt x="369" y="768"/>
                    </a:cubicBezTo>
                    <a:cubicBezTo>
                      <a:pt x="446" y="765"/>
                      <a:pt x="446" y="765"/>
                      <a:pt x="446" y="765"/>
                    </a:cubicBezTo>
                    <a:cubicBezTo>
                      <a:pt x="457" y="687"/>
                      <a:pt x="457" y="687"/>
                      <a:pt x="457" y="687"/>
                    </a:cubicBezTo>
                    <a:cubicBezTo>
                      <a:pt x="457" y="685"/>
                      <a:pt x="457" y="685"/>
                      <a:pt x="457" y="685"/>
                    </a:cubicBezTo>
                    <a:cubicBezTo>
                      <a:pt x="473" y="682"/>
                      <a:pt x="489" y="677"/>
                      <a:pt x="503" y="671"/>
                    </a:cubicBezTo>
                    <a:cubicBezTo>
                      <a:pt x="505" y="674"/>
                      <a:pt x="505" y="674"/>
                      <a:pt x="505" y="674"/>
                    </a:cubicBezTo>
                    <a:cubicBezTo>
                      <a:pt x="556" y="728"/>
                      <a:pt x="556" y="728"/>
                      <a:pt x="556" y="728"/>
                    </a:cubicBezTo>
                    <a:cubicBezTo>
                      <a:pt x="620" y="687"/>
                      <a:pt x="620" y="687"/>
                      <a:pt x="620" y="687"/>
                    </a:cubicBezTo>
                    <a:cubicBezTo>
                      <a:pt x="594" y="615"/>
                      <a:pt x="594" y="615"/>
                      <a:pt x="594" y="615"/>
                    </a:cubicBezTo>
                    <a:cubicBezTo>
                      <a:pt x="591" y="612"/>
                      <a:pt x="591" y="612"/>
                      <a:pt x="591" y="612"/>
                    </a:cubicBezTo>
                    <a:cubicBezTo>
                      <a:pt x="604" y="602"/>
                      <a:pt x="615" y="591"/>
                      <a:pt x="626" y="578"/>
                    </a:cubicBezTo>
                    <a:cubicBezTo>
                      <a:pt x="628" y="578"/>
                      <a:pt x="628" y="578"/>
                      <a:pt x="628" y="578"/>
                    </a:cubicBezTo>
                    <a:cubicBezTo>
                      <a:pt x="701" y="605"/>
                      <a:pt x="701" y="605"/>
                      <a:pt x="701" y="605"/>
                    </a:cubicBezTo>
                    <a:cubicBezTo>
                      <a:pt x="738" y="535"/>
                      <a:pt x="738" y="535"/>
                      <a:pt x="738" y="535"/>
                    </a:cubicBezTo>
                    <a:cubicBezTo>
                      <a:pt x="677" y="484"/>
                      <a:pt x="677" y="484"/>
                      <a:pt x="677" y="484"/>
                    </a:cubicBezTo>
                    <a:cubicBezTo>
                      <a:pt x="677" y="481"/>
                      <a:pt x="677" y="481"/>
                      <a:pt x="677" y="481"/>
                    </a:cubicBezTo>
                    <a:cubicBezTo>
                      <a:pt x="682" y="465"/>
                      <a:pt x="685" y="452"/>
                      <a:pt x="690" y="428"/>
                    </a:cubicBezTo>
                    <a:cubicBezTo>
                      <a:pt x="693" y="428"/>
                      <a:pt x="693" y="428"/>
                      <a:pt x="693" y="428"/>
                    </a:cubicBezTo>
                    <a:cubicBezTo>
                      <a:pt x="757" y="425"/>
                      <a:pt x="757" y="425"/>
                      <a:pt x="757" y="425"/>
                    </a:cubicBezTo>
                    <a:cubicBezTo>
                      <a:pt x="757" y="348"/>
                      <a:pt x="757" y="348"/>
                      <a:pt x="757" y="348"/>
                    </a:cubicBezTo>
                    <a:cubicBezTo>
                      <a:pt x="685" y="332"/>
                      <a:pt x="685" y="332"/>
                      <a:pt x="685" y="332"/>
                    </a:cubicBezTo>
                    <a:cubicBezTo>
                      <a:pt x="687" y="332"/>
                      <a:pt x="687" y="332"/>
                      <a:pt x="687" y="332"/>
                    </a:cubicBezTo>
                    <a:cubicBezTo>
                      <a:pt x="682" y="310"/>
                      <a:pt x="679" y="289"/>
                      <a:pt x="671" y="270"/>
                    </a:cubicBezTo>
                    <a:cubicBezTo>
                      <a:pt x="674" y="267"/>
                      <a:pt x="674" y="267"/>
                      <a:pt x="674" y="267"/>
                    </a:cubicBezTo>
                    <a:cubicBezTo>
                      <a:pt x="730" y="217"/>
                      <a:pt x="730" y="217"/>
                      <a:pt x="730" y="217"/>
                    </a:cubicBezTo>
                    <a:cubicBezTo>
                      <a:pt x="690" y="152"/>
                      <a:pt x="690" y="152"/>
                      <a:pt x="690" y="152"/>
                    </a:cubicBezTo>
                    <a:cubicBezTo>
                      <a:pt x="618" y="179"/>
                      <a:pt x="618" y="179"/>
                      <a:pt x="618" y="179"/>
                    </a:cubicBezTo>
                    <a:cubicBezTo>
                      <a:pt x="615" y="179"/>
                      <a:pt x="615" y="179"/>
                      <a:pt x="615" y="179"/>
                    </a:cubicBezTo>
                    <a:cubicBezTo>
                      <a:pt x="599" y="161"/>
                      <a:pt x="580" y="144"/>
                      <a:pt x="562" y="128"/>
                    </a:cubicBezTo>
                    <a:cubicBezTo>
                      <a:pt x="562" y="126"/>
                      <a:pt x="562" y="126"/>
                      <a:pt x="562" y="126"/>
                    </a:cubicBezTo>
                    <a:cubicBezTo>
                      <a:pt x="580" y="53"/>
                      <a:pt x="580" y="53"/>
                      <a:pt x="580" y="53"/>
                    </a:cubicBezTo>
                    <a:cubicBezTo>
                      <a:pt x="511" y="21"/>
                      <a:pt x="511" y="21"/>
                      <a:pt x="511" y="21"/>
                    </a:cubicBezTo>
                    <a:cubicBezTo>
                      <a:pt x="465" y="86"/>
                      <a:pt x="465" y="86"/>
                      <a:pt x="465" y="86"/>
                    </a:cubicBezTo>
                    <a:close/>
                    <a:moveTo>
                      <a:pt x="639" y="385"/>
                    </a:moveTo>
                    <a:lnTo>
                      <a:pt x="639" y="385"/>
                    </a:lnTo>
                    <a:cubicBezTo>
                      <a:pt x="639" y="527"/>
                      <a:pt x="524" y="642"/>
                      <a:pt x="382" y="642"/>
                    </a:cubicBezTo>
                    <a:cubicBezTo>
                      <a:pt x="241" y="642"/>
                      <a:pt x="125" y="527"/>
                      <a:pt x="125" y="385"/>
                    </a:cubicBezTo>
                    <a:cubicBezTo>
                      <a:pt x="125" y="241"/>
                      <a:pt x="241" y="126"/>
                      <a:pt x="382" y="126"/>
                    </a:cubicBezTo>
                    <a:cubicBezTo>
                      <a:pt x="524" y="126"/>
                      <a:pt x="639" y="241"/>
                      <a:pt x="639" y="38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9" name="Group 28">
              <a:extLst>
                <a:ext uri="{FF2B5EF4-FFF2-40B4-BE49-F238E27FC236}">
                  <a16:creationId xmlns:a16="http://schemas.microsoft.com/office/drawing/2014/main" id="{C14F541E-37FF-EC07-E73E-F481424F0A14}"/>
                </a:ext>
              </a:extLst>
            </p:cNvPr>
            <p:cNvGrpSpPr/>
            <p:nvPr/>
          </p:nvGrpSpPr>
          <p:grpSpPr>
            <a:xfrm>
              <a:off x="16982890" y="2802388"/>
              <a:ext cx="1633305" cy="1645846"/>
              <a:chOff x="16982890" y="2802388"/>
              <a:chExt cx="1633305" cy="1645846"/>
            </a:xfrm>
            <a:solidFill>
              <a:schemeClr val="accent5"/>
            </a:solidFill>
          </p:grpSpPr>
          <p:sp>
            <p:nvSpPr>
              <p:cNvPr id="53" name="Freeform 194">
                <a:extLst>
                  <a:ext uri="{FF2B5EF4-FFF2-40B4-BE49-F238E27FC236}">
                    <a16:creationId xmlns:a16="http://schemas.microsoft.com/office/drawing/2014/main" id="{06AF33E3-3A3C-1596-58A3-C961B7C16761}"/>
                  </a:ext>
                </a:extLst>
              </p:cNvPr>
              <p:cNvSpPr>
                <a:spLocks noChangeArrowheads="1"/>
              </p:cNvSpPr>
              <p:nvPr/>
            </p:nvSpPr>
            <p:spPr bwMode="auto">
              <a:xfrm>
                <a:off x="17262159" y="3090094"/>
                <a:ext cx="1070534" cy="1070435"/>
              </a:xfrm>
              <a:custGeom>
                <a:avLst/>
                <a:gdLst>
                  <a:gd name="T0" fmla="*/ 433 w 1122"/>
                  <a:gd name="T1" fmla="*/ 72 h 1121"/>
                  <a:gd name="T2" fmla="*/ 433 w 1122"/>
                  <a:gd name="T3" fmla="*/ 72 h 1121"/>
                  <a:gd name="T4" fmla="*/ 72 w 1122"/>
                  <a:gd name="T5" fmla="*/ 687 h 1121"/>
                  <a:gd name="T6" fmla="*/ 687 w 1122"/>
                  <a:gd name="T7" fmla="*/ 1051 h 1121"/>
                  <a:gd name="T8" fmla="*/ 1051 w 1122"/>
                  <a:gd name="T9" fmla="*/ 433 h 1121"/>
                  <a:gd name="T10" fmla="*/ 433 w 1122"/>
                  <a:gd name="T11" fmla="*/ 72 h 1121"/>
                </a:gdLst>
                <a:ahLst/>
                <a:cxnLst>
                  <a:cxn ang="0">
                    <a:pos x="T0" y="T1"/>
                  </a:cxn>
                  <a:cxn ang="0">
                    <a:pos x="T2" y="T3"/>
                  </a:cxn>
                  <a:cxn ang="0">
                    <a:pos x="T4" y="T5"/>
                  </a:cxn>
                  <a:cxn ang="0">
                    <a:pos x="T6" y="T7"/>
                  </a:cxn>
                  <a:cxn ang="0">
                    <a:pos x="T8" y="T9"/>
                  </a:cxn>
                  <a:cxn ang="0">
                    <a:pos x="T10" y="T11"/>
                  </a:cxn>
                </a:cxnLst>
                <a:rect l="0" t="0" r="r" b="b"/>
                <a:pathLst>
                  <a:path w="1122" h="1121">
                    <a:moveTo>
                      <a:pt x="433" y="72"/>
                    </a:moveTo>
                    <a:lnTo>
                      <a:pt x="433" y="72"/>
                    </a:lnTo>
                    <a:cubicBezTo>
                      <a:pt x="163" y="141"/>
                      <a:pt x="0" y="417"/>
                      <a:pt x="72" y="687"/>
                    </a:cubicBezTo>
                    <a:cubicBezTo>
                      <a:pt x="141" y="957"/>
                      <a:pt x="417" y="1120"/>
                      <a:pt x="687" y="1051"/>
                    </a:cubicBezTo>
                    <a:cubicBezTo>
                      <a:pt x="957" y="981"/>
                      <a:pt x="1121" y="703"/>
                      <a:pt x="1051" y="433"/>
                    </a:cubicBezTo>
                    <a:cubicBezTo>
                      <a:pt x="979" y="163"/>
                      <a:pt x="703" y="0"/>
                      <a:pt x="433" y="7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195">
                <a:extLst>
                  <a:ext uri="{FF2B5EF4-FFF2-40B4-BE49-F238E27FC236}">
                    <a16:creationId xmlns:a16="http://schemas.microsoft.com/office/drawing/2014/main" id="{BAACD876-3280-B3F4-2502-EC99DA35A2C1}"/>
                  </a:ext>
                </a:extLst>
              </p:cNvPr>
              <p:cNvSpPr>
                <a:spLocks noChangeArrowheads="1"/>
              </p:cNvSpPr>
              <p:nvPr/>
            </p:nvSpPr>
            <p:spPr bwMode="auto">
              <a:xfrm>
                <a:off x="16982890" y="2802388"/>
                <a:ext cx="1633305" cy="1645846"/>
              </a:xfrm>
              <a:custGeom>
                <a:avLst/>
                <a:gdLst>
                  <a:gd name="T0" fmla="*/ 861 w 1708"/>
                  <a:gd name="T1" fmla="*/ 163 h 1721"/>
                  <a:gd name="T2" fmla="*/ 749 w 1708"/>
                  <a:gd name="T3" fmla="*/ 166 h 1721"/>
                  <a:gd name="T4" fmla="*/ 503 w 1708"/>
                  <a:gd name="T5" fmla="*/ 72 h 1721"/>
                  <a:gd name="T6" fmla="*/ 431 w 1708"/>
                  <a:gd name="T7" fmla="*/ 305 h 1721"/>
                  <a:gd name="T8" fmla="*/ 286 w 1708"/>
                  <a:gd name="T9" fmla="*/ 208 h 1721"/>
                  <a:gd name="T10" fmla="*/ 270 w 1708"/>
                  <a:gd name="T11" fmla="*/ 479 h 1721"/>
                  <a:gd name="T12" fmla="*/ 212 w 1708"/>
                  <a:gd name="T13" fmla="*/ 575 h 1721"/>
                  <a:gd name="T14" fmla="*/ 0 w 1708"/>
                  <a:gd name="T15" fmla="*/ 733 h 1721"/>
                  <a:gd name="T16" fmla="*/ 158 w 1708"/>
                  <a:gd name="T17" fmla="*/ 920 h 1721"/>
                  <a:gd name="T18" fmla="*/ 6 w 1708"/>
                  <a:gd name="T19" fmla="*/ 990 h 1721"/>
                  <a:gd name="T20" fmla="*/ 220 w 1708"/>
                  <a:gd name="T21" fmla="*/ 1148 h 1721"/>
                  <a:gd name="T22" fmla="*/ 289 w 1708"/>
                  <a:gd name="T23" fmla="*/ 1276 h 1721"/>
                  <a:gd name="T24" fmla="*/ 321 w 1708"/>
                  <a:gd name="T25" fmla="*/ 1538 h 1721"/>
                  <a:gd name="T26" fmla="*/ 613 w 1708"/>
                  <a:gd name="T27" fmla="*/ 1517 h 1721"/>
                  <a:gd name="T28" fmla="*/ 610 w 1708"/>
                  <a:gd name="T29" fmla="*/ 1688 h 1721"/>
                  <a:gd name="T30" fmla="*/ 845 w 1708"/>
                  <a:gd name="T31" fmla="*/ 1557 h 1721"/>
                  <a:gd name="T32" fmla="*/ 958 w 1708"/>
                  <a:gd name="T33" fmla="*/ 1552 h 1721"/>
                  <a:gd name="T34" fmla="*/ 1038 w 1708"/>
                  <a:gd name="T35" fmla="*/ 1704 h 1721"/>
                  <a:gd name="T36" fmla="*/ 1183 w 1708"/>
                  <a:gd name="T37" fmla="*/ 1477 h 1721"/>
                  <a:gd name="T38" fmla="*/ 1276 w 1708"/>
                  <a:gd name="T39" fmla="*/ 1415 h 1721"/>
                  <a:gd name="T40" fmla="*/ 1423 w 1708"/>
                  <a:gd name="T41" fmla="*/ 1511 h 1721"/>
                  <a:gd name="T42" fmla="*/ 1439 w 1708"/>
                  <a:gd name="T43" fmla="*/ 1241 h 1721"/>
                  <a:gd name="T44" fmla="*/ 1490 w 1708"/>
                  <a:gd name="T45" fmla="*/ 1142 h 1721"/>
                  <a:gd name="T46" fmla="*/ 1664 w 1708"/>
                  <a:gd name="T47" fmla="*/ 1158 h 1721"/>
                  <a:gd name="T48" fmla="*/ 1549 w 1708"/>
                  <a:gd name="T49" fmla="*/ 915 h 1721"/>
                  <a:gd name="T50" fmla="*/ 1541 w 1708"/>
                  <a:gd name="T51" fmla="*/ 779 h 1721"/>
                  <a:gd name="T52" fmla="*/ 1688 w 1708"/>
                  <a:gd name="T53" fmla="*/ 736 h 1721"/>
                  <a:gd name="T54" fmla="*/ 1479 w 1708"/>
                  <a:gd name="T55" fmla="*/ 575 h 1721"/>
                  <a:gd name="T56" fmla="*/ 1413 w 1708"/>
                  <a:gd name="T57" fmla="*/ 450 h 1721"/>
                  <a:gd name="T58" fmla="*/ 1514 w 1708"/>
                  <a:gd name="T59" fmla="*/ 302 h 1721"/>
                  <a:gd name="T60" fmla="*/ 1247 w 1708"/>
                  <a:gd name="T61" fmla="*/ 283 h 1721"/>
                  <a:gd name="T62" fmla="*/ 1094 w 1708"/>
                  <a:gd name="T63" fmla="*/ 206 h 1721"/>
                  <a:gd name="T64" fmla="*/ 1097 w 1708"/>
                  <a:gd name="T65" fmla="*/ 32 h 1721"/>
                  <a:gd name="T66" fmla="*/ 861 w 1708"/>
                  <a:gd name="T67" fmla="*/ 163 h 1721"/>
                  <a:gd name="T68" fmla="*/ 1413 w 1708"/>
                  <a:gd name="T69" fmla="*/ 714 h 1721"/>
                  <a:gd name="T70" fmla="*/ 292 w 1708"/>
                  <a:gd name="T71" fmla="*/ 1006 h 1721"/>
                  <a:gd name="T72" fmla="*/ 1413 w 1708"/>
                  <a:gd name="T73" fmla="*/ 714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721">
                    <a:moveTo>
                      <a:pt x="861" y="163"/>
                    </a:moveTo>
                    <a:lnTo>
                      <a:pt x="861" y="163"/>
                    </a:lnTo>
                    <a:cubicBezTo>
                      <a:pt x="827" y="163"/>
                      <a:pt x="789" y="166"/>
                      <a:pt x="752" y="171"/>
                    </a:cubicBezTo>
                    <a:cubicBezTo>
                      <a:pt x="749" y="166"/>
                      <a:pt x="749" y="166"/>
                      <a:pt x="749" y="166"/>
                    </a:cubicBezTo>
                    <a:cubicBezTo>
                      <a:pt x="669" y="16"/>
                      <a:pt x="669" y="16"/>
                      <a:pt x="669" y="16"/>
                    </a:cubicBezTo>
                    <a:cubicBezTo>
                      <a:pt x="503" y="72"/>
                      <a:pt x="503" y="72"/>
                      <a:pt x="503" y="72"/>
                    </a:cubicBezTo>
                    <a:cubicBezTo>
                      <a:pt x="527" y="243"/>
                      <a:pt x="527" y="243"/>
                      <a:pt x="527" y="243"/>
                    </a:cubicBezTo>
                    <a:cubicBezTo>
                      <a:pt x="492" y="262"/>
                      <a:pt x="460" y="281"/>
                      <a:pt x="431" y="305"/>
                    </a:cubicBezTo>
                    <a:cubicBezTo>
                      <a:pt x="428" y="302"/>
                      <a:pt x="428" y="302"/>
                      <a:pt x="428" y="302"/>
                    </a:cubicBezTo>
                    <a:cubicBezTo>
                      <a:pt x="286" y="208"/>
                      <a:pt x="286" y="208"/>
                      <a:pt x="286" y="208"/>
                    </a:cubicBezTo>
                    <a:cubicBezTo>
                      <a:pt x="169" y="337"/>
                      <a:pt x="169" y="337"/>
                      <a:pt x="169" y="337"/>
                    </a:cubicBezTo>
                    <a:cubicBezTo>
                      <a:pt x="270" y="479"/>
                      <a:pt x="270" y="479"/>
                      <a:pt x="270" y="479"/>
                    </a:cubicBezTo>
                    <a:cubicBezTo>
                      <a:pt x="249" y="508"/>
                      <a:pt x="230" y="543"/>
                      <a:pt x="214" y="578"/>
                    </a:cubicBezTo>
                    <a:cubicBezTo>
                      <a:pt x="212" y="575"/>
                      <a:pt x="212" y="575"/>
                      <a:pt x="212" y="575"/>
                    </a:cubicBezTo>
                    <a:cubicBezTo>
                      <a:pt x="43" y="562"/>
                      <a:pt x="43" y="562"/>
                      <a:pt x="43" y="562"/>
                    </a:cubicBezTo>
                    <a:cubicBezTo>
                      <a:pt x="0" y="733"/>
                      <a:pt x="0" y="733"/>
                      <a:pt x="0" y="733"/>
                    </a:cubicBezTo>
                    <a:cubicBezTo>
                      <a:pt x="158" y="808"/>
                      <a:pt x="158" y="808"/>
                      <a:pt x="158" y="808"/>
                    </a:cubicBezTo>
                    <a:cubicBezTo>
                      <a:pt x="155" y="845"/>
                      <a:pt x="150" y="864"/>
                      <a:pt x="158" y="920"/>
                    </a:cubicBezTo>
                    <a:cubicBezTo>
                      <a:pt x="155" y="923"/>
                      <a:pt x="155" y="923"/>
                      <a:pt x="155" y="923"/>
                    </a:cubicBezTo>
                    <a:cubicBezTo>
                      <a:pt x="6" y="990"/>
                      <a:pt x="6" y="990"/>
                      <a:pt x="6" y="990"/>
                    </a:cubicBezTo>
                    <a:cubicBezTo>
                      <a:pt x="48" y="1158"/>
                      <a:pt x="48" y="1158"/>
                      <a:pt x="48" y="1158"/>
                    </a:cubicBezTo>
                    <a:cubicBezTo>
                      <a:pt x="220" y="1148"/>
                      <a:pt x="220" y="1148"/>
                      <a:pt x="220" y="1148"/>
                    </a:cubicBezTo>
                    <a:cubicBezTo>
                      <a:pt x="241" y="1193"/>
                      <a:pt x="262" y="1236"/>
                      <a:pt x="292" y="1276"/>
                    </a:cubicBezTo>
                    <a:cubicBezTo>
                      <a:pt x="289" y="1276"/>
                      <a:pt x="289" y="1276"/>
                      <a:pt x="289" y="1276"/>
                    </a:cubicBezTo>
                    <a:cubicBezTo>
                      <a:pt x="196" y="1418"/>
                      <a:pt x="196" y="1418"/>
                      <a:pt x="196" y="1418"/>
                    </a:cubicBezTo>
                    <a:cubicBezTo>
                      <a:pt x="321" y="1538"/>
                      <a:pt x="321" y="1538"/>
                      <a:pt x="321" y="1538"/>
                    </a:cubicBezTo>
                    <a:cubicBezTo>
                      <a:pt x="463" y="1439"/>
                      <a:pt x="463" y="1439"/>
                      <a:pt x="463" y="1439"/>
                    </a:cubicBezTo>
                    <a:cubicBezTo>
                      <a:pt x="508" y="1471"/>
                      <a:pt x="559" y="1495"/>
                      <a:pt x="613" y="1517"/>
                    </a:cubicBezTo>
                    <a:cubicBezTo>
                      <a:pt x="613" y="1519"/>
                      <a:pt x="613" y="1519"/>
                      <a:pt x="613" y="1519"/>
                    </a:cubicBezTo>
                    <a:cubicBezTo>
                      <a:pt x="610" y="1688"/>
                      <a:pt x="610" y="1688"/>
                      <a:pt x="610" y="1688"/>
                    </a:cubicBezTo>
                    <a:cubicBezTo>
                      <a:pt x="781" y="1720"/>
                      <a:pt x="781" y="1720"/>
                      <a:pt x="781" y="1720"/>
                    </a:cubicBezTo>
                    <a:cubicBezTo>
                      <a:pt x="845" y="1557"/>
                      <a:pt x="845" y="1557"/>
                      <a:pt x="845" y="1557"/>
                    </a:cubicBezTo>
                    <a:lnTo>
                      <a:pt x="845" y="1557"/>
                    </a:lnTo>
                    <a:cubicBezTo>
                      <a:pt x="883" y="1557"/>
                      <a:pt x="920" y="1557"/>
                      <a:pt x="958" y="1552"/>
                    </a:cubicBezTo>
                    <a:cubicBezTo>
                      <a:pt x="960" y="1554"/>
                      <a:pt x="960" y="1554"/>
                      <a:pt x="960" y="1554"/>
                    </a:cubicBezTo>
                    <a:cubicBezTo>
                      <a:pt x="1038" y="1704"/>
                      <a:pt x="1038" y="1704"/>
                      <a:pt x="1038" y="1704"/>
                    </a:cubicBezTo>
                    <a:cubicBezTo>
                      <a:pt x="1204" y="1651"/>
                      <a:pt x="1204" y="1651"/>
                      <a:pt x="1204" y="1651"/>
                    </a:cubicBezTo>
                    <a:cubicBezTo>
                      <a:pt x="1183" y="1477"/>
                      <a:pt x="1183" y="1477"/>
                      <a:pt x="1183" y="1477"/>
                    </a:cubicBezTo>
                    <a:cubicBezTo>
                      <a:pt x="1183" y="1474"/>
                      <a:pt x="1183" y="1474"/>
                      <a:pt x="1183" y="1474"/>
                    </a:cubicBezTo>
                    <a:cubicBezTo>
                      <a:pt x="1214" y="1458"/>
                      <a:pt x="1247" y="1437"/>
                      <a:pt x="1276" y="1415"/>
                    </a:cubicBezTo>
                    <a:cubicBezTo>
                      <a:pt x="1281" y="1418"/>
                      <a:pt x="1281" y="1418"/>
                      <a:pt x="1281" y="1418"/>
                    </a:cubicBezTo>
                    <a:cubicBezTo>
                      <a:pt x="1423" y="1511"/>
                      <a:pt x="1423" y="1511"/>
                      <a:pt x="1423" y="1511"/>
                    </a:cubicBezTo>
                    <a:cubicBezTo>
                      <a:pt x="1541" y="1383"/>
                      <a:pt x="1541" y="1383"/>
                      <a:pt x="1541" y="1383"/>
                    </a:cubicBezTo>
                    <a:cubicBezTo>
                      <a:pt x="1439" y="1241"/>
                      <a:pt x="1439" y="1241"/>
                      <a:pt x="1439" y="1241"/>
                    </a:cubicBezTo>
                    <a:cubicBezTo>
                      <a:pt x="1437" y="1241"/>
                      <a:pt x="1437" y="1241"/>
                      <a:pt x="1437" y="1241"/>
                    </a:cubicBezTo>
                    <a:cubicBezTo>
                      <a:pt x="1458" y="1209"/>
                      <a:pt x="1474" y="1177"/>
                      <a:pt x="1490" y="1142"/>
                    </a:cubicBezTo>
                    <a:cubicBezTo>
                      <a:pt x="1495" y="1145"/>
                      <a:pt x="1495" y="1145"/>
                      <a:pt x="1495" y="1145"/>
                    </a:cubicBezTo>
                    <a:cubicBezTo>
                      <a:pt x="1664" y="1158"/>
                      <a:pt x="1664" y="1158"/>
                      <a:pt x="1664" y="1158"/>
                    </a:cubicBezTo>
                    <a:cubicBezTo>
                      <a:pt x="1707" y="990"/>
                      <a:pt x="1707" y="990"/>
                      <a:pt x="1707" y="990"/>
                    </a:cubicBezTo>
                    <a:cubicBezTo>
                      <a:pt x="1549" y="915"/>
                      <a:pt x="1549" y="915"/>
                      <a:pt x="1549" y="915"/>
                    </a:cubicBezTo>
                    <a:cubicBezTo>
                      <a:pt x="1544" y="901"/>
                      <a:pt x="1544" y="901"/>
                      <a:pt x="1544" y="901"/>
                    </a:cubicBezTo>
                    <a:cubicBezTo>
                      <a:pt x="1549" y="867"/>
                      <a:pt x="1549" y="835"/>
                      <a:pt x="1541" y="779"/>
                    </a:cubicBezTo>
                    <a:cubicBezTo>
                      <a:pt x="1549" y="779"/>
                      <a:pt x="1549" y="779"/>
                      <a:pt x="1549" y="779"/>
                    </a:cubicBezTo>
                    <a:cubicBezTo>
                      <a:pt x="1688" y="736"/>
                      <a:pt x="1688" y="736"/>
                      <a:pt x="1688" y="736"/>
                    </a:cubicBezTo>
                    <a:cubicBezTo>
                      <a:pt x="1643" y="567"/>
                      <a:pt x="1643" y="567"/>
                      <a:pt x="1643" y="567"/>
                    </a:cubicBezTo>
                    <a:cubicBezTo>
                      <a:pt x="1479" y="575"/>
                      <a:pt x="1479" y="575"/>
                      <a:pt x="1479" y="575"/>
                    </a:cubicBezTo>
                    <a:cubicBezTo>
                      <a:pt x="1482" y="575"/>
                      <a:pt x="1482" y="575"/>
                      <a:pt x="1482" y="575"/>
                    </a:cubicBezTo>
                    <a:cubicBezTo>
                      <a:pt x="1463" y="530"/>
                      <a:pt x="1442" y="487"/>
                      <a:pt x="1413" y="450"/>
                    </a:cubicBezTo>
                    <a:cubicBezTo>
                      <a:pt x="1418" y="444"/>
                      <a:pt x="1418" y="444"/>
                      <a:pt x="1418" y="444"/>
                    </a:cubicBezTo>
                    <a:cubicBezTo>
                      <a:pt x="1514" y="302"/>
                      <a:pt x="1514" y="302"/>
                      <a:pt x="1514" y="302"/>
                    </a:cubicBezTo>
                    <a:cubicBezTo>
                      <a:pt x="1388" y="182"/>
                      <a:pt x="1388" y="182"/>
                      <a:pt x="1388" y="182"/>
                    </a:cubicBezTo>
                    <a:cubicBezTo>
                      <a:pt x="1247" y="283"/>
                      <a:pt x="1247" y="283"/>
                      <a:pt x="1247" y="283"/>
                    </a:cubicBezTo>
                    <a:cubicBezTo>
                      <a:pt x="1244" y="283"/>
                      <a:pt x="1244" y="283"/>
                      <a:pt x="1244" y="283"/>
                    </a:cubicBezTo>
                    <a:cubicBezTo>
                      <a:pt x="1199" y="251"/>
                      <a:pt x="1148" y="227"/>
                      <a:pt x="1094" y="206"/>
                    </a:cubicBezTo>
                    <a:cubicBezTo>
                      <a:pt x="1097" y="201"/>
                      <a:pt x="1097" y="201"/>
                      <a:pt x="1097" y="201"/>
                    </a:cubicBezTo>
                    <a:cubicBezTo>
                      <a:pt x="1097" y="32"/>
                      <a:pt x="1097" y="32"/>
                      <a:pt x="1097" y="32"/>
                    </a:cubicBezTo>
                    <a:cubicBezTo>
                      <a:pt x="926" y="0"/>
                      <a:pt x="926" y="0"/>
                      <a:pt x="926" y="0"/>
                    </a:cubicBezTo>
                    <a:cubicBezTo>
                      <a:pt x="861" y="163"/>
                      <a:pt x="861" y="163"/>
                      <a:pt x="861" y="163"/>
                    </a:cubicBezTo>
                    <a:close/>
                    <a:moveTo>
                      <a:pt x="1413" y="714"/>
                    </a:moveTo>
                    <a:lnTo>
                      <a:pt x="1413" y="714"/>
                    </a:lnTo>
                    <a:cubicBezTo>
                      <a:pt x="1493" y="1025"/>
                      <a:pt x="1308" y="1340"/>
                      <a:pt x="998" y="1420"/>
                    </a:cubicBezTo>
                    <a:cubicBezTo>
                      <a:pt x="688" y="1501"/>
                      <a:pt x="372" y="1316"/>
                      <a:pt x="292" y="1006"/>
                    </a:cubicBezTo>
                    <a:cubicBezTo>
                      <a:pt x="212" y="695"/>
                      <a:pt x="399" y="380"/>
                      <a:pt x="706" y="300"/>
                    </a:cubicBezTo>
                    <a:cubicBezTo>
                      <a:pt x="1017" y="219"/>
                      <a:pt x="1332" y="407"/>
                      <a:pt x="1413" y="7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30" name="Group 29">
              <a:extLst>
                <a:ext uri="{FF2B5EF4-FFF2-40B4-BE49-F238E27FC236}">
                  <a16:creationId xmlns:a16="http://schemas.microsoft.com/office/drawing/2014/main" id="{4401AFAD-CA2B-CC12-C9FA-88282E98260D}"/>
                </a:ext>
              </a:extLst>
            </p:cNvPr>
            <p:cNvGrpSpPr/>
            <p:nvPr/>
          </p:nvGrpSpPr>
          <p:grpSpPr>
            <a:xfrm>
              <a:off x="19035099" y="4097064"/>
              <a:ext cx="1370960" cy="1362372"/>
              <a:chOff x="19035099" y="4097064"/>
              <a:chExt cx="1370960" cy="1362372"/>
            </a:xfrm>
            <a:solidFill>
              <a:schemeClr val="accent2"/>
            </a:solidFill>
          </p:grpSpPr>
          <p:sp>
            <p:nvSpPr>
              <p:cNvPr id="51" name="Freeform 198">
                <a:extLst>
                  <a:ext uri="{FF2B5EF4-FFF2-40B4-BE49-F238E27FC236}">
                    <a16:creationId xmlns:a16="http://schemas.microsoft.com/office/drawing/2014/main" id="{A6BED6D2-B0D0-6423-5B19-E62494CBB361}"/>
                  </a:ext>
                </a:extLst>
              </p:cNvPr>
              <p:cNvSpPr>
                <a:spLocks noChangeArrowheads="1"/>
              </p:cNvSpPr>
              <p:nvPr/>
            </p:nvSpPr>
            <p:spPr bwMode="auto">
              <a:xfrm>
                <a:off x="19263592" y="4325536"/>
                <a:ext cx="905511" cy="905427"/>
              </a:xfrm>
              <a:custGeom>
                <a:avLst/>
                <a:gdLst>
                  <a:gd name="T0" fmla="*/ 224 w 950"/>
                  <a:gd name="T1" fmla="*/ 139 h 951"/>
                  <a:gd name="T2" fmla="*/ 224 w 950"/>
                  <a:gd name="T3" fmla="*/ 139 h 951"/>
                  <a:gd name="T4" fmla="*/ 139 w 950"/>
                  <a:gd name="T5" fmla="*/ 725 h 951"/>
                  <a:gd name="T6" fmla="*/ 725 w 950"/>
                  <a:gd name="T7" fmla="*/ 810 h 951"/>
                  <a:gd name="T8" fmla="*/ 810 w 950"/>
                  <a:gd name="T9" fmla="*/ 224 h 951"/>
                  <a:gd name="T10" fmla="*/ 224 w 950"/>
                  <a:gd name="T11" fmla="*/ 139 h 951"/>
                </a:gdLst>
                <a:ahLst/>
                <a:cxnLst>
                  <a:cxn ang="0">
                    <a:pos x="T0" y="T1"/>
                  </a:cxn>
                  <a:cxn ang="0">
                    <a:pos x="T2" y="T3"/>
                  </a:cxn>
                  <a:cxn ang="0">
                    <a:pos x="T4" y="T5"/>
                  </a:cxn>
                  <a:cxn ang="0">
                    <a:pos x="T6" y="T7"/>
                  </a:cxn>
                  <a:cxn ang="0">
                    <a:pos x="T8" y="T9"/>
                  </a:cxn>
                  <a:cxn ang="0">
                    <a:pos x="T10" y="T11"/>
                  </a:cxn>
                </a:cxnLst>
                <a:rect l="0" t="0" r="r" b="b"/>
                <a:pathLst>
                  <a:path w="950" h="951">
                    <a:moveTo>
                      <a:pt x="224" y="139"/>
                    </a:moveTo>
                    <a:lnTo>
                      <a:pt x="224" y="139"/>
                    </a:lnTo>
                    <a:cubicBezTo>
                      <a:pt x="40" y="278"/>
                      <a:pt x="0" y="540"/>
                      <a:pt x="139" y="725"/>
                    </a:cubicBezTo>
                    <a:cubicBezTo>
                      <a:pt x="278" y="912"/>
                      <a:pt x="540" y="950"/>
                      <a:pt x="725" y="810"/>
                    </a:cubicBezTo>
                    <a:cubicBezTo>
                      <a:pt x="912" y="674"/>
                      <a:pt x="949" y="409"/>
                      <a:pt x="810" y="224"/>
                    </a:cubicBezTo>
                    <a:cubicBezTo>
                      <a:pt x="674" y="40"/>
                      <a:pt x="412" y="0"/>
                      <a:pt x="224" y="139"/>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199">
                <a:extLst>
                  <a:ext uri="{FF2B5EF4-FFF2-40B4-BE49-F238E27FC236}">
                    <a16:creationId xmlns:a16="http://schemas.microsoft.com/office/drawing/2014/main" id="{0909ADA8-B94F-71A8-7A41-DAF56A1D70BD}"/>
                  </a:ext>
                </a:extLst>
              </p:cNvPr>
              <p:cNvSpPr>
                <a:spLocks noChangeArrowheads="1"/>
              </p:cNvSpPr>
              <p:nvPr/>
            </p:nvSpPr>
            <p:spPr bwMode="auto">
              <a:xfrm>
                <a:off x="19035099" y="4097064"/>
                <a:ext cx="1370960" cy="1362372"/>
              </a:xfrm>
              <a:custGeom>
                <a:avLst/>
                <a:gdLst>
                  <a:gd name="T0" fmla="*/ 503 w 1432"/>
                  <a:gd name="T1" fmla="*/ 174 h 1424"/>
                  <a:gd name="T2" fmla="*/ 417 w 1432"/>
                  <a:gd name="T3" fmla="*/ 211 h 1424"/>
                  <a:gd name="T4" fmla="*/ 200 w 1432"/>
                  <a:gd name="T5" fmla="*/ 216 h 1424"/>
                  <a:gd name="T6" fmla="*/ 216 w 1432"/>
                  <a:gd name="T7" fmla="*/ 417 h 1424"/>
                  <a:gd name="T8" fmla="*/ 74 w 1432"/>
                  <a:gd name="T9" fmla="*/ 390 h 1424"/>
                  <a:gd name="T10" fmla="*/ 147 w 1432"/>
                  <a:gd name="T11" fmla="*/ 601 h 1424"/>
                  <a:gd name="T12" fmla="*/ 133 w 1432"/>
                  <a:gd name="T13" fmla="*/ 695 h 1424"/>
                  <a:gd name="T14" fmla="*/ 18 w 1432"/>
                  <a:gd name="T15" fmla="*/ 880 h 1424"/>
                  <a:gd name="T16" fmla="*/ 200 w 1432"/>
                  <a:gd name="T17" fmla="*/ 976 h 1424"/>
                  <a:gd name="T18" fmla="*/ 102 w 1432"/>
                  <a:gd name="T19" fmla="*/ 1075 h 1424"/>
                  <a:gd name="T20" fmla="*/ 315 w 1432"/>
                  <a:gd name="T21" fmla="*/ 1131 h 1424"/>
                  <a:gd name="T22" fmla="*/ 412 w 1432"/>
                  <a:gd name="T23" fmla="*/ 1209 h 1424"/>
                  <a:gd name="T24" fmla="*/ 516 w 1432"/>
                  <a:gd name="T25" fmla="*/ 1399 h 1424"/>
                  <a:gd name="T26" fmla="*/ 735 w 1432"/>
                  <a:gd name="T27" fmla="*/ 1292 h 1424"/>
                  <a:gd name="T28" fmla="*/ 786 w 1432"/>
                  <a:gd name="T29" fmla="*/ 1423 h 1424"/>
                  <a:gd name="T30" fmla="*/ 925 w 1432"/>
                  <a:gd name="T31" fmla="*/ 1249 h 1424"/>
                  <a:gd name="T32" fmla="*/ 1008 w 1432"/>
                  <a:gd name="T33" fmla="*/ 1209 h 1424"/>
                  <a:gd name="T34" fmla="*/ 1120 w 1432"/>
                  <a:gd name="T35" fmla="*/ 1303 h 1424"/>
                  <a:gd name="T36" fmla="*/ 1158 w 1432"/>
                  <a:gd name="T37" fmla="*/ 1083 h 1424"/>
                  <a:gd name="T38" fmla="*/ 1211 w 1432"/>
                  <a:gd name="T39" fmla="*/ 1005 h 1424"/>
                  <a:gd name="T40" fmla="*/ 1353 w 1432"/>
                  <a:gd name="T41" fmla="*/ 1035 h 1424"/>
                  <a:gd name="T42" fmla="*/ 1281 w 1432"/>
                  <a:gd name="T43" fmla="*/ 824 h 1424"/>
                  <a:gd name="T44" fmla="*/ 1292 w 1432"/>
                  <a:gd name="T45" fmla="*/ 730 h 1424"/>
                  <a:gd name="T46" fmla="*/ 1431 w 1432"/>
                  <a:gd name="T47" fmla="*/ 687 h 1424"/>
                  <a:gd name="T48" fmla="*/ 1265 w 1432"/>
                  <a:gd name="T49" fmla="*/ 537 h 1424"/>
                  <a:gd name="T50" fmla="*/ 1217 w 1432"/>
                  <a:gd name="T51" fmla="*/ 436 h 1424"/>
                  <a:gd name="T52" fmla="*/ 1316 w 1432"/>
                  <a:gd name="T53" fmla="*/ 358 h 1424"/>
                  <a:gd name="T54" fmla="*/ 1104 w 1432"/>
                  <a:gd name="T55" fmla="*/ 300 h 1424"/>
                  <a:gd name="T56" fmla="*/ 1014 w 1432"/>
                  <a:gd name="T57" fmla="*/ 222 h 1424"/>
                  <a:gd name="T58" fmla="*/ 1046 w 1432"/>
                  <a:gd name="T59" fmla="*/ 80 h 1424"/>
                  <a:gd name="T60" fmla="*/ 834 w 1432"/>
                  <a:gd name="T61" fmla="*/ 147 h 1424"/>
                  <a:gd name="T62" fmla="*/ 695 w 1432"/>
                  <a:gd name="T63" fmla="*/ 136 h 1424"/>
                  <a:gd name="T64" fmla="*/ 642 w 1432"/>
                  <a:gd name="T65" fmla="*/ 0 h 1424"/>
                  <a:gd name="T66" fmla="*/ 503 w 1432"/>
                  <a:gd name="T67" fmla="*/ 174 h 1424"/>
                  <a:gd name="T68" fmla="*/ 1096 w 1432"/>
                  <a:gd name="T69" fmla="*/ 428 h 1424"/>
                  <a:gd name="T70" fmla="*/ 329 w 1432"/>
                  <a:gd name="T71" fmla="*/ 1000 h 1424"/>
                  <a:gd name="T72" fmla="*/ 1096 w 1432"/>
                  <a:gd name="T73" fmla="*/ 428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2" h="1424">
                    <a:moveTo>
                      <a:pt x="503" y="174"/>
                    </a:moveTo>
                    <a:lnTo>
                      <a:pt x="503" y="174"/>
                    </a:lnTo>
                    <a:cubicBezTo>
                      <a:pt x="476" y="187"/>
                      <a:pt x="447" y="198"/>
                      <a:pt x="420" y="214"/>
                    </a:cubicBezTo>
                    <a:cubicBezTo>
                      <a:pt x="417" y="211"/>
                      <a:pt x="417" y="211"/>
                      <a:pt x="417" y="211"/>
                    </a:cubicBezTo>
                    <a:cubicBezTo>
                      <a:pt x="310" y="123"/>
                      <a:pt x="310" y="123"/>
                      <a:pt x="310" y="123"/>
                    </a:cubicBezTo>
                    <a:cubicBezTo>
                      <a:pt x="200" y="216"/>
                      <a:pt x="200" y="216"/>
                      <a:pt x="200" y="216"/>
                    </a:cubicBezTo>
                    <a:cubicBezTo>
                      <a:pt x="270" y="342"/>
                      <a:pt x="270" y="342"/>
                      <a:pt x="270" y="342"/>
                    </a:cubicBezTo>
                    <a:cubicBezTo>
                      <a:pt x="251" y="366"/>
                      <a:pt x="232" y="390"/>
                      <a:pt x="216" y="417"/>
                    </a:cubicBezTo>
                    <a:cubicBezTo>
                      <a:pt x="214" y="417"/>
                      <a:pt x="214" y="417"/>
                      <a:pt x="214" y="417"/>
                    </a:cubicBezTo>
                    <a:cubicBezTo>
                      <a:pt x="74" y="390"/>
                      <a:pt x="74" y="390"/>
                      <a:pt x="74" y="390"/>
                    </a:cubicBezTo>
                    <a:cubicBezTo>
                      <a:pt x="24" y="524"/>
                      <a:pt x="24" y="524"/>
                      <a:pt x="24" y="524"/>
                    </a:cubicBezTo>
                    <a:cubicBezTo>
                      <a:pt x="147" y="601"/>
                      <a:pt x="147" y="601"/>
                      <a:pt x="147" y="601"/>
                    </a:cubicBezTo>
                    <a:cubicBezTo>
                      <a:pt x="142" y="631"/>
                      <a:pt x="136" y="663"/>
                      <a:pt x="136" y="693"/>
                    </a:cubicBezTo>
                    <a:cubicBezTo>
                      <a:pt x="133" y="695"/>
                      <a:pt x="133" y="695"/>
                      <a:pt x="133" y="695"/>
                    </a:cubicBezTo>
                    <a:cubicBezTo>
                      <a:pt x="0" y="738"/>
                      <a:pt x="0" y="738"/>
                      <a:pt x="0" y="738"/>
                    </a:cubicBezTo>
                    <a:cubicBezTo>
                      <a:pt x="18" y="880"/>
                      <a:pt x="18" y="880"/>
                      <a:pt x="18" y="880"/>
                    </a:cubicBezTo>
                    <a:cubicBezTo>
                      <a:pt x="163" y="888"/>
                      <a:pt x="163" y="888"/>
                      <a:pt x="163" y="888"/>
                    </a:cubicBezTo>
                    <a:cubicBezTo>
                      <a:pt x="173" y="917"/>
                      <a:pt x="176" y="936"/>
                      <a:pt x="200" y="976"/>
                    </a:cubicBezTo>
                    <a:cubicBezTo>
                      <a:pt x="198" y="979"/>
                      <a:pt x="198" y="979"/>
                      <a:pt x="198" y="979"/>
                    </a:cubicBezTo>
                    <a:cubicBezTo>
                      <a:pt x="102" y="1075"/>
                      <a:pt x="102" y="1075"/>
                      <a:pt x="102" y="1075"/>
                    </a:cubicBezTo>
                    <a:cubicBezTo>
                      <a:pt x="189" y="1190"/>
                      <a:pt x="189" y="1190"/>
                      <a:pt x="189" y="1190"/>
                    </a:cubicBezTo>
                    <a:cubicBezTo>
                      <a:pt x="315" y="1131"/>
                      <a:pt x="315" y="1131"/>
                      <a:pt x="315" y="1131"/>
                    </a:cubicBezTo>
                    <a:cubicBezTo>
                      <a:pt x="347" y="1158"/>
                      <a:pt x="377" y="1185"/>
                      <a:pt x="412" y="1206"/>
                    </a:cubicBezTo>
                    <a:cubicBezTo>
                      <a:pt x="412" y="1209"/>
                      <a:pt x="412" y="1209"/>
                      <a:pt x="412" y="1209"/>
                    </a:cubicBezTo>
                    <a:cubicBezTo>
                      <a:pt x="382" y="1345"/>
                      <a:pt x="382" y="1345"/>
                      <a:pt x="382" y="1345"/>
                    </a:cubicBezTo>
                    <a:cubicBezTo>
                      <a:pt x="516" y="1399"/>
                      <a:pt x="516" y="1399"/>
                      <a:pt x="516" y="1399"/>
                    </a:cubicBezTo>
                    <a:cubicBezTo>
                      <a:pt x="593" y="1278"/>
                      <a:pt x="593" y="1278"/>
                      <a:pt x="593" y="1278"/>
                    </a:cubicBezTo>
                    <a:cubicBezTo>
                      <a:pt x="639" y="1289"/>
                      <a:pt x="687" y="1292"/>
                      <a:pt x="735" y="1292"/>
                    </a:cubicBezTo>
                    <a:cubicBezTo>
                      <a:pt x="735" y="1294"/>
                      <a:pt x="735" y="1294"/>
                      <a:pt x="735" y="1294"/>
                    </a:cubicBezTo>
                    <a:cubicBezTo>
                      <a:pt x="786" y="1423"/>
                      <a:pt x="786" y="1423"/>
                      <a:pt x="786" y="1423"/>
                    </a:cubicBezTo>
                    <a:cubicBezTo>
                      <a:pt x="928" y="1396"/>
                      <a:pt x="928" y="1396"/>
                      <a:pt x="928" y="1396"/>
                    </a:cubicBezTo>
                    <a:cubicBezTo>
                      <a:pt x="925" y="1249"/>
                      <a:pt x="925" y="1249"/>
                      <a:pt x="925" y="1249"/>
                    </a:cubicBezTo>
                    <a:lnTo>
                      <a:pt x="925" y="1249"/>
                    </a:lnTo>
                    <a:cubicBezTo>
                      <a:pt x="955" y="1238"/>
                      <a:pt x="981" y="1225"/>
                      <a:pt x="1008" y="1209"/>
                    </a:cubicBezTo>
                    <a:cubicBezTo>
                      <a:pt x="1011" y="1212"/>
                      <a:pt x="1011" y="1212"/>
                      <a:pt x="1011" y="1212"/>
                    </a:cubicBezTo>
                    <a:cubicBezTo>
                      <a:pt x="1120" y="1303"/>
                      <a:pt x="1120" y="1303"/>
                      <a:pt x="1120" y="1303"/>
                    </a:cubicBezTo>
                    <a:cubicBezTo>
                      <a:pt x="1230" y="1209"/>
                      <a:pt x="1230" y="1209"/>
                      <a:pt x="1230" y="1209"/>
                    </a:cubicBezTo>
                    <a:cubicBezTo>
                      <a:pt x="1158" y="1083"/>
                      <a:pt x="1158" y="1083"/>
                      <a:pt x="1158" y="1083"/>
                    </a:cubicBezTo>
                    <a:cubicBezTo>
                      <a:pt x="1158" y="1080"/>
                      <a:pt x="1158" y="1080"/>
                      <a:pt x="1158" y="1080"/>
                    </a:cubicBezTo>
                    <a:cubicBezTo>
                      <a:pt x="1176" y="1056"/>
                      <a:pt x="1195" y="1032"/>
                      <a:pt x="1211" y="1005"/>
                    </a:cubicBezTo>
                    <a:cubicBezTo>
                      <a:pt x="1217" y="1008"/>
                      <a:pt x="1217" y="1008"/>
                      <a:pt x="1217" y="1008"/>
                    </a:cubicBezTo>
                    <a:cubicBezTo>
                      <a:pt x="1353" y="1035"/>
                      <a:pt x="1353" y="1035"/>
                      <a:pt x="1353" y="1035"/>
                    </a:cubicBezTo>
                    <a:cubicBezTo>
                      <a:pt x="1404" y="899"/>
                      <a:pt x="1404" y="899"/>
                      <a:pt x="1404" y="899"/>
                    </a:cubicBezTo>
                    <a:cubicBezTo>
                      <a:pt x="1281" y="824"/>
                      <a:pt x="1281" y="824"/>
                      <a:pt x="1281" y="824"/>
                    </a:cubicBezTo>
                    <a:lnTo>
                      <a:pt x="1281" y="824"/>
                    </a:lnTo>
                    <a:cubicBezTo>
                      <a:pt x="1286" y="791"/>
                      <a:pt x="1289" y="762"/>
                      <a:pt x="1292" y="730"/>
                    </a:cubicBezTo>
                    <a:cubicBezTo>
                      <a:pt x="1297" y="730"/>
                      <a:pt x="1297" y="730"/>
                      <a:pt x="1297" y="730"/>
                    </a:cubicBezTo>
                    <a:cubicBezTo>
                      <a:pt x="1431" y="687"/>
                      <a:pt x="1431" y="687"/>
                      <a:pt x="1431" y="687"/>
                    </a:cubicBezTo>
                    <a:cubicBezTo>
                      <a:pt x="1409" y="545"/>
                      <a:pt x="1409" y="545"/>
                      <a:pt x="1409" y="545"/>
                    </a:cubicBezTo>
                    <a:cubicBezTo>
                      <a:pt x="1265" y="537"/>
                      <a:pt x="1265" y="537"/>
                      <a:pt x="1265" y="537"/>
                    </a:cubicBezTo>
                    <a:cubicBezTo>
                      <a:pt x="1257" y="530"/>
                      <a:pt x="1257" y="530"/>
                      <a:pt x="1257" y="530"/>
                    </a:cubicBezTo>
                    <a:cubicBezTo>
                      <a:pt x="1249" y="500"/>
                      <a:pt x="1241" y="476"/>
                      <a:pt x="1217" y="436"/>
                    </a:cubicBezTo>
                    <a:cubicBezTo>
                      <a:pt x="1219" y="433"/>
                      <a:pt x="1219" y="433"/>
                      <a:pt x="1219" y="433"/>
                    </a:cubicBezTo>
                    <a:cubicBezTo>
                      <a:pt x="1316" y="358"/>
                      <a:pt x="1316" y="358"/>
                      <a:pt x="1316" y="358"/>
                    </a:cubicBezTo>
                    <a:cubicBezTo>
                      <a:pt x="1230" y="241"/>
                      <a:pt x="1230" y="241"/>
                      <a:pt x="1230" y="241"/>
                    </a:cubicBezTo>
                    <a:cubicBezTo>
                      <a:pt x="1104" y="300"/>
                      <a:pt x="1104" y="300"/>
                      <a:pt x="1104" y="300"/>
                    </a:cubicBezTo>
                    <a:cubicBezTo>
                      <a:pt x="1107" y="297"/>
                      <a:pt x="1107" y="297"/>
                      <a:pt x="1107" y="297"/>
                    </a:cubicBezTo>
                    <a:cubicBezTo>
                      <a:pt x="1078" y="270"/>
                      <a:pt x="1048" y="243"/>
                      <a:pt x="1014" y="222"/>
                    </a:cubicBezTo>
                    <a:cubicBezTo>
                      <a:pt x="1016" y="216"/>
                      <a:pt x="1016" y="216"/>
                      <a:pt x="1016" y="216"/>
                    </a:cubicBezTo>
                    <a:cubicBezTo>
                      <a:pt x="1046" y="80"/>
                      <a:pt x="1046" y="80"/>
                      <a:pt x="1046" y="80"/>
                    </a:cubicBezTo>
                    <a:cubicBezTo>
                      <a:pt x="912" y="27"/>
                      <a:pt x="912" y="27"/>
                      <a:pt x="912" y="27"/>
                    </a:cubicBezTo>
                    <a:cubicBezTo>
                      <a:pt x="834" y="147"/>
                      <a:pt x="834" y="147"/>
                      <a:pt x="834" y="147"/>
                    </a:cubicBezTo>
                    <a:lnTo>
                      <a:pt x="834" y="147"/>
                    </a:lnTo>
                    <a:cubicBezTo>
                      <a:pt x="789" y="139"/>
                      <a:pt x="743" y="133"/>
                      <a:pt x="695" y="136"/>
                    </a:cubicBezTo>
                    <a:cubicBezTo>
                      <a:pt x="695" y="131"/>
                      <a:pt x="695" y="131"/>
                      <a:pt x="695" y="131"/>
                    </a:cubicBezTo>
                    <a:cubicBezTo>
                      <a:pt x="642" y="0"/>
                      <a:pt x="642" y="0"/>
                      <a:pt x="642" y="0"/>
                    </a:cubicBezTo>
                    <a:cubicBezTo>
                      <a:pt x="503" y="29"/>
                      <a:pt x="503" y="29"/>
                      <a:pt x="503" y="29"/>
                    </a:cubicBezTo>
                    <a:cubicBezTo>
                      <a:pt x="503" y="174"/>
                      <a:pt x="503" y="174"/>
                      <a:pt x="503" y="174"/>
                    </a:cubicBezTo>
                    <a:close/>
                    <a:moveTo>
                      <a:pt x="1096" y="428"/>
                    </a:moveTo>
                    <a:lnTo>
                      <a:pt x="1096" y="428"/>
                    </a:lnTo>
                    <a:cubicBezTo>
                      <a:pt x="1257" y="639"/>
                      <a:pt x="1211" y="939"/>
                      <a:pt x="1000" y="1097"/>
                    </a:cubicBezTo>
                    <a:cubicBezTo>
                      <a:pt x="786" y="1254"/>
                      <a:pt x="487" y="1212"/>
                      <a:pt x="329" y="1000"/>
                    </a:cubicBezTo>
                    <a:cubicBezTo>
                      <a:pt x="171" y="786"/>
                      <a:pt x="214" y="487"/>
                      <a:pt x="428" y="329"/>
                    </a:cubicBezTo>
                    <a:cubicBezTo>
                      <a:pt x="639" y="171"/>
                      <a:pt x="939" y="214"/>
                      <a:pt x="1096" y="42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31" name="Group 30">
              <a:extLst>
                <a:ext uri="{FF2B5EF4-FFF2-40B4-BE49-F238E27FC236}">
                  <a16:creationId xmlns:a16="http://schemas.microsoft.com/office/drawing/2014/main" id="{55796BA0-EFFF-A9C4-AC43-12B2D5B7F7A0}"/>
                </a:ext>
              </a:extLst>
            </p:cNvPr>
            <p:cNvGrpSpPr/>
            <p:nvPr/>
          </p:nvGrpSpPr>
          <p:grpSpPr>
            <a:xfrm>
              <a:off x="15870042" y="3352414"/>
              <a:ext cx="1197475" cy="1218519"/>
              <a:chOff x="15870042" y="3352414"/>
              <a:chExt cx="1197475" cy="1218519"/>
            </a:xfrm>
            <a:solidFill>
              <a:schemeClr val="accent1"/>
            </a:solidFill>
          </p:grpSpPr>
          <p:sp>
            <p:nvSpPr>
              <p:cNvPr id="49" name="Freeform 200">
                <a:extLst>
                  <a:ext uri="{FF2B5EF4-FFF2-40B4-BE49-F238E27FC236}">
                    <a16:creationId xmlns:a16="http://schemas.microsoft.com/office/drawing/2014/main" id="{401E8E5E-749F-3442-A7CC-B2ECCE988DFC}"/>
                  </a:ext>
                </a:extLst>
              </p:cNvPr>
              <p:cNvSpPr>
                <a:spLocks noChangeArrowheads="1"/>
              </p:cNvSpPr>
              <p:nvPr/>
            </p:nvSpPr>
            <p:spPr bwMode="auto">
              <a:xfrm>
                <a:off x="16119693" y="3606272"/>
                <a:ext cx="715100" cy="710803"/>
              </a:xfrm>
              <a:custGeom>
                <a:avLst/>
                <a:gdLst>
                  <a:gd name="T0" fmla="*/ 375 w 748"/>
                  <a:gd name="T1" fmla="*/ 0 h 747"/>
                  <a:gd name="T2" fmla="*/ 375 w 748"/>
                  <a:gd name="T3" fmla="*/ 0 h 747"/>
                  <a:gd name="T4" fmla="*/ 0 w 748"/>
                  <a:gd name="T5" fmla="*/ 372 h 747"/>
                  <a:gd name="T6" fmla="*/ 375 w 748"/>
                  <a:gd name="T7" fmla="*/ 746 h 747"/>
                  <a:gd name="T8" fmla="*/ 747 w 748"/>
                  <a:gd name="T9" fmla="*/ 372 h 747"/>
                  <a:gd name="T10" fmla="*/ 375 w 748"/>
                  <a:gd name="T11" fmla="*/ 0 h 747"/>
                </a:gdLst>
                <a:ahLst/>
                <a:cxnLst>
                  <a:cxn ang="0">
                    <a:pos x="T0" y="T1"/>
                  </a:cxn>
                  <a:cxn ang="0">
                    <a:pos x="T2" y="T3"/>
                  </a:cxn>
                  <a:cxn ang="0">
                    <a:pos x="T4" y="T5"/>
                  </a:cxn>
                  <a:cxn ang="0">
                    <a:pos x="T6" y="T7"/>
                  </a:cxn>
                  <a:cxn ang="0">
                    <a:pos x="T8" y="T9"/>
                  </a:cxn>
                  <a:cxn ang="0">
                    <a:pos x="T10" y="T11"/>
                  </a:cxn>
                </a:cxnLst>
                <a:rect l="0" t="0" r="r" b="b"/>
                <a:pathLst>
                  <a:path w="748" h="747">
                    <a:moveTo>
                      <a:pt x="375" y="0"/>
                    </a:moveTo>
                    <a:lnTo>
                      <a:pt x="375" y="0"/>
                    </a:lnTo>
                    <a:cubicBezTo>
                      <a:pt x="169" y="0"/>
                      <a:pt x="0" y="166"/>
                      <a:pt x="0" y="372"/>
                    </a:cubicBezTo>
                    <a:cubicBezTo>
                      <a:pt x="0" y="578"/>
                      <a:pt x="169" y="746"/>
                      <a:pt x="375" y="746"/>
                    </a:cubicBezTo>
                    <a:cubicBezTo>
                      <a:pt x="581" y="746"/>
                      <a:pt x="747" y="578"/>
                      <a:pt x="747" y="372"/>
                    </a:cubicBezTo>
                    <a:cubicBezTo>
                      <a:pt x="747" y="166"/>
                      <a:pt x="581" y="0"/>
                      <a:pt x="375"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201">
                <a:extLst>
                  <a:ext uri="{FF2B5EF4-FFF2-40B4-BE49-F238E27FC236}">
                    <a16:creationId xmlns:a16="http://schemas.microsoft.com/office/drawing/2014/main" id="{BAE30DE7-C31F-089E-3BA8-397037CFABD2}"/>
                  </a:ext>
                </a:extLst>
              </p:cNvPr>
              <p:cNvSpPr>
                <a:spLocks noChangeArrowheads="1"/>
              </p:cNvSpPr>
              <p:nvPr/>
            </p:nvSpPr>
            <p:spPr bwMode="auto">
              <a:xfrm>
                <a:off x="15870042" y="3352414"/>
                <a:ext cx="1197475" cy="1218519"/>
              </a:xfrm>
              <a:custGeom>
                <a:avLst/>
                <a:gdLst>
                  <a:gd name="T0" fmla="*/ 768 w 1253"/>
                  <a:gd name="T1" fmla="*/ 142 h 1274"/>
                  <a:gd name="T2" fmla="*/ 687 w 1253"/>
                  <a:gd name="T3" fmla="*/ 123 h 1274"/>
                  <a:gd name="T4" fmla="*/ 530 w 1253"/>
                  <a:gd name="T5" fmla="*/ 11 h 1274"/>
                  <a:gd name="T6" fmla="*/ 436 w 1253"/>
                  <a:gd name="T7" fmla="*/ 163 h 1274"/>
                  <a:gd name="T8" fmla="*/ 350 w 1253"/>
                  <a:gd name="T9" fmla="*/ 67 h 1274"/>
                  <a:gd name="T10" fmla="*/ 289 w 1253"/>
                  <a:gd name="T11" fmla="*/ 257 h 1274"/>
                  <a:gd name="T12" fmla="*/ 227 w 1253"/>
                  <a:gd name="T13" fmla="*/ 316 h 1274"/>
                  <a:gd name="T14" fmla="*/ 48 w 1253"/>
                  <a:gd name="T15" fmla="*/ 388 h 1274"/>
                  <a:gd name="T16" fmla="*/ 126 w 1253"/>
                  <a:gd name="T17" fmla="*/ 551 h 1274"/>
                  <a:gd name="T18" fmla="*/ 0 w 1253"/>
                  <a:gd name="T19" fmla="*/ 573 h 1274"/>
                  <a:gd name="T20" fmla="*/ 126 w 1253"/>
                  <a:gd name="T21" fmla="*/ 725 h 1274"/>
                  <a:gd name="T22" fmla="*/ 153 w 1253"/>
                  <a:gd name="T23" fmla="*/ 829 h 1274"/>
                  <a:gd name="T24" fmla="*/ 128 w 1253"/>
                  <a:gd name="T25" fmla="*/ 1022 h 1274"/>
                  <a:gd name="T26" fmla="*/ 340 w 1253"/>
                  <a:gd name="T27" fmla="*/ 1059 h 1274"/>
                  <a:gd name="T28" fmla="*/ 308 w 1253"/>
                  <a:gd name="T29" fmla="*/ 1182 h 1274"/>
                  <a:gd name="T30" fmla="*/ 500 w 1253"/>
                  <a:gd name="T31" fmla="*/ 1134 h 1274"/>
                  <a:gd name="T32" fmla="*/ 581 w 1253"/>
                  <a:gd name="T33" fmla="*/ 1150 h 1274"/>
                  <a:gd name="T34" fmla="*/ 610 w 1253"/>
                  <a:gd name="T35" fmla="*/ 1273 h 1274"/>
                  <a:gd name="T36" fmla="*/ 754 w 1253"/>
                  <a:gd name="T37" fmla="*/ 1137 h 1274"/>
                  <a:gd name="T38" fmla="*/ 832 w 1253"/>
                  <a:gd name="T39" fmla="*/ 1110 h 1274"/>
                  <a:gd name="T40" fmla="*/ 920 w 1253"/>
                  <a:gd name="T41" fmla="*/ 1206 h 1274"/>
                  <a:gd name="T42" fmla="*/ 979 w 1253"/>
                  <a:gd name="T43" fmla="*/ 1019 h 1274"/>
                  <a:gd name="T44" fmla="*/ 1035 w 1253"/>
                  <a:gd name="T45" fmla="*/ 958 h 1274"/>
                  <a:gd name="T46" fmla="*/ 1158 w 1253"/>
                  <a:gd name="T47" fmla="*/ 1001 h 1274"/>
                  <a:gd name="T48" fmla="*/ 1121 w 1253"/>
                  <a:gd name="T49" fmla="*/ 805 h 1274"/>
                  <a:gd name="T50" fmla="*/ 1140 w 1253"/>
                  <a:gd name="T51" fmla="*/ 712 h 1274"/>
                  <a:gd name="T52" fmla="*/ 1252 w 1253"/>
                  <a:gd name="T53" fmla="*/ 704 h 1274"/>
                  <a:gd name="T54" fmla="*/ 1134 w 1253"/>
                  <a:gd name="T55" fmla="*/ 551 h 1274"/>
                  <a:gd name="T56" fmla="*/ 1107 w 1253"/>
                  <a:gd name="T57" fmla="*/ 447 h 1274"/>
                  <a:gd name="T58" fmla="*/ 1206 w 1253"/>
                  <a:gd name="T59" fmla="*/ 361 h 1274"/>
                  <a:gd name="T60" fmla="*/ 1019 w 1253"/>
                  <a:gd name="T61" fmla="*/ 297 h 1274"/>
                  <a:gd name="T62" fmla="*/ 928 w 1253"/>
                  <a:gd name="T63" fmla="*/ 214 h 1274"/>
                  <a:gd name="T64" fmla="*/ 960 w 1253"/>
                  <a:gd name="T65" fmla="*/ 91 h 1274"/>
                  <a:gd name="T66" fmla="*/ 768 w 1253"/>
                  <a:gd name="T67" fmla="*/ 142 h 1274"/>
                  <a:gd name="T68" fmla="*/ 1059 w 1253"/>
                  <a:gd name="T69" fmla="*/ 637 h 1274"/>
                  <a:gd name="T70" fmla="*/ 206 w 1253"/>
                  <a:gd name="T71" fmla="*/ 637 h 1274"/>
                  <a:gd name="T72" fmla="*/ 1059 w 1253"/>
                  <a:gd name="T73" fmla="*/ 63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3" h="1274">
                    <a:moveTo>
                      <a:pt x="768" y="142"/>
                    </a:moveTo>
                    <a:lnTo>
                      <a:pt x="768" y="142"/>
                    </a:lnTo>
                    <a:cubicBezTo>
                      <a:pt x="743" y="134"/>
                      <a:pt x="717" y="129"/>
                      <a:pt x="687" y="126"/>
                    </a:cubicBezTo>
                    <a:cubicBezTo>
                      <a:pt x="687" y="123"/>
                      <a:pt x="687" y="123"/>
                      <a:pt x="687" y="123"/>
                    </a:cubicBezTo>
                    <a:cubicBezTo>
                      <a:pt x="658" y="0"/>
                      <a:pt x="658" y="0"/>
                      <a:pt x="658" y="0"/>
                    </a:cubicBezTo>
                    <a:cubicBezTo>
                      <a:pt x="530" y="11"/>
                      <a:pt x="530" y="11"/>
                      <a:pt x="530" y="11"/>
                    </a:cubicBezTo>
                    <a:cubicBezTo>
                      <a:pt x="514" y="136"/>
                      <a:pt x="514" y="136"/>
                      <a:pt x="514" y="136"/>
                    </a:cubicBezTo>
                    <a:cubicBezTo>
                      <a:pt x="487" y="145"/>
                      <a:pt x="460" y="153"/>
                      <a:pt x="436" y="163"/>
                    </a:cubicBezTo>
                    <a:cubicBezTo>
                      <a:pt x="433" y="161"/>
                      <a:pt x="433" y="161"/>
                      <a:pt x="433" y="161"/>
                    </a:cubicBezTo>
                    <a:cubicBezTo>
                      <a:pt x="350" y="67"/>
                      <a:pt x="350" y="67"/>
                      <a:pt x="350" y="67"/>
                    </a:cubicBezTo>
                    <a:cubicBezTo>
                      <a:pt x="241" y="136"/>
                      <a:pt x="241" y="136"/>
                      <a:pt x="241" y="136"/>
                    </a:cubicBezTo>
                    <a:cubicBezTo>
                      <a:pt x="289" y="257"/>
                      <a:pt x="289" y="257"/>
                      <a:pt x="289" y="257"/>
                    </a:cubicBezTo>
                    <a:cubicBezTo>
                      <a:pt x="268" y="275"/>
                      <a:pt x="249" y="294"/>
                      <a:pt x="230" y="316"/>
                    </a:cubicBezTo>
                    <a:cubicBezTo>
                      <a:pt x="227" y="316"/>
                      <a:pt x="227" y="316"/>
                      <a:pt x="227" y="316"/>
                    </a:cubicBezTo>
                    <a:cubicBezTo>
                      <a:pt x="110" y="275"/>
                      <a:pt x="110" y="275"/>
                      <a:pt x="110" y="275"/>
                    </a:cubicBezTo>
                    <a:cubicBezTo>
                      <a:pt x="48" y="388"/>
                      <a:pt x="48" y="388"/>
                      <a:pt x="48" y="388"/>
                    </a:cubicBezTo>
                    <a:cubicBezTo>
                      <a:pt x="147" y="471"/>
                      <a:pt x="147" y="471"/>
                      <a:pt x="147" y="471"/>
                    </a:cubicBezTo>
                    <a:cubicBezTo>
                      <a:pt x="137" y="495"/>
                      <a:pt x="131" y="514"/>
                      <a:pt x="126" y="551"/>
                    </a:cubicBezTo>
                    <a:cubicBezTo>
                      <a:pt x="123" y="551"/>
                      <a:pt x="123" y="551"/>
                      <a:pt x="123" y="551"/>
                    </a:cubicBezTo>
                    <a:cubicBezTo>
                      <a:pt x="0" y="573"/>
                      <a:pt x="0" y="573"/>
                      <a:pt x="0" y="573"/>
                    </a:cubicBezTo>
                    <a:cubicBezTo>
                      <a:pt x="0" y="701"/>
                      <a:pt x="0" y="701"/>
                      <a:pt x="0" y="701"/>
                    </a:cubicBezTo>
                    <a:cubicBezTo>
                      <a:pt x="126" y="725"/>
                      <a:pt x="126" y="725"/>
                      <a:pt x="126" y="725"/>
                    </a:cubicBezTo>
                    <a:cubicBezTo>
                      <a:pt x="131" y="760"/>
                      <a:pt x="142" y="794"/>
                      <a:pt x="155" y="829"/>
                    </a:cubicBezTo>
                    <a:cubicBezTo>
                      <a:pt x="153" y="829"/>
                      <a:pt x="153" y="829"/>
                      <a:pt x="153" y="829"/>
                    </a:cubicBezTo>
                    <a:cubicBezTo>
                      <a:pt x="59" y="912"/>
                      <a:pt x="59" y="912"/>
                      <a:pt x="59" y="912"/>
                    </a:cubicBezTo>
                    <a:cubicBezTo>
                      <a:pt x="128" y="1022"/>
                      <a:pt x="128" y="1022"/>
                      <a:pt x="128" y="1022"/>
                    </a:cubicBezTo>
                    <a:cubicBezTo>
                      <a:pt x="249" y="977"/>
                      <a:pt x="249" y="977"/>
                      <a:pt x="249" y="977"/>
                    </a:cubicBezTo>
                    <a:cubicBezTo>
                      <a:pt x="275" y="1008"/>
                      <a:pt x="305" y="1038"/>
                      <a:pt x="340" y="1059"/>
                    </a:cubicBezTo>
                    <a:cubicBezTo>
                      <a:pt x="340" y="1062"/>
                      <a:pt x="340" y="1062"/>
                      <a:pt x="340" y="1062"/>
                    </a:cubicBezTo>
                    <a:cubicBezTo>
                      <a:pt x="308" y="1182"/>
                      <a:pt x="308" y="1182"/>
                      <a:pt x="308" y="1182"/>
                    </a:cubicBezTo>
                    <a:cubicBezTo>
                      <a:pt x="423" y="1238"/>
                      <a:pt x="423" y="1238"/>
                      <a:pt x="423" y="1238"/>
                    </a:cubicBezTo>
                    <a:cubicBezTo>
                      <a:pt x="500" y="1134"/>
                      <a:pt x="500" y="1134"/>
                      <a:pt x="500" y="1134"/>
                    </a:cubicBezTo>
                    <a:lnTo>
                      <a:pt x="500" y="1134"/>
                    </a:lnTo>
                    <a:cubicBezTo>
                      <a:pt x="524" y="1140"/>
                      <a:pt x="554" y="1148"/>
                      <a:pt x="581" y="1150"/>
                    </a:cubicBezTo>
                    <a:cubicBezTo>
                      <a:pt x="581" y="1153"/>
                      <a:pt x="581" y="1153"/>
                      <a:pt x="581" y="1153"/>
                    </a:cubicBezTo>
                    <a:cubicBezTo>
                      <a:pt x="610" y="1273"/>
                      <a:pt x="610" y="1273"/>
                      <a:pt x="610" y="1273"/>
                    </a:cubicBezTo>
                    <a:cubicBezTo>
                      <a:pt x="738" y="1265"/>
                      <a:pt x="738" y="1265"/>
                      <a:pt x="738" y="1265"/>
                    </a:cubicBezTo>
                    <a:cubicBezTo>
                      <a:pt x="754" y="1137"/>
                      <a:pt x="754" y="1137"/>
                      <a:pt x="754" y="1137"/>
                    </a:cubicBezTo>
                    <a:lnTo>
                      <a:pt x="754" y="1137"/>
                    </a:lnTo>
                    <a:cubicBezTo>
                      <a:pt x="781" y="1129"/>
                      <a:pt x="808" y="1121"/>
                      <a:pt x="832" y="1110"/>
                    </a:cubicBezTo>
                    <a:cubicBezTo>
                      <a:pt x="835" y="1116"/>
                      <a:pt x="835" y="1116"/>
                      <a:pt x="835" y="1116"/>
                    </a:cubicBezTo>
                    <a:cubicBezTo>
                      <a:pt x="920" y="1206"/>
                      <a:pt x="920" y="1206"/>
                      <a:pt x="920" y="1206"/>
                    </a:cubicBezTo>
                    <a:cubicBezTo>
                      <a:pt x="1027" y="1137"/>
                      <a:pt x="1027" y="1137"/>
                      <a:pt x="1027" y="1137"/>
                    </a:cubicBezTo>
                    <a:cubicBezTo>
                      <a:pt x="979" y="1019"/>
                      <a:pt x="979" y="1019"/>
                      <a:pt x="979" y="1019"/>
                    </a:cubicBezTo>
                    <a:cubicBezTo>
                      <a:pt x="979" y="1017"/>
                      <a:pt x="979" y="1017"/>
                      <a:pt x="979" y="1017"/>
                    </a:cubicBezTo>
                    <a:cubicBezTo>
                      <a:pt x="1000" y="998"/>
                      <a:pt x="1019" y="979"/>
                      <a:pt x="1035" y="958"/>
                    </a:cubicBezTo>
                    <a:cubicBezTo>
                      <a:pt x="1041" y="960"/>
                      <a:pt x="1041" y="960"/>
                      <a:pt x="1041" y="960"/>
                    </a:cubicBezTo>
                    <a:cubicBezTo>
                      <a:pt x="1158" y="1001"/>
                      <a:pt x="1158" y="1001"/>
                      <a:pt x="1158" y="1001"/>
                    </a:cubicBezTo>
                    <a:cubicBezTo>
                      <a:pt x="1220" y="888"/>
                      <a:pt x="1220" y="888"/>
                      <a:pt x="1220" y="888"/>
                    </a:cubicBezTo>
                    <a:cubicBezTo>
                      <a:pt x="1121" y="805"/>
                      <a:pt x="1121" y="805"/>
                      <a:pt x="1121" y="805"/>
                    </a:cubicBezTo>
                    <a:cubicBezTo>
                      <a:pt x="1118" y="797"/>
                      <a:pt x="1118" y="797"/>
                      <a:pt x="1118" y="797"/>
                    </a:cubicBezTo>
                    <a:cubicBezTo>
                      <a:pt x="1129" y="770"/>
                      <a:pt x="1134" y="749"/>
                      <a:pt x="1140" y="712"/>
                    </a:cubicBezTo>
                    <a:cubicBezTo>
                      <a:pt x="1145" y="712"/>
                      <a:pt x="1145" y="712"/>
                      <a:pt x="1145" y="712"/>
                    </a:cubicBezTo>
                    <a:cubicBezTo>
                      <a:pt x="1252" y="704"/>
                      <a:pt x="1252" y="704"/>
                      <a:pt x="1252" y="704"/>
                    </a:cubicBezTo>
                    <a:cubicBezTo>
                      <a:pt x="1252" y="575"/>
                      <a:pt x="1252" y="575"/>
                      <a:pt x="1252" y="575"/>
                    </a:cubicBezTo>
                    <a:cubicBezTo>
                      <a:pt x="1134" y="551"/>
                      <a:pt x="1134" y="551"/>
                      <a:pt x="1134" y="551"/>
                    </a:cubicBezTo>
                    <a:cubicBezTo>
                      <a:pt x="1137" y="551"/>
                      <a:pt x="1137" y="551"/>
                      <a:pt x="1137" y="551"/>
                    </a:cubicBezTo>
                    <a:cubicBezTo>
                      <a:pt x="1129" y="514"/>
                      <a:pt x="1121" y="479"/>
                      <a:pt x="1107" y="447"/>
                    </a:cubicBezTo>
                    <a:cubicBezTo>
                      <a:pt x="1113" y="444"/>
                      <a:pt x="1113" y="444"/>
                      <a:pt x="1113" y="444"/>
                    </a:cubicBezTo>
                    <a:cubicBezTo>
                      <a:pt x="1206" y="361"/>
                      <a:pt x="1206" y="361"/>
                      <a:pt x="1206" y="361"/>
                    </a:cubicBezTo>
                    <a:cubicBezTo>
                      <a:pt x="1140" y="251"/>
                      <a:pt x="1140" y="251"/>
                      <a:pt x="1140" y="251"/>
                    </a:cubicBezTo>
                    <a:cubicBezTo>
                      <a:pt x="1019" y="297"/>
                      <a:pt x="1019" y="297"/>
                      <a:pt x="1019" y="297"/>
                    </a:cubicBezTo>
                    <a:lnTo>
                      <a:pt x="1019" y="297"/>
                    </a:lnTo>
                    <a:cubicBezTo>
                      <a:pt x="992" y="268"/>
                      <a:pt x="960" y="238"/>
                      <a:pt x="928" y="214"/>
                    </a:cubicBezTo>
                    <a:cubicBezTo>
                      <a:pt x="928" y="211"/>
                      <a:pt x="928" y="211"/>
                      <a:pt x="928" y="211"/>
                    </a:cubicBezTo>
                    <a:cubicBezTo>
                      <a:pt x="960" y="91"/>
                      <a:pt x="960" y="91"/>
                      <a:pt x="960" y="91"/>
                    </a:cubicBezTo>
                    <a:cubicBezTo>
                      <a:pt x="845" y="37"/>
                      <a:pt x="845" y="37"/>
                      <a:pt x="845" y="37"/>
                    </a:cubicBezTo>
                    <a:cubicBezTo>
                      <a:pt x="768" y="142"/>
                      <a:pt x="768" y="142"/>
                      <a:pt x="768" y="142"/>
                    </a:cubicBezTo>
                    <a:close/>
                    <a:moveTo>
                      <a:pt x="1059" y="637"/>
                    </a:moveTo>
                    <a:lnTo>
                      <a:pt x="1059" y="637"/>
                    </a:lnTo>
                    <a:cubicBezTo>
                      <a:pt x="1059" y="872"/>
                      <a:pt x="869" y="1065"/>
                      <a:pt x="634" y="1065"/>
                    </a:cubicBezTo>
                    <a:cubicBezTo>
                      <a:pt x="396" y="1065"/>
                      <a:pt x="206" y="872"/>
                      <a:pt x="206" y="637"/>
                    </a:cubicBezTo>
                    <a:cubicBezTo>
                      <a:pt x="206" y="401"/>
                      <a:pt x="396" y="211"/>
                      <a:pt x="634" y="211"/>
                    </a:cubicBezTo>
                    <a:cubicBezTo>
                      <a:pt x="869" y="211"/>
                      <a:pt x="1059" y="401"/>
                      <a:pt x="1059" y="63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32" name="Group 31">
              <a:extLst>
                <a:ext uri="{FF2B5EF4-FFF2-40B4-BE49-F238E27FC236}">
                  <a16:creationId xmlns:a16="http://schemas.microsoft.com/office/drawing/2014/main" id="{A04CB401-0A62-C2D6-2252-AD7204DD457A}"/>
                </a:ext>
              </a:extLst>
            </p:cNvPr>
            <p:cNvGrpSpPr/>
            <p:nvPr/>
          </p:nvGrpSpPr>
          <p:grpSpPr>
            <a:xfrm>
              <a:off x="17973028" y="4308613"/>
              <a:ext cx="1032452" cy="1049280"/>
              <a:chOff x="17973028" y="4308613"/>
              <a:chExt cx="1032452" cy="1049280"/>
            </a:xfrm>
            <a:solidFill>
              <a:schemeClr val="accent1"/>
            </a:solidFill>
          </p:grpSpPr>
          <p:sp>
            <p:nvSpPr>
              <p:cNvPr id="47" name="Freeform 202">
                <a:extLst>
                  <a:ext uri="{FF2B5EF4-FFF2-40B4-BE49-F238E27FC236}">
                    <a16:creationId xmlns:a16="http://schemas.microsoft.com/office/drawing/2014/main" id="{2A37E45C-60BB-BF13-A984-DCD563A2426E}"/>
                  </a:ext>
                </a:extLst>
              </p:cNvPr>
              <p:cNvSpPr>
                <a:spLocks noChangeArrowheads="1"/>
              </p:cNvSpPr>
              <p:nvPr/>
            </p:nvSpPr>
            <p:spPr bwMode="auto">
              <a:xfrm>
                <a:off x="18188827" y="4528623"/>
                <a:ext cx="613547" cy="613490"/>
              </a:xfrm>
              <a:custGeom>
                <a:avLst/>
                <a:gdLst>
                  <a:gd name="T0" fmla="*/ 321 w 643"/>
                  <a:gd name="T1" fmla="*/ 0 h 646"/>
                  <a:gd name="T2" fmla="*/ 321 w 643"/>
                  <a:gd name="T3" fmla="*/ 0 h 646"/>
                  <a:gd name="T4" fmla="*/ 0 w 643"/>
                  <a:gd name="T5" fmla="*/ 321 h 646"/>
                  <a:gd name="T6" fmla="*/ 321 w 643"/>
                  <a:gd name="T7" fmla="*/ 645 h 646"/>
                  <a:gd name="T8" fmla="*/ 642 w 643"/>
                  <a:gd name="T9" fmla="*/ 321 h 646"/>
                  <a:gd name="T10" fmla="*/ 321 w 643"/>
                  <a:gd name="T11" fmla="*/ 0 h 646"/>
                </a:gdLst>
                <a:ahLst/>
                <a:cxnLst>
                  <a:cxn ang="0">
                    <a:pos x="T0" y="T1"/>
                  </a:cxn>
                  <a:cxn ang="0">
                    <a:pos x="T2" y="T3"/>
                  </a:cxn>
                  <a:cxn ang="0">
                    <a:pos x="T4" y="T5"/>
                  </a:cxn>
                  <a:cxn ang="0">
                    <a:pos x="T6" y="T7"/>
                  </a:cxn>
                  <a:cxn ang="0">
                    <a:pos x="T8" y="T9"/>
                  </a:cxn>
                  <a:cxn ang="0">
                    <a:pos x="T10" y="T11"/>
                  </a:cxn>
                </a:cxnLst>
                <a:rect l="0" t="0" r="r" b="b"/>
                <a:pathLst>
                  <a:path w="643" h="646">
                    <a:moveTo>
                      <a:pt x="321" y="0"/>
                    </a:moveTo>
                    <a:lnTo>
                      <a:pt x="321" y="0"/>
                    </a:lnTo>
                    <a:cubicBezTo>
                      <a:pt x="144" y="0"/>
                      <a:pt x="0" y="145"/>
                      <a:pt x="0" y="321"/>
                    </a:cubicBezTo>
                    <a:cubicBezTo>
                      <a:pt x="0" y="500"/>
                      <a:pt x="144" y="645"/>
                      <a:pt x="321" y="645"/>
                    </a:cubicBezTo>
                    <a:cubicBezTo>
                      <a:pt x="500" y="645"/>
                      <a:pt x="642" y="500"/>
                      <a:pt x="642" y="321"/>
                    </a:cubicBezTo>
                    <a:cubicBezTo>
                      <a:pt x="642" y="145"/>
                      <a:pt x="500" y="0"/>
                      <a:pt x="32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203">
                <a:extLst>
                  <a:ext uri="{FF2B5EF4-FFF2-40B4-BE49-F238E27FC236}">
                    <a16:creationId xmlns:a16="http://schemas.microsoft.com/office/drawing/2014/main" id="{DBBD34CE-9850-028F-9D70-BD5CA7E34D5D}"/>
                  </a:ext>
                </a:extLst>
              </p:cNvPr>
              <p:cNvSpPr>
                <a:spLocks noChangeArrowheads="1"/>
              </p:cNvSpPr>
              <p:nvPr/>
            </p:nvSpPr>
            <p:spPr bwMode="auto">
              <a:xfrm>
                <a:off x="17973028" y="4308613"/>
                <a:ext cx="1032452" cy="1049280"/>
              </a:xfrm>
              <a:custGeom>
                <a:avLst/>
                <a:gdLst>
                  <a:gd name="T0" fmla="*/ 664 w 1082"/>
                  <a:gd name="T1" fmla="*/ 120 h 1100"/>
                  <a:gd name="T2" fmla="*/ 594 w 1082"/>
                  <a:gd name="T3" fmla="*/ 104 h 1100"/>
                  <a:gd name="T4" fmla="*/ 458 w 1082"/>
                  <a:gd name="T5" fmla="*/ 8 h 1100"/>
                  <a:gd name="T6" fmla="*/ 375 w 1082"/>
                  <a:gd name="T7" fmla="*/ 139 h 1100"/>
                  <a:gd name="T8" fmla="*/ 303 w 1082"/>
                  <a:gd name="T9" fmla="*/ 59 h 1100"/>
                  <a:gd name="T10" fmla="*/ 249 w 1082"/>
                  <a:gd name="T11" fmla="*/ 222 h 1100"/>
                  <a:gd name="T12" fmla="*/ 198 w 1082"/>
                  <a:gd name="T13" fmla="*/ 273 h 1100"/>
                  <a:gd name="T14" fmla="*/ 43 w 1082"/>
                  <a:gd name="T15" fmla="*/ 334 h 1100"/>
                  <a:gd name="T16" fmla="*/ 110 w 1082"/>
                  <a:gd name="T17" fmla="*/ 476 h 1100"/>
                  <a:gd name="T18" fmla="*/ 0 w 1082"/>
                  <a:gd name="T19" fmla="*/ 492 h 1100"/>
                  <a:gd name="T20" fmla="*/ 110 w 1082"/>
                  <a:gd name="T21" fmla="*/ 626 h 1100"/>
                  <a:gd name="T22" fmla="*/ 134 w 1082"/>
                  <a:gd name="T23" fmla="*/ 717 h 1100"/>
                  <a:gd name="T24" fmla="*/ 110 w 1082"/>
                  <a:gd name="T25" fmla="*/ 882 h 1100"/>
                  <a:gd name="T26" fmla="*/ 294 w 1082"/>
                  <a:gd name="T27" fmla="*/ 915 h 1100"/>
                  <a:gd name="T28" fmla="*/ 265 w 1082"/>
                  <a:gd name="T29" fmla="*/ 1022 h 1100"/>
                  <a:gd name="T30" fmla="*/ 431 w 1082"/>
                  <a:gd name="T31" fmla="*/ 976 h 1100"/>
                  <a:gd name="T32" fmla="*/ 501 w 1082"/>
                  <a:gd name="T33" fmla="*/ 990 h 1100"/>
                  <a:gd name="T34" fmla="*/ 527 w 1082"/>
                  <a:gd name="T35" fmla="*/ 1099 h 1100"/>
                  <a:gd name="T36" fmla="*/ 650 w 1082"/>
                  <a:gd name="T37" fmla="*/ 982 h 1100"/>
                  <a:gd name="T38" fmla="*/ 720 w 1082"/>
                  <a:gd name="T39" fmla="*/ 957 h 1100"/>
                  <a:gd name="T40" fmla="*/ 792 w 1082"/>
                  <a:gd name="T41" fmla="*/ 1040 h 1100"/>
                  <a:gd name="T42" fmla="*/ 846 w 1082"/>
                  <a:gd name="T43" fmla="*/ 877 h 1100"/>
                  <a:gd name="T44" fmla="*/ 894 w 1082"/>
                  <a:gd name="T45" fmla="*/ 826 h 1100"/>
                  <a:gd name="T46" fmla="*/ 998 w 1082"/>
                  <a:gd name="T47" fmla="*/ 861 h 1100"/>
                  <a:gd name="T48" fmla="*/ 969 w 1082"/>
                  <a:gd name="T49" fmla="*/ 693 h 1100"/>
                  <a:gd name="T50" fmla="*/ 985 w 1082"/>
                  <a:gd name="T51" fmla="*/ 612 h 1100"/>
                  <a:gd name="T52" fmla="*/ 1081 w 1082"/>
                  <a:gd name="T53" fmla="*/ 607 h 1100"/>
                  <a:gd name="T54" fmla="*/ 979 w 1082"/>
                  <a:gd name="T55" fmla="*/ 473 h 1100"/>
                  <a:gd name="T56" fmla="*/ 958 w 1082"/>
                  <a:gd name="T57" fmla="*/ 385 h 1100"/>
                  <a:gd name="T58" fmla="*/ 1043 w 1082"/>
                  <a:gd name="T59" fmla="*/ 313 h 1100"/>
                  <a:gd name="T60" fmla="*/ 881 w 1082"/>
                  <a:gd name="T61" fmla="*/ 257 h 1100"/>
                  <a:gd name="T62" fmla="*/ 800 w 1082"/>
                  <a:gd name="T63" fmla="*/ 184 h 1100"/>
                  <a:gd name="T64" fmla="*/ 830 w 1082"/>
                  <a:gd name="T65" fmla="*/ 78 h 1100"/>
                  <a:gd name="T66" fmla="*/ 664 w 1082"/>
                  <a:gd name="T67" fmla="*/ 120 h 1100"/>
                  <a:gd name="T68" fmla="*/ 915 w 1082"/>
                  <a:gd name="T69" fmla="*/ 548 h 1100"/>
                  <a:gd name="T70" fmla="*/ 179 w 1082"/>
                  <a:gd name="T71" fmla="*/ 548 h 1100"/>
                  <a:gd name="T72" fmla="*/ 915 w 1082"/>
                  <a:gd name="T73" fmla="*/ 54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2" h="1100">
                    <a:moveTo>
                      <a:pt x="664" y="120"/>
                    </a:moveTo>
                    <a:lnTo>
                      <a:pt x="664" y="120"/>
                    </a:lnTo>
                    <a:cubicBezTo>
                      <a:pt x="642" y="115"/>
                      <a:pt x="618" y="109"/>
                      <a:pt x="594" y="107"/>
                    </a:cubicBezTo>
                    <a:cubicBezTo>
                      <a:pt x="594" y="104"/>
                      <a:pt x="594" y="104"/>
                      <a:pt x="594" y="104"/>
                    </a:cubicBezTo>
                    <a:cubicBezTo>
                      <a:pt x="568" y="0"/>
                      <a:pt x="568" y="0"/>
                      <a:pt x="568" y="0"/>
                    </a:cubicBezTo>
                    <a:cubicBezTo>
                      <a:pt x="458" y="8"/>
                      <a:pt x="458" y="8"/>
                      <a:pt x="458" y="8"/>
                    </a:cubicBezTo>
                    <a:cubicBezTo>
                      <a:pt x="444" y="118"/>
                      <a:pt x="444" y="118"/>
                      <a:pt x="444" y="118"/>
                    </a:cubicBezTo>
                    <a:cubicBezTo>
                      <a:pt x="420" y="123"/>
                      <a:pt x="396" y="131"/>
                      <a:pt x="375" y="139"/>
                    </a:cubicBezTo>
                    <a:lnTo>
                      <a:pt x="375" y="139"/>
                    </a:lnTo>
                    <a:cubicBezTo>
                      <a:pt x="303" y="59"/>
                      <a:pt x="303" y="59"/>
                      <a:pt x="303" y="59"/>
                    </a:cubicBezTo>
                    <a:cubicBezTo>
                      <a:pt x="209" y="118"/>
                      <a:pt x="209" y="118"/>
                      <a:pt x="209" y="118"/>
                    </a:cubicBezTo>
                    <a:cubicBezTo>
                      <a:pt x="249" y="222"/>
                      <a:pt x="249" y="222"/>
                      <a:pt x="249" y="222"/>
                    </a:cubicBezTo>
                    <a:cubicBezTo>
                      <a:pt x="230" y="238"/>
                      <a:pt x="214" y="254"/>
                      <a:pt x="201" y="273"/>
                    </a:cubicBezTo>
                    <a:cubicBezTo>
                      <a:pt x="198" y="273"/>
                      <a:pt x="198" y="273"/>
                      <a:pt x="198" y="273"/>
                    </a:cubicBezTo>
                    <a:cubicBezTo>
                      <a:pt x="97" y="238"/>
                      <a:pt x="97" y="238"/>
                      <a:pt x="97" y="238"/>
                    </a:cubicBezTo>
                    <a:cubicBezTo>
                      <a:pt x="43" y="334"/>
                      <a:pt x="43" y="334"/>
                      <a:pt x="43" y="334"/>
                    </a:cubicBezTo>
                    <a:cubicBezTo>
                      <a:pt x="126" y="404"/>
                      <a:pt x="126" y="404"/>
                      <a:pt x="126" y="404"/>
                    </a:cubicBezTo>
                    <a:cubicBezTo>
                      <a:pt x="121" y="428"/>
                      <a:pt x="113" y="444"/>
                      <a:pt x="110" y="476"/>
                    </a:cubicBezTo>
                    <a:cubicBezTo>
                      <a:pt x="107" y="476"/>
                      <a:pt x="107" y="476"/>
                      <a:pt x="107" y="476"/>
                    </a:cubicBezTo>
                    <a:cubicBezTo>
                      <a:pt x="0" y="492"/>
                      <a:pt x="0" y="492"/>
                      <a:pt x="0" y="492"/>
                    </a:cubicBezTo>
                    <a:cubicBezTo>
                      <a:pt x="0" y="604"/>
                      <a:pt x="0" y="604"/>
                      <a:pt x="0" y="604"/>
                    </a:cubicBezTo>
                    <a:cubicBezTo>
                      <a:pt x="110" y="626"/>
                      <a:pt x="110" y="626"/>
                      <a:pt x="110" y="626"/>
                    </a:cubicBezTo>
                    <a:cubicBezTo>
                      <a:pt x="115" y="655"/>
                      <a:pt x="123" y="687"/>
                      <a:pt x="134" y="714"/>
                    </a:cubicBezTo>
                    <a:cubicBezTo>
                      <a:pt x="134" y="717"/>
                      <a:pt x="134" y="717"/>
                      <a:pt x="134" y="717"/>
                    </a:cubicBezTo>
                    <a:cubicBezTo>
                      <a:pt x="54" y="786"/>
                      <a:pt x="54" y="786"/>
                      <a:pt x="54" y="786"/>
                    </a:cubicBezTo>
                    <a:cubicBezTo>
                      <a:pt x="110" y="882"/>
                      <a:pt x="110" y="882"/>
                      <a:pt x="110" y="882"/>
                    </a:cubicBezTo>
                    <a:cubicBezTo>
                      <a:pt x="214" y="842"/>
                      <a:pt x="214" y="842"/>
                      <a:pt x="214" y="842"/>
                    </a:cubicBezTo>
                    <a:cubicBezTo>
                      <a:pt x="238" y="869"/>
                      <a:pt x="265" y="893"/>
                      <a:pt x="294" y="915"/>
                    </a:cubicBezTo>
                    <a:cubicBezTo>
                      <a:pt x="294" y="917"/>
                      <a:pt x="294" y="917"/>
                      <a:pt x="294" y="917"/>
                    </a:cubicBezTo>
                    <a:cubicBezTo>
                      <a:pt x="265" y="1022"/>
                      <a:pt x="265" y="1022"/>
                      <a:pt x="265" y="1022"/>
                    </a:cubicBezTo>
                    <a:cubicBezTo>
                      <a:pt x="367" y="1067"/>
                      <a:pt x="367" y="1067"/>
                      <a:pt x="367" y="1067"/>
                    </a:cubicBezTo>
                    <a:cubicBezTo>
                      <a:pt x="431" y="976"/>
                      <a:pt x="431" y="976"/>
                      <a:pt x="431" y="976"/>
                    </a:cubicBezTo>
                    <a:lnTo>
                      <a:pt x="431" y="976"/>
                    </a:lnTo>
                    <a:cubicBezTo>
                      <a:pt x="455" y="984"/>
                      <a:pt x="477" y="990"/>
                      <a:pt x="501" y="990"/>
                    </a:cubicBezTo>
                    <a:cubicBezTo>
                      <a:pt x="501" y="992"/>
                      <a:pt x="501" y="992"/>
                      <a:pt x="501" y="992"/>
                    </a:cubicBezTo>
                    <a:cubicBezTo>
                      <a:pt x="527" y="1099"/>
                      <a:pt x="527" y="1099"/>
                      <a:pt x="527" y="1099"/>
                    </a:cubicBezTo>
                    <a:cubicBezTo>
                      <a:pt x="637" y="1091"/>
                      <a:pt x="637" y="1091"/>
                      <a:pt x="637" y="1091"/>
                    </a:cubicBezTo>
                    <a:cubicBezTo>
                      <a:pt x="650" y="982"/>
                      <a:pt x="650" y="982"/>
                      <a:pt x="650" y="982"/>
                    </a:cubicBezTo>
                    <a:cubicBezTo>
                      <a:pt x="650" y="979"/>
                      <a:pt x="650" y="979"/>
                      <a:pt x="650" y="979"/>
                    </a:cubicBezTo>
                    <a:cubicBezTo>
                      <a:pt x="674" y="973"/>
                      <a:pt x="698" y="968"/>
                      <a:pt x="720" y="957"/>
                    </a:cubicBezTo>
                    <a:cubicBezTo>
                      <a:pt x="720" y="960"/>
                      <a:pt x="720" y="960"/>
                      <a:pt x="720" y="960"/>
                    </a:cubicBezTo>
                    <a:cubicBezTo>
                      <a:pt x="792" y="1040"/>
                      <a:pt x="792" y="1040"/>
                      <a:pt x="792" y="1040"/>
                    </a:cubicBezTo>
                    <a:cubicBezTo>
                      <a:pt x="886" y="982"/>
                      <a:pt x="886" y="982"/>
                      <a:pt x="886" y="982"/>
                    </a:cubicBezTo>
                    <a:cubicBezTo>
                      <a:pt x="846" y="877"/>
                      <a:pt x="846" y="877"/>
                      <a:pt x="846" y="877"/>
                    </a:cubicBezTo>
                    <a:lnTo>
                      <a:pt x="846" y="877"/>
                    </a:lnTo>
                    <a:cubicBezTo>
                      <a:pt x="862" y="861"/>
                      <a:pt x="881" y="842"/>
                      <a:pt x="894" y="826"/>
                    </a:cubicBezTo>
                    <a:cubicBezTo>
                      <a:pt x="896" y="826"/>
                      <a:pt x="896" y="826"/>
                      <a:pt x="896" y="826"/>
                    </a:cubicBezTo>
                    <a:cubicBezTo>
                      <a:pt x="998" y="861"/>
                      <a:pt x="998" y="861"/>
                      <a:pt x="998" y="861"/>
                    </a:cubicBezTo>
                    <a:cubicBezTo>
                      <a:pt x="1052" y="765"/>
                      <a:pt x="1052" y="765"/>
                      <a:pt x="1052" y="765"/>
                    </a:cubicBezTo>
                    <a:cubicBezTo>
                      <a:pt x="969" y="693"/>
                      <a:pt x="969" y="693"/>
                      <a:pt x="969" y="693"/>
                    </a:cubicBezTo>
                    <a:cubicBezTo>
                      <a:pt x="966" y="687"/>
                      <a:pt x="966" y="687"/>
                      <a:pt x="966" y="687"/>
                    </a:cubicBezTo>
                    <a:cubicBezTo>
                      <a:pt x="974" y="666"/>
                      <a:pt x="979" y="644"/>
                      <a:pt x="985" y="612"/>
                    </a:cubicBezTo>
                    <a:cubicBezTo>
                      <a:pt x="987" y="612"/>
                      <a:pt x="987" y="612"/>
                      <a:pt x="987" y="612"/>
                    </a:cubicBezTo>
                    <a:cubicBezTo>
                      <a:pt x="1081" y="607"/>
                      <a:pt x="1081" y="607"/>
                      <a:pt x="1081" y="607"/>
                    </a:cubicBezTo>
                    <a:cubicBezTo>
                      <a:pt x="1081" y="495"/>
                      <a:pt x="1081" y="495"/>
                      <a:pt x="1081" y="495"/>
                    </a:cubicBezTo>
                    <a:cubicBezTo>
                      <a:pt x="979" y="473"/>
                      <a:pt x="979" y="473"/>
                      <a:pt x="979" y="473"/>
                    </a:cubicBezTo>
                    <a:lnTo>
                      <a:pt x="979" y="473"/>
                    </a:lnTo>
                    <a:cubicBezTo>
                      <a:pt x="974" y="444"/>
                      <a:pt x="969" y="414"/>
                      <a:pt x="958" y="385"/>
                    </a:cubicBezTo>
                    <a:cubicBezTo>
                      <a:pt x="961" y="382"/>
                      <a:pt x="961" y="382"/>
                      <a:pt x="961" y="382"/>
                    </a:cubicBezTo>
                    <a:cubicBezTo>
                      <a:pt x="1043" y="313"/>
                      <a:pt x="1043" y="313"/>
                      <a:pt x="1043" y="313"/>
                    </a:cubicBezTo>
                    <a:cubicBezTo>
                      <a:pt x="985" y="217"/>
                      <a:pt x="985" y="217"/>
                      <a:pt x="985" y="217"/>
                    </a:cubicBezTo>
                    <a:cubicBezTo>
                      <a:pt x="881" y="257"/>
                      <a:pt x="881" y="257"/>
                      <a:pt x="881" y="257"/>
                    </a:cubicBezTo>
                    <a:lnTo>
                      <a:pt x="881" y="257"/>
                    </a:lnTo>
                    <a:cubicBezTo>
                      <a:pt x="856" y="230"/>
                      <a:pt x="830" y="206"/>
                      <a:pt x="800" y="184"/>
                    </a:cubicBezTo>
                    <a:cubicBezTo>
                      <a:pt x="803" y="182"/>
                      <a:pt x="803" y="182"/>
                      <a:pt x="803" y="182"/>
                    </a:cubicBezTo>
                    <a:cubicBezTo>
                      <a:pt x="830" y="78"/>
                      <a:pt x="830" y="78"/>
                      <a:pt x="830" y="78"/>
                    </a:cubicBezTo>
                    <a:cubicBezTo>
                      <a:pt x="731" y="32"/>
                      <a:pt x="731" y="32"/>
                      <a:pt x="731" y="32"/>
                    </a:cubicBezTo>
                    <a:cubicBezTo>
                      <a:pt x="664" y="120"/>
                      <a:pt x="664" y="120"/>
                      <a:pt x="664" y="120"/>
                    </a:cubicBezTo>
                    <a:close/>
                    <a:moveTo>
                      <a:pt x="915" y="548"/>
                    </a:moveTo>
                    <a:lnTo>
                      <a:pt x="915" y="548"/>
                    </a:lnTo>
                    <a:cubicBezTo>
                      <a:pt x="915" y="752"/>
                      <a:pt x="749" y="917"/>
                      <a:pt x="546" y="917"/>
                    </a:cubicBezTo>
                    <a:cubicBezTo>
                      <a:pt x="343" y="917"/>
                      <a:pt x="179" y="752"/>
                      <a:pt x="179" y="548"/>
                    </a:cubicBezTo>
                    <a:cubicBezTo>
                      <a:pt x="179" y="345"/>
                      <a:pt x="343" y="182"/>
                      <a:pt x="546" y="182"/>
                    </a:cubicBezTo>
                    <a:cubicBezTo>
                      <a:pt x="749" y="182"/>
                      <a:pt x="915" y="345"/>
                      <a:pt x="915" y="54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33" name="Freeform 206">
              <a:extLst>
                <a:ext uri="{FF2B5EF4-FFF2-40B4-BE49-F238E27FC236}">
                  <a16:creationId xmlns:a16="http://schemas.microsoft.com/office/drawing/2014/main" id="{410CEC63-6044-FCD7-E19F-D5EF8A9E0F38}"/>
                </a:ext>
              </a:extLst>
            </p:cNvPr>
            <p:cNvSpPr>
              <a:spLocks noChangeArrowheads="1"/>
            </p:cNvSpPr>
            <p:nvPr/>
          </p:nvSpPr>
          <p:spPr bwMode="auto">
            <a:xfrm>
              <a:off x="15628855" y="4888255"/>
              <a:ext cx="2153762" cy="2153563"/>
            </a:xfrm>
            <a:custGeom>
              <a:avLst/>
              <a:gdLst>
                <a:gd name="T0" fmla="*/ 2249 w 2250"/>
                <a:gd name="T1" fmla="*/ 1126 h 2250"/>
                <a:gd name="T2" fmla="*/ 2249 w 2250"/>
                <a:gd name="T3" fmla="*/ 1126 h 2250"/>
                <a:gd name="T4" fmla="*/ 1123 w 2250"/>
                <a:gd name="T5" fmla="*/ 0 h 2250"/>
                <a:gd name="T6" fmla="*/ 0 w 2250"/>
                <a:gd name="T7" fmla="*/ 1126 h 2250"/>
                <a:gd name="T8" fmla="*/ 1123 w 2250"/>
                <a:gd name="T9" fmla="*/ 2249 h 2250"/>
                <a:gd name="T10" fmla="*/ 2249 w 2250"/>
                <a:gd name="T11" fmla="*/ 1126 h 2250"/>
              </a:gdLst>
              <a:ahLst/>
              <a:cxnLst>
                <a:cxn ang="0">
                  <a:pos x="T0" y="T1"/>
                </a:cxn>
                <a:cxn ang="0">
                  <a:pos x="T2" y="T3"/>
                </a:cxn>
                <a:cxn ang="0">
                  <a:pos x="T4" y="T5"/>
                </a:cxn>
                <a:cxn ang="0">
                  <a:pos x="T6" y="T7"/>
                </a:cxn>
                <a:cxn ang="0">
                  <a:pos x="T8" y="T9"/>
                </a:cxn>
                <a:cxn ang="0">
                  <a:pos x="T10" y="T11"/>
                </a:cxn>
              </a:cxnLst>
              <a:rect l="0" t="0" r="r" b="b"/>
              <a:pathLst>
                <a:path w="2250" h="2250">
                  <a:moveTo>
                    <a:pt x="2249" y="1126"/>
                  </a:moveTo>
                  <a:lnTo>
                    <a:pt x="2249" y="1126"/>
                  </a:lnTo>
                  <a:cubicBezTo>
                    <a:pt x="2249" y="505"/>
                    <a:pt x="1746" y="0"/>
                    <a:pt x="1123" y="0"/>
                  </a:cubicBezTo>
                  <a:cubicBezTo>
                    <a:pt x="503" y="0"/>
                    <a:pt x="0" y="505"/>
                    <a:pt x="0" y="1126"/>
                  </a:cubicBezTo>
                  <a:cubicBezTo>
                    <a:pt x="0" y="1746"/>
                    <a:pt x="503" y="2249"/>
                    <a:pt x="1123" y="2249"/>
                  </a:cubicBezTo>
                  <a:cubicBezTo>
                    <a:pt x="1746" y="2249"/>
                    <a:pt x="2249" y="1746"/>
                    <a:pt x="2249" y="1126"/>
                  </a:cubicBezTo>
                </a:path>
              </a:pathLst>
            </a:custGeom>
            <a:solidFill>
              <a:schemeClr val="accent6"/>
            </a:solidFill>
            <a:ln>
              <a:noFill/>
            </a:ln>
            <a:effectLst/>
          </p:spPr>
          <p:txBody>
            <a:bodyPr wrap="none" anchor="ctr"/>
            <a:lstStyle/>
            <a:p>
              <a:pPr>
                <a:defRPr/>
              </a:pPr>
              <a:endParaRPr lang="en-US"/>
            </a:p>
          </p:txBody>
        </p:sp>
        <p:sp>
          <p:nvSpPr>
            <p:cNvPr id="34" name="Freeform 207">
              <a:extLst>
                <a:ext uri="{FF2B5EF4-FFF2-40B4-BE49-F238E27FC236}">
                  <a16:creationId xmlns:a16="http://schemas.microsoft.com/office/drawing/2014/main" id="{A2A11C55-A9BB-4359-880D-F61004519435}"/>
                </a:ext>
              </a:extLst>
            </p:cNvPr>
            <p:cNvSpPr>
              <a:spLocks noChangeArrowheads="1"/>
            </p:cNvSpPr>
            <p:nvPr/>
          </p:nvSpPr>
          <p:spPr bwMode="auto">
            <a:xfrm>
              <a:off x="16136618" y="5408664"/>
              <a:ext cx="1645999" cy="1633154"/>
            </a:xfrm>
            <a:custGeom>
              <a:avLst/>
              <a:gdLst>
                <a:gd name="T0" fmla="*/ 1720 w 1721"/>
                <a:gd name="T1" fmla="*/ 585 h 1707"/>
                <a:gd name="T2" fmla="*/ 1720 w 1721"/>
                <a:gd name="T3" fmla="*/ 585 h 1707"/>
                <a:gd name="T4" fmla="*/ 1134 w 1721"/>
                <a:gd name="T5" fmla="*/ 0 h 1707"/>
                <a:gd name="T6" fmla="*/ 0 w 1721"/>
                <a:gd name="T7" fmla="*/ 1099 h 1707"/>
                <a:gd name="T8" fmla="*/ 607 w 1721"/>
                <a:gd name="T9" fmla="*/ 1706 h 1707"/>
                <a:gd name="T10" fmla="*/ 1720 w 1721"/>
                <a:gd name="T11" fmla="*/ 585 h 1707"/>
              </a:gdLst>
              <a:ahLst/>
              <a:cxnLst>
                <a:cxn ang="0">
                  <a:pos x="T0" y="T1"/>
                </a:cxn>
                <a:cxn ang="0">
                  <a:pos x="T2" y="T3"/>
                </a:cxn>
                <a:cxn ang="0">
                  <a:pos x="T4" y="T5"/>
                </a:cxn>
                <a:cxn ang="0">
                  <a:pos x="T6" y="T7"/>
                </a:cxn>
                <a:cxn ang="0">
                  <a:pos x="T8" y="T9"/>
                </a:cxn>
                <a:cxn ang="0">
                  <a:pos x="T10" y="T11"/>
                </a:cxn>
              </a:cxnLst>
              <a:rect l="0" t="0" r="r" b="b"/>
              <a:pathLst>
                <a:path w="1721" h="1707">
                  <a:moveTo>
                    <a:pt x="1720" y="585"/>
                  </a:moveTo>
                  <a:lnTo>
                    <a:pt x="1720" y="585"/>
                  </a:lnTo>
                  <a:cubicBezTo>
                    <a:pt x="1134" y="0"/>
                    <a:pt x="1134" y="0"/>
                    <a:pt x="1134" y="0"/>
                  </a:cubicBezTo>
                  <a:cubicBezTo>
                    <a:pt x="0" y="1099"/>
                    <a:pt x="0" y="1099"/>
                    <a:pt x="0" y="1099"/>
                  </a:cubicBezTo>
                  <a:cubicBezTo>
                    <a:pt x="607" y="1706"/>
                    <a:pt x="607" y="1706"/>
                    <a:pt x="607" y="1706"/>
                  </a:cubicBezTo>
                  <a:cubicBezTo>
                    <a:pt x="1222" y="1701"/>
                    <a:pt x="1717" y="1201"/>
                    <a:pt x="1720" y="585"/>
                  </a:cubicBezTo>
                </a:path>
              </a:pathLst>
            </a:custGeom>
            <a:solidFill>
              <a:schemeClr val="accent6"/>
            </a:solidFill>
            <a:ln>
              <a:noFill/>
            </a:ln>
            <a:effectLst/>
          </p:spPr>
          <p:txBody>
            <a:bodyPr wrap="none" anchor="ctr"/>
            <a:lstStyle/>
            <a:p>
              <a:pPr>
                <a:defRPr/>
              </a:pPr>
              <a:endParaRPr lang="en-US"/>
            </a:p>
          </p:txBody>
        </p:sp>
        <p:sp>
          <p:nvSpPr>
            <p:cNvPr id="35" name="Freeform 208">
              <a:extLst>
                <a:ext uri="{FF2B5EF4-FFF2-40B4-BE49-F238E27FC236}">
                  <a16:creationId xmlns:a16="http://schemas.microsoft.com/office/drawing/2014/main" id="{B818A815-44B3-6C2A-19FF-75E16B8B1195}"/>
                </a:ext>
              </a:extLst>
            </p:cNvPr>
            <p:cNvSpPr>
              <a:spLocks noChangeArrowheads="1"/>
            </p:cNvSpPr>
            <p:nvPr/>
          </p:nvSpPr>
          <p:spPr bwMode="auto">
            <a:xfrm>
              <a:off x="15950438" y="5209809"/>
              <a:ext cx="1510595" cy="1506225"/>
            </a:xfrm>
            <a:custGeom>
              <a:avLst/>
              <a:gdLst>
                <a:gd name="T0" fmla="*/ 1576 w 1577"/>
                <a:gd name="T1" fmla="*/ 789 h 1576"/>
                <a:gd name="T2" fmla="*/ 1576 w 1577"/>
                <a:gd name="T3" fmla="*/ 789 h 1576"/>
                <a:gd name="T4" fmla="*/ 787 w 1577"/>
                <a:gd name="T5" fmla="*/ 0 h 1576"/>
                <a:gd name="T6" fmla="*/ 0 w 1577"/>
                <a:gd name="T7" fmla="*/ 789 h 1576"/>
                <a:gd name="T8" fmla="*/ 787 w 1577"/>
                <a:gd name="T9" fmla="*/ 1575 h 1576"/>
                <a:gd name="T10" fmla="*/ 1576 w 1577"/>
                <a:gd name="T11" fmla="*/ 789 h 1576"/>
              </a:gdLst>
              <a:ahLst/>
              <a:cxnLst>
                <a:cxn ang="0">
                  <a:pos x="T0" y="T1"/>
                </a:cxn>
                <a:cxn ang="0">
                  <a:pos x="T2" y="T3"/>
                </a:cxn>
                <a:cxn ang="0">
                  <a:pos x="T4" y="T5"/>
                </a:cxn>
                <a:cxn ang="0">
                  <a:pos x="T6" y="T7"/>
                </a:cxn>
                <a:cxn ang="0">
                  <a:pos x="T8" y="T9"/>
                </a:cxn>
                <a:cxn ang="0">
                  <a:pos x="T10" y="T11"/>
                </a:cxn>
              </a:cxnLst>
              <a:rect l="0" t="0" r="r" b="b"/>
              <a:pathLst>
                <a:path w="1577" h="1576">
                  <a:moveTo>
                    <a:pt x="1576" y="789"/>
                  </a:moveTo>
                  <a:lnTo>
                    <a:pt x="1576" y="789"/>
                  </a:lnTo>
                  <a:cubicBezTo>
                    <a:pt x="1576" y="353"/>
                    <a:pt x="1223" y="0"/>
                    <a:pt x="787" y="0"/>
                  </a:cubicBezTo>
                  <a:cubicBezTo>
                    <a:pt x="354" y="0"/>
                    <a:pt x="0" y="353"/>
                    <a:pt x="0" y="789"/>
                  </a:cubicBezTo>
                  <a:cubicBezTo>
                    <a:pt x="0" y="1225"/>
                    <a:pt x="354" y="1575"/>
                    <a:pt x="787" y="1575"/>
                  </a:cubicBezTo>
                  <a:cubicBezTo>
                    <a:pt x="1223" y="1575"/>
                    <a:pt x="1576" y="1225"/>
                    <a:pt x="1576" y="789"/>
                  </a:cubicBezTo>
                </a:path>
              </a:pathLst>
            </a:custGeom>
            <a:solidFill>
              <a:schemeClr val="accent1"/>
            </a:solidFill>
            <a:ln>
              <a:noFill/>
            </a:ln>
            <a:effectLst/>
          </p:spPr>
          <p:txBody>
            <a:bodyPr wrap="none" anchor="ctr"/>
            <a:lstStyle/>
            <a:p>
              <a:pPr>
                <a:defRPr/>
              </a:pPr>
              <a:endParaRPr lang="en-US"/>
            </a:p>
          </p:txBody>
        </p:sp>
        <p:sp>
          <p:nvSpPr>
            <p:cNvPr id="36" name="Freeform 209">
              <a:extLst>
                <a:ext uri="{FF2B5EF4-FFF2-40B4-BE49-F238E27FC236}">
                  <a16:creationId xmlns:a16="http://schemas.microsoft.com/office/drawing/2014/main" id="{03518F94-48CC-C5AA-287E-7DDF41C0B5AF}"/>
                </a:ext>
              </a:extLst>
            </p:cNvPr>
            <p:cNvSpPr>
              <a:spLocks noChangeArrowheads="1"/>
            </p:cNvSpPr>
            <p:nvPr/>
          </p:nvSpPr>
          <p:spPr bwMode="auto">
            <a:xfrm>
              <a:off x="16445507" y="5776758"/>
              <a:ext cx="981675" cy="913889"/>
            </a:xfrm>
            <a:custGeom>
              <a:avLst/>
              <a:gdLst>
                <a:gd name="T0" fmla="*/ 1027 w 1028"/>
                <a:gd name="T1" fmla="*/ 428 h 956"/>
                <a:gd name="T2" fmla="*/ 1027 w 1028"/>
                <a:gd name="T3" fmla="*/ 428 h 956"/>
                <a:gd name="T4" fmla="*/ 599 w 1028"/>
                <a:gd name="T5" fmla="*/ 0 h 956"/>
                <a:gd name="T6" fmla="*/ 0 w 1028"/>
                <a:gd name="T7" fmla="*/ 463 h 956"/>
                <a:gd name="T8" fmla="*/ 492 w 1028"/>
                <a:gd name="T9" fmla="*/ 955 h 956"/>
                <a:gd name="T10" fmla="*/ 1027 w 1028"/>
                <a:gd name="T11" fmla="*/ 428 h 956"/>
              </a:gdLst>
              <a:ahLst/>
              <a:cxnLst>
                <a:cxn ang="0">
                  <a:pos x="T0" y="T1"/>
                </a:cxn>
                <a:cxn ang="0">
                  <a:pos x="T2" y="T3"/>
                </a:cxn>
                <a:cxn ang="0">
                  <a:pos x="T4" y="T5"/>
                </a:cxn>
                <a:cxn ang="0">
                  <a:pos x="T6" y="T7"/>
                </a:cxn>
                <a:cxn ang="0">
                  <a:pos x="T8" y="T9"/>
                </a:cxn>
                <a:cxn ang="0">
                  <a:pos x="T10" y="T11"/>
                </a:cxn>
              </a:cxnLst>
              <a:rect l="0" t="0" r="r" b="b"/>
              <a:pathLst>
                <a:path w="1028" h="956">
                  <a:moveTo>
                    <a:pt x="1027" y="428"/>
                  </a:moveTo>
                  <a:lnTo>
                    <a:pt x="1027" y="428"/>
                  </a:lnTo>
                  <a:cubicBezTo>
                    <a:pt x="599" y="0"/>
                    <a:pt x="599" y="0"/>
                    <a:pt x="599" y="0"/>
                  </a:cubicBezTo>
                  <a:cubicBezTo>
                    <a:pt x="0" y="463"/>
                    <a:pt x="0" y="463"/>
                    <a:pt x="0" y="463"/>
                  </a:cubicBezTo>
                  <a:cubicBezTo>
                    <a:pt x="492" y="955"/>
                    <a:pt x="492" y="955"/>
                    <a:pt x="492" y="955"/>
                  </a:cubicBezTo>
                  <a:cubicBezTo>
                    <a:pt x="749" y="880"/>
                    <a:pt x="950" y="682"/>
                    <a:pt x="1027" y="428"/>
                  </a:cubicBezTo>
                </a:path>
              </a:pathLst>
            </a:custGeom>
            <a:solidFill>
              <a:srgbClr val="CC20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10">
              <a:extLst>
                <a:ext uri="{FF2B5EF4-FFF2-40B4-BE49-F238E27FC236}">
                  <a16:creationId xmlns:a16="http://schemas.microsoft.com/office/drawing/2014/main" id="{ABA806EE-BAF8-A716-A13D-75E6830336E7}"/>
                </a:ext>
              </a:extLst>
            </p:cNvPr>
            <p:cNvSpPr>
              <a:spLocks noChangeArrowheads="1"/>
            </p:cNvSpPr>
            <p:nvPr/>
          </p:nvSpPr>
          <p:spPr bwMode="auto">
            <a:xfrm>
              <a:off x="16339723" y="5599058"/>
              <a:ext cx="727794" cy="727726"/>
            </a:xfrm>
            <a:custGeom>
              <a:avLst/>
              <a:gdLst>
                <a:gd name="T0" fmla="*/ 763 w 764"/>
                <a:gd name="T1" fmla="*/ 383 h 764"/>
                <a:gd name="T2" fmla="*/ 763 w 764"/>
                <a:gd name="T3" fmla="*/ 383 h 764"/>
                <a:gd name="T4" fmla="*/ 380 w 764"/>
                <a:gd name="T5" fmla="*/ 0 h 764"/>
                <a:gd name="T6" fmla="*/ 0 w 764"/>
                <a:gd name="T7" fmla="*/ 383 h 764"/>
                <a:gd name="T8" fmla="*/ 380 w 764"/>
                <a:gd name="T9" fmla="*/ 763 h 764"/>
                <a:gd name="T10" fmla="*/ 763 w 764"/>
                <a:gd name="T11" fmla="*/ 383 h 764"/>
              </a:gdLst>
              <a:ahLst/>
              <a:cxnLst>
                <a:cxn ang="0">
                  <a:pos x="T0" y="T1"/>
                </a:cxn>
                <a:cxn ang="0">
                  <a:pos x="T2" y="T3"/>
                </a:cxn>
                <a:cxn ang="0">
                  <a:pos x="T4" y="T5"/>
                </a:cxn>
                <a:cxn ang="0">
                  <a:pos x="T6" y="T7"/>
                </a:cxn>
                <a:cxn ang="0">
                  <a:pos x="T8" y="T9"/>
                </a:cxn>
                <a:cxn ang="0">
                  <a:pos x="T10" y="T11"/>
                </a:cxn>
              </a:cxnLst>
              <a:rect l="0" t="0" r="r" b="b"/>
              <a:pathLst>
                <a:path w="764" h="764">
                  <a:moveTo>
                    <a:pt x="763" y="383"/>
                  </a:moveTo>
                  <a:lnTo>
                    <a:pt x="763" y="383"/>
                  </a:lnTo>
                  <a:cubicBezTo>
                    <a:pt x="763" y="171"/>
                    <a:pt x="591" y="0"/>
                    <a:pt x="380" y="0"/>
                  </a:cubicBezTo>
                  <a:cubicBezTo>
                    <a:pt x="171" y="0"/>
                    <a:pt x="0" y="171"/>
                    <a:pt x="0" y="383"/>
                  </a:cubicBezTo>
                  <a:cubicBezTo>
                    <a:pt x="0" y="592"/>
                    <a:pt x="171" y="763"/>
                    <a:pt x="380" y="763"/>
                  </a:cubicBezTo>
                  <a:cubicBezTo>
                    <a:pt x="591" y="763"/>
                    <a:pt x="763" y="592"/>
                    <a:pt x="763" y="383"/>
                  </a:cubicBezTo>
                </a:path>
              </a:pathLst>
            </a:custGeom>
            <a:solidFill>
              <a:schemeClr val="accent6"/>
            </a:solidFill>
            <a:ln>
              <a:noFill/>
            </a:ln>
            <a:effectLst/>
          </p:spPr>
          <p:txBody>
            <a:bodyPr wrap="none" anchor="ctr"/>
            <a:lstStyle/>
            <a:p>
              <a:pPr>
                <a:defRPr/>
              </a:pPr>
              <a:endParaRPr lang="en-US"/>
            </a:p>
          </p:txBody>
        </p:sp>
        <p:sp>
          <p:nvSpPr>
            <p:cNvPr id="38" name="Freeform 211">
              <a:extLst>
                <a:ext uri="{FF2B5EF4-FFF2-40B4-BE49-F238E27FC236}">
                  <a16:creationId xmlns:a16="http://schemas.microsoft.com/office/drawing/2014/main" id="{9174D328-53C3-60BC-6D71-2D2E2C757D9E}"/>
                </a:ext>
              </a:extLst>
            </p:cNvPr>
            <p:cNvSpPr>
              <a:spLocks noChangeArrowheads="1"/>
            </p:cNvSpPr>
            <p:nvPr/>
          </p:nvSpPr>
          <p:spPr bwMode="auto">
            <a:xfrm>
              <a:off x="16547060" y="5785220"/>
              <a:ext cx="524689" cy="516178"/>
            </a:xfrm>
            <a:custGeom>
              <a:avLst/>
              <a:gdLst>
                <a:gd name="T0" fmla="*/ 549 w 550"/>
                <a:gd name="T1" fmla="*/ 190 h 544"/>
                <a:gd name="T2" fmla="*/ 549 w 550"/>
                <a:gd name="T3" fmla="*/ 190 h 544"/>
                <a:gd name="T4" fmla="*/ 524 w 550"/>
                <a:gd name="T5" fmla="*/ 61 h 544"/>
                <a:gd name="T6" fmla="*/ 450 w 550"/>
                <a:gd name="T7" fmla="*/ 0 h 544"/>
                <a:gd name="T8" fmla="*/ 0 w 550"/>
                <a:gd name="T9" fmla="*/ 230 h 544"/>
                <a:gd name="T10" fmla="*/ 310 w 550"/>
                <a:gd name="T11" fmla="*/ 543 h 544"/>
                <a:gd name="T12" fmla="*/ 549 w 550"/>
                <a:gd name="T13" fmla="*/ 190 h 544"/>
              </a:gdLst>
              <a:ahLst/>
              <a:cxnLst>
                <a:cxn ang="0">
                  <a:pos x="T0" y="T1"/>
                </a:cxn>
                <a:cxn ang="0">
                  <a:pos x="T2" y="T3"/>
                </a:cxn>
                <a:cxn ang="0">
                  <a:pos x="T4" y="T5"/>
                </a:cxn>
                <a:cxn ang="0">
                  <a:pos x="T6" y="T7"/>
                </a:cxn>
                <a:cxn ang="0">
                  <a:pos x="T8" y="T9"/>
                </a:cxn>
                <a:cxn ang="0">
                  <a:pos x="T10" y="T11"/>
                </a:cxn>
                <a:cxn ang="0">
                  <a:pos x="T12" y="T13"/>
                </a:cxn>
              </a:cxnLst>
              <a:rect l="0" t="0" r="r" b="b"/>
              <a:pathLst>
                <a:path w="550" h="544">
                  <a:moveTo>
                    <a:pt x="549" y="190"/>
                  </a:moveTo>
                  <a:lnTo>
                    <a:pt x="549" y="190"/>
                  </a:lnTo>
                  <a:cubicBezTo>
                    <a:pt x="549" y="144"/>
                    <a:pt x="540" y="102"/>
                    <a:pt x="524" y="61"/>
                  </a:cubicBezTo>
                  <a:cubicBezTo>
                    <a:pt x="450" y="0"/>
                    <a:pt x="450" y="0"/>
                    <a:pt x="450" y="0"/>
                  </a:cubicBezTo>
                  <a:cubicBezTo>
                    <a:pt x="0" y="230"/>
                    <a:pt x="0" y="230"/>
                    <a:pt x="0" y="230"/>
                  </a:cubicBezTo>
                  <a:cubicBezTo>
                    <a:pt x="310" y="543"/>
                    <a:pt x="310" y="543"/>
                    <a:pt x="310" y="543"/>
                  </a:cubicBezTo>
                  <a:cubicBezTo>
                    <a:pt x="450" y="487"/>
                    <a:pt x="549" y="347"/>
                    <a:pt x="549" y="190"/>
                  </a:cubicBezTo>
                </a:path>
              </a:pathLst>
            </a:custGeom>
            <a:solidFill>
              <a:schemeClr val="accent6"/>
            </a:solidFill>
            <a:ln>
              <a:noFill/>
            </a:ln>
            <a:effectLst/>
          </p:spPr>
          <p:txBody>
            <a:bodyPr wrap="none" anchor="ctr"/>
            <a:lstStyle/>
            <a:p>
              <a:pPr>
                <a:defRPr/>
              </a:pPr>
              <a:endParaRPr lang="en-US"/>
            </a:p>
          </p:txBody>
        </p:sp>
        <p:sp>
          <p:nvSpPr>
            <p:cNvPr id="39" name="Freeform 212">
              <a:extLst>
                <a:ext uri="{FF2B5EF4-FFF2-40B4-BE49-F238E27FC236}">
                  <a16:creationId xmlns:a16="http://schemas.microsoft.com/office/drawing/2014/main" id="{09622D72-364C-8F65-1BCF-5DDAB44DDAA1}"/>
                </a:ext>
              </a:extLst>
            </p:cNvPr>
            <p:cNvSpPr>
              <a:spLocks noChangeArrowheads="1"/>
            </p:cNvSpPr>
            <p:nvPr/>
          </p:nvSpPr>
          <p:spPr bwMode="auto">
            <a:xfrm>
              <a:off x="18248066" y="3534345"/>
              <a:ext cx="732025" cy="710803"/>
            </a:xfrm>
            <a:custGeom>
              <a:avLst/>
              <a:gdLst>
                <a:gd name="T0" fmla="*/ 433 w 768"/>
                <a:gd name="T1" fmla="*/ 0 h 747"/>
                <a:gd name="T2" fmla="*/ 468 w 768"/>
                <a:gd name="T3" fmla="*/ 289 h 747"/>
                <a:gd name="T4" fmla="*/ 767 w 768"/>
                <a:gd name="T5" fmla="*/ 310 h 747"/>
                <a:gd name="T6" fmla="*/ 337 w 768"/>
                <a:gd name="T7" fmla="*/ 746 h 747"/>
                <a:gd name="T8" fmla="*/ 72 w 768"/>
                <a:gd name="T9" fmla="*/ 685 h 747"/>
                <a:gd name="T10" fmla="*/ 0 w 768"/>
                <a:gd name="T11" fmla="*/ 436 h 747"/>
                <a:gd name="T12" fmla="*/ 433 w 768"/>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768" h="747">
                  <a:moveTo>
                    <a:pt x="433" y="0"/>
                  </a:moveTo>
                  <a:lnTo>
                    <a:pt x="468" y="289"/>
                  </a:lnTo>
                  <a:lnTo>
                    <a:pt x="767" y="310"/>
                  </a:lnTo>
                  <a:lnTo>
                    <a:pt x="337" y="746"/>
                  </a:lnTo>
                  <a:lnTo>
                    <a:pt x="72" y="685"/>
                  </a:lnTo>
                  <a:lnTo>
                    <a:pt x="0" y="436"/>
                  </a:lnTo>
                  <a:lnTo>
                    <a:pt x="433" y="0"/>
                  </a:lnTo>
                </a:path>
              </a:pathLst>
            </a:custGeom>
            <a:solidFill>
              <a:schemeClr val="accent1">
                <a:lumMod val="75000"/>
              </a:schemeClr>
            </a:solidFill>
            <a:ln>
              <a:noFill/>
            </a:ln>
            <a:effectLst/>
          </p:spPr>
          <p:txBody>
            <a:bodyPr wrap="none" anchor="ctr"/>
            <a:lstStyle/>
            <a:p>
              <a:pPr>
                <a:defRPr/>
              </a:pPr>
              <a:endParaRPr lang="en-US"/>
            </a:p>
          </p:txBody>
        </p:sp>
        <p:sp>
          <p:nvSpPr>
            <p:cNvPr id="40" name="Freeform 213">
              <a:extLst>
                <a:ext uri="{FF2B5EF4-FFF2-40B4-BE49-F238E27FC236}">
                  <a16:creationId xmlns:a16="http://schemas.microsoft.com/office/drawing/2014/main" id="{4BF52EB3-A84D-4F07-F7E4-7928DE431AA9}"/>
                </a:ext>
              </a:extLst>
            </p:cNvPr>
            <p:cNvSpPr>
              <a:spLocks noChangeArrowheads="1"/>
            </p:cNvSpPr>
            <p:nvPr/>
          </p:nvSpPr>
          <p:spPr bwMode="auto">
            <a:xfrm>
              <a:off x="18319999" y="3813589"/>
              <a:ext cx="664323" cy="435790"/>
            </a:xfrm>
            <a:custGeom>
              <a:avLst/>
              <a:gdLst>
                <a:gd name="T0" fmla="*/ 0 w 696"/>
                <a:gd name="T1" fmla="*/ 396 h 458"/>
                <a:gd name="T2" fmla="*/ 265 w 696"/>
                <a:gd name="T3" fmla="*/ 457 h 458"/>
                <a:gd name="T4" fmla="*/ 695 w 696"/>
                <a:gd name="T5" fmla="*/ 21 h 458"/>
                <a:gd name="T6" fmla="*/ 396 w 696"/>
                <a:gd name="T7" fmla="*/ 0 h 458"/>
                <a:gd name="T8" fmla="*/ 0 w 696"/>
                <a:gd name="T9" fmla="*/ 396 h 458"/>
              </a:gdLst>
              <a:ahLst/>
              <a:cxnLst>
                <a:cxn ang="0">
                  <a:pos x="T0" y="T1"/>
                </a:cxn>
                <a:cxn ang="0">
                  <a:pos x="T2" y="T3"/>
                </a:cxn>
                <a:cxn ang="0">
                  <a:pos x="T4" y="T5"/>
                </a:cxn>
                <a:cxn ang="0">
                  <a:pos x="T6" y="T7"/>
                </a:cxn>
                <a:cxn ang="0">
                  <a:pos x="T8" y="T9"/>
                </a:cxn>
              </a:cxnLst>
              <a:rect l="0" t="0" r="r" b="b"/>
              <a:pathLst>
                <a:path w="696" h="458">
                  <a:moveTo>
                    <a:pt x="0" y="396"/>
                  </a:moveTo>
                  <a:lnTo>
                    <a:pt x="265" y="457"/>
                  </a:lnTo>
                  <a:lnTo>
                    <a:pt x="695" y="21"/>
                  </a:lnTo>
                  <a:lnTo>
                    <a:pt x="396" y="0"/>
                  </a:lnTo>
                  <a:lnTo>
                    <a:pt x="0" y="396"/>
                  </a:lnTo>
                </a:path>
              </a:pathLst>
            </a:custGeom>
            <a:solidFill>
              <a:schemeClr val="accent1">
                <a:lumMod val="50000"/>
              </a:schemeClr>
            </a:solidFill>
            <a:ln>
              <a:noFill/>
            </a:ln>
            <a:effectLst/>
          </p:spPr>
          <p:txBody>
            <a:bodyPr wrap="none" anchor="ctr"/>
            <a:lstStyle/>
            <a:p>
              <a:pPr>
                <a:defRPr/>
              </a:pPr>
              <a:endParaRPr lang="en-US"/>
            </a:p>
          </p:txBody>
        </p:sp>
        <p:sp>
          <p:nvSpPr>
            <p:cNvPr id="41" name="Freeform 214">
              <a:extLst>
                <a:ext uri="{FF2B5EF4-FFF2-40B4-BE49-F238E27FC236}">
                  <a16:creationId xmlns:a16="http://schemas.microsoft.com/office/drawing/2014/main" id="{376E388E-A5B4-998A-4CCA-CD86501E82AD}"/>
                </a:ext>
              </a:extLst>
            </p:cNvPr>
            <p:cNvSpPr>
              <a:spLocks noChangeArrowheads="1"/>
            </p:cNvSpPr>
            <p:nvPr/>
          </p:nvSpPr>
          <p:spPr bwMode="auto">
            <a:xfrm>
              <a:off x="16703620" y="3771280"/>
              <a:ext cx="2043746" cy="2115484"/>
            </a:xfrm>
            <a:custGeom>
              <a:avLst/>
              <a:gdLst>
                <a:gd name="T0" fmla="*/ 91 w 2131"/>
                <a:gd name="T1" fmla="*/ 2209 h 2210"/>
                <a:gd name="T2" fmla="*/ 0 w 2131"/>
                <a:gd name="T3" fmla="*/ 2129 h 2210"/>
                <a:gd name="T4" fmla="*/ 2036 w 2131"/>
                <a:gd name="T5" fmla="*/ 0 h 2210"/>
                <a:gd name="T6" fmla="*/ 2130 w 2131"/>
                <a:gd name="T7" fmla="*/ 82 h 2210"/>
                <a:gd name="T8" fmla="*/ 91 w 2131"/>
                <a:gd name="T9" fmla="*/ 2209 h 2210"/>
              </a:gdLst>
              <a:ahLst/>
              <a:cxnLst>
                <a:cxn ang="0">
                  <a:pos x="T0" y="T1"/>
                </a:cxn>
                <a:cxn ang="0">
                  <a:pos x="T2" y="T3"/>
                </a:cxn>
                <a:cxn ang="0">
                  <a:pos x="T4" y="T5"/>
                </a:cxn>
                <a:cxn ang="0">
                  <a:pos x="T6" y="T7"/>
                </a:cxn>
                <a:cxn ang="0">
                  <a:pos x="T8" y="T9"/>
                </a:cxn>
              </a:cxnLst>
              <a:rect l="0" t="0" r="r" b="b"/>
              <a:pathLst>
                <a:path w="2131" h="2210">
                  <a:moveTo>
                    <a:pt x="91" y="2209"/>
                  </a:moveTo>
                  <a:lnTo>
                    <a:pt x="0" y="2129"/>
                  </a:lnTo>
                  <a:lnTo>
                    <a:pt x="2036" y="0"/>
                  </a:lnTo>
                  <a:lnTo>
                    <a:pt x="2130" y="82"/>
                  </a:lnTo>
                  <a:lnTo>
                    <a:pt x="91" y="2209"/>
                  </a:lnTo>
                </a:path>
              </a:pathLst>
            </a:custGeom>
            <a:solidFill>
              <a:srgbClr val="C59C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215">
              <a:extLst>
                <a:ext uri="{FF2B5EF4-FFF2-40B4-BE49-F238E27FC236}">
                  <a16:creationId xmlns:a16="http://schemas.microsoft.com/office/drawing/2014/main" id="{6CA7B2BC-1942-3A64-D10D-F79A9BC4DA64}"/>
                </a:ext>
              </a:extLst>
            </p:cNvPr>
            <p:cNvSpPr>
              <a:spLocks noChangeArrowheads="1"/>
            </p:cNvSpPr>
            <p:nvPr/>
          </p:nvSpPr>
          <p:spPr bwMode="auto">
            <a:xfrm>
              <a:off x="18430015" y="3754356"/>
              <a:ext cx="334277" cy="334246"/>
            </a:xfrm>
            <a:custGeom>
              <a:avLst/>
              <a:gdLst>
                <a:gd name="T0" fmla="*/ 101 w 351"/>
                <a:gd name="T1" fmla="*/ 337 h 352"/>
                <a:gd name="T2" fmla="*/ 101 w 351"/>
                <a:gd name="T3" fmla="*/ 337 h 352"/>
                <a:gd name="T4" fmla="*/ 75 w 351"/>
                <a:gd name="T5" fmla="*/ 343 h 352"/>
                <a:gd name="T6" fmla="*/ 5 w 351"/>
                <a:gd name="T7" fmla="*/ 281 h 352"/>
                <a:gd name="T8" fmla="*/ 10 w 351"/>
                <a:gd name="T9" fmla="*/ 255 h 352"/>
                <a:gd name="T10" fmla="*/ 246 w 351"/>
                <a:gd name="T11" fmla="*/ 11 h 352"/>
                <a:gd name="T12" fmla="*/ 275 w 351"/>
                <a:gd name="T13" fmla="*/ 6 h 352"/>
                <a:gd name="T14" fmla="*/ 342 w 351"/>
                <a:gd name="T15" fmla="*/ 67 h 352"/>
                <a:gd name="T16" fmla="*/ 339 w 351"/>
                <a:gd name="T17" fmla="*/ 97 h 352"/>
                <a:gd name="T18" fmla="*/ 101 w 351"/>
                <a:gd name="T19" fmla="*/ 3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101" y="337"/>
                  </a:moveTo>
                  <a:lnTo>
                    <a:pt x="101" y="337"/>
                  </a:lnTo>
                  <a:cubicBezTo>
                    <a:pt x="94" y="348"/>
                    <a:pt x="80" y="351"/>
                    <a:pt x="75" y="343"/>
                  </a:cubicBezTo>
                  <a:cubicBezTo>
                    <a:pt x="5" y="281"/>
                    <a:pt x="5" y="281"/>
                    <a:pt x="5" y="281"/>
                  </a:cubicBezTo>
                  <a:cubicBezTo>
                    <a:pt x="0" y="276"/>
                    <a:pt x="0" y="262"/>
                    <a:pt x="10" y="255"/>
                  </a:cubicBezTo>
                  <a:cubicBezTo>
                    <a:pt x="246" y="11"/>
                    <a:pt x="246" y="11"/>
                    <a:pt x="246" y="11"/>
                  </a:cubicBezTo>
                  <a:cubicBezTo>
                    <a:pt x="257" y="3"/>
                    <a:pt x="267" y="0"/>
                    <a:pt x="275" y="6"/>
                  </a:cubicBezTo>
                  <a:cubicBezTo>
                    <a:pt x="342" y="67"/>
                    <a:pt x="342" y="67"/>
                    <a:pt x="342" y="67"/>
                  </a:cubicBezTo>
                  <a:cubicBezTo>
                    <a:pt x="350" y="73"/>
                    <a:pt x="348" y="86"/>
                    <a:pt x="339" y="97"/>
                  </a:cubicBezTo>
                  <a:lnTo>
                    <a:pt x="101" y="337"/>
                  </a:lnTo>
                </a:path>
              </a:pathLst>
            </a:custGeom>
            <a:solidFill>
              <a:srgbClr val="C59C6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216">
              <a:extLst>
                <a:ext uri="{FF2B5EF4-FFF2-40B4-BE49-F238E27FC236}">
                  <a16:creationId xmlns:a16="http://schemas.microsoft.com/office/drawing/2014/main" id="{E4108155-3340-B8F8-860B-048B319EFB0D}"/>
                </a:ext>
              </a:extLst>
            </p:cNvPr>
            <p:cNvSpPr>
              <a:spLocks noChangeArrowheads="1"/>
            </p:cNvSpPr>
            <p:nvPr/>
          </p:nvSpPr>
          <p:spPr bwMode="auto">
            <a:xfrm>
              <a:off x="16559754" y="5484822"/>
              <a:ext cx="613547" cy="541564"/>
            </a:xfrm>
            <a:custGeom>
              <a:avLst/>
              <a:gdLst>
                <a:gd name="T0" fmla="*/ 0 w 642"/>
                <a:gd name="T1" fmla="*/ 567 h 568"/>
                <a:gd name="T2" fmla="*/ 299 w 642"/>
                <a:gd name="T3" fmla="*/ 0 h 568"/>
                <a:gd name="T4" fmla="*/ 374 w 642"/>
                <a:gd name="T5" fmla="*/ 195 h 568"/>
                <a:gd name="T6" fmla="*/ 641 w 642"/>
                <a:gd name="T7" fmla="*/ 252 h 568"/>
                <a:gd name="T8" fmla="*/ 0 w 642"/>
                <a:gd name="T9" fmla="*/ 567 h 568"/>
              </a:gdLst>
              <a:ahLst/>
              <a:cxnLst>
                <a:cxn ang="0">
                  <a:pos x="T0" y="T1"/>
                </a:cxn>
                <a:cxn ang="0">
                  <a:pos x="T2" y="T3"/>
                </a:cxn>
                <a:cxn ang="0">
                  <a:pos x="T4" y="T5"/>
                </a:cxn>
                <a:cxn ang="0">
                  <a:pos x="T6" y="T7"/>
                </a:cxn>
                <a:cxn ang="0">
                  <a:pos x="T8" y="T9"/>
                </a:cxn>
              </a:cxnLst>
              <a:rect l="0" t="0" r="r" b="b"/>
              <a:pathLst>
                <a:path w="642" h="568">
                  <a:moveTo>
                    <a:pt x="0" y="567"/>
                  </a:moveTo>
                  <a:lnTo>
                    <a:pt x="299" y="0"/>
                  </a:lnTo>
                  <a:lnTo>
                    <a:pt x="374" y="195"/>
                  </a:lnTo>
                  <a:lnTo>
                    <a:pt x="641" y="252"/>
                  </a:lnTo>
                  <a:lnTo>
                    <a:pt x="0" y="567"/>
                  </a:lnTo>
                </a:path>
              </a:pathLst>
            </a:custGeom>
            <a:solidFill>
              <a:srgbClr val="CC20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nvGrpSpPr>
            <p:cNvPr id="44" name="Group 43">
              <a:extLst>
                <a:ext uri="{FF2B5EF4-FFF2-40B4-BE49-F238E27FC236}">
                  <a16:creationId xmlns:a16="http://schemas.microsoft.com/office/drawing/2014/main" id="{8D378A4B-A164-B813-F660-88DC3B637173}"/>
                </a:ext>
              </a:extLst>
            </p:cNvPr>
            <p:cNvGrpSpPr/>
            <p:nvPr/>
          </p:nvGrpSpPr>
          <p:grpSpPr>
            <a:xfrm>
              <a:off x="17233793" y="7249073"/>
              <a:ext cx="588159" cy="600797"/>
              <a:chOff x="17545661" y="8480347"/>
              <a:chExt cx="588159" cy="600797"/>
            </a:xfrm>
            <a:solidFill>
              <a:schemeClr val="accent3"/>
            </a:solidFill>
          </p:grpSpPr>
          <p:sp>
            <p:nvSpPr>
              <p:cNvPr id="45" name="Freeform 180">
                <a:extLst>
                  <a:ext uri="{FF2B5EF4-FFF2-40B4-BE49-F238E27FC236}">
                    <a16:creationId xmlns:a16="http://schemas.microsoft.com/office/drawing/2014/main" id="{93888544-8ADC-EA63-09B0-E361F067700C}"/>
                  </a:ext>
                </a:extLst>
              </p:cNvPr>
              <p:cNvSpPr>
                <a:spLocks noChangeArrowheads="1"/>
              </p:cNvSpPr>
              <p:nvPr/>
            </p:nvSpPr>
            <p:spPr bwMode="auto">
              <a:xfrm>
                <a:off x="17668370" y="8603045"/>
                <a:ext cx="351203" cy="351170"/>
              </a:xfrm>
              <a:custGeom>
                <a:avLst/>
                <a:gdLst>
                  <a:gd name="T0" fmla="*/ 184 w 370"/>
                  <a:gd name="T1" fmla="*/ 0 h 370"/>
                  <a:gd name="T2" fmla="*/ 184 w 370"/>
                  <a:gd name="T3" fmla="*/ 0 h 370"/>
                  <a:gd name="T4" fmla="*/ 0 w 370"/>
                  <a:gd name="T5" fmla="*/ 185 h 370"/>
                  <a:gd name="T6" fmla="*/ 184 w 370"/>
                  <a:gd name="T7" fmla="*/ 369 h 370"/>
                  <a:gd name="T8" fmla="*/ 369 w 370"/>
                  <a:gd name="T9" fmla="*/ 185 h 370"/>
                  <a:gd name="T10" fmla="*/ 184 w 370"/>
                  <a:gd name="T11" fmla="*/ 0 h 370"/>
                </a:gdLst>
                <a:ahLst/>
                <a:cxnLst>
                  <a:cxn ang="0">
                    <a:pos x="T0" y="T1"/>
                  </a:cxn>
                  <a:cxn ang="0">
                    <a:pos x="T2" y="T3"/>
                  </a:cxn>
                  <a:cxn ang="0">
                    <a:pos x="T4" y="T5"/>
                  </a:cxn>
                  <a:cxn ang="0">
                    <a:pos x="T6" y="T7"/>
                  </a:cxn>
                  <a:cxn ang="0">
                    <a:pos x="T8" y="T9"/>
                  </a:cxn>
                  <a:cxn ang="0">
                    <a:pos x="T10" y="T11"/>
                  </a:cxn>
                </a:cxnLst>
                <a:rect l="0" t="0" r="r" b="b"/>
                <a:pathLst>
                  <a:path w="370" h="370">
                    <a:moveTo>
                      <a:pt x="184" y="0"/>
                    </a:moveTo>
                    <a:lnTo>
                      <a:pt x="184" y="0"/>
                    </a:lnTo>
                    <a:cubicBezTo>
                      <a:pt x="83" y="0"/>
                      <a:pt x="0" y="83"/>
                      <a:pt x="0" y="185"/>
                    </a:cubicBezTo>
                    <a:cubicBezTo>
                      <a:pt x="0" y="286"/>
                      <a:pt x="83" y="369"/>
                      <a:pt x="184" y="369"/>
                    </a:cubicBezTo>
                    <a:cubicBezTo>
                      <a:pt x="286" y="369"/>
                      <a:pt x="369" y="286"/>
                      <a:pt x="369" y="185"/>
                    </a:cubicBezTo>
                    <a:cubicBezTo>
                      <a:pt x="369" y="83"/>
                      <a:pt x="286" y="0"/>
                      <a:pt x="18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181">
                <a:extLst>
                  <a:ext uri="{FF2B5EF4-FFF2-40B4-BE49-F238E27FC236}">
                    <a16:creationId xmlns:a16="http://schemas.microsoft.com/office/drawing/2014/main" id="{B000B538-D3FF-6421-0D10-0B5BE9B3C8C8}"/>
                  </a:ext>
                </a:extLst>
              </p:cNvPr>
              <p:cNvSpPr>
                <a:spLocks noChangeArrowheads="1"/>
              </p:cNvSpPr>
              <p:nvPr/>
            </p:nvSpPr>
            <p:spPr bwMode="auto">
              <a:xfrm>
                <a:off x="17545661" y="8480347"/>
                <a:ext cx="588159" cy="600797"/>
              </a:xfrm>
              <a:custGeom>
                <a:avLst/>
                <a:gdLst>
                  <a:gd name="T0" fmla="*/ 380 w 619"/>
                  <a:gd name="T1" fmla="*/ 70 h 630"/>
                  <a:gd name="T2" fmla="*/ 340 w 619"/>
                  <a:gd name="T3" fmla="*/ 60 h 630"/>
                  <a:gd name="T4" fmla="*/ 262 w 619"/>
                  <a:gd name="T5" fmla="*/ 3 h 630"/>
                  <a:gd name="T6" fmla="*/ 214 w 619"/>
                  <a:gd name="T7" fmla="*/ 78 h 630"/>
                  <a:gd name="T8" fmla="*/ 171 w 619"/>
                  <a:gd name="T9" fmla="*/ 33 h 630"/>
                  <a:gd name="T10" fmla="*/ 141 w 619"/>
                  <a:gd name="T11" fmla="*/ 126 h 630"/>
                  <a:gd name="T12" fmla="*/ 112 w 619"/>
                  <a:gd name="T13" fmla="*/ 156 h 630"/>
                  <a:gd name="T14" fmla="*/ 24 w 619"/>
                  <a:gd name="T15" fmla="*/ 190 h 630"/>
                  <a:gd name="T16" fmla="*/ 61 w 619"/>
                  <a:gd name="T17" fmla="*/ 271 h 630"/>
                  <a:gd name="T18" fmla="*/ 0 w 619"/>
                  <a:gd name="T19" fmla="*/ 281 h 630"/>
                  <a:gd name="T20" fmla="*/ 61 w 619"/>
                  <a:gd name="T21" fmla="*/ 356 h 630"/>
                  <a:gd name="T22" fmla="*/ 75 w 619"/>
                  <a:gd name="T23" fmla="*/ 410 h 630"/>
                  <a:gd name="T24" fmla="*/ 61 w 619"/>
                  <a:gd name="T25" fmla="*/ 503 h 630"/>
                  <a:gd name="T26" fmla="*/ 168 w 619"/>
                  <a:gd name="T27" fmla="*/ 525 h 630"/>
                  <a:gd name="T28" fmla="*/ 150 w 619"/>
                  <a:gd name="T29" fmla="*/ 584 h 630"/>
                  <a:gd name="T30" fmla="*/ 246 w 619"/>
                  <a:gd name="T31" fmla="*/ 559 h 630"/>
                  <a:gd name="T32" fmla="*/ 286 w 619"/>
                  <a:gd name="T33" fmla="*/ 568 h 630"/>
                  <a:gd name="T34" fmla="*/ 299 w 619"/>
                  <a:gd name="T35" fmla="*/ 629 h 630"/>
                  <a:gd name="T36" fmla="*/ 371 w 619"/>
                  <a:gd name="T37" fmla="*/ 562 h 630"/>
                  <a:gd name="T38" fmla="*/ 411 w 619"/>
                  <a:gd name="T39" fmla="*/ 549 h 630"/>
                  <a:gd name="T40" fmla="*/ 454 w 619"/>
                  <a:gd name="T41" fmla="*/ 597 h 630"/>
                  <a:gd name="T42" fmla="*/ 484 w 619"/>
                  <a:gd name="T43" fmla="*/ 503 h 630"/>
                  <a:gd name="T44" fmla="*/ 511 w 619"/>
                  <a:gd name="T45" fmla="*/ 471 h 630"/>
                  <a:gd name="T46" fmla="*/ 572 w 619"/>
                  <a:gd name="T47" fmla="*/ 493 h 630"/>
                  <a:gd name="T48" fmla="*/ 553 w 619"/>
                  <a:gd name="T49" fmla="*/ 396 h 630"/>
                  <a:gd name="T50" fmla="*/ 561 w 619"/>
                  <a:gd name="T51" fmla="*/ 351 h 630"/>
                  <a:gd name="T52" fmla="*/ 618 w 619"/>
                  <a:gd name="T53" fmla="*/ 345 h 630"/>
                  <a:gd name="T54" fmla="*/ 559 w 619"/>
                  <a:gd name="T55" fmla="*/ 271 h 630"/>
                  <a:gd name="T56" fmla="*/ 548 w 619"/>
                  <a:gd name="T57" fmla="*/ 220 h 630"/>
                  <a:gd name="T58" fmla="*/ 596 w 619"/>
                  <a:gd name="T59" fmla="*/ 177 h 630"/>
                  <a:gd name="T60" fmla="*/ 502 w 619"/>
                  <a:gd name="T61" fmla="*/ 145 h 630"/>
                  <a:gd name="T62" fmla="*/ 457 w 619"/>
                  <a:gd name="T63" fmla="*/ 105 h 630"/>
                  <a:gd name="T64" fmla="*/ 473 w 619"/>
                  <a:gd name="T65" fmla="*/ 43 h 630"/>
                  <a:gd name="T66" fmla="*/ 380 w 619"/>
                  <a:gd name="T67" fmla="*/ 70 h 630"/>
                  <a:gd name="T68" fmla="*/ 521 w 619"/>
                  <a:gd name="T69" fmla="*/ 314 h 630"/>
                  <a:gd name="T70" fmla="*/ 101 w 619"/>
                  <a:gd name="T71" fmla="*/ 314 h 630"/>
                  <a:gd name="T72" fmla="*/ 521 w 619"/>
                  <a:gd name="T73" fmla="*/ 314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9" h="630">
                    <a:moveTo>
                      <a:pt x="380" y="70"/>
                    </a:moveTo>
                    <a:lnTo>
                      <a:pt x="380" y="70"/>
                    </a:lnTo>
                    <a:cubicBezTo>
                      <a:pt x="366" y="65"/>
                      <a:pt x="353" y="62"/>
                      <a:pt x="340" y="62"/>
                    </a:cubicBezTo>
                    <a:cubicBezTo>
                      <a:pt x="340" y="60"/>
                      <a:pt x="340" y="60"/>
                      <a:pt x="340" y="60"/>
                    </a:cubicBezTo>
                    <a:cubicBezTo>
                      <a:pt x="323" y="0"/>
                      <a:pt x="323" y="0"/>
                      <a:pt x="323" y="0"/>
                    </a:cubicBezTo>
                    <a:cubicBezTo>
                      <a:pt x="262" y="3"/>
                      <a:pt x="262" y="3"/>
                      <a:pt x="262" y="3"/>
                    </a:cubicBezTo>
                    <a:cubicBezTo>
                      <a:pt x="254" y="67"/>
                      <a:pt x="254" y="67"/>
                      <a:pt x="254" y="67"/>
                    </a:cubicBezTo>
                    <a:cubicBezTo>
                      <a:pt x="240" y="70"/>
                      <a:pt x="227" y="73"/>
                      <a:pt x="214" y="78"/>
                    </a:cubicBezTo>
                    <a:lnTo>
                      <a:pt x="214" y="78"/>
                    </a:lnTo>
                    <a:cubicBezTo>
                      <a:pt x="171" y="33"/>
                      <a:pt x="171" y="33"/>
                      <a:pt x="171" y="33"/>
                    </a:cubicBezTo>
                    <a:cubicBezTo>
                      <a:pt x="117" y="67"/>
                      <a:pt x="117" y="67"/>
                      <a:pt x="117" y="67"/>
                    </a:cubicBezTo>
                    <a:cubicBezTo>
                      <a:pt x="141" y="126"/>
                      <a:pt x="141" y="126"/>
                      <a:pt x="141" y="126"/>
                    </a:cubicBezTo>
                    <a:cubicBezTo>
                      <a:pt x="131" y="134"/>
                      <a:pt x="120" y="145"/>
                      <a:pt x="112" y="156"/>
                    </a:cubicBezTo>
                    <a:lnTo>
                      <a:pt x="112" y="156"/>
                    </a:lnTo>
                    <a:cubicBezTo>
                      <a:pt x="53" y="134"/>
                      <a:pt x="53" y="134"/>
                      <a:pt x="53" y="134"/>
                    </a:cubicBezTo>
                    <a:cubicBezTo>
                      <a:pt x="24" y="190"/>
                      <a:pt x="24" y="190"/>
                      <a:pt x="24" y="190"/>
                    </a:cubicBezTo>
                    <a:cubicBezTo>
                      <a:pt x="72" y="231"/>
                      <a:pt x="72" y="231"/>
                      <a:pt x="72" y="231"/>
                    </a:cubicBezTo>
                    <a:cubicBezTo>
                      <a:pt x="67" y="244"/>
                      <a:pt x="64" y="255"/>
                      <a:pt x="61" y="271"/>
                    </a:cubicBezTo>
                    <a:lnTo>
                      <a:pt x="61" y="271"/>
                    </a:lnTo>
                    <a:cubicBezTo>
                      <a:pt x="0" y="281"/>
                      <a:pt x="0" y="281"/>
                      <a:pt x="0" y="281"/>
                    </a:cubicBezTo>
                    <a:cubicBezTo>
                      <a:pt x="0" y="345"/>
                      <a:pt x="0" y="345"/>
                      <a:pt x="0" y="345"/>
                    </a:cubicBezTo>
                    <a:cubicBezTo>
                      <a:pt x="61" y="356"/>
                      <a:pt x="61" y="356"/>
                      <a:pt x="61" y="356"/>
                    </a:cubicBezTo>
                    <a:cubicBezTo>
                      <a:pt x="64" y="375"/>
                      <a:pt x="69" y="394"/>
                      <a:pt x="75" y="410"/>
                    </a:cubicBezTo>
                    <a:lnTo>
                      <a:pt x="75" y="410"/>
                    </a:lnTo>
                    <a:cubicBezTo>
                      <a:pt x="29" y="450"/>
                      <a:pt x="29" y="450"/>
                      <a:pt x="29" y="450"/>
                    </a:cubicBezTo>
                    <a:cubicBezTo>
                      <a:pt x="61" y="503"/>
                      <a:pt x="61" y="503"/>
                      <a:pt x="61" y="503"/>
                    </a:cubicBezTo>
                    <a:cubicBezTo>
                      <a:pt x="120" y="482"/>
                      <a:pt x="120" y="482"/>
                      <a:pt x="120" y="482"/>
                    </a:cubicBezTo>
                    <a:cubicBezTo>
                      <a:pt x="133" y="498"/>
                      <a:pt x="150" y="512"/>
                      <a:pt x="168" y="525"/>
                    </a:cubicBezTo>
                    <a:cubicBezTo>
                      <a:pt x="166" y="525"/>
                      <a:pt x="166" y="525"/>
                      <a:pt x="166" y="525"/>
                    </a:cubicBezTo>
                    <a:cubicBezTo>
                      <a:pt x="150" y="584"/>
                      <a:pt x="150" y="584"/>
                      <a:pt x="150" y="584"/>
                    </a:cubicBezTo>
                    <a:cubicBezTo>
                      <a:pt x="208" y="610"/>
                      <a:pt x="208" y="610"/>
                      <a:pt x="208" y="610"/>
                    </a:cubicBezTo>
                    <a:cubicBezTo>
                      <a:pt x="246" y="559"/>
                      <a:pt x="246" y="559"/>
                      <a:pt x="246" y="559"/>
                    </a:cubicBezTo>
                    <a:lnTo>
                      <a:pt x="246" y="559"/>
                    </a:lnTo>
                    <a:cubicBezTo>
                      <a:pt x="259" y="562"/>
                      <a:pt x="272" y="565"/>
                      <a:pt x="286" y="568"/>
                    </a:cubicBezTo>
                    <a:lnTo>
                      <a:pt x="286" y="568"/>
                    </a:lnTo>
                    <a:cubicBezTo>
                      <a:pt x="299" y="629"/>
                      <a:pt x="299" y="629"/>
                      <a:pt x="299" y="629"/>
                    </a:cubicBezTo>
                    <a:cubicBezTo>
                      <a:pt x="363" y="624"/>
                      <a:pt x="363" y="624"/>
                      <a:pt x="363" y="624"/>
                    </a:cubicBezTo>
                    <a:cubicBezTo>
                      <a:pt x="371" y="562"/>
                      <a:pt x="371" y="562"/>
                      <a:pt x="371" y="562"/>
                    </a:cubicBezTo>
                    <a:lnTo>
                      <a:pt x="371" y="562"/>
                    </a:lnTo>
                    <a:cubicBezTo>
                      <a:pt x="385" y="557"/>
                      <a:pt x="398" y="554"/>
                      <a:pt x="411" y="549"/>
                    </a:cubicBezTo>
                    <a:cubicBezTo>
                      <a:pt x="411" y="552"/>
                      <a:pt x="411" y="552"/>
                      <a:pt x="411" y="552"/>
                    </a:cubicBezTo>
                    <a:cubicBezTo>
                      <a:pt x="454" y="597"/>
                      <a:pt x="454" y="597"/>
                      <a:pt x="454" y="597"/>
                    </a:cubicBezTo>
                    <a:cubicBezTo>
                      <a:pt x="508" y="562"/>
                      <a:pt x="508" y="562"/>
                      <a:pt x="508" y="562"/>
                    </a:cubicBezTo>
                    <a:cubicBezTo>
                      <a:pt x="484" y="503"/>
                      <a:pt x="484" y="503"/>
                      <a:pt x="484" y="503"/>
                    </a:cubicBezTo>
                    <a:cubicBezTo>
                      <a:pt x="484" y="501"/>
                      <a:pt x="484" y="501"/>
                      <a:pt x="484" y="501"/>
                    </a:cubicBezTo>
                    <a:cubicBezTo>
                      <a:pt x="492" y="493"/>
                      <a:pt x="502" y="482"/>
                      <a:pt x="511" y="471"/>
                    </a:cubicBezTo>
                    <a:cubicBezTo>
                      <a:pt x="513" y="474"/>
                      <a:pt x="513" y="474"/>
                      <a:pt x="513" y="474"/>
                    </a:cubicBezTo>
                    <a:cubicBezTo>
                      <a:pt x="572" y="493"/>
                      <a:pt x="572" y="493"/>
                      <a:pt x="572" y="493"/>
                    </a:cubicBezTo>
                    <a:cubicBezTo>
                      <a:pt x="601" y="437"/>
                      <a:pt x="601" y="437"/>
                      <a:pt x="601" y="437"/>
                    </a:cubicBezTo>
                    <a:cubicBezTo>
                      <a:pt x="553" y="396"/>
                      <a:pt x="553" y="396"/>
                      <a:pt x="553" y="396"/>
                    </a:cubicBezTo>
                    <a:cubicBezTo>
                      <a:pt x="553" y="394"/>
                      <a:pt x="553" y="394"/>
                      <a:pt x="553" y="394"/>
                    </a:cubicBezTo>
                    <a:cubicBezTo>
                      <a:pt x="556" y="380"/>
                      <a:pt x="559" y="370"/>
                      <a:pt x="561" y="351"/>
                    </a:cubicBezTo>
                    <a:cubicBezTo>
                      <a:pt x="564" y="351"/>
                      <a:pt x="564" y="351"/>
                      <a:pt x="564" y="351"/>
                    </a:cubicBezTo>
                    <a:cubicBezTo>
                      <a:pt x="618" y="345"/>
                      <a:pt x="618" y="345"/>
                      <a:pt x="618" y="345"/>
                    </a:cubicBezTo>
                    <a:cubicBezTo>
                      <a:pt x="618" y="284"/>
                      <a:pt x="618" y="284"/>
                      <a:pt x="618" y="284"/>
                    </a:cubicBezTo>
                    <a:cubicBezTo>
                      <a:pt x="559" y="271"/>
                      <a:pt x="559" y="271"/>
                      <a:pt x="559" y="271"/>
                    </a:cubicBezTo>
                    <a:cubicBezTo>
                      <a:pt x="561" y="271"/>
                      <a:pt x="561" y="271"/>
                      <a:pt x="561" y="271"/>
                    </a:cubicBezTo>
                    <a:cubicBezTo>
                      <a:pt x="556" y="255"/>
                      <a:pt x="553" y="236"/>
                      <a:pt x="548" y="220"/>
                    </a:cubicBezTo>
                    <a:cubicBezTo>
                      <a:pt x="551" y="220"/>
                      <a:pt x="551" y="220"/>
                      <a:pt x="551" y="220"/>
                    </a:cubicBezTo>
                    <a:cubicBezTo>
                      <a:pt x="596" y="177"/>
                      <a:pt x="596" y="177"/>
                      <a:pt x="596" y="177"/>
                    </a:cubicBezTo>
                    <a:cubicBezTo>
                      <a:pt x="564" y="124"/>
                      <a:pt x="564" y="124"/>
                      <a:pt x="564" y="124"/>
                    </a:cubicBezTo>
                    <a:cubicBezTo>
                      <a:pt x="502" y="145"/>
                      <a:pt x="502" y="145"/>
                      <a:pt x="502" y="145"/>
                    </a:cubicBezTo>
                    <a:cubicBezTo>
                      <a:pt x="502" y="148"/>
                      <a:pt x="502" y="148"/>
                      <a:pt x="502" y="148"/>
                    </a:cubicBezTo>
                    <a:cubicBezTo>
                      <a:pt x="489" y="131"/>
                      <a:pt x="473" y="118"/>
                      <a:pt x="457" y="105"/>
                    </a:cubicBezTo>
                    <a:lnTo>
                      <a:pt x="457" y="105"/>
                    </a:lnTo>
                    <a:cubicBezTo>
                      <a:pt x="473" y="43"/>
                      <a:pt x="473" y="43"/>
                      <a:pt x="473" y="43"/>
                    </a:cubicBezTo>
                    <a:cubicBezTo>
                      <a:pt x="417" y="17"/>
                      <a:pt x="417" y="17"/>
                      <a:pt x="417" y="17"/>
                    </a:cubicBezTo>
                    <a:cubicBezTo>
                      <a:pt x="380" y="70"/>
                      <a:pt x="380" y="70"/>
                      <a:pt x="380" y="70"/>
                    </a:cubicBezTo>
                    <a:close/>
                    <a:moveTo>
                      <a:pt x="521" y="314"/>
                    </a:moveTo>
                    <a:lnTo>
                      <a:pt x="521" y="314"/>
                    </a:lnTo>
                    <a:cubicBezTo>
                      <a:pt x="521" y="431"/>
                      <a:pt x="428" y="525"/>
                      <a:pt x="312" y="525"/>
                    </a:cubicBezTo>
                    <a:cubicBezTo>
                      <a:pt x="195" y="525"/>
                      <a:pt x="101" y="431"/>
                      <a:pt x="101" y="314"/>
                    </a:cubicBezTo>
                    <a:cubicBezTo>
                      <a:pt x="101" y="199"/>
                      <a:pt x="195" y="102"/>
                      <a:pt x="312" y="102"/>
                    </a:cubicBezTo>
                    <a:cubicBezTo>
                      <a:pt x="428" y="102"/>
                      <a:pt x="521" y="199"/>
                      <a:pt x="521" y="3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spTree>
    <p:extLst>
      <p:ext uri="{BB962C8B-B14F-4D97-AF65-F5344CB8AC3E}">
        <p14:creationId xmlns:p14="http://schemas.microsoft.com/office/powerpoint/2010/main" val="14690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ity skyline with buildings and cranes&#10;&#10;Description automatically generated with low confidence">
            <a:extLst>
              <a:ext uri="{FF2B5EF4-FFF2-40B4-BE49-F238E27FC236}">
                <a16:creationId xmlns:a16="http://schemas.microsoft.com/office/drawing/2014/main" id="{16B9A887-F61C-E399-08E1-DB6B2577B864}"/>
              </a:ext>
            </a:extLst>
          </p:cNvPr>
          <p:cNvPicPr>
            <a:picLocks noChangeAspect="1"/>
          </p:cNvPicPr>
          <p:nvPr/>
        </p:nvPicPr>
        <p:blipFill rotWithShape="1">
          <a:blip r:embed="rId3">
            <a:extLst>
              <a:ext uri="{28A0092B-C50C-407E-A947-70E740481C1C}">
                <a14:useLocalDpi xmlns:a14="http://schemas.microsoft.com/office/drawing/2010/main" val="0"/>
              </a:ext>
            </a:extLst>
          </a:blip>
          <a:srcRect l="18828" t="27269" r="18984" b="18981"/>
          <a:stretch/>
        </p:blipFill>
        <p:spPr>
          <a:xfrm>
            <a:off x="0" y="1675197"/>
            <a:ext cx="12169089" cy="5259003"/>
          </a:xfrm>
          <a:prstGeom prst="rect">
            <a:avLst/>
          </a:prstGeom>
        </p:spPr>
      </p:pic>
      <p:pic>
        <p:nvPicPr>
          <p:cNvPr id="9" name="Picture 8">
            <a:extLst>
              <a:ext uri="{FF2B5EF4-FFF2-40B4-BE49-F238E27FC236}">
                <a16:creationId xmlns:a16="http://schemas.microsoft.com/office/drawing/2014/main" id="{9A4D8788-506A-E811-9D19-B218AD6AC681}"/>
              </a:ext>
            </a:extLst>
          </p:cNvPr>
          <p:cNvPicPr>
            <a:picLocks noChangeAspect="1"/>
          </p:cNvPicPr>
          <p:nvPr/>
        </p:nvPicPr>
        <p:blipFill>
          <a:blip r:embed="rId4"/>
          <a:stretch>
            <a:fillRect/>
          </a:stretch>
        </p:blipFill>
        <p:spPr>
          <a:xfrm>
            <a:off x="2171700" y="1258227"/>
            <a:ext cx="7848600" cy="1762085"/>
          </a:xfrm>
          <a:prstGeom prst="rect">
            <a:avLst/>
          </a:prstGeom>
          <a:solidFill>
            <a:srgbClr val="FFFFFF"/>
          </a:solidFill>
        </p:spPr>
      </p:pic>
      <p:sp>
        <p:nvSpPr>
          <p:cNvPr id="2" name="Title 1"/>
          <p:cNvSpPr>
            <a:spLocks noGrp="1"/>
          </p:cNvSpPr>
          <p:nvPr>
            <p:ph type="ctrTitle"/>
          </p:nvPr>
        </p:nvSpPr>
        <p:spPr>
          <a:xfrm>
            <a:off x="22911" y="1293111"/>
            <a:ext cx="12146178" cy="1470025"/>
          </a:xfrm>
        </p:spPr>
        <p:txBody>
          <a:bodyPr>
            <a:normAutofit/>
          </a:bodyPr>
          <a:lstStyle/>
          <a:p>
            <a:r>
              <a:rPr lang="en-US" sz="3600" b="1" dirty="0">
                <a:solidFill>
                  <a:schemeClr val="tx2"/>
                </a:solidFill>
                <a:effectLst>
                  <a:reflection blurRad="12700" endPos="0" dir="5400000" sy="-90000" algn="bl" rotWithShape="0"/>
                </a:effectLst>
                <a:cs typeface="Times New Roman" pitchFamily="18" charset="0"/>
              </a:rPr>
              <a:t>New Trustee Orientation</a:t>
            </a:r>
            <a:br>
              <a:rPr lang="en-US" sz="3600" b="1" dirty="0">
                <a:solidFill>
                  <a:schemeClr val="tx2"/>
                </a:solidFill>
                <a:effectLst>
                  <a:reflection blurRad="12700" endPos="0" dir="5400000" sy="-90000" algn="bl" rotWithShape="0"/>
                </a:effectLst>
                <a:cs typeface="Times New Roman" pitchFamily="18" charset="0"/>
              </a:rPr>
            </a:br>
            <a:r>
              <a:rPr lang="en-US" sz="2800" dirty="0">
                <a:solidFill>
                  <a:schemeClr val="tx2"/>
                </a:solidFill>
                <a:cs typeface="Times New Roman" pitchFamily="18" charset="0"/>
              </a:rPr>
              <a:t>NLC-RISC TRUSTEES CONFERENCE 2023</a:t>
            </a: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sp>
        <p:nvSpPr>
          <p:cNvPr id="3" name="Subtitle 2"/>
          <p:cNvSpPr>
            <a:spLocks noGrp="1"/>
          </p:cNvSpPr>
          <p:nvPr>
            <p:ph type="subTitle" idx="1"/>
          </p:nvPr>
        </p:nvSpPr>
        <p:spPr>
          <a:xfrm>
            <a:off x="4581525" y="2712338"/>
            <a:ext cx="3124200" cy="679448"/>
          </a:xfrm>
        </p:spPr>
        <p:txBody>
          <a:bodyPr vert="horz" lIns="0" tIns="45720" rIns="18288" bIns="45720" rtlCol="0" anchor="t">
            <a:normAutofit/>
          </a:bodyPr>
          <a:lstStyle/>
          <a:p>
            <a:r>
              <a:rPr lang="en-US" sz="2800" dirty="0">
                <a:solidFill>
                  <a:schemeClr val="tx2"/>
                </a:solidFill>
                <a:cs typeface="Times New Roman" pitchFamily="18" charset="0"/>
              </a:rPr>
              <a:t>Portlandia, OR</a:t>
            </a:r>
          </a:p>
        </p:txBody>
      </p:sp>
    </p:spTree>
    <p:extLst>
      <p:ext uri="{BB962C8B-B14F-4D97-AF65-F5344CB8AC3E}">
        <p14:creationId xmlns:p14="http://schemas.microsoft.com/office/powerpoint/2010/main" val="400850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D2E6FDE7-1319-C13C-8DAB-39601CC2094A}"/>
              </a:ext>
            </a:extLst>
          </p:cNvPr>
          <p:cNvPicPr>
            <a:picLocks noChangeAspect="1"/>
          </p:cNvPicPr>
          <p:nvPr/>
        </p:nvPicPr>
        <p:blipFill rotWithShape="1">
          <a:blip r:embed="rId3"/>
          <a:srcRect l="16980" r="30449"/>
          <a:stretch/>
        </p:blipFill>
        <p:spPr>
          <a:xfrm>
            <a:off x="0" y="13653"/>
            <a:ext cx="5410201" cy="6856379"/>
          </a:xfrm>
          <a:prstGeom prst="rect">
            <a:avLst/>
          </a:prstGeom>
        </p:spPr>
      </p:pic>
      <p:sp>
        <p:nvSpPr>
          <p:cNvPr id="2" name="Content Placeholder 1"/>
          <p:cNvSpPr>
            <a:spLocks noGrp="1"/>
          </p:cNvSpPr>
          <p:nvPr>
            <p:ph sz="half" idx="1"/>
          </p:nvPr>
        </p:nvSpPr>
        <p:spPr>
          <a:xfrm>
            <a:off x="5534025" y="1864894"/>
            <a:ext cx="3657600" cy="4993105"/>
          </a:xfrm>
        </p:spPr>
        <p:txBody>
          <a:bodyPr>
            <a:normAutofit/>
          </a:bodyPr>
          <a:lstStyle/>
          <a:p>
            <a:pPr>
              <a:buFont typeface="Arial" panose="020B0604020202020204" pitchFamily="34" charset="0"/>
              <a:buChar char="•"/>
            </a:pPr>
            <a:r>
              <a:rPr lang="en-US" sz="1800" dirty="0"/>
              <a:t>General Liability</a:t>
            </a:r>
          </a:p>
          <a:p>
            <a:pPr>
              <a:buFont typeface="Arial" panose="020B0604020202020204" pitchFamily="34" charset="0"/>
              <a:buChar char="•"/>
            </a:pPr>
            <a:r>
              <a:rPr lang="en-US" sz="1800" dirty="0"/>
              <a:t>Premises</a:t>
            </a:r>
          </a:p>
          <a:p>
            <a:pPr>
              <a:buFont typeface="Arial" panose="020B0604020202020204" pitchFamily="34" charset="0"/>
              <a:buChar char="•"/>
            </a:pPr>
            <a:r>
              <a:rPr lang="en-US" sz="1800" dirty="0"/>
              <a:t>Directors and Officers</a:t>
            </a:r>
          </a:p>
          <a:p>
            <a:pPr>
              <a:buFont typeface="Arial" panose="020B0604020202020204" pitchFamily="34" charset="0"/>
              <a:buChar char="•"/>
            </a:pPr>
            <a:r>
              <a:rPr lang="en-US" sz="1800" dirty="0"/>
              <a:t>Employment</a:t>
            </a:r>
          </a:p>
          <a:p>
            <a:pPr>
              <a:buFont typeface="Arial" panose="020B0604020202020204" pitchFamily="34" charset="0"/>
              <a:buChar char="•"/>
            </a:pPr>
            <a:r>
              <a:rPr lang="en-US" sz="1800" dirty="0"/>
              <a:t>Professional</a:t>
            </a:r>
          </a:p>
          <a:p>
            <a:pPr>
              <a:buFont typeface="Arial" panose="020B0604020202020204" pitchFamily="34" charset="0"/>
              <a:buChar char="•"/>
            </a:pPr>
            <a:r>
              <a:rPr lang="en-US" sz="1800" dirty="0"/>
              <a:t>Elected Officials</a:t>
            </a:r>
          </a:p>
          <a:p>
            <a:pPr>
              <a:buFont typeface="Arial" panose="020B0604020202020204" pitchFamily="34" charset="0"/>
              <a:buChar char="•"/>
            </a:pPr>
            <a:r>
              <a:rPr lang="en-US" sz="1800" dirty="0"/>
              <a:t>Auto</a:t>
            </a:r>
          </a:p>
          <a:p>
            <a:pPr>
              <a:buFont typeface="Arial" panose="020B0604020202020204" pitchFamily="34" charset="0"/>
              <a:buChar char="•"/>
            </a:pPr>
            <a:r>
              <a:rPr lang="en-US" sz="1800" dirty="0"/>
              <a:t>Ethics Defense ($7,500) </a:t>
            </a:r>
          </a:p>
          <a:p>
            <a:pPr>
              <a:buFont typeface="Arial" panose="020B0604020202020204" pitchFamily="34" charset="0"/>
              <a:buChar char="•"/>
            </a:pPr>
            <a:r>
              <a:rPr lang="en-US" sz="1800" dirty="0"/>
              <a:t>$5 million limits automatically</a:t>
            </a:r>
          </a:p>
          <a:p>
            <a:pPr>
              <a:buFont typeface="Arial" panose="020B0604020202020204" pitchFamily="34" charset="0"/>
              <a:buChar char="•"/>
            </a:pPr>
            <a:r>
              <a:rPr lang="en-US" sz="1800" dirty="0"/>
              <a:t>Can purchase up to $15 million in limits </a:t>
            </a:r>
          </a:p>
        </p:txBody>
      </p:sp>
      <p:sp>
        <p:nvSpPr>
          <p:cNvPr id="5" name="Content Placeholder 1"/>
          <p:cNvSpPr>
            <a:spLocks noGrp="1"/>
          </p:cNvSpPr>
          <p:nvPr>
            <p:ph sz="half" idx="2"/>
          </p:nvPr>
        </p:nvSpPr>
        <p:spPr>
          <a:xfrm>
            <a:off x="9067800" y="1864894"/>
            <a:ext cx="3657600" cy="4307306"/>
          </a:xfrm>
        </p:spPr>
        <p:txBody>
          <a:bodyPr>
            <a:normAutofit/>
          </a:bodyPr>
          <a:lstStyle/>
          <a:p>
            <a:pPr>
              <a:buFont typeface="Arial" panose="020B0604020202020204" pitchFamily="34" charset="0"/>
              <a:buChar char="•"/>
            </a:pPr>
            <a:r>
              <a:rPr lang="en-US" sz="1800" dirty="0"/>
              <a:t>Police Liability</a:t>
            </a:r>
          </a:p>
          <a:p>
            <a:pPr>
              <a:buFont typeface="Arial" panose="020B0604020202020204" pitchFamily="34" charset="0"/>
              <a:buChar char="•"/>
            </a:pPr>
            <a:r>
              <a:rPr lang="en-US" sz="1800" dirty="0"/>
              <a:t>Firefighter Liability </a:t>
            </a:r>
          </a:p>
          <a:p>
            <a:pPr>
              <a:buFont typeface="Arial" panose="020B0604020202020204" pitchFamily="34" charset="0"/>
              <a:buChar char="•"/>
            </a:pPr>
            <a:r>
              <a:rPr lang="en-US" sz="1800" dirty="0"/>
              <a:t>Cyber</a:t>
            </a:r>
          </a:p>
          <a:p>
            <a:pPr>
              <a:buFont typeface="Arial" panose="020B0604020202020204" pitchFamily="34" charset="0"/>
              <a:buChar char="•"/>
            </a:pPr>
            <a:r>
              <a:rPr lang="en-US" sz="1800" dirty="0"/>
              <a:t>Limited Pollution</a:t>
            </a:r>
          </a:p>
          <a:p>
            <a:pPr>
              <a:buFont typeface="Arial" panose="020B0604020202020204" pitchFamily="34" charset="0"/>
              <a:buChar char="•"/>
            </a:pPr>
            <a:r>
              <a:rPr lang="en-US" sz="1800" dirty="0"/>
              <a:t>Fairs</a:t>
            </a:r>
          </a:p>
          <a:p>
            <a:pPr>
              <a:buFont typeface="Arial" panose="020B0604020202020204" pitchFamily="34" charset="0"/>
              <a:buChar char="•"/>
            </a:pPr>
            <a:r>
              <a:rPr lang="en-US" sz="1800" dirty="0"/>
              <a:t>Special Events</a:t>
            </a:r>
          </a:p>
          <a:p>
            <a:pPr>
              <a:buFont typeface="Arial" panose="020B0604020202020204" pitchFamily="34" charset="0"/>
              <a:buChar char="•"/>
            </a:pPr>
            <a:r>
              <a:rPr lang="en-US" sz="1800" dirty="0"/>
              <a:t>Liquor Liability</a:t>
            </a:r>
          </a:p>
          <a:p>
            <a:pPr>
              <a:buFont typeface="Arial" panose="020B0604020202020204" pitchFamily="34" charset="0"/>
              <a:buChar char="•"/>
            </a:pPr>
            <a:r>
              <a:rPr lang="en-US" sz="1800" dirty="0"/>
              <a:t>Transit (Buses) </a:t>
            </a:r>
            <a:endParaRPr lang="en-US" dirty="0"/>
          </a:p>
        </p:txBody>
      </p:sp>
      <p:sp>
        <p:nvSpPr>
          <p:cNvPr id="4" name="Title 3"/>
          <p:cNvSpPr>
            <a:spLocks noGrp="1"/>
          </p:cNvSpPr>
          <p:nvPr>
            <p:ph type="title"/>
          </p:nvPr>
        </p:nvSpPr>
        <p:spPr>
          <a:xfrm>
            <a:off x="5943600" y="274638"/>
            <a:ext cx="5486400" cy="1143000"/>
          </a:xfrm>
        </p:spPr>
        <p:txBody>
          <a:bodyPr>
            <a:normAutofit fontScale="90000"/>
          </a:bodyPr>
          <a:lstStyle/>
          <a:p>
            <a:r>
              <a:rPr lang="en-US" b="1" dirty="0">
                <a:solidFill>
                  <a:schemeClr val="tx2"/>
                </a:solidFill>
              </a:rPr>
              <a:t>CIS Lines of Coverage	</a:t>
            </a:r>
          </a:p>
        </p:txBody>
      </p:sp>
    </p:spTree>
    <p:extLst>
      <p:ext uri="{BB962C8B-B14F-4D97-AF65-F5344CB8AC3E}">
        <p14:creationId xmlns:p14="http://schemas.microsoft.com/office/powerpoint/2010/main" val="405476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A207A370-D362-0B22-DE00-DE16DDFD5570}"/>
              </a:ext>
            </a:extLst>
          </p:cNvPr>
          <p:cNvGrpSpPr>
            <a:grpSpLocks noChangeAspect="1"/>
          </p:cNvGrpSpPr>
          <p:nvPr/>
        </p:nvGrpSpPr>
        <p:grpSpPr>
          <a:xfrm>
            <a:off x="6553200" y="1417638"/>
            <a:ext cx="5460821" cy="5072212"/>
            <a:chOff x="6551521" y="5815597"/>
            <a:chExt cx="10196972" cy="9471323"/>
          </a:xfrm>
        </p:grpSpPr>
        <p:grpSp>
          <p:nvGrpSpPr>
            <p:cNvPr id="5" name="Group 98">
              <a:extLst>
                <a:ext uri="{FF2B5EF4-FFF2-40B4-BE49-F238E27FC236}">
                  <a16:creationId xmlns:a16="http://schemas.microsoft.com/office/drawing/2014/main" id="{2853C2C5-443F-DA48-B6EC-3CC31662A52D}"/>
                </a:ext>
              </a:extLst>
            </p:cNvPr>
            <p:cNvGrpSpPr>
              <a:grpSpLocks/>
            </p:cNvGrpSpPr>
            <p:nvPr/>
          </p:nvGrpSpPr>
          <p:grpSpPr bwMode="auto">
            <a:xfrm>
              <a:off x="6551521" y="5815597"/>
              <a:ext cx="10196972" cy="9471323"/>
              <a:chOff x="4971" y="461"/>
              <a:chExt cx="1883" cy="1749"/>
            </a:xfrm>
            <a:solidFill>
              <a:schemeClr val="bg1">
                <a:lumMod val="95000"/>
              </a:schemeClr>
            </a:solidFill>
          </p:grpSpPr>
          <p:sp>
            <p:nvSpPr>
              <p:cNvPr id="6" name="Freeform 99">
                <a:extLst>
                  <a:ext uri="{FF2B5EF4-FFF2-40B4-BE49-F238E27FC236}">
                    <a16:creationId xmlns:a16="http://schemas.microsoft.com/office/drawing/2014/main" id="{577B898F-418F-13EB-E475-09C89CC5850D}"/>
                  </a:ext>
                </a:extLst>
              </p:cNvPr>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 name="Freeform 100">
                <a:extLst>
                  <a:ext uri="{FF2B5EF4-FFF2-40B4-BE49-F238E27FC236}">
                    <a16:creationId xmlns:a16="http://schemas.microsoft.com/office/drawing/2014/main" id="{3192D18E-776F-6C17-C068-BDEDE724EADB}"/>
                  </a:ext>
                </a:extLst>
              </p:cNvPr>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 name="Freeform 101">
                <a:extLst>
                  <a:ext uri="{FF2B5EF4-FFF2-40B4-BE49-F238E27FC236}">
                    <a16:creationId xmlns:a16="http://schemas.microsoft.com/office/drawing/2014/main" id="{FD7C370D-2C0B-6EEE-14CE-8D89430A20C3}"/>
                  </a:ext>
                </a:extLst>
              </p:cNvPr>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 name="Freeform 102">
                <a:extLst>
                  <a:ext uri="{FF2B5EF4-FFF2-40B4-BE49-F238E27FC236}">
                    <a16:creationId xmlns:a16="http://schemas.microsoft.com/office/drawing/2014/main" id="{93D0C522-62C5-1A2C-5B28-2FD0436ACD69}"/>
                  </a:ext>
                </a:extLst>
              </p:cNvPr>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0" name="Freeform 103">
                <a:extLst>
                  <a:ext uri="{FF2B5EF4-FFF2-40B4-BE49-F238E27FC236}">
                    <a16:creationId xmlns:a16="http://schemas.microsoft.com/office/drawing/2014/main" id="{1D0BDD2D-2AFC-F6F9-C907-BB1711FE1967}"/>
                  </a:ext>
                </a:extLst>
              </p:cNvPr>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1" name="Freeform 104">
                <a:extLst>
                  <a:ext uri="{FF2B5EF4-FFF2-40B4-BE49-F238E27FC236}">
                    <a16:creationId xmlns:a16="http://schemas.microsoft.com/office/drawing/2014/main" id="{9E09554B-3E1E-EF1D-E563-B95F76285BC8}"/>
                  </a:ext>
                </a:extLst>
              </p:cNvPr>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2" name="Freeform 105">
                <a:extLst>
                  <a:ext uri="{FF2B5EF4-FFF2-40B4-BE49-F238E27FC236}">
                    <a16:creationId xmlns:a16="http://schemas.microsoft.com/office/drawing/2014/main" id="{BC2D51BE-AC4D-C1EB-83C8-BD72640EF057}"/>
                  </a:ext>
                </a:extLst>
              </p:cNvPr>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3" name="Freeform 106">
                <a:extLst>
                  <a:ext uri="{FF2B5EF4-FFF2-40B4-BE49-F238E27FC236}">
                    <a16:creationId xmlns:a16="http://schemas.microsoft.com/office/drawing/2014/main" id="{58C10D8F-30BA-DE1C-454C-5C05CD5FD492}"/>
                  </a:ext>
                </a:extLst>
              </p:cNvPr>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4" name="Freeform 107">
                <a:extLst>
                  <a:ext uri="{FF2B5EF4-FFF2-40B4-BE49-F238E27FC236}">
                    <a16:creationId xmlns:a16="http://schemas.microsoft.com/office/drawing/2014/main" id="{873641EE-7CDA-583A-9325-9B3E6C389A3B}"/>
                  </a:ext>
                </a:extLst>
              </p:cNvPr>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5" name="Freeform 108">
                <a:extLst>
                  <a:ext uri="{FF2B5EF4-FFF2-40B4-BE49-F238E27FC236}">
                    <a16:creationId xmlns:a16="http://schemas.microsoft.com/office/drawing/2014/main" id="{EF1153E2-03A0-3DC0-6A19-4C37EE140D74}"/>
                  </a:ext>
                </a:extLst>
              </p:cNvPr>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6" name="Freeform 109">
                <a:extLst>
                  <a:ext uri="{FF2B5EF4-FFF2-40B4-BE49-F238E27FC236}">
                    <a16:creationId xmlns:a16="http://schemas.microsoft.com/office/drawing/2014/main" id="{1DB33F1B-1C10-1AC0-F33C-35874AF07EFF}"/>
                  </a:ext>
                </a:extLst>
              </p:cNvPr>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7" name="Freeform 110">
                <a:extLst>
                  <a:ext uri="{FF2B5EF4-FFF2-40B4-BE49-F238E27FC236}">
                    <a16:creationId xmlns:a16="http://schemas.microsoft.com/office/drawing/2014/main" id="{8300F9DC-A7C8-5DA7-627F-05C2C0E1AA3D}"/>
                  </a:ext>
                </a:extLst>
              </p:cNvPr>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8" name="Freeform 111">
                <a:extLst>
                  <a:ext uri="{FF2B5EF4-FFF2-40B4-BE49-F238E27FC236}">
                    <a16:creationId xmlns:a16="http://schemas.microsoft.com/office/drawing/2014/main" id="{FA1C8ED4-FBAF-514D-67CB-16188B66986B}"/>
                  </a:ext>
                </a:extLst>
              </p:cNvPr>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19" name="Freeform 112">
                <a:extLst>
                  <a:ext uri="{FF2B5EF4-FFF2-40B4-BE49-F238E27FC236}">
                    <a16:creationId xmlns:a16="http://schemas.microsoft.com/office/drawing/2014/main" id="{0DB873E1-D5CF-34C4-67D9-CEA0991FD385}"/>
                  </a:ext>
                </a:extLst>
              </p:cNvPr>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0" name="Freeform 113">
                <a:extLst>
                  <a:ext uri="{FF2B5EF4-FFF2-40B4-BE49-F238E27FC236}">
                    <a16:creationId xmlns:a16="http://schemas.microsoft.com/office/drawing/2014/main" id="{3D53398A-39B1-6486-49B7-32F25E82CF29}"/>
                  </a:ext>
                </a:extLst>
              </p:cNvPr>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1" name="Freeform 114">
                <a:extLst>
                  <a:ext uri="{FF2B5EF4-FFF2-40B4-BE49-F238E27FC236}">
                    <a16:creationId xmlns:a16="http://schemas.microsoft.com/office/drawing/2014/main" id="{51B4517A-2CAF-D2CF-F49E-3843D3017F84}"/>
                  </a:ext>
                </a:extLst>
              </p:cNvPr>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2" name="Freeform 115">
                <a:extLst>
                  <a:ext uri="{FF2B5EF4-FFF2-40B4-BE49-F238E27FC236}">
                    <a16:creationId xmlns:a16="http://schemas.microsoft.com/office/drawing/2014/main" id="{9C872703-6700-FA7D-3B88-30EA8BEF763A}"/>
                  </a:ext>
                </a:extLst>
              </p:cNvPr>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3" name="Freeform 116">
                <a:extLst>
                  <a:ext uri="{FF2B5EF4-FFF2-40B4-BE49-F238E27FC236}">
                    <a16:creationId xmlns:a16="http://schemas.microsoft.com/office/drawing/2014/main" id="{380F4794-4DAD-547B-9E66-FD4A846EA8B4}"/>
                  </a:ext>
                </a:extLst>
              </p:cNvPr>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4" name="Freeform 117">
                <a:extLst>
                  <a:ext uri="{FF2B5EF4-FFF2-40B4-BE49-F238E27FC236}">
                    <a16:creationId xmlns:a16="http://schemas.microsoft.com/office/drawing/2014/main" id="{A2F366C5-708B-B3E4-B1FC-A07DC0D75D51}"/>
                  </a:ext>
                </a:extLst>
              </p:cNvPr>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5" name="Freeform 118">
                <a:extLst>
                  <a:ext uri="{FF2B5EF4-FFF2-40B4-BE49-F238E27FC236}">
                    <a16:creationId xmlns:a16="http://schemas.microsoft.com/office/drawing/2014/main" id="{86D3902F-8EE9-F826-5CEA-D8371E604F3E}"/>
                  </a:ext>
                </a:extLst>
              </p:cNvPr>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6" name="Freeform 119">
                <a:extLst>
                  <a:ext uri="{FF2B5EF4-FFF2-40B4-BE49-F238E27FC236}">
                    <a16:creationId xmlns:a16="http://schemas.microsoft.com/office/drawing/2014/main" id="{F092E2CF-9351-EBA9-DC81-4B7AA659ED97}"/>
                  </a:ext>
                </a:extLst>
              </p:cNvPr>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7" name="Freeform 120">
                <a:extLst>
                  <a:ext uri="{FF2B5EF4-FFF2-40B4-BE49-F238E27FC236}">
                    <a16:creationId xmlns:a16="http://schemas.microsoft.com/office/drawing/2014/main" id="{7DA9DA1E-6BBD-F97D-B7E2-EC0C30C4B459}"/>
                  </a:ext>
                </a:extLst>
              </p:cNvPr>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8" name="Freeform 121">
                <a:extLst>
                  <a:ext uri="{FF2B5EF4-FFF2-40B4-BE49-F238E27FC236}">
                    <a16:creationId xmlns:a16="http://schemas.microsoft.com/office/drawing/2014/main" id="{FB02DE91-C79E-4241-E98D-DB5B4DC1DC87}"/>
                  </a:ext>
                </a:extLst>
              </p:cNvPr>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29" name="Freeform 122">
                <a:extLst>
                  <a:ext uri="{FF2B5EF4-FFF2-40B4-BE49-F238E27FC236}">
                    <a16:creationId xmlns:a16="http://schemas.microsoft.com/office/drawing/2014/main" id="{B856B20A-E1A1-6CAA-FD6A-BB8BBAE44EA8}"/>
                  </a:ext>
                </a:extLst>
              </p:cNvPr>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0" name="Freeform 123">
                <a:extLst>
                  <a:ext uri="{FF2B5EF4-FFF2-40B4-BE49-F238E27FC236}">
                    <a16:creationId xmlns:a16="http://schemas.microsoft.com/office/drawing/2014/main" id="{A50C1A52-DA52-E4F7-B363-E91CACB674B6}"/>
                  </a:ext>
                </a:extLst>
              </p:cNvPr>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1" name="Freeform 124">
                <a:extLst>
                  <a:ext uri="{FF2B5EF4-FFF2-40B4-BE49-F238E27FC236}">
                    <a16:creationId xmlns:a16="http://schemas.microsoft.com/office/drawing/2014/main" id="{2F898237-48B3-19EA-2696-82A61163294E}"/>
                  </a:ext>
                </a:extLst>
              </p:cNvPr>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2" name="Freeform 125">
                <a:extLst>
                  <a:ext uri="{FF2B5EF4-FFF2-40B4-BE49-F238E27FC236}">
                    <a16:creationId xmlns:a16="http://schemas.microsoft.com/office/drawing/2014/main" id="{B27DEE1D-35F9-95A5-8533-5F6F17CE49D3}"/>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3" name="Freeform 126">
                <a:extLst>
                  <a:ext uri="{FF2B5EF4-FFF2-40B4-BE49-F238E27FC236}">
                    <a16:creationId xmlns:a16="http://schemas.microsoft.com/office/drawing/2014/main" id="{A5D46F66-0484-69A6-8A81-DC5874BD2181}"/>
                  </a:ext>
                </a:extLst>
              </p:cNvPr>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4" name="Freeform 127">
                <a:extLst>
                  <a:ext uri="{FF2B5EF4-FFF2-40B4-BE49-F238E27FC236}">
                    <a16:creationId xmlns:a16="http://schemas.microsoft.com/office/drawing/2014/main" id="{CEF14DEC-581F-82A3-789E-EFDA3B9C5DDA}"/>
                  </a:ext>
                </a:extLst>
              </p:cNvPr>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5" name="Freeform 128">
                <a:extLst>
                  <a:ext uri="{FF2B5EF4-FFF2-40B4-BE49-F238E27FC236}">
                    <a16:creationId xmlns:a16="http://schemas.microsoft.com/office/drawing/2014/main" id="{3FE30A72-9449-2CA9-E157-CA0B090E843A}"/>
                  </a:ext>
                </a:extLst>
              </p:cNvPr>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6" name="Freeform 129">
                <a:extLst>
                  <a:ext uri="{FF2B5EF4-FFF2-40B4-BE49-F238E27FC236}">
                    <a16:creationId xmlns:a16="http://schemas.microsoft.com/office/drawing/2014/main" id="{5D255B7D-18E7-83F4-3C66-8EB1F49F4456}"/>
                  </a:ext>
                </a:extLst>
              </p:cNvPr>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7" name="Freeform 130">
                <a:extLst>
                  <a:ext uri="{FF2B5EF4-FFF2-40B4-BE49-F238E27FC236}">
                    <a16:creationId xmlns:a16="http://schemas.microsoft.com/office/drawing/2014/main" id="{0EA05976-2293-A3D5-0EC4-21DB1016B33E}"/>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8" name="Freeform 131">
                <a:extLst>
                  <a:ext uri="{FF2B5EF4-FFF2-40B4-BE49-F238E27FC236}">
                    <a16:creationId xmlns:a16="http://schemas.microsoft.com/office/drawing/2014/main" id="{E34B6C35-3C04-6492-8FCD-BAC763C78078}"/>
                  </a:ext>
                </a:extLst>
              </p:cNvPr>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39" name="Freeform 132">
                <a:extLst>
                  <a:ext uri="{FF2B5EF4-FFF2-40B4-BE49-F238E27FC236}">
                    <a16:creationId xmlns:a16="http://schemas.microsoft.com/office/drawing/2014/main" id="{73C31BFE-FE7D-8087-96AF-BE5214FF49C1}"/>
                  </a:ext>
                </a:extLst>
              </p:cNvPr>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0" name="Freeform 133">
                <a:extLst>
                  <a:ext uri="{FF2B5EF4-FFF2-40B4-BE49-F238E27FC236}">
                    <a16:creationId xmlns:a16="http://schemas.microsoft.com/office/drawing/2014/main" id="{56052342-069B-4D2B-8DFB-BDFB4C561856}"/>
                  </a:ext>
                </a:extLst>
              </p:cNvPr>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1" name="Freeform 134">
                <a:extLst>
                  <a:ext uri="{FF2B5EF4-FFF2-40B4-BE49-F238E27FC236}">
                    <a16:creationId xmlns:a16="http://schemas.microsoft.com/office/drawing/2014/main" id="{54E280AE-2103-0F48-3323-41F6EC5CD41D}"/>
                  </a:ext>
                </a:extLst>
              </p:cNvPr>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2" name="Freeform 135">
                <a:extLst>
                  <a:ext uri="{FF2B5EF4-FFF2-40B4-BE49-F238E27FC236}">
                    <a16:creationId xmlns:a16="http://schemas.microsoft.com/office/drawing/2014/main" id="{2654FC55-004B-2761-6657-F1331243D90C}"/>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3" name="Freeform 136">
                <a:extLst>
                  <a:ext uri="{FF2B5EF4-FFF2-40B4-BE49-F238E27FC236}">
                    <a16:creationId xmlns:a16="http://schemas.microsoft.com/office/drawing/2014/main" id="{4114E45C-8799-8D37-70D8-C2EA31663457}"/>
                  </a:ext>
                </a:extLst>
              </p:cNvPr>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4" name="Freeform 137">
                <a:extLst>
                  <a:ext uri="{FF2B5EF4-FFF2-40B4-BE49-F238E27FC236}">
                    <a16:creationId xmlns:a16="http://schemas.microsoft.com/office/drawing/2014/main" id="{B9BA13CC-4D62-078D-D078-8EEB79988448}"/>
                  </a:ext>
                </a:extLst>
              </p:cNvPr>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5" name="Freeform 138">
                <a:extLst>
                  <a:ext uri="{FF2B5EF4-FFF2-40B4-BE49-F238E27FC236}">
                    <a16:creationId xmlns:a16="http://schemas.microsoft.com/office/drawing/2014/main" id="{A1979132-855B-4EA7-D66F-E4396F690BBC}"/>
                  </a:ext>
                </a:extLst>
              </p:cNvPr>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6" name="Freeform 139">
                <a:extLst>
                  <a:ext uri="{FF2B5EF4-FFF2-40B4-BE49-F238E27FC236}">
                    <a16:creationId xmlns:a16="http://schemas.microsoft.com/office/drawing/2014/main" id="{15AE7EDE-7F12-39F5-4CFE-53BD52507C3E}"/>
                  </a:ext>
                </a:extLst>
              </p:cNvPr>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7" name="Freeform 140">
                <a:extLst>
                  <a:ext uri="{FF2B5EF4-FFF2-40B4-BE49-F238E27FC236}">
                    <a16:creationId xmlns:a16="http://schemas.microsoft.com/office/drawing/2014/main" id="{81747602-F78F-B070-837E-8CEB3F9EE983}"/>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8" name="Freeform 141">
                <a:extLst>
                  <a:ext uri="{FF2B5EF4-FFF2-40B4-BE49-F238E27FC236}">
                    <a16:creationId xmlns:a16="http://schemas.microsoft.com/office/drawing/2014/main" id="{09F87AF6-D79C-232D-8178-91160AF8911D}"/>
                  </a:ext>
                </a:extLst>
              </p:cNvPr>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49" name="Freeform 142">
                <a:extLst>
                  <a:ext uri="{FF2B5EF4-FFF2-40B4-BE49-F238E27FC236}">
                    <a16:creationId xmlns:a16="http://schemas.microsoft.com/office/drawing/2014/main" id="{374EE44D-CA8E-3E3D-A406-422029160B67}"/>
                  </a:ext>
                </a:extLst>
              </p:cNvPr>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0" name="Freeform 143">
                <a:extLst>
                  <a:ext uri="{FF2B5EF4-FFF2-40B4-BE49-F238E27FC236}">
                    <a16:creationId xmlns:a16="http://schemas.microsoft.com/office/drawing/2014/main" id="{AD9F0DFE-19A4-803F-9227-F88D20EFA6FF}"/>
                  </a:ext>
                </a:extLst>
              </p:cNvPr>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1" name="Freeform 144">
                <a:extLst>
                  <a:ext uri="{FF2B5EF4-FFF2-40B4-BE49-F238E27FC236}">
                    <a16:creationId xmlns:a16="http://schemas.microsoft.com/office/drawing/2014/main" id="{4561FFA5-4587-47F0-32FC-91723B4AF863}"/>
                  </a:ext>
                </a:extLst>
              </p:cNvPr>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2" name="Freeform 145">
                <a:extLst>
                  <a:ext uri="{FF2B5EF4-FFF2-40B4-BE49-F238E27FC236}">
                    <a16:creationId xmlns:a16="http://schemas.microsoft.com/office/drawing/2014/main" id="{915782AB-CB6C-49D3-7D3D-0D2F6DF8B72E}"/>
                  </a:ext>
                </a:extLst>
              </p:cNvPr>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3" name="Freeform 146">
                <a:extLst>
                  <a:ext uri="{FF2B5EF4-FFF2-40B4-BE49-F238E27FC236}">
                    <a16:creationId xmlns:a16="http://schemas.microsoft.com/office/drawing/2014/main" id="{724D47C2-BC11-4D8F-9C57-DF3BC09C5948}"/>
                  </a:ext>
                </a:extLst>
              </p:cNvPr>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4" name="Freeform 147">
                <a:extLst>
                  <a:ext uri="{FF2B5EF4-FFF2-40B4-BE49-F238E27FC236}">
                    <a16:creationId xmlns:a16="http://schemas.microsoft.com/office/drawing/2014/main" id="{73B6F27E-3584-83E5-F97D-449C771EACDD}"/>
                  </a:ext>
                </a:extLst>
              </p:cNvPr>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5" name="Freeform 148">
                <a:extLst>
                  <a:ext uri="{FF2B5EF4-FFF2-40B4-BE49-F238E27FC236}">
                    <a16:creationId xmlns:a16="http://schemas.microsoft.com/office/drawing/2014/main" id="{F208EF4F-4C0C-F194-F592-F3BDC4C000DC}"/>
                  </a:ext>
                </a:extLst>
              </p:cNvPr>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6" name="Freeform 149">
                <a:extLst>
                  <a:ext uri="{FF2B5EF4-FFF2-40B4-BE49-F238E27FC236}">
                    <a16:creationId xmlns:a16="http://schemas.microsoft.com/office/drawing/2014/main" id="{91B1D396-09AA-8548-FFD6-08B1A6B68C48}"/>
                  </a:ext>
                </a:extLst>
              </p:cNvPr>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7" name="Freeform 150">
                <a:extLst>
                  <a:ext uri="{FF2B5EF4-FFF2-40B4-BE49-F238E27FC236}">
                    <a16:creationId xmlns:a16="http://schemas.microsoft.com/office/drawing/2014/main" id="{679F23D0-C740-7404-BE71-85B01518AC8A}"/>
                  </a:ext>
                </a:extLst>
              </p:cNvPr>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8" name="Freeform 151">
                <a:extLst>
                  <a:ext uri="{FF2B5EF4-FFF2-40B4-BE49-F238E27FC236}">
                    <a16:creationId xmlns:a16="http://schemas.microsoft.com/office/drawing/2014/main" id="{15B7CA56-016C-DD29-3137-E8526E224707}"/>
                  </a:ext>
                </a:extLst>
              </p:cNvPr>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59" name="Freeform 152">
                <a:extLst>
                  <a:ext uri="{FF2B5EF4-FFF2-40B4-BE49-F238E27FC236}">
                    <a16:creationId xmlns:a16="http://schemas.microsoft.com/office/drawing/2014/main" id="{D80F1C4D-C13E-AC25-D811-B6336D66E6B6}"/>
                  </a:ext>
                </a:extLst>
              </p:cNvPr>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0" name="Freeform 153">
                <a:extLst>
                  <a:ext uri="{FF2B5EF4-FFF2-40B4-BE49-F238E27FC236}">
                    <a16:creationId xmlns:a16="http://schemas.microsoft.com/office/drawing/2014/main" id="{D77AE9BF-87E5-18B9-557E-5C09740C64A2}"/>
                  </a:ext>
                </a:extLst>
              </p:cNvPr>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1" name="Freeform 154">
                <a:extLst>
                  <a:ext uri="{FF2B5EF4-FFF2-40B4-BE49-F238E27FC236}">
                    <a16:creationId xmlns:a16="http://schemas.microsoft.com/office/drawing/2014/main" id="{DEBEB537-1435-0321-404D-7B66A2D9496E}"/>
                  </a:ext>
                </a:extLst>
              </p:cNvPr>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2" name="Freeform 155">
                <a:extLst>
                  <a:ext uri="{FF2B5EF4-FFF2-40B4-BE49-F238E27FC236}">
                    <a16:creationId xmlns:a16="http://schemas.microsoft.com/office/drawing/2014/main" id="{2B679C98-9BE3-1CD2-34D9-6AF00467DA4F}"/>
                  </a:ext>
                </a:extLst>
              </p:cNvPr>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3" name="Freeform 156">
                <a:extLst>
                  <a:ext uri="{FF2B5EF4-FFF2-40B4-BE49-F238E27FC236}">
                    <a16:creationId xmlns:a16="http://schemas.microsoft.com/office/drawing/2014/main" id="{173CEFB3-13CD-5901-9E14-F4A888ACC7F2}"/>
                  </a:ext>
                </a:extLst>
              </p:cNvPr>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4" name="Freeform 157">
                <a:extLst>
                  <a:ext uri="{FF2B5EF4-FFF2-40B4-BE49-F238E27FC236}">
                    <a16:creationId xmlns:a16="http://schemas.microsoft.com/office/drawing/2014/main" id="{66022207-232A-C967-335E-061E4AFC1D4E}"/>
                  </a:ext>
                </a:extLst>
              </p:cNvPr>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5" name="Freeform 158">
                <a:extLst>
                  <a:ext uri="{FF2B5EF4-FFF2-40B4-BE49-F238E27FC236}">
                    <a16:creationId xmlns:a16="http://schemas.microsoft.com/office/drawing/2014/main" id="{D3442E71-2285-FDB3-ADBB-AF26B0342011}"/>
                  </a:ext>
                </a:extLst>
              </p:cNvPr>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6" name="Freeform 159">
                <a:extLst>
                  <a:ext uri="{FF2B5EF4-FFF2-40B4-BE49-F238E27FC236}">
                    <a16:creationId xmlns:a16="http://schemas.microsoft.com/office/drawing/2014/main" id="{D5241549-AF70-2713-78B5-B765BC84F8D6}"/>
                  </a:ext>
                </a:extLst>
              </p:cNvPr>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7" name="Freeform 160">
                <a:extLst>
                  <a:ext uri="{FF2B5EF4-FFF2-40B4-BE49-F238E27FC236}">
                    <a16:creationId xmlns:a16="http://schemas.microsoft.com/office/drawing/2014/main" id="{BBEADFE3-CF67-9388-6B35-B7E100EEA3E3}"/>
                  </a:ext>
                </a:extLst>
              </p:cNvPr>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8" name="Freeform 161">
                <a:extLst>
                  <a:ext uri="{FF2B5EF4-FFF2-40B4-BE49-F238E27FC236}">
                    <a16:creationId xmlns:a16="http://schemas.microsoft.com/office/drawing/2014/main" id="{C228FDB8-D8B8-0073-9A90-A95017538363}"/>
                  </a:ext>
                </a:extLst>
              </p:cNvPr>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69" name="Freeform 162">
                <a:extLst>
                  <a:ext uri="{FF2B5EF4-FFF2-40B4-BE49-F238E27FC236}">
                    <a16:creationId xmlns:a16="http://schemas.microsoft.com/office/drawing/2014/main" id="{BA3A8050-87E1-1600-ED5F-039D4497819E}"/>
                  </a:ext>
                </a:extLst>
              </p:cNvPr>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0" name="Freeform 163">
                <a:extLst>
                  <a:ext uri="{FF2B5EF4-FFF2-40B4-BE49-F238E27FC236}">
                    <a16:creationId xmlns:a16="http://schemas.microsoft.com/office/drawing/2014/main" id="{AAB82ED5-EDCE-7A13-0E7E-BC01B08CF2C8}"/>
                  </a:ext>
                </a:extLst>
              </p:cNvPr>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1" name="Freeform 164">
                <a:extLst>
                  <a:ext uri="{FF2B5EF4-FFF2-40B4-BE49-F238E27FC236}">
                    <a16:creationId xmlns:a16="http://schemas.microsoft.com/office/drawing/2014/main" id="{D9CC0949-CF61-AE48-F514-D11B9DD5D0EB}"/>
                  </a:ext>
                </a:extLst>
              </p:cNvPr>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2" name="Freeform 165">
                <a:extLst>
                  <a:ext uri="{FF2B5EF4-FFF2-40B4-BE49-F238E27FC236}">
                    <a16:creationId xmlns:a16="http://schemas.microsoft.com/office/drawing/2014/main" id="{362FE81F-3531-142B-7810-65B81D770A6A}"/>
                  </a:ext>
                </a:extLst>
              </p:cNvPr>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3" name="Freeform 166">
                <a:extLst>
                  <a:ext uri="{FF2B5EF4-FFF2-40B4-BE49-F238E27FC236}">
                    <a16:creationId xmlns:a16="http://schemas.microsoft.com/office/drawing/2014/main" id="{5D772541-5D0D-758B-A621-9CA741157D2E}"/>
                  </a:ext>
                </a:extLst>
              </p:cNvPr>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4" name="Freeform 167">
                <a:extLst>
                  <a:ext uri="{FF2B5EF4-FFF2-40B4-BE49-F238E27FC236}">
                    <a16:creationId xmlns:a16="http://schemas.microsoft.com/office/drawing/2014/main" id="{3B54C166-E174-6B9B-262C-A1729F72E328}"/>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5" name="Freeform 168">
                <a:extLst>
                  <a:ext uri="{FF2B5EF4-FFF2-40B4-BE49-F238E27FC236}">
                    <a16:creationId xmlns:a16="http://schemas.microsoft.com/office/drawing/2014/main" id="{74016029-02EC-98DB-5876-07C92636712E}"/>
                  </a:ext>
                </a:extLst>
              </p:cNvPr>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6" name="Freeform 169">
                <a:extLst>
                  <a:ext uri="{FF2B5EF4-FFF2-40B4-BE49-F238E27FC236}">
                    <a16:creationId xmlns:a16="http://schemas.microsoft.com/office/drawing/2014/main" id="{9870B6CD-0D82-ACE1-BDCD-29E74BB8B9CF}"/>
                  </a:ext>
                </a:extLst>
              </p:cNvPr>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7" name="Freeform 170">
                <a:extLst>
                  <a:ext uri="{FF2B5EF4-FFF2-40B4-BE49-F238E27FC236}">
                    <a16:creationId xmlns:a16="http://schemas.microsoft.com/office/drawing/2014/main" id="{2B7EDACC-E6E9-6DC3-A03D-3EDFAA772816}"/>
                  </a:ext>
                </a:extLst>
              </p:cNvPr>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8" name="Freeform 171">
                <a:extLst>
                  <a:ext uri="{FF2B5EF4-FFF2-40B4-BE49-F238E27FC236}">
                    <a16:creationId xmlns:a16="http://schemas.microsoft.com/office/drawing/2014/main" id="{5822140D-E4B6-DD47-6F36-3E3AB1769CED}"/>
                  </a:ext>
                </a:extLst>
              </p:cNvPr>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79" name="Freeform 172">
                <a:extLst>
                  <a:ext uri="{FF2B5EF4-FFF2-40B4-BE49-F238E27FC236}">
                    <a16:creationId xmlns:a16="http://schemas.microsoft.com/office/drawing/2014/main" id="{EC974EDF-8DBA-733C-0D93-1CBC96314DD9}"/>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0" name="Freeform 173">
                <a:extLst>
                  <a:ext uri="{FF2B5EF4-FFF2-40B4-BE49-F238E27FC236}">
                    <a16:creationId xmlns:a16="http://schemas.microsoft.com/office/drawing/2014/main" id="{FE7781A1-34FA-9066-7A74-1AB182A2078C}"/>
                  </a:ext>
                </a:extLst>
              </p:cNvPr>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1" name="Freeform 174">
                <a:extLst>
                  <a:ext uri="{FF2B5EF4-FFF2-40B4-BE49-F238E27FC236}">
                    <a16:creationId xmlns:a16="http://schemas.microsoft.com/office/drawing/2014/main" id="{D018D58C-856D-22F2-4137-D7BE97B0AFC5}"/>
                  </a:ext>
                </a:extLst>
              </p:cNvPr>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2" name="Freeform 175">
                <a:extLst>
                  <a:ext uri="{FF2B5EF4-FFF2-40B4-BE49-F238E27FC236}">
                    <a16:creationId xmlns:a16="http://schemas.microsoft.com/office/drawing/2014/main" id="{6B14C5C9-9863-B37A-B08B-DD40EC05ADA2}"/>
                  </a:ext>
                </a:extLst>
              </p:cNvPr>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3" name="Freeform 176">
                <a:extLst>
                  <a:ext uri="{FF2B5EF4-FFF2-40B4-BE49-F238E27FC236}">
                    <a16:creationId xmlns:a16="http://schemas.microsoft.com/office/drawing/2014/main" id="{E8EF59BA-7348-DE9B-86CC-229C8549DA9D}"/>
                  </a:ext>
                </a:extLst>
              </p:cNvPr>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4" name="Freeform 177">
                <a:extLst>
                  <a:ext uri="{FF2B5EF4-FFF2-40B4-BE49-F238E27FC236}">
                    <a16:creationId xmlns:a16="http://schemas.microsoft.com/office/drawing/2014/main" id="{C3F07A4E-4F9C-3467-638C-8FB85F222E16}"/>
                  </a:ext>
                </a:extLst>
              </p:cNvPr>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5" name="Freeform 178">
                <a:extLst>
                  <a:ext uri="{FF2B5EF4-FFF2-40B4-BE49-F238E27FC236}">
                    <a16:creationId xmlns:a16="http://schemas.microsoft.com/office/drawing/2014/main" id="{B7054367-A33C-76C9-76F5-3A0D1AE4E5F1}"/>
                  </a:ext>
                </a:extLst>
              </p:cNvPr>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6" name="Freeform 179">
                <a:extLst>
                  <a:ext uri="{FF2B5EF4-FFF2-40B4-BE49-F238E27FC236}">
                    <a16:creationId xmlns:a16="http://schemas.microsoft.com/office/drawing/2014/main" id="{5C970404-AE22-BD40-7399-3245BDD24190}"/>
                  </a:ext>
                </a:extLst>
              </p:cNvPr>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7" name="Freeform 180">
                <a:extLst>
                  <a:ext uri="{FF2B5EF4-FFF2-40B4-BE49-F238E27FC236}">
                    <a16:creationId xmlns:a16="http://schemas.microsoft.com/office/drawing/2014/main" id="{9EA598E1-1C22-EC32-7507-BB625B9CB75C}"/>
                  </a:ext>
                </a:extLst>
              </p:cNvPr>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8" name="Freeform 181">
                <a:extLst>
                  <a:ext uri="{FF2B5EF4-FFF2-40B4-BE49-F238E27FC236}">
                    <a16:creationId xmlns:a16="http://schemas.microsoft.com/office/drawing/2014/main" id="{0F6F4433-9B12-A1D1-A0F3-CFC09DF831DF}"/>
                  </a:ext>
                </a:extLst>
              </p:cNvPr>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89" name="Freeform 182">
                <a:extLst>
                  <a:ext uri="{FF2B5EF4-FFF2-40B4-BE49-F238E27FC236}">
                    <a16:creationId xmlns:a16="http://schemas.microsoft.com/office/drawing/2014/main" id="{A7FB1BA5-D8BD-09B4-AD33-12AF7F09B72F}"/>
                  </a:ext>
                </a:extLst>
              </p:cNvPr>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0" name="Freeform 183">
                <a:extLst>
                  <a:ext uri="{FF2B5EF4-FFF2-40B4-BE49-F238E27FC236}">
                    <a16:creationId xmlns:a16="http://schemas.microsoft.com/office/drawing/2014/main" id="{670CB5D6-5505-3553-AFEE-81095DABA58A}"/>
                  </a:ext>
                </a:extLst>
              </p:cNvPr>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1" name="Freeform 184">
                <a:extLst>
                  <a:ext uri="{FF2B5EF4-FFF2-40B4-BE49-F238E27FC236}">
                    <a16:creationId xmlns:a16="http://schemas.microsoft.com/office/drawing/2014/main" id="{6E7FED2E-2719-9D09-8752-8D0ADEC36CD6}"/>
                  </a:ext>
                </a:extLst>
              </p:cNvPr>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2" name="Freeform 185">
                <a:extLst>
                  <a:ext uri="{FF2B5EF4-FFF2-40B4-BE49-F238E27FC236}">
                    <a16:creationId xmlns:a16="http://schemas.microsoft.com/office/drawing/2014/main" id="{855D42D8-2CC6-AB50-124B-9C8F07E75585}"/>
                  </a:ext>
                </a:extLst>
              </p:cNvPr>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3" name="Freeform 186">
                <a:extLst>
                  <a:ext uri="{FF2B5EF4-FFF2-40B4-BE49-F238E27FC236}">
                    <a16:creationId xmlns:a16="http://schemas.microsoft.com/office/drawing/2014/main" id="{C5D3C268-96D7-CFA9-0CE7-191655877E15}"/>
                  </a:ext>
                </a:extLst>
              </p:cNvPr>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4" name="Freeform 187">
                <a:extLst>
                  <a:ext uri="{FF2B5EF4-FFF2-40B4-BE49-F238E27FC236}">
                    <a16:creationId xmlns:a16="http://schemas.microsoft.com/office/drawing/2014/main" id="{E343064F-2C42-2A39-183A-5126CCB06BF2}"/>
                  </a:ext>
                </a:extLst>
              </p:cNvPr>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5" name="Freeform 188">
                <a:extLst>
                  <a:ext uri="{FF2B5EF4-FFF2-40B4-BE49-F238E27FC236}">
                    <a16:creationId xmlns:a16="http://schemas.microsoft.com/office/drawing/2014/main" id="{BAD0BF4E-9D3F-D0BD-1369-C11DDC694477}"/>
                  </a:ext>
                </a:extLst>
              </p:cNvPr>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6" name="Freeform 189">
                <a:extLst>
                  <a:ext uri="{FF2B5EF4-FFF2-40B4-BE49-F238E27FC236}">
                    <a16:creationId xmlns:a16="http://schemas.microsoft.com/office/drawing/2014/main" id="{07DE0D8B-4133-8421-7FB0-99CDF60D18EF}"/>
                  </a:ext>
                </a:extLst>
              </p:cNvPr>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7" name="Freeform 190">
                <a:extLst>
                  <a:ext uri="{FF2B5EF4-FFF2-40B4-BE49-F238E27FC236}">
                    <a16:creationId xmlns:a16="http://schemas.microsoft.com/office/drawing/2014/main" id="{FD354706-93B5-B336-930B-784738DCBE00}"/>
                  </a:ext>
                </a:extLst>
              </p:cNvPr>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sp>
            <p:nvSpPr>
              <p:cNvPr id="98" name="Freeform 191">
                <a:extLst>
                  <a:ext uri="{FF2B5EF4-FFF2-40B4-BE49-F238E27FC236}">
                    <a16:creationId xmlns:a16="http://schemas.microsoft.com/office/drawing/2014/main" id="{9DD4F9BB-454D-8D1F-F61A-24320D9C3C2E}"/>
                  </a:ext>
                </a:extLst>
              </p:cNvPr>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a:p>
            </p:txBody>
          </p:sp>
        </p:grpSp>
        <p:sp>
          <p:nvSpPr>
            <p:cNvPr id="99" name="Freeform 196">
              <a:extLst>
                <a:ext uri="{FF2B5EF4-FFF2-40B4-BE49-F238E27FC236}">
                  <a16:creationId xmlns:a16="http://schemas.microsoft.com/office/drawing/2014/main" id="{0C1ABA9A-4B48-8E74-E1D6-12FEB5DF1D07}"/>
                </a:ext>
              </a:extLst>
            </p:cNvPr>
            <p:cNvSpPr>
              <a:spLocks noChangeArrowheads="1"/>
            </p:cNvSpPr>
            <p:nvPr/>
          </p:nvSpPr>
          <p:spPr bwMode="auto">
            <a:xfrm>
              <a:off x="8541636" y="6048454"/>
              <a:ext cx="6866575" cy="7678867"/>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chemeClr val="accent2"/>
            </a:solidFill>
            <a:ln>
              <a:noFill/>
            </a:ln>
            <a:effectLst/>
          </p:spPr>
          <p:txBody>
            <a:bodyPr wrap="none" anchor="ctr"/>
            <a:lstStyle/>
            <a:p>
              <a:endParaRPr lang="en-US" sz="7197" dirty="0"/>
            </a:p>
          </p:txBody>
        </p:sp>
        <p:sp>
          <p:nvSpPr>
            <p:cNvPr id="100" name="Freeform 220">
              <a:extLst>
                <a:ext uri="{FF2B5EF4-FFF2-40B4-BE49-F238E27FC236}">
                  <a16:creationId xmlns:a16="http://schemas.microsoft.com/office/drawing/2014/main" id="{6BAA57BD-E16B-8534-AACD-39AB6E1473B6}"/>
                </a:ext>
              </a:extLst>
            </p:cNvPr>
            <p:cNvSpPr>
              <a:spLocks noChangeArrowheads="1"/>
            </p:cNvSpPr>
            <p:nvPr/>
          </p:nvSpPr>
          <p:spPr bwMode="auto">
            <a:xfrm>
              <a:off x="11346751" y="7602640"/>
              <a:ext cx="1673321" cy="1207607"/>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7197"/>
            </a:p>
          </p:txBody>
        </p:sp>
        <p:sp>
          <p:nvSpPr>
            <p:cNvPr id="101" name="Freeform 221">
              <a:extLst>
                <a:ext uri="{FF2B5EF4-FFF2-40B4-BE49-F238E27FC236}">
                  <a16:creationId xmlns:a16="http://schemas.microsoft.com/office/drawing/2014/main" id="{AA75BE4C-1BB0-0C54-AB1A-B8A28A402E08}"/>
                </a:ext>
              </a:extLst>
            </p:cNvPr>
            <p:cNvSpPr>
              <a:spLocks noChangeArrowheads="1"/>
            </p:cNvSpPr>
            <p:nvPr/>
          </p:nvSpPr>
          <p:spPr bwMode="auto">
            <a:xfrm>
              <a:off x="9987516" y="6882407"/>
              <a:ext cx="4548835" cy="4072290"/>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7197"/>
            </a:p>
          </p:txBody>
        </p:sp>
      </p:grpSp>
      <p:sp>
        <p:nvSpPr>
          <p:cNvPr id="2" name="Title 1"/>
          <p:cNvSpPr>
            <a:spLocks noGrp="1"/>
          </p:cNvSpPr>
          <p:nvPr>
            <p:ph type="title"/>
          </p:nvPr>
        </p:nvSpPr>
        <p:spPr/>
        <p:txBody>
          <a:bodyPr/>
          <a:lstStyle/>
          <a:p>
            <a:r>
              <a:rPr lang="en-US" b="1" dirty="0">
                <a:solidFill>
                  <a:schemeClr val="tx2"/>
                </a:solidFill>
              </a:rPr>
              <a:t>Pool Functions</a:t>
            </a:r>
          </a:p>
        </p:txBody>
      </p:sp>
      <p:sp>
        <p:nvSpPr>
          <p:cNvPr id="3" name="Content Placeholder 2"/>
          <p:cNvSpPr>
            <a:spLocks noGrp="1"/>
          </p:cNvSpPr>
          <p:nvPr>
            <p:ph idx="1"/>
          </p:nvPr>
        </p:nvSpPr>
        <p:spPr>
          <a:xfrm>
            <a:off x="609600" y="1600201"/>
            <a:ext cx="8946616" cy="4525963"/>
          </a:xfrm>
        </p:spPr>
        <p:txBody>
          <a:bodyPr vert="horz" anchor="t">
            <a:normAutofit fontScale="85000" lnSpcReduction="20000"/>
          </a:bodyPr>
          <a:lstStyle/>
          <a:p>
            <a:r>
              <a:rPr lang="en-US" dirty="0"/>
              <a:t>Underwriting</a:t>
            </a:r>
          </a:p>
          <a:p>
            <a:pPr lvl="1"/>
            <a:r>
              <a:rPr lang="en-US" dirty="0"/>
              <a:t>Who do we accept for coverage?</a:t>
            </a:r>
          </a:p>
          <a:p>
            <a:pPr lvl="1"/>
            <a:r>
              <a:rPr lang="en-US" dirty="0"/>
              <a:t>What coverage do we provide?</a:t>
            </a:r>
          </a:p>
          <a:p>
            <a:pPr lvl="1"/>
            <a:r>
              <a:rPr lang="en-US" dirty="0"/>
              <a:t>What do we charge for it?</a:t>
            </a:r>
          </a:p>
          <a:p>
            <a:r>
              <a:rPr lang="en-US" dirty="0"/>
              <a:t>Claims</a:t>
            </a:r>
          </a:p>
          <a:p>
            <a:pPr lvl="1"/>
            <a:r>
              <a:rPr lang="en-US" dirty="0"/>
              <a:t>Is this claim covered or not?</a:t>
            </a:r>
          </a:p>
          <a:p>
            <a:pPr lvl="1"/>
            <a:r>
              <a:rPr lang="en-US" dirty="0"/>
              <a:t>Should the claim be contested?</a:t>
            </a:r>
          </a:p>
          <a:p>
            <a:pPr lvl="1"/>
            <a:r>
              <a:rPr lang="en-US" dirty="0"/>
              <a:t>If it is covered, how much do we owe?  </a:t>
            </a:r>
          </a:p>
          <a:p>
            <a:r>
              <a:rPr lang="en-US" dirty="0"/>
              <a:t>Loss control</a:t>
            </a:r>
          </a:p>
          <a:p>
            <a:pPr lvl="1"/>
            <a:r>
              <a:rPr lang="en-US" dirty="0"/>
              <a:t>Can we reduce how many losses we have?</a:t>
            </a:r>
          </a:p>
          <a:p>
            <a:pPr lvl="1"/>
            <a:r>
              <a:rPr lang="en-US" dirty="0"/>
              <a:t>Can we reduce the cost of the losses that do happen?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dirty="0"/>
          </a:p>
        </p:txBody>
      </p:sp>
    </p:spTree>
    <p:extLst>
      <p:ext uri="{BB962C8B-B14F-4D97-AF65-F5344CB8AC3E}">
        <p14:creationId xmlns:p14="http://schemas.microsoft.com/office/powerpoint/2010/main" val="368738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76962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886200" y="1524001"/>
            <a:ext cx="7696200" cy="5059362"/>
          </a:xfrm>
        </p:spPr>
        <p:txBody>
          <a:bodyPr>
            <a:normAutofit fontScale="92500" lnSpcReduction="20000"/>
          </a:bodyPr>
          <a:lstStyle/>
          <a:p>
            <a:pPr>
              <a:lnSpc>
                <a:spcPct val="110000"/>
              </a:lnSpc>
              <a:spcBef>
                <a:spcPts val="600"/>
              </a:spcBef>
              <a:spcAft>
                <a:spcPts val="600"/>
              </a:spcAft>
            </a:pPr>
            <a:r>
              <a:rPr lang="en-US" dirty="0"/>
              <a:t>Staffing structure and how it relates to third-party contract relationships</a:t>
            </a:r>
          </a:p>
          <a:p>
            <a:pPr lvl="1">
              <a:lnSpc>
                <a:spcPct val="110000"/>
              </a:lnSpc>
              <a:spcBef>
                <a:spcPts val="600"/>
              </a:spcBef>
              <a:spcAft>
                <a:spcPts val="600"/>
              </a:spcAft>
            </a:pPr>
            <a:r>
              <a:rPr lang="en-US" dirty="0"/>
              <a:t>What structure, roles, relationships does the pool have?</a:t>
            </a:r>
          </a:p>
          <a:p>
            <a:pPr lvl="1">
              <a:lnSpc>
                <a:spcPct val="110000"/>
              </a:lnSpc>
              <a:spcBef>
                <a:spcPts val="600"/>
              </a:spcBef>
              <a:spcAft>
                <a:spcPts val="600"/>
              </a:spcAft>
            </a:pPr>
            <a:r>
              <a:rPr lang="en-US" dirty="0"/>
              <a:t>Why does this make sense for our operations?</a:t>
            </a:r>
          </a:p>
          <a:p>
            <a:pPr lvl="1">
              <a:lnSpc>
                <a:spcPct val="110000"/>
              </a:lnSpc>
              <a:spcBef>
                <a:spcPts val="600"/>
              </a:spcBef>
              <a:spcAft>
                <a:spcPts val="600"/>
              </a:spcAft>
            </a:pPr>
            <a:r>
              <a:rPr lang="en-US" dirty="0"/>
              <a:t>What would we do if there was a significant shift?</a:t>
            </a:r>
          </a:p>
          <a:p>
            <a:pPr>
              <a:lnSpc>
                <a:spcPct val="110000"/>
              </a:lnSpc>
              <a:spcBef>
                <a:spcPts val="600"/>
              </a:spcBef>
              <a:spcAft>
                <a:spcPts val="600"/>
              </a:spcAft>
            </a:pPr>
            <a:r>
              <a:rPr lang="en-US" dirty="0"/>
              <a:t>Pools are essentially insurance entities.</a:t>
            </a:r>
          </a:p>
          <a:p>
            <a:pPr>
              <a:lnSpc>
                <a:spcPct val="110000"/>
              </a:lnSpc>
              <a:spcBef>
                <a:spcPts val="600"/>
              </a:spcBef>
              <a:spcAft>
                <a:spcPts val="600"/>
              </a:spcAft>
            </a:pPr>
            <a:r>
              <a:rPr lang="en-US" dirty="0"/>
              <a:t>Recruiting challenges for right expertise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dirty="0"/>
          </a:p>
        </p:txBody>
      </p:sp>
      <p:pic>
        <p:nvPicPr>
          <p:cNvPr id="5" name="Picture 4">
            <a:extLst>
              <a:ext uri="{FF2B5EF4-FFF2-40B4-BE49-F238E27FC236}">
                <a16:creationId xmlns:a16="http://schemas.microsoft.com/office/drawing/2014/main" id="{C64C9FCF-9BA5-6722-6BB5-6FFA3CDD8441}"/>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57" name="Group 56">
            <a:extLst>
              <a:ext uri="{FF2B5EF4-FFF2-40B4-BE49-F238E27FC236}">
                <a16:creationId xmlns:a16="http://schemas.microsoft.com/office/drawing/2014/main" id="{F32442AB-BBDF-8866-3903-5C3182D58C54}"/>
              </a:ext>
            </a:extLst>
          </p:cNvPr>
          <p:cNvGrpSpPr>
            <a:grpSpLocks noChangeAspect="1"/>
          </p:cNvGrpSpPr>
          <p:nvPr/>
        </p:nvGrpSpPr>
        <p:grpSpPr>
          <a:xfrm>
            <a:off x="153473" y="1638300"/>
            <a:ext cx="3201302" cy="3581400"/>
            <a:chOff x="9888344" y="5401332"/>
            <a:chExt cx="5021858" cy="5618114"/>
          </a:xfrm>
        </p:grpSpPr>
        <p:grpSp>
          <p:nvGrpSpPr>
            <p:cNvPr id="6" name="Group 5">
              <a:extLst>
                <a:ext uri="{FF2B5EF4-FFF2-40B4-BE49-F238E27FC236}">
                  <a16:creationId xmlns:a16="http://schemas.microsoft.com/office/drawing/2014/main" id="{37892518-931C-3649-4850-E36556E31F94}"/>
                </a:ext>
              </a:extLst>
            </p:cNvPr>
            <p:cNvGrpSpPr/>
            <p:nvPr/>
          </p:nvGrpSpPr>
          <p:grpSpPr>
            <a:xfrm>
              <a:off x="10184491" y="5811260"/>
              <a:ext cx="3941685" cy="5208186"/>
              <a:chOff x="9829438" y="5671231"/>
              <a:chExt cx="4196867" cy="5545360"/>
            </a:xfrm>
          </p:grpSpPr>
          <p:sp>
            <p:nvSpPr>
              <p:cNvPr id="7" name="Freeform 37">
                <a:extLst>
                  <a:ext uri="{FF2B5EF4-FFF2-40B4-BE49-F238E27FC236}">
                    <a16:creationId xmlns:a16="http://schemas.microsoft.com/office/drawing/2014/main" id="{03BAD021-3FD7-D16D-E8DE-22AC3821AD0D}"/>
                  </a:ext>
                </a:extLst>
              </p:cNvPr>
              <p:cNvSpPr>
                <a:spLocks noChangeArrowheads="1"/>
              </p:cNvSpPr>
              <p:nvPr/>
            </p:nvSpPr>
            <p:spPr bwMode="auto">
              <a:xfrm>
                <a:off x="10222282" y="5671231"/>
                <a:ext cx="3460286" cy="3453573"/>
              </a:xfrm>
              <a:custGeom>
                <a:avLst/>
                <a:gdLst>
                  <a:gd name="T0" fmla="*/ 3028 w 6055"/>
                  <a:gd name="T1" fmla="*/ 0 h 6044"/>
                  <a:gd name="T2" fmla="*/ 3028 w 6055"/>
                  <a:gd name="T3" fmla="*/ 0 h 6044"/>
                  <a:gd name="T4" fmla="*/ 0 w 6055"/>
                  <a:gd name="T5" fmla="*/ 3021 h 6044"/>
                  <a:gd name="T6" fmla="*/ 212 w 6055"/>
                  <a:gd name="T7" fmla="*/ 4128 h 6044"/>
                  <a:gd name="T8" fmla="*/ 285 w 6055"/>
                  <a:gd name="T9" fmla="*/ 4221 h 6044"/>
                  <a:gd name="T10" fmla="*/ 425 w 6055"/>
                  <a:gd name="T11" fmla="*/ 4418 h 6044"/>
                  <a:gd name="T12" fmla="*/ 425 w 6055"/>
                  <a:gd name="T13" fmla="*/ 4428 h 6044"/>
                  <a:gd name="T14" fmla="*/ 606 w 6055"/>
                  <a:gd name="T15" fmla="*/ 4630 h 6044"/>
                  <a:gd name="T16" fmla="*/ 560 w 6055"/>
                  <a:gd name="T17" fmla="*/ 4765 h 6044"/>
                  <a:gd name="T18" fmla="*/ 1838 w 6055"/>
                  <a:gd name="T19" fmla="*/ 5799 h 6044"/>
                  <a:gd name="T20" fmla="*/ 2096 w 6055"/>
                  <a:gd name="T21" fmla="*/ 5541 h 6044"/>
                  <a:gd name="T22" fmla="*/ 2960 w 6055"/>
                  <a:gd name="T23" fmla="*/ 6043 h 6044"/>
                  <a:gd name="T24" fmla="*/ 3012 w 6055"/>
                  <a:gd name="T25" fmla="*/ 6043 h 6044"/>
                  <a:gd name="T26" fmla="*/ 3876 w 6055"/>
                  <a:gd name="T27" fmla="*/ 5541 h 6044"/>
                  <a:gd name="T28" fmla="*/ 4160 w 6055"/>
                  <a:gd name="T29" fmla="*/ 5826 h 6044"/>
                  <a:gd name="T30" fmla="*/ 6054 w 6055"/>
                  <a:gd name="T31" fmla="*/ 3021 h 6044"/>
                  <a:gd name="T32" fmla="*/ 6054 w 6055"/>
                  <a:gd name="T33" fmla="*/ 3021 h 6044"/>
                  <a:gd name="T34" fmla="*/ 3028 w 6055"/>
                  <a:gd name="T35" fmla="*/ 0 h 6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55" h="6044">
                    <a:moveTo>
                      <a:pt x="3028" y="0"/>
                    </a:moveTo>
                    <a:lnTo>
                      <a:pt x="3028" y="0"/>
                    </a:lnTo>
                    <a:cubicBezTo>
                      <a:pt x="1357" y="0"/>
                      <a:pt x="0" y="1350"/>
                      <a:pt x="0" y="3021"/>
                    </a:cubicBezTo>
                    <a:cubicBezTo>
                      <a:pt x="0" y="3409"/>
                      <a:pt x="79" y="3787"/>
                      <a:pt x="212" y="4128"/>
                    </a:cubicBezTo>
                    <a:cubicBezTo>
                      <a:pt x="239" y="4155"/>
                      <a:pt x="264" y="4190"/>
                      <a:pt x="285" y="4221"/>
                    </a:cubicBezTo>
                    <a:cubicBezTo>
                      <a:pt x="368" y="4253"/>
                      <a:pt x="425" y="4330"/>
                      <a:pt x="425" y="4418"/>
                    </a:cubicBezTo>
                    <a:cubicBezTo>
                      <a:pt x="425" y="4423"/>
                      <a:pt x="425" y="4423"/>
                      <a:pt x="425" y="4428"/>
                    </a:cubicBezTo>
                    <a:cubicBezTo>
                      <a:pt x="528" y="4438"/>
                      <a:pt x="606" y="4527"/>
                      <a:pt x="606" y="4630"/>
                    </a:cubicBezTo>
                    <a:cubicBezTo>
                      <a:pt x="606" y="4682"/>
                      <a:pt x="585" y="4729"/>
                      <a:pt x="560" y="4765"/>
                    </a:cubicBezTo>
                    <a:cubicBezTo>
                      <a:pt x="875" y="5220"/>
                      <a:pt x="1320" y="5577"/>
                      <a:pt x="1838" y="5799"/>
                    </a:cubicBezTo>
                    <a:cubicBezTo>
                      <a:pt x="2096" y="5541"/>
                      <a:pt x="2096" y="5541"/>
                      <a:pt x="2096" y="5541"/>
                    </a:cubicBezTo>
                    <a:cubicBezTo>
                      <a:pt x="2960" y="6043"/>
                      <a:pt x="2960" y="6043"/>
                      <a:pt x="2960" y="6043"/>
                    </a:cubicBezTo>
                    <a:cubicBezTo>
                      <a:pt x="2976" y="6043"/>
                      <a:pt x="2997" y="6043"/>
                      <a:pt x="3012" y="6043"/>
                    </a:cubicBezTo>
                    <a:cubicBezTo>
                      <a:pt x="3876" y="5541"/>
                      <a:pt x="3876" y="5541"/>
                      <a:pt x="3876" y="5541"/>
                    </a:cubicBezTo>
                    <a:cubicBezTo>
                      <a:pt x="4160" y="5826"/>
                      <a:pt x="4160" y="5826"/>
                      <a:pt x="4160" y="5826"/>
                    </a:cubicBezTo>
                    <a:cubicBezTo>
                      <a:pt x="5268" y="5381"/>
                      <a:pt x="6054" y="4288"/>
                      <a:pt x="6054" y="3021"/>
                    </a:cubicBezTo>
                    <a:lnTo>
                      <a:pt x="6054" y="3021"/>
                    </a:lnTo>
                    <a:cubicBezTo>
                      <a:pt x="6054" y="1350"/>
                      <a:pt x="4699" y="0"/>
                      <a:pt x="3028" y="0"/>
                    </a:cubicBezTo>
                  </a:path>
                </a:pathLst>
              </a:custGeom>
              <a:solidFill>
                <a:schemeClr val="accent3">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8" name="Freeform 38">
                <a:extLst>
                  <a:ext uri="{FF2B5EF4-FFF2-40B4-BE49-F238E27FC236}">
                    <a16:creationId xmlns:a16="http://schemas.microsoft.com/office/drawing/2014/main" id="{596748AC-E783-052A-3FB6-E69C5CAF1A78}"/>
                  </a:ext>
                </a:extLst>
              </p:cNvPr>
              <p:cNvSpPr>
                <a:spLocks noChangeArrowheads="1"/>
              </p:cNvSpPr>
              <p:nvPr/>
            </p:nvSpPr>
            <p:spPr bwMode="auto">
              <a:xfrm>
                <a:off x="10343406" y="8028172"/>
                <a:ext cx="225886" cy="366636"/>
              </a:xfrm>
              <a:custGeom>
                <a:avLst/>
                <a:gdLst>
                  <a:gd name="T0" fmla="*/ 0 w 395"/>
                  <a:gd name="T1" fmla="*/ 0 h 638"/>
                  <a:gd name="T2" fmla="*/ 0 w 395"/>
                  <a:gd name="T3" fmla="*/ 0 h 638"/>
                  <a:gd name="T4" fmla="*/ 348 w 395"/>
                  <a:gd name="T5" fmla="*/ 637 h 638"/>
                  <a:gd name="T6" fmla="*/ 394 w 395"/>
                  <a:gd name="T7" fmla="*/ 502 h 638"/>
                  <a:gd name="T8" fmla="*/ 213 w 395"/>
                  <a:gd name="T9" fmla="*/ 300 h 638"/>
                  <a:gd name="T10" fmla="*/ 213 w 395"/>
                  <a:gd name="T11" fmla="*/ 290 h 638"/>
                  <a:gd name="T12" fmla="*/ 73 w 395"/>
                  <a:gd name="T13" fmla="*/ 93 h 638"/>
                  <a:gd name="T14" fmla="*/ 0 w 395"/>
                  <a:gd name="T15" fmla="*/ 0 h 6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638">
                    <a:moveTo>
                      <a:pt x="0" y="0"/>
                    </a:moveTo>
                    <a:lnTo>
                      <a:pt x="0" y="0"/>
                    </a:lnTo>
                    <a:cubicBezTo>
                      <a:pt x="89" y="228"/>
                      <a:pt x="208" y="441"/>
                      <a:pt x="348" y="637"/>
                    </a:cubicBezTo>
                    <a:cubicBezTo>
                      <a:pt x="373" y="601"/>
                      <a:pt x="394" y="554"/>
                      <a:pt x="394" y="502"/>
                    </a:cubicBezTo>
                    <a:cubicBezTo>
                      <a:pt x="394" y="399"/>
                      <a:pt x="316" y="310"/>
                      <a:pt x="213" y="300"/>
                    </a:cubicBezTo>
                    <a:cubicBezTo>
                      <a:pt x="213" y="295"/>
                      <a:pt x="213" y="295"/>
                      <a:pt x="213" y="290"/>
                    </a:cubicBezTo>
                    <a:cubicBezTo>
                      <a:pt x="213" y="202"/>
                      <a:pt x="156" y="125"/>
                      <a:pt x="73" y="93"/>
                    </a:cubicBezTo>
                    <a:cubicBezTo>
                      <a:pt x="52" y="62"/>
                      <a:pt x="27" y="27"/>
                      <a:pt x="0" y="0"/>
                    </a:cubicBezTo>
                  </a:path>
                </a:pathLst>
              </a:custGeom>
              <a:solidFill>
                <a:srgbClr val="F5F4E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9" name="Freeform 39">
                <a:extLst>
                  <a:ext uri="{FF2B5EF4-FFF2-40B4-BE49-F238E27FC236}">
                    <a16:creationId xmlns:a16="http://schemas.microsoft.com/office/drawing/2014/main" id="{E1408A8A-B389-AD43-33E0-374EC7C1BDEA}"/>
                  </a:ext>
                </a:extLst>
              </p:cNvPr>
              <p:cNvSpPr>
                <a:spLocks noChangeArrowheads="1"/>
              </p:cNvSpPr>
              <p:nvPr/>
            </p:nvSpPr>
            <p:spPr bwMode="auto">
              <a:xfrm>
                <a:off x="9878543" y="8836733"/>
                <a:ext cx="4098657" cy="2366764"/>
              </a:xfrm>
              <a:custGeom>
                <a:avLst/>
                <a:gdLst>
                  <a:gd name="T0" fmla="*/ 7135 w 7173"/>
                  <a:gd name="T1" fmla="*/ 3482 h 4145"/>
                  <a:gd name="T2" fmla="*/ 7135 w 7173"/>
                  <a:gd name="T3" fmla="*/ 3482 h 4145"/>
                  <a:gd name="T4" fmla="*/ 6338 w 7173"/>
                  <a:gd name="T5" fmla="*/ 4144 h 4145"/>
                  <a:gd name="T6" fmla="*/ 833 w 7173"/>
                  <a:gd name="T7" fmla="*/ 4144 h 4145"/>
                  <a:gd name="T8" fmla="*/ 36 w 7173"/>
                  <a:gd name="T9" fmla="*/ 3482 h 4145"/>
                  <a:gd name="T10" fmla="*/ 275 w 7173"/>
                  <a:gd name="T11" fmla="*/ 1334 h 4145"/>
                  <a:gd name="T12" fmla="*/ 1097 w 7173"/>
                  <a:gd name="T13" fmla="*/ 647 h 4145"/>
                  <a:gd name="T14" fmla="*/ 2365 w 7173"/>
                  <a:gd name="T15" fmla="*/ 331 h 4145"/>
                  <a:gd name="T16" fmla="*/ 2696 w 7173"/>
                  <a:gd name="T17" fmla="*/ 0 h 4145"/>
                  <a:gd name="T18" fmla="*/ 3586 w 7173"/>
                  <a:gd name="T19" fmla="*/ 517 h 4145"/>
                  <a:gd name="T20" fmla="*/ 4476 w 7173"/>
                  <a:gd name="T21" fmla="*/ 0 h 4145"/>
                  <a:gd name="T22" fmla="*/ 4802 w 7173"/>
                  <a:gd name="T23" fmla="*/ 331 h 4145"/>
                  <a:gd name="T24" fmla="*/ 6075 w 7173"/>
                  <a:gd name="T25" fmla="*/ 647 h 4145"/>
                  <a:gd name="T26" fmla="*/ 6898 w 7173"/>
                  <a:gd name="T27" fmla="*/ 1334 h 4145"/>
                  <a:gd name="T28" fmla="*/ 7135 w 7173"/>
                  <a:gd name="T2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73" h="4145">
                    <a:moveTo>
                      <a:pt x="7135" y="3482"/>
                    </a:moveTo>
                    <a:lnTo>
                      <a:pt x="7135" y="3482"/>
                    </a:lnTo>
                    <a:cubicBezTo>
                      <a:pt x="7172" y="3844"/>
                      <a:pt x="6815" y="4144"/>
                      <a:pt x="6338" y="4144"/>
                    </a:cubicBezTo>
                    <a:cubicBezTo>
                      <a:pt x="833" y="4144"/>
                      <a:pt x="833" y="4144"/>
                      <a:pt x="833" y="4144"/>
                    </a:cubicBezTo>
                    <a:cubicBezTo>
                      <a:pt x="358" y="4144"/>
                      <a:pt x="0" y="3844"/>
                      <a:pt x="36" y="3482"/>
                    </a:cubicBezTo>
                    <a:cubicBezTo>
                      <a:pt x="275" y="1334"/>
                      <a:pt x="275" y="1334"/>
                      <a:pt x="275" y="1334"/>
                    </a:cubicBezTo>
                    <a:cubicBezTo>
                      <a:pt x="306" y="1024"/>
                      <a:pt x="683" y="739"/>
                      <a:pt x="1097" y="647"/>
                    </a:cubicBezTo>
                    <a:cubicBezTo>
                      <a:pt x="1330" y="589"/>
                      <a:pt x="1992" y="419"/>
                      <a:pt x="2365" y="331"/>
                    </a:cubicBezTo>
                    <a:cubicBezTo>
                      <a:pt x="2696" y="0"/>
                      <a:pt x="2696" y="0"/>
                      <a:pt x="2696" y="0"/>
                    </a:cubicBezTo>
                    <a:cubicBezTo>
                      <a:pt x="3586" y="517"/>
                      <a:pt x="3586" y="517"/>
                      <a:pt x="3586" y="517"/>
                    </a:cubicBezTo>
                    <a:cubicBezTo>
                      <a:pt x="4476" y="0"/>
                      <a:pt x="4476" y="0"/>
                      <a:pt x="4476" y="0"/>
                    </a:cubicBezTo>
                    <a:cubicBezTo>
                      <a:pt x="4802" y="331"/>
                      <a:pt x="4802" y="331"/>
                      <a:pt x="4802" y="331"/>
                    </a:cubicBezTo>
                    <a:cubicBezTo>
                      <a:pt x="4802" y="331"/>
                      <a:pt x="5842" y="589"/>
                      <a:pt x="6075" y="647"/>
                    </a:cubicBezTo>
                    <a:cubicBezTo>
                      <a:pt x="6489" y="739"/>
                      <a:pt x="6867" y="1024"/>
                      <a:pt x="6898" y="1334"/>
                    </a:cubicBezTo>
                    <a:cubicBezTo>
                      <a:pt x="7135" y="3482"/>
                      <a:pt x="7135" y="3482"/>
                      <a:pt x="7135" y="3482"/>
                    </a:cubicBez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0" name="Freeform 40">
                <a:extLst>
                  <a:ext uri="{FF2B5EF4-FFF2-40B4-BE49-F238E27FC236}">
                    <a16:creationId xmlns:a16="http://schemas.microsoft.com/office/drawing/2014/main" id="{B4D086FF-EDEE-1070-B156-E846A7783A58}"/>
                  </a:ext>
                </a:extLst>
              </p:cNvPr>
              <p:cNvSpPr>
                <a:spLocks noChangeArrowheads="1"/>
              </p:cNvSpPr>
              <p:nvPr/>
            </p:nvSpPr>
            <p:spPr bwMode="auto">
              <a:xfrm>
                <a:off x="11927873" y="8836733"/>
                <a:ext cx="2049329" cy="2366764"/>
              </a:xfrm>
              <a:custGeom>
                <a:avLst/>
                <a:gdLst>
                  <a:gd name="T0" fmla="*/ 3549 w 3587"/>
                  <a:gd name="T1" fmla="*/ 3482 h 4145"/>
                  <a:gd name="T2" fmla="*/ 3549 w 3587"/>
                  <a:gd name="T3" fmla="*/ 3482 h 4145"/>
                  <a:gd name="T4" fmla="*/ 3312 w 3587"/>
                  <a:gd name="T5" fmla="*/ 1334 h 4145"/>
                  <a:gd name="T6" fmla="*/ 2489 w 3587"/>
                  <a:gd name="T7" fmla="*/ 647 h 4145"/>
                  <a:gd name="T8" fmla="*/ 1216 w 3587"/>
                  <a:gd name="T9" fmla="*/ 331 h 4145"/>
                  <a:gd name="T10" fmla="*/ 890 w 3587"/>
                  <a:gd name="T11" fmla="*/ 0 h 4145"/>
                  <a:gd name="T12" fmla="*/ 0 w 3587"/>
                  <a:gd name="T13" fmla="*/ 517 h 4145"/>
                  <a:gd name="T14" fmla="*/ 5 w 3587"/>
                  <a:gd name="T15" fmla="*/ 4144 h 4145"/>
                  <a:gd name="T16" fmla="*/ 2752 w 3587"/>
                  <a:gd name="T17" fmla="*/ 4144 h 4145"/>
                  <a:gd name="T18" fmla="*/ 3549 w 3587"/>
                  <a:gd name="T19" fmla="*/ 3482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7" h="4145">
                    <a:moveTo>
                      <a:pt x="3549" y="3482"/>
                    </a:moveTo>
                    <a:lnTo>
                      <a:pt x="3549" y="3482"/>
                    </a:lnTo>
                    <a:cubicBezTo>
                      <a:pt x="3312" y="1334"/>
                      <a:pt x="3312" y="1334"/>
                      <a:pt x="3312" y="1334"/>
                    </a:cubicBezTo>
                    <a:cubicBezTo>
                      <a:pt x="3281" y="1024"/>
                      <a:pt x="2903" y="739"/>
                      <a:pt x="2489" y="647"/>
                    </a:cubicBezTo>
                    <a:cubicBezTo>
                      <a:pt x="2209" y="579"/>
                      <a:pt x="1216" y="331"/>
                      <a:pt x="1216" y="331"/>
                    </a:cubicBezTo>
                    <a:cubicBezTo>
                      <a:pt x="890" y="0"/>
                      <a:pt x="890" y="0"/>
                      <a:pt x="890" y="0"/>
                    </a:cubicBezTo>
                    <a:cubicBezTo>
                      <a:pt x="0" y="517"/>
                      <a:pt x="0" y="517"/>
                      <a:pt x="0" y="517"/>
                    </a:cubicBezTo>
                    <a:cubicBezTo>
                      <a:pt x="5" y="4144"/>
                      <a:pt x="5" y="4144"/>
                      <a:pt x="5" y="4144"/>
                    </a:cubicBezTo>
                    <a:cubicBezTo>
                      <a:pt x="2752" y="4144"/>
                      <a:pt x="2752" y="4144"/>
                      <a:pt x="2752" y="4144"/>
                    </a:cubicBezTo>
                    <a:cubicBezTo>
                      <a:pt x="3229" y="4144"/>
                      <a:pt x="3586" y="3844"/>
                      <a:pt x="3549" y="3482"/>
                    </a:cubicBezTo>
                  </a:path>
                </a:pathLst>
              </a:custGeom>
              <a:solidFill>
                <a:srgbClr val="E2E1E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1" name="Freeform 41">
                <a:extLst>
                  <a:ext uri="{FF2B5EF4-FFF2-40B4-BE49-F238E27FC236}">
                    <a16:creationId xmlns:a16="http://schemas.microsoft.com/office/drawing/2014/main" id="{72C87F35-87F4-3C5F-82FA-738AAC8E8313}"/>
                  </a:ext>
                </a:extLst>
              </p:cNvPr>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2" name="Freeform 42">
                <a:extLst>
                  <a:ext uri="{FF2B5EF4-FFF2-40B4-BE49-F238E27FC236}">
                    <a16:creationId xmlns:a16="http://schemas.microsoft.com/office/drawing/2014/main" id="{5D402D31-453A-7546-D1BA-3755141CFC3E}"/>
                  </a:ext>
                </a:extLst>
              </p:cNvPr>
              <p:cNvSpPr>
                <a:spLocks noChangeArrowheads="1"/>
              </p:cNvSpPr>
              <p:nvPr/>
            </p:nvSpPr>
            <p:spPr bwMode="auto">
              <a:xfrm>
                <a:off x="11230578" y="9023326"/>
                <a:ext cx="697295" cy="556500"/>
              </a:xfrm>
              <a:custGeom>
                <a:avLst/>
                <a:gdLst>
                  <a:gd name="T0" fmla="*/ 0 w 1222"/>
                  <a:gd name="T1" fmla="*/ 0 h 969"/>
                  <a:gd name="T2" fmla="*/ 833 w 1222"/>
                  <a:gd name="T3" fmla="*/ 968 h 969"/>
                  <a:gd name="T4" fmla="*/ 838 w 1222"/>
                  <a:gd name="T5" fmla="*/ 968 h 969"/>
                  <a:gd name="T6" fmla="*/ 1221 w 1222"/>
                  <a:gd name="T7" fmla="*/ 585 h 969"/>
                  <a:gd name="T8" fmla="*/ 1221 w 1222"/>
                  <a:gd name="T9" fmla="*/ 579 h 969"/>
                  <a:gd name="T10" fmla="*/ 1221 w 1222"/>
                  <a:gd name="T11" fmla="*/ 585 h 969"/>
                  <a:gd name="T12" fmla="*/ 1221 w 1222"/>
                  <a:gd name="T13" fmla="*/ 585 h 969"/>
                  <a:gd name="T14" fmla="*/ 1221 w 1222"/>
                  <a:gd name="T15" fmla="*/ 186 h 969"/>
                  <a:gd name="T16" fmla="*/ 1221 w 1222"/>
                  <a:gd name="T17" fmla="*/ 186 h 969"/>
                  <a:gd name="T18" fmla="*/ 0 w 1222"/>
                  <a:gd name="T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2" h="969">
                    <a:moveTo>
                      <a:pt x="0" y="0"/>
                    </a:moveTo>
                    <a:lnTo>
                      <a:pt x="833" y="968"/>
                    </a:lnTo>
                    <a:lnTo>
                      <a:pt x="838" y="968"/>
                    </a:lnTo>
                    <a:lnTo>
                      <a:pt x="1221" y="585"/>
                    </a:lnTo>
                    <a:lnTo>
                      <a:pt x="1221" y="579"/>
                    </a:lnTo>
                    <a:lnTo>
                      <a:pt x="1221" y="585"/>
                    </a:lnTo>
                    <a:lnTo>
                      <a:pt x="1221" y="585"/>
                    </a:lnTo>
                    <a:lnTo>
                      <a:pt x="1221" y="186"/>
                    </a:lnTo>
                    <a:lnTo>
                      <a:pt x="1221" y="186"/>
                    </a:ln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3" name="Freeform 43">
                <a:extLst>
                  <a:ext uri="{FF2B5EF4-FFF2-40B4-BE49-F238E27FC236}">
                    <a16:creationId xmlns:a16="http://schemas.microsoft.com/office/drawing/2014/main" id="{65D86ACB-7ADB-C344-8261-F206E8F6E965}"/>
                  </a:ext>
                </a:extLst>
              </p:cNvPr>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4" name="Freeform 44">
                <a:extLst>
                  <a:ext uri="{FF2B5EF4-FFF2-40B4-BE49-F238E27FC236}">
                    <a16:creationId xmlns:a16="http://schemas.microsoft.com/office/drawing/2014/main" id="{CE00119E-58D0-901F-B66C-C62C0EDD09D4}"/>
                  </a:ext>
                </a:extLst>
              </p:cNvPr>
              <p:cNvSpPr>
                <a:spLocks noChangeArrowheads="1"/>
              </p:cNvSpPr>
              <p:nvPr/>
            </p:nvSpPr>
            <p:spPr bwMode="auto">
              <a:xfrm>
                <a:off x="12625169" y="9023326"/>
                <a:ext cx="3273" cy="327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D1CFC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5" name="Freeform 45">
                <a:extLst>
                  <a:ext uri="{FF2B5EF4-FFF2-40B4-BE49-F238E27FC236}">
                    <a16:creationId xmlns:a16="http://schemas.microsoft.com/office/drawing/2014/main" id="{6C06AF0C-F860-9266-8BF8-870E54DEDA89}"/>
                  </a:ext>
                </a:extLst>
              </p:cNvPr>
              <p:cNvSpPr>
                <a:spLocks noChangeArrowheads="1"/>
              </p:cNvSpPr>
              <p:nvPr/>
            </p:nvSpPr>
            <p:spPr bwMode="auto">
              <a:xfrm>
                <a:off x="11927873" y="9023326"/>
                <a:ext cx="697296" cy="556500"/>
              </a:xfrm>
              <a:custGeom>
                <a:avLst/>
                <a:gdLst>
                  <a:gd name="T0" fmla="*/ 1222 w 1223"/>
                  <a:gd name="T1" fmla="*/ 0 h 969"/>
                  <a:gd name="T2" fmla="*/ 1222 w 1223"/>
                  <a:gd name="T3" fmla="*/ 0 h 969"/>
                  <a:gd name="T4" fmla="*/ 0 w 1223"/>
                  <a:gd name="T5" fmla="*/ 186 h 969"/>
                  <a:gd name="T6" fmla="*/ 0 w 1223"/>
                  <a:gd name="T7" fmla="*/ 585 h 969"/>
                  <a:gd name="T8" fmla="*/ 383 w 1223"/>
                  <a:gd name="T9" fmla="*/ 968 h 969"/>
                  <a:gd name="T10" fmla="*/ 388 w 1223"/>
                  <a:gd name="T11" fmla="*/ 968 h 969"/>
                  <a:gd name="T12" fmla="*/ 1222 w 1223"/>
                  <a:gd name="T13" fmla="*/ 0 h 969"/>
                </a:gdLst>
                <a:ahLst/>
                <a:cxnLst>
                  <a:cxn ang="0">
                    <a:pos x="T0" y="T1"/>
                  </a:cxn>
                  <a:cxn ang="0">
                    <a:pos x="T2" y="T3"/>
                  </a:cxn>
                  <a:cxn ang="0">
                    <a:pos x="T4" y="T5"/>
                  </a:cxn>
                  <a:cxn ang="0">
                    <a:pos x="T6" y="T7"/>
                  </a:cxn>
                  <a:cxn ang="0">
                    <a:pos x="T8" y="T9"/>
                  </a:cxn>
                  <a:cxn ang="0">
                    <a:pos x="T10" y="T11"/>
                  </a:cxn>
                  <a:cxn ang="0">
                    <a:pos x="T12" y="T13"/>
                  </a:cxn>
                </a:cxnLst>
                <a:rect l="0" t="0" r="r" b="b"/>
                <a:pathLst>
                  <a:path w="1223" h="969">
                    <a:moveTo>
                      <a:pt x="1222" y="0"/>
                    </a:moveTo>
                    <a:lnTo>
                      <a:pt x="1222" y="0"/>
                    </a:lnTo>
                    <a:cubicBezTo>
                      <a:pt x="0" y="186"/>
                      <a:pt x="0" y="186"/>
                      <a:pt x="0" y="186"/>
                    </a:cubicBezTo>
                    <a:cubicBezTo>
                      <a:pt x="0" y="585"/>
                      <a:pt x="0" y="585"/>
                      <a:pt x="0" y="585"/>
                    </a:cubicBezTo>
                    <a:cubicBezTo>
                      <a:pt x="383" y="968"/>
                      <a:pt x="383" y="968"/>
                      <a:pt x="383" y="968"/>
                    </a:cubicBezTo>
                    <a:cubicBezTo>
                      <a:pt x="388" y="968"/>
                      <a:pt x="388" y="968"/>
                      <a:pt x="388" y="968"/>
                    </a:cubicBezTo>
                    <a:cubicBezTo>
                      <a:pt x="1222" y="0"/>
                      <a:pt x="1222" y="0"/>
                      <a:pt x="1222" y="0"/>
                    </a:cubicBezTo>
                  </a:path>
                </a:pathLst>
              </a:custGeom>
              <a:solidFill>
                <a:srgbClr val="C0BEB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6" name="Freeform 46">
                <a:extLst>
                  <a:ext uri="{FF2B5EF4-FFF2-40B4-BE49-F238E27FC236}">
                    <a16:creationId xmlns:a16="http://schemas.microsoft.com/office/drawing/2014/main" id="{09E2DBC6-64BC-20C1-2E48-6C4B88FB6DA0}"/>
                  </a:ext>
                </a:extLst>
              </p:cNvPr>
              <p:cNvSpPr>
                <a:spLocks noChangeArrowheads="1"/>
              </p:cNvSpPr>
              <p:nvPr/>
            </p:nvSpPr>
            <p:spPr bwMode="auto">
              <a:xfrm>
                <a:off x="11230578" y="8836733"/>
                <a:ext cx="697295" cy="625245"/>
              </a:xfrm>
              <a:custGeom>
                <a:avLst/>
                <a:gdLst>
                  <a:gd name="T0" fmla="*/ 864 w 1222"/>
                  <a:gd name="T1" fmla="*/ 1091 h 1092"/>
                  <a:gd name="T2" fmla="*/ 0 w 1222"/>
                  <a:gd name="T3" fmla="*/ 331 h 1092"/>
                  <a:gd name="T4" fmla="*/ 331 w 1222"/>
                  <a:gd name="T5" fmla="*/ 0 h 1092"/>
                  <a:gd name="T6" fmla="*/ 1221 w 1222"/>
                  <a:gd name="T7" fmla="*/ 517 h 1092"/>
                  <a:gd name="T8" fmla="*/ 864 w 1222"/>
                  <a:gd name="T9" fmla="*/ 1091 h 1092"/>
                </a:gdLst>
                <a:ahLst/>
                <a:cxnLst>
                  <a:cxn ang="0">
                    <a:pos x="T0" y="T1"/>
                  </a:cxn>
                  <a:cxn ang="0">
                    <a:pos x="T2" y="T3"/>
                  </a:cxn>
                  <a:cxn ang="0">
                    <a:pos x="T4" y="T5"/>
                  </a:cxn>
                  <a:cxn ang="0">
                    <a:pos x="T6" y="T7"/>
                  </a:cxn>
                  <a:cxn ang="0">
                    <a:pos x="T8" y="T9"/>
                  </a:cxn>
                </a:cxnLst>
                <a:rect l="0" t="0" r="r" b="b"/>
                <a:pathLst>
                  <a:path w="1222" h="1092">
                    <a:moveTo>
                      <a:pt x="864" y="1091"/>
                    </a:moveTo>
                    <a:lnTo>
                      <a:pt x="0" y="331"/>
                    </a:lnTo>
                    <a:lnTo>
                      <a:pt x="331" y="0"/>
                    </a:lnTo>
                    <a:lnTo>
                      <a:pt x="1221" y="517"/>
                    </a:lnTo>
                    <a:lnTo>
                      <a:pt x="864" y="1091"/>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7" name="Freeform 47">
                <a:extLst>
                  <a:ext uri="{FF2B5EF4-FFF2-40B4-BE49-F238E27FC236}">
                    <a16:creationId xmlns:a16="http://schemas.microsoft.com/office/drawing/2014/main" id="{9A84AE64-986D-1908-1751-990013937E32}"/>
                  </a:ext>
                </a:extLst>
              </p:cNvPr>
              <p:cNvSpPr>
                <a:spLocks noChangeArrowheads="1"/>
              </p:cNvSpPr>
              <p:nvPr/>
            </p:nvSpPr>
            <p:spPr bwMode="auto">
              <a:xfrm>
                <a:off x="11927873" y="8836733"/>
                <a:ext cx="694023" cy="625245"/>
              </a:xfrm>
              <a:custGeom>
                <a:avLst/>
                <a:gdLst>
                  <a:gd name="T0" fmla="*/ 352 w 1217"/>
                  <a:gd name="T1" fmla="*/ 1091 h 1092"/>
                  <a:gd name="T2" fmla="*/ 1216 w 1217"/>
                  <a:gd name="T3" fmla="*/ 331 h 1092"/>
                  <a:gd name="T4" fmla="*/ 890 w 1217"/>
                  <a:gd name="T5" fmla="*/ 0 h 1092"/>
                  <a:gd name="T6" fmla="*/ 0 w 1217"/>
                  <a:gd name="T7" fmla="*/ 517 h 1092"/>
                  <a:gd name="T8" fmla="*/ 352 w 1217"/>
                  <a:gd name="T9" fmla="*/ 1091 h 1092"/>
                </a:gdLst>
                <a:ahLst/>
                <a:cxnLst>
                  <a:cxn ang="0">
                    <a:pos x="T0" y="T1"/>
                  </a:cxn>
                  <a:cxn ang="0">
                    <a:pos x="T2" y="T3"/>
                  </a:cxn>
                  <a:cxn ang="0">
                    <a:pos x="T4" y="T5"/>
                  </a:cxn>
                  <a:cxn ang="0">
                    <a:pos x="T6" y="T7"/>
                  </a:cxn>
                  <a:cxn ang="0">
                    <a:pos x="T8" y="T9"/>
                  </a:cxn>
                </a:cxnLst>
                <a:rect l="0" t="0" r="r" b="b"/>
                <a:pathLst>
                  <a:path w="1217" h="1092">
                    <a:moveTo>
                      <a:pt x="352" y="1091"/>
                    </a:moveTo>
                    <a:lnTo>
                      <a:pt x="1216" y="331"/>
                    </a:lnTo>
                    <a:lnTo>
                      <a:pt x="890" y="0"/>
                    </a:lnTo>
                    <a:lnTo>
                      <a:pt x="0" y="517"/>
                    </a:lnTo>
                    <a:lnTo>
                      <a:pt x="352" y="1091"/>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8" name="Freeform 48">
                <a:extLst>
                  <a:ext uri="{FF2B5EF4-FFF2-40B4-BE49-F238E27FC236}">
                    <a16:creationId xmlns:a16="http://schemas.microsoft.com/office/drawing/2014/main" id="{53799297-2F8D-EC1A-DF0B-AAACE7C6ADF2}"/>
                  </a:ext>
                </a:extLst>
              </p:cNvPr>
              <p:cNvSpPr>
                <a:spLocks noChangeArrowheads="1"/>
              </p:cNvSpPr>
              <p:nvPr/>
            </p:nvSpPr>
            <p:spPr bwMode="auto">
              <a:xfrm>
                <a:off x="11734725" y="9288481"/>
                <a:ext cx="386295" cy="314258"/>
              </a:xfrm>
              <a:custGeom>
                <a:avLst/>
                <a:gdLst>
                  <a:gd name="T0" fmla="*/ 166 w 673"/>
                  <a:gd name="T1" fmla="*/ 549 h 550"/>
                  <a:gd name="T2" fmla="*/ 0 w 673"/>
                  <a:gd name="T3" fmla="*/ 275 h 550"/>
                  <a:gd name="T4" fmla="*/ 166 w 673"/>
                  <a:gd name="T5" fmla="*/ 0 h 550"/>
                  <a:gd name="T6" fmla="*/ 501 w 673"/>
                  <a:gd name="T7" fmla="*/ 0 h 550"/>
                  <a:gd name="T8" fmla="*/ 672 w 673"/>
                  <a:gd name="T9" fmla="*/ 275 h 550"/>
                  <a:gd name="T10" fmla="*/ 501 w 673"/>
                  <a:gd name="T11" fmla="*/ 549 h 550"/>
                  <a:gd name="T12" fmla="*/ 166 w 673"/>
                  <a:gd name="T13" fmla="*/ 549 h 550"/>
                </a:gdLst>
                <a:ahLst/>
                <a:cxnLst>
                  <a:cxn ang="0">
                    <a:pos x="T0" y="T1"/>
                  </a:cxn>
                  <a:cxn ang="0">
                    <a:pos x="T2" y="T3"/>
                  </a:cxn>
                  <a:cxn ang="0">
                    <a:pos x="T4" y="T5"/>
                  </a:cxn>
                  <a:cxn ang="0">
                    <a:pos x="T6" y="T7"/>
                  </a:cxn>
                  <a:cxn ang="0">
                    <a:pos x="T8" y="T9"/>
                  </a:cxn>
                  <a:cxn ang="0">
                    <a:pos x="T10" y="T11"/>
                  </a:cxn>
                  <a:cxn ang="0">
                    <a:pos x="T12" y="T13"/>
                  </a:cxn>
                </a:cxnLst>
                <a:rect l="0" t="0" r="r" b="b"/>
                <a:pathLst>
                  <a:path w="673" h="550">
                    <a:moveTo>
                      <a:pt x="166" y="549"/>
                    </a:moveTo>
                    <a:lnTo>
                      <a:pt x="0" y="275"/>
                    </a:lnTo>
                    <a:lnTo>
                      <a:pt x="166" y="0"/>
                    </a:lnTo>
                    <a:lnTo>
                      <a:pt x="501" y="0"/>
                    </a:lnTo>
                    <a:lnTo>
                      <a:pt x="672" y="275"/>
                    </a:lnTo>
                    <a:lnTo>
                      <a:pt x="501" y="549"/>
                    </a:lnTo>
                    <a:lnTo>
                      <a:pt x="166" y="549"/>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9" name="Freeform 49">
                <a:extLst>
                  <a:ext uri="{FF2B5EF4-FFF2-40B4-BE49-F238E27FC236}">
                    <a16:creationId xmlns:a16="http://schemas.microsoft.com/office/drawing/2014/main" id="{0BD90AD6-818E-0650-630A-8A28C1378D5F}"/>
                  </a:ext>
                </a:extLst>
              </p:cNvPr>
              <p:cNvSpPr>
                <a:spLocks noChangeArrowheads="1"/>
              </p:cNvSpPr>
              <p:nvPr/>
            </p:nvSpPr>
            <p:spPr bwMode="auto">
              <a:xfrm>
                <a:off x="11931146" y="9288481"/>
                <a:ext cx="186600" cy="314258"/>
              </a:xfrm>
              <a:custGeom>
                <a:avLst/>
                <a:gdLst>
                  <a:gd name="T0" fmla="*/ 160 w 327"/>
                  <a:gd name="T1" fmla="*/ 0 h 550"/>
                  <a:gd name="T2" fmla="*/ 0 w 327"/>
                  <a:gd name="T3" fmla="*/ 0 h 550"/>
                  <a:gd name="T4" fmla="*/ 0 w 327"/>
                  <a:gd name="T5" fmla="*/ 549 h 550"/>
                  <a:gd name="T6" fmla="*/ 160 w 327"/>
                  <a:gd name="T7" fmla="*/ 549 h 550"/>
                  <a:gd name="T8" fmla="*/ 326 w 327"/>
                  <a:gd name="T9" fmla="*/ 275 h 550"/>
                  <a:gd name="T10" fmla="*/ 160 w 327"/>
                  <a:gd name="T11" fmla="*/ 0 h 550"/>
                </a:gdLst>
                <a:ahLst/>
                <a:cxnLst>
                  <a:cxn ang="0">
                    <a:pos x="T0" y="T1"/>
                  </a:cxn>
                  <a:cxn ang="0">
                    <a:pos x="T2" y="T3"/>
                  </a:cxn>
                  <a:cxn ang="0">
                    <a:pos x="T4" y="T5"/>
                  </a:cxn>
                  <a:cxn ang="0">
                    <a:pos x="T6" y="T7"/>
                  </a:cxn>
                  <a:cxn ang="0">
                    <a:pos x="T8" y="T9"/>
                  </a:cxn>
                  <a:cxn ang="0">
                    <a:pos x="T10" y="T11"/>
                  </a:cxn>
                </a:cxnLst>
                <a:rect l="0" t="0" r="r" b="b"/>
                <a:pathLst>
                  <a:path w="327" h="550">
                    <a:moveTo>
                      <a:pt x="160" y="0"/>
                    </a:moveTo>
                    <a:lnTo>
                      <a:pt x="0" y="0"/>
                    </a:lnTo>
                    <a:lnTo>
                      <a:pt x="0" y="549"/>
                    </a:lnTo>
                    <a:lnTo>
                      <a:pt x="160" y="549"/>
                    </a:lnTo>
                    <a:lnTo>
                      <a:pt x="326" y="275"/>
                    </a:lnTo>
                    <a:lnTo>
                      <a:pt x="160" y="0"/>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0" name="Freeform 50">
                <a:extLst>
                  <a:ext uri="{FF2B5EF4-FFF2-40B4-BE49-F238E27FC236}">
                    <a16:creationId xmlns:a16="http://schemas.microsoft.com/office/drawing/2014/main" id="{96068239-CE85-82FD-C0C7-C2613322D5B5}"/>
                  </a:ext>
                </a:extLst>
              </p:cNvPr>
              <p:cNvSpPr>
                <a:spLocks noChangeArrowheads="1"/>
              </p:cNvSpPr>
              <p:nvPr/>
            </p:nvSpPr>
            <p:spPr bwMode="auto">
              <a:xfrm>
                <a:off x="11744546" y="9602740"/>
                <a:ext cx="363380" cy="1604031"/>
              </a:xfrm>
              <a:custGeom>
                <a:avLst/>
                <a:gdLst>
                  <a:gd name="T0" fmla="*/ 636 w 637"/>
                  <a:gd name="T1" fmla="*/ 2810 h 2811"/>
                  <a:gd name="T2" fmla="*/ 485 w 637"/>
                  <a:gd name="T3" fmla="*/ 0 h 2811"/>
                  <a:gd name="T4" fmla="*/ 150 w 637"/>
                  <a:gd name="T5" fmla="*/ 0 h 2811"/>
                  <a:gd name="T6" fmla="*/ 0 w 637"/>
                  <a:gd name="T7" fmla="*/ 2810 h 2811"/>
                  <a:gd name="T8" fmla="*/ 636 w 637"/>
                  <a:gd name="T9" fmla="*/ 2810 h 2811"/>
                </a:gdLst>
                <a:ahLst/>
                <a:cxnLst>
                  <a:cxn ang="0">
                    <a:pos x="T0" y="T1"/>
                  </a:cxn>
                  <a:cxn ang="0">
                    <a:pos x="T2" y="T3"/>
                  </a:cxn>
                  <a:cxn ang="0">
                    <a:pos x="T4" y="T5"/>
                  </a:cxn>
                  <a:cxn ang="0">
                    <a:pos x="T6" y="T7"/>
                  </a:cxn>
                  <a:cxn ang="0">
                    <a:pos x="T8" y="T9"/>
                  </a:cxn>
                </a:cxnLst>
                <a:rect l="0" t="0" r="r" b="b"/>
                <a:pathLst>
                  <a:path w="637" h="2811">
                    <a:moveTo>
                      <a:pt x="636" y="2810"/>
                    </a:moveTo>
                    <a:lnTo>
                      <a:pt x="485" y="0"/>
                    </a:lnTo>
                    <a:lnTo>
                      <a:pt x="150" y="0"/>
                    </a:lnTo>
                    <a:lnTo>
                      <a:pt x="0" y="2810"/>
                    </a:lnTo>
                    <a:lnTo>
                      <a:pt x="636" y="2810"/>
                    </a:lnTo>
                  </a:path>
                </a:pathLst>
              </a:custGeom>
              <a:solidFill>
                <a:srgbClr val="2323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1" name="Freeform 51">
                <a:extLst>
                  <a:ext uri="{FF2B5EF4-FFF2-40B4-BE49-F238E27FC236}">
                    <a16:creationId xmlns:a16="http://schemas.microsoft.com/office/drawing/2014/main" id="{543B8233-8BC1-E99B-1BF4-9E46EFF718F5}"/>
                  </a:ext>
                </a:extLst>
              </p:cNvPr>
              <p:cNvSpPr>
                <a:spLocks noChangeArrowheads="1"/>
              </p:cNvSpPr>
              <p:nvPr/>
            </p:nvSpPr>
            <p:spPr bwMode="auto">
              <a:xfrm>
                <a:off x="11931146" y="9602740"/>
                <a:ext cx="176780" cy="1604031"/>
              </a:xfrm>
              <a:custGeom>
                <a:avLst/>
                <a:gdLst>
                  <a:gd name="T0" fmla="*/ 0 w 312"/>
                  <a:gd name="T1" fmla="*/ 2810 h 2811"/>
                  <a:gd name="T2" fmla="*/ 311 w 312"/>
                  <a:gd name="T3" fmla="*/ 2810 h 2811"/>
                  <a:gd name="T4" fmla="*/ 160 w 312"/>
                  <a:gd name="T5" fmla="*/ 0 h 2811"/>
                  <a:gd name="T6" fmla="*/ 0 w 312"/>
                  <a:gd name="T7" fmla="*/ 0 h 2811"/>
                  <a:gd name="T8" fmla="*/ 0 w 312"/>
                  <a:gd name="T9" fmla="*/ 2810 h 2811"/>
                </a:gdLst>
                <a:ahLst/>
                <a:cxnLst>
                  <a:cxn ang="0">
                    <a:pos x="T0" y="T1"/>
                  </a:cxn>
                  <a:cxn ang="0">
                    <a:pos x="T2" y="T3"/>
                  </a:cxn>
                  <a:cxn ang="0">
                    <a:pos x="T4" y="T5"/>
                  </a:cxn>
                  <a:cxn ang="0">
                    <a:pos x="T6" y="T7"/>
                  </a:cxn>
                  <a:cxn ang="0">
                    <a:pos x="T8" y="T9"/>
                  </a:cxn>
                </a:cxnLst>
                <a:rect l="0" t="0" r="r" b="b"/>
                <a:pathLst>
                  <a:path w="312" h="2811">
                    <a:moveTo>
                      <a:pt x="0" y="2810"/>
                    </a:moveTo>
                    <a:lnTo>
                      <a:pt x="311" y="2810"/>
                    </a:lnTo>
                    <a:lnTo>
                      <a:pt x="160" y="0"/>
                    </a:lnTo>
                    <a:lnTo>
                      <a:pt x="0" y="0"/>
                    </a:lnTo>
                    <a:lnTo>
                      <a:pt x="0" y="2810"/>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2" name="Freeform 52">
                <a:extLst>
                  <a:ext uri="{FF2B5EF4-FFF2-40B4-BE49-F238E27FC236}">
                    <a16:creationId xmlns:a16="http://schemas.microsoft.com/office/drawing/2014/main" id="{10D1C94B-77CF-96F1-13DB-2C878A6F189E}"/>
                  </a:ext>
                </a:extLst>
              </p:cNvPr>
              <p:cNvSpPr>
                <a:spLocks noChangeArrowheads="1"/>
              </p:cNvSpPr>
              <p:nvPr/>
            </p:nvSpPr>
            <p:spPr bwMode="auto">
              <a:xfrm>
                <a:off x="9829438" y="9013505"/>
                <a:ext cx="2098432" cy="2203086"/>
              </a:xfrm>
              <a:custGeom>
                <a:avLst/>
                <a:gdLst>
                  <a:gd name="T0" fmla="*/ 3673 w 3674"/>
                  <a:gd name="T1" fmla="*/ 3855 h 3856"/>
                  <a:gd name="T2" fmla="*/ 3673 w 3674"/>
                  <a:gd name="T3" fmla="*/ 3855 h 3856"/>
                  <a:gd name="T4" fmla="*/ 3673 w 3674"/>
                  <a:gd name="T5" fmla="*/ 3855 h 3856"/>
                  <a:gd name="T6" fmla="*/ 3673 w 3674"/>
                  <a:gd name="T7" fmla="*/ 3757 h 3856"/>
                  <a:gd name="T8" fmla="*/ 3673 w 3674"/>
                  <a:gd name="T9" fmla="*/ 3767 h 3856"/>
                  <a:gd name="T10" fmla="*/ 2473 w 3674"/>
                  <a:gd name="T11" fmla="*/ 11 h 3856"/>
                  <a:gd name="T12" fmla="*/ 2452 w 3674"/>
                  <a:gd name="T13" fmla="*/ 0 h 3856"/>
                  <a:gd name="T14" fmla="*/ 2447 w 3674"/>
                  <a:gd name="T15" fmla="*/ 0 h 3856"/>
                  <a:gd name="T16" fmla="*/ 1831 w 3674"/>
                  <a:gd name="T17" fmla="*/ 156 h 3856"/>
                  <a:gd name="T18" fmla="*/ 1180 w 3674"/>
                  <a:gd name="T19" fmla="*/ 316 h 3856"/>
                  <a:gd name="T20" fmla="*/ 341 w 3674"/>
                  <a:gd name="T21" fmla="*/ 1020 h 3856"/>
                  <a:gd name="T22" fmla="*/ 0 w 3674"/>
                  <a:gd name="T23" fmla="*/ 3855 h 3856"/>
                  <a:gd name="T24" fmla="*/ 3673 w 3674"/>
                  <a:gd name="T25"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4" h="3856">
                    <a:moveTo>
                      <a:pt x="3673" y="3855"/>
                    </a:moveTo>
                    <a:lnTo>
                      <a:pt x="3673" y="3855"/>
                    </a:lnTo>
                    <a:lnTo>
                      <a:pt x="3673" y="3855"/>
                    </a:lnTo>
                    <a:cubicBezTo>
                      <a:pt x="3673" y="3757"/>
                      <a:pt x="3673" y="3757"/>
                      <a:pt x="3673" y="3757"/>
                    </a:cubicBezTo>
                    <a:cubicBezTo>
                      <a:pt x="3673" y="3767"/>
                      <a:pt x="3673" y="3767"/>
                      <a:pt x="3673" y="3767"/>
                    </a:cubicBezTo>
                    <a:cubicBezTo>
                      <a:pt x="2473" y="11"/>
                      <a:pt x="2473" y="11"/>
                      <a:pt x="2473" y="11"/>
                    </a:cubicBezTo>
                    <a:cubicBezTo>
                      <a:pt x="2468" y="6"/>
                      <a:pt x="2462" y="0"/>
                      <a:pt x="2452" y="0"/>
                    </a:cubicBezTo>
                    <a:cubicBezTo>
                      <a:pt x="2452" y="0"/>
                      <a:pt x="2452" y="0"/>
                      <a:pt x="2447" y="0"/>
                    </a:cubicBezTo>
                    <a:cubicBezTo>
                      <a:pt x="2281" y="42"/>
                      <a:pt x="2054" y="98"/>
                      <a:pt x="1831" y="156"/>
                    </a:cubicBezTo>
                    <a:cubicBezTo>
                      <a:pt x="1562" y="223"/>
                      <a:pt x="1309" y="285"/>
                      <a:pt x="1180" y="316"/>
                    </a:cubicBezTo>
                    <a:cubicBezTo>
                      <a:pt x="729" y="419"/>
                      <a:pt x="372" y="725"/>
                      <a:pt x="341" y="1020"/>
                    </a:cubicBezTo>
                    <a:cubicBezTo>
                      <a:pt x="0" y="3855"/>
                      <a:pt x="0" y="3855"/>
                      <a:pt x="0" y="3855"/>
                    </a:cubicBezTo>
                    <a:lnTo>
                      <a:pt x="3673" y="385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3" name="Freeform 53">
                <a:extLst>
                  <a:ext uri="{FF2B5EF4-FFF2-40B4-BE49-F238E27FC236}">
                    <a16:creationId xmlns:a16="http://schemas.microsoft.com/office/drawing/2014/main" id="{C10ECAC9-0294-A2FB-8454-607F2D244422}"/>
                  </a:ext>
                </a:extLst>
              </p:cNvPr>
              <p:cNvSpPr>
                <a:spLocks noChangeArrowheads="1"/>
              </p:cNvSpPr>
              <p:nvPr/>
            </p:nvSpPr>
            <p:spPr bwMode="auto">
              <a:xfrm>
                <a:off x="11931146" y="9013505"/>
                <a:ext cx="2095159" cy="2203086"/>
              </a:xfrm>
              <a:custGeom>
                <a:avLst/>
                <a:gdLst>
                  <a:gd name="T0" fmla="*/ 3663 w 3664"/>
                  <a:gd name="T1" fmla="*/ 3855 h 3856"/>
                  <a:gd name="T2" fmla="*/ 3663 w 3664"/>
                  <a:gd name="T3" fmla="*/ 3855 h 3856"/>
                  <a:gd name="T4" fmla="*/ 3321 w 3664"/>
                  <a:gd name="T5" fmla="*/ 1024 h 3856"/>
                  <a:gd name="T6" fmla="*/ 2483 w 3664"/>
                  <a:gd name="T7" fmla="*/ 316 h 3856"/>
                  <a:gd name="T8" fmla="*/ 1211 w 3664"/>
                  <a:gd name="T9" fmla="*/ 0 h 3856"/>
                  <a:gd name="T10" fmla="*/ 1205 w 3664"/>
                  <a:gd name="T11" fmla="*/ 0 h 3856"/>
                  <a:gd name="T12" fmla="*/ 1190 w 3664"/>
                  <a:gd name="T13" fmla="*/ 11 h 3856"/>
                  <a:gd name="T14" fmla="*/ 0 w 3664"/>
                  <a:gd name="T15" fmla="*/ 3736 h 3856"/>
                  <a:gd name="T16" fmla="*/ 0 w 3664"/>
                  <a:gd name="T17" fmla="*/ 3855 h 3856"/>
                  <a:gd name="T18" fmla="*/ 0 w 3664"/>
                  <a:gd name="T19" fmla="*/ 3855 h 3856"/>
                  <a:gd name="T20" fmla="*/ 3663 w 3664"/>
                  <a:gd name="T21" fmla="*/ 3855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4" h="3856">
                    <a:moveTo>
                      <a:pt x="3663" y="3855"/>
                    </a:moveTo>
                    <a:lnTo>
                      <a:pt x="3663" y="3855"/>
                    </a:lnTo>
                    <a:cubicBezTo>
                      <a:pt x="3321" y="1024"/>
                      <a:pt x="3321" y="1024"/>
                      <a:pt x="3321" y="1024"/>
                    </a:cubicBezTo>
                    <a:cubicBezTo>
                      <a:pt x="3290" y="725"/>
                      <a:pt x="2933" y="419"/>
                      <a:pt x="2483" y="316"/>
                    </a:cubicBezTo>
                    <a:cubicBezTo>
                      <a:pt x="2250" y="259"/>
                      <a:pt x="1221" y="0"/>
                      <a:pt x="1211" y="0"/>
                    </a:cubicBezTo>
                    <a:cubicBezTo>
                      <a:pt x="1211" y="0"/>
                      <a:pt x="1211" y="0"/>
                      <a:pt x="1205" y="0"/>
                    </a:cubicBezTo>
                    <a:cubicBezTo>
                      <a:pt x="1200" y="0"/>
                      <a:pt x="1190" y="6"/>
                      <a:pt x="1190" y="11"/>
                    </a:cubicBezTo>
                    <a:cubicBezTo>
                      <a:pt x="0" y="3736"/>
                      <a:pt x="0" y="3736"/>
                      <a:pt x="0" y="3736"/>
                    </a:cubicBezTo>
                    <a:cubicBezTo>
                      <a:pt x="0" y="3855"/>
                      <a:pt x="0" y="3855"/>
                      <a:pt x="0" y="3855"/>
                    </a:cubicBezTo>
                    <a:lnTo>
                      <a:pt x="0" y="3855"/>
                    </a:lnTo>
                    <a:lnTo>
                      <a:pt x="3663" y="385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nvGrpSpPr>
              <p:cNvPr id="24" name="Group 23">
                <a:extLst>
                  <a:ext uri="{FF2B5EF4-FFF2-40B4-BE49-F238E27FC236}">
                    <a16:creationId xmlns:a16="http://schemas.microsoft.com/office/drawing/2014/main" id="{8709AB89-0E08-51AD-9417-E5021C453927}"/>
                  </a:ext>
                </a:extLst>
              </p:cNvPr>
              <p:cNvGrpSpPr/>
              <p:nvPr/>
            </p:nvGrpSpPr>
            <p:grpSpPr>
              <a:xfrm>
                <a:off x="10991597" y="9013505"/>
                <a:ext cx="1866003" cy="2203086"/>
                <a:chOff x="11003802" y="9090394"/>
                <a:chExt cx="2412373" cy="2848155"/>
              </a:xfrm>
              <a:solidFill>
                <a:schemeClr val="tx2"/>
              </a:solidFill>
            </p:grpSpPr>
            <p:sp>
              <p:nvSpPr>
                <p:cNvPr id="49" name="Freeform 54">
                  <a:extLst>
                    <a:ext uri="{FF2B5EF4-FFF2-40B4-BE49-F238E27FC236}">
                      <a16:creationId xmlns:a16="http://schemas.microsoft.com/office/drawing/2014/main" id="{575D69BD-54FF-F2DF-BE3E-545E9C594DC0}"/>
                    </a:ext>
                  </a:extLst>
                </p:cNvPr>
                <p:cNvSpPr>
                  <a:spLocks noChangeArrowheads="1"/>
                </p:cNvSpPr>
                <p:nvPr/>
              </p:nvSpPr>
              <p:spPr bwMode="auto">
                <a:xfrm>
                  <a:off x="11003802" y="9090394"/>
                  <a:ext cx="1210419" cy="2848155"/>
                </a:xfrm>
                <a:custGeom>
                  <a:avLst/>
                  <a:gdLst>
                    <a:gd name="T0" fmla="*/ 1640 w 1641"/>
                    <a:gd name="T1" fmla="*/ 3767 h 3856"/>
                    <a:gd name="T2" fmla="*/ 1640 w 1641"/>
                    <a:gd name="T3" fmla="*/ 3767 h 3856"/>
                    <a:gd name="T4" fmla="*/ 440 w 1641"/>
                    <a:gd name="T5" fmla="*/ 11 h 3856"/>
                    <a:gd name="T6" fmla="*/ 419 w 1641"/>
                    <a:gd name="T7" fmla="*/ 0 h 3856"/>
                    <a:gd name="T8" fmla="*/ 414 w 1641"/>
                    <a:gd name="T9" fmla="*/ 0 h 3856"/>
                    <a:gd name="T10" fmla="*/ 83 w 1641"/>
                    <a:gd name="T11" fmla="*/ 83 h 3856"/>
                    <a:gd name="T12" fmla="*/ 0 w 1641"/>
                    <a:gd name="T13" fmla="*/ 658 h 3856"/>
                    <a:gd name="T14" fmla="*/ 275 w 1641"/>
                    <a:gd name="T15" fmla="*/ 932 h 3856"/>
                    <a:gd name="T16" fmla="*/ 57 w 1641"/>
                    <a:gd name="T17" fmla="*/ 1149 h 3856"/>
                    <a:gd name="T18" fmla="*/ 1262 w 1641"/>
                    <a:gd name="T19" fmla="*/ 3855 h 3856"/>
                    <a:gd name="T20" fmla="*/ 1640 w 1641"/>
                    <a:gd name="T21" fmla="*/ 3855 h 3856"/>
                    <a:gd name="T22" fmla="*/ 1640 w 1641"/>
                    <a:gd name="T23" fmla="*/ 376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1" h="3856">
                      <a:moveTo>
                        <a:pt x="1640" y="3767"/>
                      </a:moveTo>
                      <a:lnTo>
                        <a:pt x="1640" y="3767"/>
                      </a:lnTo>
                      <a:cubicBezTo>
                        <a:pt x="440" y="11"/>
                        <a:pt x="440" y="11"/>
                        <a:pt x="440" y="11"/>
                      </a:cubicBezTo>
                      <a:cubicBezTo>
                        <a:pt x="435" y="6"/>
                        <a:pt x="429" y="0"/>
                        <a:pt x="419" y="0"/>
                      </a:cubicBezTo>
                      <a:cubicBezTo>
                        <a:pt x="419" y="0"/>
                        <a:pt x="419" y="0"/>
                        <a:pt x="414" y="0"/>
                      </a:cubicBezTo>
                      <a:cubicBezTo>
                        <a:pt x="321" y="21"/>
                        <a:pt x="207" y="52"/>
                        <a:pt x="83" y="83"/>
                      </a:cubicBezTo>
                      <a:cubicBezTo>
                        <a:pt x="0" y="658"/>
                        <a:pt x="0" y="658"/>
                        <a:pt x="0" y="658"/>
                      </a:cubicBezTo>
                      <a:cubicBezTo>
                        <a:pt x="275" y="932"/>
                        <a:pt x="275" y="932"/>
                        <a:pt x="275" y="932"/>
                      </a:cubicBezTo>
                      <a:cubicBezTo>
                        <a:pt x="57" y="1149"/>
                        <a:pt x="57" y="1149"/>
                        <a:pt x="57" y="1149"/>
                      </a:cubicBezTo>
                      <a:cubicBezTo>
                        <a:pt x="1262" y="3855"/>
                        <a:pt x="1262" y="3855"/>
                        <a:pt x="1262" y="3855"/>
                      </a:cubicBezTo>
                      <a:cubicBezTo>
                        <a:pt x="1640" y="3855"/>
                        <a:pt x="1640" y="3855"/>
                        <a:pt x="1640" y="3855"/>
                      </a:cubicBezTo>
                      <a:lnTo>
                        <a:pt x="1640" y="3767"/>
                      </a:lnTo>
                    </a:path>
                  </a:pathLst>
                </a:custGeom>
                <a:grpFill/>
                <a:ln>
                  <a:noFill/>
                </a:ln>
                <a:effectLst/>
              </p:spPr>
              <p:txBody>
                <a:bodyPr wrap="none" anchor="ctr"/>
                <a:lstStyle/>
                <a:p>
                  <a:pPr>
                    <a:defRPr/>
                  </a:pPr>
                  <a:endParaRPr lang="en-US" dirty="0"/>
                </a:p>
              </p:txBody>
            </p:sp>
            <p:sp>
              <p:nvSpPr>
                <p:cNvPr id="50" name="Freeform 55">
                  <a:extLst>
                    <a:ext uri="{FF2B5EF4-FFF2-40B4-BE49-F238E27FC236}">
                      <a16:creationId xmlns:a16="http://schemas.microsoft.com/office/drawing/2014/main" id="{D8F882CF-7B9A-7BA9-35D9-B39B10DD76F5}"/>
                    </a:ext>
                  </a:extLst>
                </p:cNvPr>
                <p:cNvSpPr>
                  <a:spLocks noChangeArrowheads="1"/>
                </p:cNvSpPr>
                <p:nvPr/>
              </p:nvSpPr>
              <p:spPr bwMode="auto">
                <a:xfrm>
                  <a:off x="12214221" y="9090394"/>
                  <a:ext cx="1201954" cy="2848155"/>
                </a:xfrm>
                <a:custGeom>
                  <a:avLst/>
                  <a:gdLst>
                    <a:gd name="T0" fmla="*/ 1351 w 1625"/>
                    <a:gd name="T1" fmla="*/ 932 h 3856"/>
                    <a:gd name="T2" fmla="*/ 1351 w 1625"/>
                    <a:gd name="T3" fmla="*/ 932 h 3856"/>
                    <a:gd name="T4" fmla="*/ 1624 w 1625"/>
                    <a:gd name="T5" fmla="*/ 658 h 3856"/>
                    <a:gd name="T6" fmla="*/ 1542 w 1625"/>
                    <a:gd name="T7" fmla="*/ 78 h 3856"/>
                    <a:gd name="T8" fmla="*/ 1222 w 1625"/>
                    <a:gd name="T9" fmla="*/ 0 h 3856"/>
                    <a:gd name="T10" fmla="*/ 1216 w 1625"/>
                    <a:gd name="T11" fmla="*/ 0 h 3856"/>
                    <a:gd name="T12" fmla="*/ 1201 w 1625"/>
                    <a:gd name="T13" fmla="*/ 16 h 3856"/>
                    <a:gd name="T14" fmla="*/ 0 w 1625"/>
                    <a:gd name="T15" fmla="*/ 3767 h 3856"/>
                    <a:gd name="T16" fmla="*/ 0 w 1625"/>
                    <a:gd name="T17" fmla="*/ 3855 h 3856"/>
                    <a:gd name="T18" fmla="*/ 378 w 1625"/>
                    <a:gd name="T19" fmla="*/ 3855 h 3856"/>
                    <a:gd name="T20" fmla="*/ 1578 w 1625"/>
                    <a:gd name="T21" fmla="*/ 1159 h 3856"/>
                    <a:gd name="T22" fmla="*/ 1351 w 1625"/>
                    <a:gd name="T23" fmla="*/ 932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5" h="3856">
                      <a:moveTo>
                        <a:pt x="1351" y="932"/>
                      </a:moveTo>
                      <a:lnTo>
                        <a:pt x="1351" y="932"/>
                      </a:lnTo>
                      <a:cubicBezTo>
                        <a:pt x="1624" y="658"/>
                        <a:pt x="1624" y="658"/>
                        <a:pt x="1624" y="658"/>
                      </a:cubicBezTo>
                      <a:cubicBezTo>
                        <a:pt x="1542" y="78"/>
                        <a:pt x="1542" y="78"/>
                        <a:pt x="1542" y="78"/>
                      </a:cubicBezTo>
                      <a:cubicBezTo>
                        <a:pt x="1361" y="31"/>
                        <a:pt x="1226" y="0"/>
                        <a:pt x="1222" y="0"/>
                      </a:cubicBezTo>
                      <a:cubicBezTo>
                        <a:pt x="1222" y="0"/>
                        <a:pt x="1222" y="0"/>
                        <a:pt x="1216" y="0"/>
                      </a:cubicBezTo>
                      <a:cubicBezTo>
                        <a:pt x="1211" y="0"/>
                        <a:pt x="1201" y="6"/>
                        <a:pt x="1201" y="16"/>
                      </a:cubicBezTo>
                      <a:cubicBezTo>
                        <a:pt x="0" y="3767"/>
                        <a:pt x="0" y="3767"/>
                        <a:pt x="0" y="3767"/>
                      </a:cubicBezTo>
                      <a:cubicBezTo>
                        <a:pt x="0" y="3855"/>
                        <a:pt x="0" y="3855"/>
                        <a:pt x="0" y="3855"/>
                      </a:cubicBezTo>
                      <a:cubicBezTo>
                        <a:pt x="378" y="3855"/>
                        <a:pt x="378" y="3855"/>
                        <a:pt x="378" y="3855"/>
                      </a:cubicBezTo>
                      <a:cubicBezTo>
                        <a:pt x="1578" y="1159"/>
                        <a:pt x="1578" y="1159"/>
                        <a:pt x="1578" y="1159"/>
                      </a:cubicBezTo>
                      <a:lnTo>
                        <a:pt x="1351" y="932"/>
                      </a:lnTo>
                    </a:path>
                  </a:pathLst>
                </a:custGeom>
                <a:grpFill/>
                <a:ln>
                  <a:noFill/>
                </a:ln>
                <a:effectLst/>
              </p:spPr>
              <p:txBody>
                <a:bodyPr wrap="none" anchor="ctr"/>
                <a:lstStyle/>
                <a:p>
                  <a:pPr>
                    <a:defRPr/>
                  </a:pPr>
                  <a:endParaRPr lang="en-US" dirty="0"/>
                </a:p>
              </p:txBody>
            </p:sp>
          </p:grpSp>
          <p:sp>
            <p:nvSpPr>
              <p:cNvPr id="25" name="Freeform 56">
                <a:extLst>
                  <a:ext uri="{FF2B5EF4-FFF2-40B4-BE49-F238E27FC236}">
                    <a16:creationId xmlns:a16="http://schemas.microsoft.com/office/drawing/2014/main" id="{DF5079A4-DBE8-F88E-F3E7-7D8316535533}"/>
                  </a:ext>
                </a:extLst>
              </p:cNvPr>
              <p:cNvSpPr>
                <a:spLocks noChangeArrowheads="1"/>
              </p:cNvSpPr>
              <p:nvPr/>
            </p:nvSpPr>
            <p:spPr bwMode="auto">
              <a:xfrm>
                <a:off x="10523461" y="10489867"/>
                <a:ext cx="294633" cy="726724"/>
              </a:xfrm>
              <a:custGeom>
                <a:avLst/>
                <a:gdLst>
                  <a:gd name="T0" fmla="*/ 99 w 514"/>
                  <a:gd name="T1" fmla="*/ 1273 h 1274"/>
                  <a:gd name="T2" fmla="*/ 0 w 514"/>
                  <a:gd name="T3" fmla="*/ 0 h 1274"/>
                  <a:gd name="T4" fmla="*/ 513 w 514"/>
                  <a:gd name="T5" fmla="*/ 1273 h 1274"/>
                  <a:gd name="T6" fmla="*/ 99 w 514"/>
                  <a:gd name="T7" fmla="*/ 1273 h 1274"/>
                </a:gdLst>
                <a:ahLst/>
                <a:cxnLst>
                  <a:cxn ang="0">
                    <a:pos x="T0" y="T1"/>
                  </a:cxn>
                  <a:cxn ang="0">
                    <a:pos x="T2" y="T3"/>
                  </a:cxn>
                  <a:cxn ang="0">
                    <a:pos x="T4" y="T5"/>
                  </a:cxn>
                  <a:cxn ang="0">
                    <a:pos x="T6" y="T7"/>
                  </a:cxn>
                </a:cxnLst>
                <a:rect l="0" t="0" r="r" b="b"/>
                <a:pathLst>
                  <a:path w="514" h="1274">
                    <a:moveTo>
                      <a:pt x="99" y="1273"/>
                    </a:moveTo>
                    <a:lnTo>
                      <a:pt x="0" y="0"/>
                    </a:lnTo>
                    <a:lnTo>
                      <a:pt x="513" y="1273"/>
                    </a:lnTo>
                    <a:lnTo>
                      <a:pt x="99" y="1273"/>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6" name="Freeform 57">
                <a:extLst>
                  <a:ext uri="{FF2B5EF4-FFF2-40B4-BE49-F238E27FC236}">
                    <a16:creationId xmlns:a16="http://schemas.microsoft.com/office/drawing/2014/main" id="{BA2D736A-7CB3-1F6E-D942-358DF47BF3C9}"/>
                  </a:ext>
                </a:extLst>
              </p:cNvPr>
              <p:cNvSpPr>
                <a:spLocks noChangeArrowheads="1"/>
              </p:cNvSpPr>
              <p:nvPr/>
            </p:nvSpPr>
            <p:spPr bwMode="auto">
              <a:xfrm>
                <a:off x="13004916" y="10489867"/>
                <a:ext cx="297905" cy="726724"/>
              </a:xfrm>
              <a:custGeom>
                <a:avLst/>
                <a:gdLst>
                  <a:gd name="T0" fmla="*/ 420 w 519"/>
                  <a:gd name="T1" fmla="*/ 1273 h 1274"/>
                  <a:gd name="T2" fmla="*/ 518 w 519"/>
                  <a:gd name="T3" fmla="*/ 0 h 1274"/>
                  <a:gd name="T4" fmla="*/ 0 w 519"/>
                  <a:gd name="T5" fmla="*/ 1273 h 1274"/>
                  <a:gd name="T6" fmla="*/ 420 w 519"/>
                  <a:gd name="T7" fmla="*/ 1273 h 1274"/>
                </a:gdLst>
                <a:ahLst/>
                <a:cxnLst>
                  <a:cxn ang="0">
                    <a:pos x="T0" y="T1"/>
                  </a:cxn>
                  <a:cxn ang="0">
                    <a:pos x="T2" y="T3"/>
                  </a:cxn>
                  <a:cxn ang="0">
                    <a:pos x="T4" y="T5"/>
                  </a:cxn>
                  <a:cxn ang="0">
                    <a:pos x="T6" y="T7"/>
                  </a:cxn>
                </a:cxnLst>
                <a:rect l="0" t="0" r="r" b="b"/>
                <a:pathLst>
                  <a:path w="519" h="1274">
                    <a:moveTo>
                      <a:pt x="420" y="1273"/>
                    </a:moveTo>
                    <a:lnTo>
                      <a:pt x="518" y="0"/>
                    </a:lnTo>
                    <a:lnTo>
                      <a:pt x="0" y="1273"/>
                    </a:lnTo>
                    <a:lnTo>
                      <a:pt x="420" y="1273"/>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7" name="Freeform 58">
                <a:extLst>
                  <a:ext uri="{FF2B5EF4-FFF2-40B4-BE49-F238E27FC236}">
                    <a16:creationId xmlns:a16="http://schemas.microsoft.com/office/drawing/2014/main" id="{53CFF966-554E-78E5-0B3B-868C21A5F1B7}"/>
                  </a:ext>
                </a:extLst>
              </p:cNvPr>
              <p:cNvSpPr>
                <a:spLocks noChangeArrowheads="1"/>
              </p:cNvSpPr>
              <p:nvPr/>
            </p:nvSpPr>
            <p:spPr bwMode="auto">
              <a:xfrm>
                <a:off x="12428747" y="10696099"/>
                <a:ext cx="697295" cy="121122"/>
              </a:xfrm>
              <a:custGeom>
                <a:avLst/>
                <a:gdLst>
                  <a:gd name="T0" fmla="*/ 1221 w 1222"/>
                  <a:gd name="T1" fmla="*/ 207 h 208"/>
                  <a:gd name="T2" fmla="*/ 0 w 1222"/>
                  <a:gd name="T3" fmla="*/ 207 h 208"/>
                  <a:gd name="T4" fmla="*/ 0 w 1222"/>
                  <a:gd name="T5" fmla="*/ 0 h 208"/>
                  <a:gd name="T6" fmla="*/ 1221 w 1222"/>
                  <a:gd name="T7" fmla="*/ 0 h 208"/>
                  <a:gd name="T8" fmla="*/ 1221 w 1222"/>
                  <a:gd name="T9" fmla="*/ 207 h 208"/>
                </a:gdLst>
                <a:ahLst/>
                <a:cxnLst>
                  <a:cxn ang="0">
                    <a:pos x="T0" y="T1"/>
                  </a:cxn>
                  <a:cxn ang="0">
                    <a:pos x="T2" y="T3"/>
                  </a:cxn>
                  <a:cxn ang="0">
                    <a:pos x="T4" y="T5"/>
                  </a:cxn>
                  <a:cxn ang="0">
                    <a:pos x="T6" y="T7"/>
                  </a:cxn>
                  <a:cxn ang="0">
                    <a:pos x="T8" y="T9"/>
                  </a:cxn>
                </a:cxnLst>
                <a:rect l="0" t="0" r="r" b="b"/>
                <a:pathLst>
                  <a:path w="1222" h="208">
                    <a:moveTo>
                      <a:pt x="1221" y="207"/>
                    </a:moveTo>
                    <a:lnTo>
                      <a:pt x="0" y="207"/>
                    </a:lnTo>
                    <a:lnTo>
                      <a:pt x="0" y="0"/>
                    </a:lnTo>
                    <a:lnTo>
                      <a:pt x="1221" y="0"/>
                    </a:lnTo>
                    <a:lnTo>
                      <a:pt x="1221" y="207"/>
                    </a:lnTo>
                  </a:path>
                </a:pathLst>
              </a:custGeom>
              <a:solidFill>
                <a:srgbClr val="01010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8" name="Freeform 59">
                <a:extLst>
                  <a:ext uri="{FF2B5EF4-FFF2-40B4-BE49-F238E27FC236}">
                    <a16:creationId xmlns:a16="http://schemas.microsoft.com/office/drawing/2014/main" id="{FB4DF385-52FA-14D7-712C-C26C6DD8577C}"/>
                  </a:ext>
                </a:extLst>
              </p:cNvPr>
              <p:cNvSpPr>
                <a:spLocks noChangeArrowheads="1"/>
              </p:cNvSpPr>
              <p:nvPr/>
            </p:nvSpPr>
            <p:spPr bwMode="auto">
              <a:xfrm>
                <a:off x="11417176" y="8836733"/>
                <a:ext cx="1018118" cy="294618"/>
              </a:xfrm>
              <a:custGeom>
                <a:avLst/>
                <a:gdLst>
                  <a:gd name="T0" fmla="*/ 890 w 1781"/>
                  <a:gd name="T1" fmla="*/ 517 h 518"/>
                  <a:gd name="T2" fmla="*/ 0 w 1781"/>
                  <a:gd name="T3" fmla="*/ 0 h 518"/>
                  <a:gd name="T4" fmla="*/ 1780 w 1781"/>
                  <a:gd name="T5" fmla="*/ 0 h 518"/>
                  <a:gd name="T6" fmla="*/ 890 w 1781"/>
                  <a:gd name="T7" fmla="*/ 517 h 518"/>
                </a:gdLst>
                <a:ahLst/>
                <a:cxnLst>
                  <a:cxn ang="0">
                    <a:pos x="T0" y="T1"/>
                  </a:cxn>
                  <a:cxn ang="0">
                    <a:pos x="T2" y="T3"/>
                  </a:cxn>
                  <a:cxn ang="0">
                    <a:pos x="T4" y="T5"/>
                  </a:cxn>
                  <a:cxn ang="0">
                    <a:pos x="T6" y="T7"/>
                  </a:cxn>
                </a:cxnLst>
                <a:rect l="0" t="0" r="r" b="b"/>
                <a:pathLst>
                  <a:path w="1781" h="518">
                    <a:moveTo>
                      <a:pt x="890" y="517"/>
                    </a:moveTo>
                    <a:lnTo>
                      <a:pt x="0" y="0"/>
                    </a:lnTo>
                    <a:lnTo>
                      <a:pt x="1780" y="0"/>
                    </a:lnTo>
                    <a:lnTo>
                      <a:pt x="890" y="517"/>
                    </a:lnTo>
                  </a:path>
                </a:pathLst>
              </a:custGeom>
              <a:solidFill>
                <a:srgbClr val="B3B3B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9" name="Freeform 60">
                <a:extLst>
                  <a:ext uri="{FF2B5EF4-FFF2-40B4-BE49-F238E27FC236}">
                    <a16:creationId xmlns:a16="http://schemas.microsoft.com/office/drawing/2014/main" id="{19BE78FE-C342-BBE1-D889-FC4A764C583B}"/>
                  </a:ext>
                </a:extLst>
              </p:cNvPr>
              <p:cNvSpPr>
                <a:spLocks noChangeArrowheads="1"/>
              </p:cNvSpPr>
              <p:nvPr/>
            </p:nvSpPr>
            <p:spPr bwMode="auto">
              <a:xfrm>
                <a:off x="11034156" y="6519074"/>
                <a:ext cx="1793981" cy="2186718"/>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0" name="Freeform 61">
                <a:extLst>
                  <a:ext uri="{FF2B5EF4-FFF2-40B4-BE49-F238E27FC236}">
                    <a16:creationId xmlns:a16="http://schemas.microsoft.com/office/drawing/2014/main" id="{2908B5CE-F019-A105-4D94-41A563BACA48}"/>
                  </a:ext>
                </a:extLst>
              </p:cNvPr>
              <p:cNvSpPr>
                <a:spLocks noChangeArrowheads="1"/>
              </p:cNvSpPr>
              <p:nvPr/>
            </p:nvSpPr>
            <p:spPr bwMode="auto">
              <a:xfrm>
                <a:off x="11034156" y="6519074"/>
                <a:ext cx="896990" cy="2186718"/>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1" name="Freeform 62">
                <a:extLst>
                  <a:ext uri="{FF2B5EF4-FFF2-40B4-BE49-F238E27FC236}">
                    <a16:creationId xmlns:a16="http://schemas.microsoft.com/office/drawing/2014/main" id="{38F1D448-B632-207B-2506-0B232B096A1E}"/>
                  </a:ext>
                </a:extLst>
              </p:cNvPr>
              <p:cNvSpPr>
                <a:spLocks noChangeArrowheads="1"/>
              </p:cNvSpPr>
              <p:nvPr/>
            </p:nvSpPr>
            <p:spPr bwMode="auto">
              <a:xfrm>
                <a:off x="11263315" y="6672931"/>
                <a:ext cx="1338938" cy="654705"/>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2" name="Freeform 63">
                <a:extLst>
                  <a:ext uri="{FF2B5EF4-FFF2-40B4-BE49-F238E27FC236}">
                    <a16:creationId xmlns:a16="http://schemas.microsoft.com/office/drawing/2014/main" id="{6D90AC8C-5B92-BAD0-608E-7F55F1354DC5}"/>
                  </a:ext>
                </a:extLst>
              </p:cNvPr>
              <p:cNvSpPr>
                <a:spLocks noChangeArrowheads="1"/>
              </p:cNvSpPr>
              <p:nvPr/>
            </p:nvSpPr>
            <p:spPr bwMode="auto">
              <a:xfrm>
                <a:off x="11263315" y="6672931"/>
                <a:ext cx="667831" cy="654705"/>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3" name="Freeform 64">
                <a:extLst>
                  <a:ext uri="{FF2B5EF4-FFF2-40B4-BE49-F238E27FC236}">
                    <a16:creationId xmlns:a16="http://schemas.microsoft.com/office/drawing/2014/main" id="{29525909-D10C-D9A2-4378-3F2089B535CC}"/>
                  </a:ext>
                </a:extLst>
              </p:cNvPr>
              <p:cNvSpPr>
                <a:spLocks noChangeArrowheads="1"/>
              </p:cNvSpPr>
              <p:nvPr/>
            </p:nvSpPr>
            <p:spPr bwMode="auto">
              <a:xfrm>
                <a:off x="11384439" y="7334184"/>
                <a:ext cx="1096686" cy="1371608"/>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4" name="Freeform 65">
                <a:extLst>
                  <a:ext uri="{FF2B5EF4-FFF2-40B4-BE49-F238E27FC236}">
                    <a16:creationId xmlns:a16="http://schemas.microsoft.com/office/drawing/2014/main" id="{DE9CAC14-92CA-FCAA-FB95-A85F505F60D1}"/>
                  </a:ext>
                </a:extLst>
              </p:cNvPr>
              <p:cNvSpPr>
                <a:spLocks noChangeArrowheads="1"/>
              </p:cNvSpPr>
              <p:nvPr/>
            </p:nvSpPr>
            <p:spPr bwMode="auto">
              <a:xfrm>
                <a:off x="11034156" y="6519074"/>
                <a:ext cx="1793981" cy="2186718"/>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5" name="Freeform 66">
                <a:extLst>
                  <a:ext uri="{FF2B5EF4-FFF2-40B4-BE49-F238E27FC236}">
                    <a16:creationId xmlns:a16="http://schemas.microsoft.com/office/drawing/2014/main" id="{FCEE6893-DB20-8A91-105A-8195DC756D69}"/>
                  </a:ext>
                </a:extLst>
              </p:cNvPr>
              <p:cNvSpPr>
                <a:spLocks noChangeArrowheads="1"/>
              </p:cNvSpPr>
              <p:nvPr/>
            </p:nvSpPr>
            <p:spPr bwMode="auto">
              <a:xfrm>
                <a:off x="11692165" y="8663238"/>
                <a:ext cx="471411" cy="38954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6" name="Freeform 67">
                <a:extLst>
                  <a:ext uri="{FF2B5EF4-FFF2-40B4-BE49-F238E27FC236}">
                    <a16:creationId xmlns:a16="http://schemas.microsoft.com/office/drawing/2014/main" id="{FE659D0D-B7C6-81C6-E9E2-79350C3C5E67}"/>
                  </a:ext>
                </a:extLst>
              </p:cNvPr>
              <p:cNvSpPr>
                <a:spLocks noChangeArrowheads="1"/>
              </p:cNvSpPr>
              <p:nvPr/>
            </p:nvSpPr>
            <p:spPr bwMode="auto">
              <a:xfrm>
                <a:off x="11724903" y="8673057"/>
                <a:ext cx="405938" cy="91658"/>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7" name="Freeform 68">
                <a:extLst>
                  <a:ext uri="{FF2B5EF4-FFF2-40B4-BE49-F238E27FC236}">
                    <a16:creationId xmlns:a16="http://schemas.microsoft.com/office/drawing/2014/main" id="{9E09C03E-8A91-0D03-25F2-91C598EF9595}"/>
                  </a:ext>
                </a:extLst>
              </p:cNvPr>
              <p:cNvSpPr>
                <a:spLocks noChangeArrowheads="1"/>
              </p:cNvSpPr>
              <p:nvPr/>
            </p:nvSpPr>
            <p:spPr bwMode="auto">
              <a:xfrm>
                <a:off x="11724903" y="8758169"/>
                <a:ext cx="405938" cy="88386"/>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8" name="Freeform 69">
                <a:extLst>
                  <a:ext uri="{FF2B5EF4-FFF2-40B4-BE49-F238E27FC236}">
                    <a16:creationId xmlns:a16="http://schemas.microsoft.com/office/drawing/2014/main" id="{D88550B8-9C4E-B80E-C779-877E0E85AD1C}"/>
                  </a:ext>
                </a:extLst>
              </p:cNvPr>
              <p:cNvSpPr>
                <a:spLocks noChangeArrowheads="1"/>
              </p:cNvSpPr>
              <p:nvPr/>
            </p:nvSpPr>
            <p:spPr bwMode="auto">
              <a:xfrm>
                <a:off x="11724903" y="8836733"/>
                <a:ext cx="405938" cy="88386"/>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9" name="Freeform 70">
                <a:extLst>
                  <a:ext uri="{FF2B5EF4-FFF2-40B4-BE49-F238E27FC236}">
                    <a16:creationId xmlns:a16="http://schemas.microsoft.com/office/drawing/2014/main" id="{A8DB5067-AE37-7024-8FB6-81EED39B309B}"/>
                  </a:ext>
                </a:extLst>
              </p:cNvPr>
              <p:cNvSpPr>
                <a:spLocks noChangeArrowheads="1"/>
              </p:cNvSpPr>
              <p:nvPr/>
            </p:nvSpPr>
            <p:spPr bwMode="auto">
              <a:xfrm>
                <a:off x="10307397" y="5726880"/>
                <a:ext cx="3273689" cy="2998554"/>
              </a:xfrm>
              <a:custGeom>
                <a:avLst/>
                <a:gdLst>
                  <a:gd name="T0" fmla="*/ 5728 w 5729"/>
                  <a:gd name="T1" fmla="*/ 2856 h 5247"/>
                  <a:gd name="T2" fmla="*/ 5728 w 5729"/>
                  <a:gd name="T3" fmla="*/ 2856 h 5247"/>
                  <a:gd name="T4" fmla="*/ 5138 w 5729"/>
                  <a:gd name="T5" fmla="*/ 2256 h 5247"/>
                  <a:gd name="T6" fmla="*/ 5376 w 5729"/>
                  <a:gd name="T7" fmla="*/ 1453 h 5247"/>
                  <a:gd name="T8" fmla="*/ 4558 w 5729"/>
                  <a:gd name="T9" fmla="*/ 1216 h 5247"/>
                  <a:gd name="T10" fmla="*/ 4351 w 5729"/>
                  <a:gd name="T11" fmla="*/ 404 h 5247"/>
                  <a:gd name="T12" fmla="*/ 3523 w 5729"/>
                  <a:gd name="T13" fmla="*/ 600 h 5247"/>
                  <a:gd name="T14" fmla="*/ 2929 w 5729"/>
                  <a:gd name="T15" fmla="*/ 0 h 5247"/>
                  <a:gd name="T16" fmla="*/ 2313 w 5729"/>
                  <a:gd name="T17" fmla="*/ 575 h 5247"/>
                  <a:gd name="T18" fmla="*/ 1490 w 5729"/>
                  <a:gd name="T19" fmla="*/ 341 h 5247"/>
                  <a:gd name="T20" fmla="*/ 1247 w 5729"/>
                  <a:gd name="T21" fmla="*/ 1139 h 5247"/>
                  <a:gd name="T22" fmla="*/ 413 w 5729"/>
                  <a:gd name="T23" fmla="*/ 1340 h 5247"/>
                  <a:gd name="T24" fmla="*/ 615 w 5729"/>
                  <a:gd name="T25" fmla="*/ 2152 h 5247"/>
                  <a:gd name="T26" fmla="*/ 0 w 5729"/>
                  <a:gd name="T27" fmla="*/ 2731 h 5247"/>
                  <a:gd name="T28" fmla="*/ 590 w 5729"/>
                  <a:gd name="T29" fmla="*/ 3332 h 5247"/>
                  <a:gd name="T30" fmla="*/ 352 w 5729"/>
                  <a:gd name="T31" fmla="*/ 4139 h 5247"/>
                  <a:gd name="T32" fmla="*/ 1169 w 5729"/>
                  <a:gd name="T33" fmla="*/ 4372 h 5247"/>
                  <a:gd name="T34" fmla="*/ 1376 w 5729"/>
                  <a:gd name="T35" fmla="*/ 5184 h 5247"/>
                  <a:gd name="T36" fmla="*/ 2204 w 5729"/>
                  <a:gd name="T37" fmla="*/ 4987 h 5247"/>
                  <a:gd name="T38" fmla="*/ 2204 w 5729"/>
                  <a:gd name="T39" fmla="*/ 4993 h 5247"/>
                  <a:gd name="T40" fmla="*/ 1759 w 5729"/>
                  <a:gd name="T41" fmla="*/ 3859 h 5247"/>
                  <a:gd name="T42" fmla="*/ 1360 w 5729"/>
                  <a:gd name="T43" fmla="*/ 3141 h 5247"/>
                  <a:gd name="T44" fmla="*/ 1661 w 5729"/>
                  <a:gd name="T45" fmla="*/ 1852 h 5247"/>
                  <a:gd name="T46" fmla="*/ 2840 w 5729"/>
                  <a:gd name="T47" fmla="*/ 1309 h 5247"/>
                  <a:gd name="T48" fmla="*/ 4015 w 5729"/>
                  <a:gd name="T49" fmla="*/ 1852 h 5247"/>
                  <a:gd name="T50" fmla="*/ 4320 w 5729"/>
                  <a:gd name="T51" fmla="*/ 3141 h 5247"/>
                  <a:gd name="T52" fmla="*/ 3876 w 5729"/>
                  <a:gd name="T53" fmla="*/ 3907 h 5247"/>
                  <a:gd name="T54" fmla="*/ 3456 w 5729"/>
                  <a:gd name="T55" fmla="*/ 5008 h 5247"/>
                  <a:gd name="T56" fmla="*/ 4238 w 5729"/>
                  <a:gd name="T57" fmla="*/ 5246 h 5247"/>
                  <a:gd name="T58" fmla="*/ 4480 w 5729"/>
                  <a:gd name="T59" fmla="*/ 4450 h 5247"/>
                  <a:gd name="T60" fmla="*/ 5308 w 5729"/>
                  <a:gd name="T61" fmla="*/ 4248 h 5247"/>
                  <a:gd name="T62" fmla="*/ 5112 w 5729"/>
                  <a:gd name="T63" fmla="*/ 3441 h 5247"/>
                  <a:gd name="T64" fmla="*/ 5728 w 5729"/>
                  <a:gd name="T65" fmla="*/ 2856 h 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9" h="5247">
                    <a:moveTo>
                      <a:pt x="5728" y="2856"/>
                    </a:moveTo>
                    <a:lnTo>
                      <a:pt x="5728" y="2856"/>
                    </a:lnTo>
                    <a:cubicBezTo>
                      <a:pt x="5448" y="2773"/>
                      <a:pt x="5215" y="2556"/>
                      <a:pt x="5138" y="2256"/>
                    </a:cubicBezTo>
                    <a:cubicBezTo>
                      <a:pt x="5065" y="1955"/>
                      <a:pt x="5164" y="1651"/>
                      <a:pt x="5376" y="1453"/>
                    </a:cubicBezTo>
                    <a:cubicBezTo>
                      <a:pt x="5091" y="1516"/>
                      <a:pt x="4775" y="1438"/>
                      <a:pt x="4558" y="1216"/>
                    </a:cubicBezTo>
                    <a:cubicBezTo>
                      <a:pt x="4336" y="993"/>
                      <a:pt x="4268" y="683"/>
                      <a:pt x="4351" y="404"/>
                    </a:cubicBezTo>
                    <a:cubicBezTo>
                      <a:pt x="4139" y="600"/>
                      <a:pt x="3824" y="688"/>
                      <a:pt x="3523" y="600"/>
                    </a:cubicBezTo>
                    <a:cubicBezTo>
                      <a:pt x="3218" y="517"/>
                      <a:pt x="3000" y="279"/>
                      <a:pt x="2929" y="0"/>
                    </a:cubicBezTo>
                    <a:cubicBezTo>
                      <a:pt x="2846" y="274"/>
                      <a:pt x="2617" y="502"/>
                      <a:pt x="2313" y="575"/>
                    </a:cubicBezTo>
                    <a:cubicBezTo>
                      <a:pt x="2002" y="647"/>
                      <a:pt x="1691" y="548"/>
                      <a:pt x="1490" y="341"/>
                    </a:cubicBezTo>
                    <a:cubicBezTo>
                      <a:pt x="1557" y="621"/>
                      <a:pt x="1474" y="926"/>
                      <a:pt x="1247" y="1139"/>
                    </a:cubicBezTo>
                    <a:cubicBezTo>
                      <a:pt x="1019" y="1355"/>
                      <a:pt x="698" y="1422"/>
                      <a:pt x="413" y="1340"/>
                    </a:cubicBezTo>
                    <a:cubicBezTo>
                      <a:pt x="615" y="1552"/>
                      <a:pt x="704" y="1857"/>
                      <a:pt x="615" y="2152"/>
                    </a:cubicBezTo>
                    <a:cubicBezTo>
                      <a:pt x="527" y="2448"/>
                      <a:pt x="284" y="2659"/>
                      <a:pt x="0" y="2731"/>
                    </a:cubicBezTo>
                    <a:cubicBezTo>
                      <a:pt x="279" y="2814"/>
                      <a:pt x="512" y="3037"/>
                      <a:pt x="590" y="3332"/>
                    </a:cubicBezTo>
                    <a:cubicBezTo>
                      <a:pt x="662" y="3632"/>
                      <a:pt x="564" y="3937"/>
                      <a:pt x="352" y="4139"/>
                    </a:cubicBezTo>
                    <a:cubicBezTo>
                      <a:pt x="636" y="4072"/>
                      <a:pt x="952" y="4149"/>
                      <a:pt x="1169" y="4372"/>
                    </a:cubicBezTo>
                    <a:cubicBezTo>
                      <a:pt x="1387" y="4594"/>
                      <a:pt x="1454" y="4910"/>
                      <a:pt x="1376" y="5184"/>
                    </a:cubicBezTo>
                    <a:cubicBezTo>
                      <a:pt x="1588" y="4987"/>
                      <a:pt x="1899" y="4904"/>
                      <a:pt x="2204" y="4987"/>
                    </a:cubicBezTo>
                    <a:lnTo>
                      <a:pt x="2204" y="4993"/>
                    </a:lnTo>
                    <a:cubicBezTo>
                      <a:pt x="2178" y="4713"/>
                      <a:pt x="2084" y="4196"/>
                      <a:pt x="1759" y="3859"/>
                    </a:cubicBezTo>
                    <a:cubicBezTo>
                      <a:pt x="1557" y="3658"/>
                      <a:pt x="1422" y="3410"/>
                      <a:pt x="1360" y="3141"/>
                    </a:cubicBezTo>
                    <a:cubicBezTo>
                      <a:pt x="1257" y="2685"/>
                      <a:pt x="1371" y="2204"/>
                      <a:pt x="1661" y="1852"/>
                    </a:cubicBezTo>
                    <a:cubicBezTo>
                      <a:pt x="1951" y="1505"/>
                      <a:pt x="2365" y="1309"/>
                      <a:pt x="2840" y="1309"/>
                    </a:cubicBezTo>
                    <a:cubicBezTo>
                      <a:pt x="3311" y="1309"/>
                      <a:pt x="3730" y="1505"/>
                      <a:pt x="4015" y="1852"/>
                    </a:cubicBezTo>
                    <a:cubicBezTo>
                      <a:pt x="4309" y="2204"/>
                      <a:pt x="4423" y="2685"/>
                      <a:pt x="4320" y="3141"/>
                    </a:cubicBezTo>
                    <a:cubicBezTo>
                      <a:pt x="4258" y="3410"/>
                      <a:pt x="4108" y="3668"/>
                      <a:pt x="3876" y="3907"/>
                    </a:cubicBezTo>
                    <a:cubicBezTo>
                      <a:pt x="3523" y="4258"/>
                      <a:pt x="3466" y="4755"/>
                      <a:pt x="3456" y="5008"/>
                    </a:cubicBezTo>
                    <a:cubicBezTo>
                      <a:pt x="3751" y="4952"/>
                      <a:pt x="4041" y="5050"/>
                      <a:pt x="4238" y="5246"/>
                    </a:cubicBezTo>
                    <a:cubicBezTo>
                      <a:pt x="4170" y="4972"/>
                      <a:pt x="4253" y="4662"/>
                      <a:pt x="4480" y="4450"/>
                    </a:cubicBezTo>
                    <a:cubicBezTo>
                      <a:pt x="4708" y="4238"/>
                      <a:pt x="5023" y="4170"/>
                      <a:pt x="5308" y="4248"/>
                    </a:cubicBezTo>
                    <a:cubicBezTo>
                      <a:pt x="5106" y="4040"/>
                      <a:pt x="5023" y="3736"/>
                      <a:pt x="5112" y="3441"/>
                    </a:cubicBezTo>
                    <a:cubicBezTo>
                      <a:pt x="5200" y="3141"/>
                      <a:pt x="5437" y="2928"/>
                      <a:pt x="5728" y="2856"/>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0" name="Freeform 71">
                <a:extLst>
                  <a:ext uri="{FF2B5EF4-FFF2-40B4-BE49-F238E27FC236}">
                    <a16:creationId xmlns:a16="http://schemas.microsoft.com/office/drawing/2014/main" id="{015D4B13-D099-3498-2315-7CB6A68A9E62}"/>
                  </a:ext>
                </a:extLst>
              </p:cNvPr>
              <p:cNvSpPr>
                <a:spLocks noChangeArrowheads="1"/>
              </p:cNvSpPr>
              <p:nvPr/>
            </p:nvSpPr>
            <p:spPr bwMode="auto">
              <a:xfrm>
                <a:off x="10307397" y="5723608"/>
                <a:ext cx="3273689" cy="3005101"/>
              </a:xfrm>
              <a:custGeom>
                <a:avLst/>
                <a:gdLst>
                  <a:gd name="T0" fmla="*/ 5728 w 5729"/>
                  <a:gd name="T1" fmla="*/ 2862 h 5259"/>
                  <a:gd name="T2" fmla="*/ 5376 w 5729"/>
                  <a:gd name="T3" fmla="*/ 1459 h 5259"/>
                  <a:gd name="T4" fmla="*/ 5179 w 5729"/>
                  <a:gd name="T5" fmla="*/ 1480 h 5259"/>
                  <a:gd name="T6" fmla="*/ 4351 w 5729"/>
                  <a:gd name="T7" fmla="*/ 410 h 5259"/>
                  <a:gd name="T8" fmla="*/ 3761 w 5729"/>
                  <a:gd name="T9" fmla="*/ 637 h 5259"/>
                  <a:gd name="T10" fmla="*/ 2929 w 5729"/>
                  <a:gd name="T11" fmla="*/ 0 h 5259"/>
                  <a:gd name="T12" fmla="*/ 2105 w 5729"/>
                  <a:gd name="T13" fmla="*/ 601 h 5259"/>
                  <a:gd name="T14" fmla="*/ 1485 w 5729"/>
                  <a:gd name="T15" fmla="*/ 347 h 5259"/>
                  <a:gd name="T16" fmla="*/ 652 w 5729"/>
                  <a:gd name="T17" fmla="*/ 1377 h 5259"/>
                  <a:gd name="T18" fmla="*/ 413 w 5729"/>
                  <a:gd name="T19" fmla="*/ 1346 h 5259"/>
                  <a:gd name="T20" fmla="*/ 0 w 5729"/>
                  <a:gd name="T21" fmla="*/ 2737 h 5259"/>
                  <a:gd name="T22" fmla="*/ 590 w 5729"/>
                  <a:gd name="T23" fmla="*/ 3338 h 5259"/>
                  <a:gd name="T24" fmla="*/ 346 w 5729"/>
                  <a:gd name="T25" fmla="*/ 4145 h 5259"/>
                  <a:gd name="T26" fmla="*/ 1169 w 5729"/>
                  <a:gd name="T27" fmla="*/ 4378 h 5259"/>
                  <a:gd name="T28" fmla="*/ 1376 w 5729"/>
                  <a:gd name="T29" fmla="*/ 5190 h 5259"/>
                  <a:gd name="T30" fmla="*/ 2204 w 5729"/>
                  <a:gd name="T31" fmla="*/ 4993 h 5259"/>
                  <a:gd name="T32" fmla="*/ 2204 w 5729"/>
                  <a:gd name="T33" fmla="*/ 4999 h 5259"/>
                  <a:gd name="T34" fmla="*/ 2209 w 5729"/>
                  <a:gd name="T35" fmla="*/ 4999 h 5259"/>
                  <a:gd name="T36" fmla="*/ 1324 w 5729"/>
                  <a:gd name="T37" fmla="*/ 2810 h 5259"/>
                  <a:gd name="T38" fmla="*/ 4015 w 5729"/>
                  <a:gd name="T39" fmla="*/ 1858 h 5259"/>
                  <a:gd name="T40" fmla="*/ 3876 w 5729"/>
                  <a:gd name="T41" fmla="*/ 3913 h 5259"/>
                  <a:gd name="T42" fmla="*/ 3456 w 5729"/>
                  <a:gd name="T43" fmla="*/ 5014 h 5259"/>
                  <a:gd name="T44" fmla="*/ 4238 w 5729"/>
                  <a:gd name="T45" fmla="*/ 5258 h 5259"/>
                  <a:gd name="T46" fmla="*/ 4480 w 5729"/>
                  <a:gd name="T47" fmla="*/ 4456 h 5259"/>
                  <a:gd name="T48" fmla="*/ 5314 w 5729"/>
                  <a:gd name="T49" fmla="*/ 4254 h 5259"/>
                  <a:gd name="T50" fmla="*/ 5112 w 5729"/>
                  <a:gd name="T51" fmla="*/ 3447 h 5259"/>
                  <a:gd name="T52" fmla="*/ 5728 w 5729"/>
                  <a:gd name="T53" fmla="*/ 2862 h 5259"/>
                  <a:gd name="T54" fmla="*/ 5112 w 5729"/>
                  <a:gd name="T55" fmla="*/ 3447 h 5259"/>
                  <a:gd name="T56" fmla="*/ 5308 w 5729"/>
                  <a:gd name="T57" fmla="*/ 4254 h 5259"/>
                  <a:gd name="T58" fmla="*/ 4480 w 5729"/>
                  <a:gd name="T59" fmla="*/ 4456 h 5259"/>
                  <a:gd name="T60" fmla="*/ 4238 w 5729"/>
                  <a:gd name="T61" fmla="*/ 5252 h 5259"/>
                  <a:gd name="T62" fmla="*/ 3456 w 5729"/>
                  <a:gd name="T63" fmla="*/ 5014 h 5259"/>
                  <a:gd name="T64" fmla="*/ 3876 w 5729"/>
                  <a:gd name="T65" fmla="*/ 3913 h 5259"/>
                  <a:gd name="T66" fmla="*/ 4015 w 5729"/>
                  <a:gd name="T67" fmla="*/ 1858 h 5259"/>
                  <a:gd name="T68" fmla="*/ 1324 w 5729"/>
                  <a:gd name="T69" fmla="*/ 2810 h 5259"/>
                  <a:gd name="T70" fmla="*/ 2204 w 5729"/>
                  <a:gd name="T71" fmla="*/ 4999 h 5259"/>
                  <a:gd name="T72" fmla="*/ 2204 w 5729"/>
                  <a:gd name="T73" fmla="*/ 4993 h 5259"/>
                  <a:gd name="T74" fmla="*/ 2204 w 5729"/>
                  <a:gd name="T75" fmla="*/ 4993 h 5259"/>
                  <a:gd name="T76" fmla="*/ 1376 w 5729"/>
                  <a:gd name="T77" fmla="*/ 5190 h 5259"/>
                  <a:gd name="T78" fmla="*/ 1169 w 5729"/>
                  <a:gd name="T79" fmla="*/ 4378 h 5259"/>
                  <a:gd name="T80" fmla="*/ 352 w 5729"/>
                  <a:gd name="T81" fmla="*/ 4145 h 5259"/>
                  <a:gd name="T82" fmla="*/ 590 w 5729"/>
                  <a:gd name="T83" fmla="*/ 3338 h 5259"/>
                  <a:gd name="T84" fmla="*/ 0 w 5729"/>
                  <a:gd name="T85" fmla="*/ 2737 h 5259"/>
                  <a:gd name="T86" fmla="*/ 419 w 5729"/>
                  <a:gd name="T87" fmla="*/ 1346 h 5259"/>
                  <a:gd name="T88" fmla="*/ 652 w 5729"/>
                  <a:gd name="T89" fmla="*/ 1382 h 5259"/>
                  <a:gd name="T90" fmla="*/ 1490 w 5729"/>
                  <a:gd name="T91" fmla="*/ 347 h 5259"/>
                  <a:gd name="T92" fmla="*/ 2105 w 5729"/>
                  <a:gd name="T93" fmla="*/ 606 h 5259"/>
                  <a:gd name="T94" fmla="*/ 2929 w 5729"/>
                  <a:gd name="T95" fmla="*/ 6 h 5259"/>
                  <a:gd name="T96" fmla="*/ 3761 w 5729"/>
                  <a:gd name="T97" fmla="*/ 643 h 5259"/>
                  <a:gd name="T98" fmla="*/ 4351 w 5729"/>
                  <a:gd name="T99" fmla="*/ 410 h 5259"/>
                  <a:gd name="T100" fmla="*/ 5179 w 5729"/>
                  <a:gd name="T101" fmla="*/ 1480 h 5259"/>
                  <a:gd name="T102" fmla="*/ 5376 w 5729"/>
                  <a:gd name="T103" fmla="*/ 1455 h 5259"/>
                  <a:gd name="T104" fmla="*/ 5728 w 5729"/>
                  <a:gd name="T105" fmla="*/ 2867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9" h="5259">
                    <a:moveTo>
                      <a:pt x="5728" y="2862"/>
                    </a:moveTo>
                    <a:lnTo>
                      <a:pt x="5728" y="2862"/>
                    </a:lnTo>
                    <a:lnTo>
                      <a:pt x="5728" y="2862"/>
                    </a:lnTo>
                    <a:cubicBezTo>
                      <a:pt x="5448" y="2779"/>
                      <a:pt x="5215" y="2562"/>
                      <a:pt x="5138" y="2262"/>
                    </a:cubicBezTo>
                    <a:cubicBezTo>
                      <a:pt x="5122" y="2194"/>
                      <a:pt x="5112" y="2127"/>
                      <a:pt x="5112" y="2060"/>
                    </a:cubicBezTo>
                    <a:cubicBezTo>
                      <a:pt x="5112" y="1832"/>
                      <a:pt x="5210" y="1615"/>
                      <a:pt x="5376" y="1459"/>
                    </a:cubicBezTo>
                    <a:cubicBezTo>
                      <a:pt x="5376" y="1455"/>
                      <a:pt x="5376" y="1455"/>
                      <a:pt x="5376" y="1455"/>
                    </a:cubicBezTo>
                    <a:lnTo>
                      <a:pt x="5376" y="1455"/>
                    </a:lnTo>
                    <a:cubicBezTo>
                      <a:pt x="5308" y="1470"/>
                      <a:pt x="5241" y="1480"/>
                      <a:pt x="5179" y="1480"/>
                    </a:cubicBezTo>
                    <a:cubicBezTo>
                      <a:pt x="4952" y="1480"/>
                      <a:pt x="4729" y="1393"/>
                      <a:pt x="4558" y="1222"/>
                    </a:cubicBezTo>
                    <a:cubicBezTo>
                      <a:pt x="4398" y="1062"/>
                      <a:pt x="4320" y="849"/>
                      <a:pt x="4320" y="643"/>
                    </a:cubicBezTo>
                    <a:cubicBezTo>
                      <a:pt x="4320" y="564"/>
                      <a:pt x="4330" y="487"/>
                      <a:pt x="4351" y="410"/>
                    </a:cubicBezTo>
                    <a:lnTo>
                      <a:pt x="4351" y="410"/>
                    </a:lnTo>
                    <a:lnTo>
                      <a:pt x="4351" y="410"/>
                    </a:lnTo>
                    <a:cubicBezTo>
                      <a:pt x="4191" y="554"/>
                      <a:pt x="3984" y="637"/>
                      <a:pt x="3761" y="637"/>
                    </a:cubicBezTo>
                    <a:cubicBezTo>
                      <a:pt x="3684" y="637"/>
                      <a:pt x="3601" y="627"/>
                      <a:pt x="3523" y="606"/>
                    </a:cubicBezTo>
                    <a:cubicBezTo>
                      <a:pt x="3218" y="523"/>
                      <a:pt x="3000" y="285"/>
                      <a:pt x="2929" y="6"/>
                    </a:cubicBezTo>
                    <a:cubicBezTo>
                      <a:pt x="2929" y="0"/>
                      <a:pt x="2929" y="0"/>
                      <a:pt x="2929" y="0"/>
                    </a:cubicBezTo>
                    <a:cubicBezTo>
                      <a:pt x="2929" y="6"/>
                      <a:pt x="2929" y="6"/>
                      <a:pt x="2929" y="6"/>
                    </a:cubicBezTo>
                    <a:cubicBezTo>
                      <a:pt x="2840" y="280"/>
                      <a:pt x="2617" y="502"/>
                      <a:pt x="2313" y="581"/>
                    </a:cubicBezTo>
                    <a:cubicBezTo>
                      <a:pt x="2240" y="595"/>
                      <a:pt x="2173" y="601"/>
                      <a:pt x="2105" y="601"/>
                    </a:cubicBezTo>
                    <a:cubicBezTo>
                      <a:pt x="1868" y="601"/>
                      <a:pt x="1651" y="508"/>
                      <a:pt x="1490" y="347"/>
                    </a:cubicBezTo>
                    <a:cubicBezTo>
                      <a:pt x="1485" y="342"/>
                      <a:pt x="1485" y="342"/>
                      <a:pt x="1485" y="342"/>
                    </a:cubicBezTo>
                    <a:cubicBezTo>
                      <a:pt x="1485" y="347"/>
                      <a:pt x="1485" y="347"/>
                      <a:pt x="1485" y="347"/>
                    </a:cubicBezTo>
                    <a:cubicBezTo>
                      <a:pt x="1500" y="410"/>
                      <a:pt x="1510" y="477"/>
                      <a:pt x="1510" y="539"/>
                    </a:cubicBezTo>
                    <a:cubicBezTo>
                      <a:pt x="1510" y="762"/>
                      <a:pt x="1422" y="978"/>
                      <a:pt x="1247" y="1145"/>
                    </a:cubicBezTo>
                    <a:cubicBezTo>
                      <a:pt x="1081" y="1299"/>
                      <a:pt x="869" y="1377"/>
                      <a:pt x="652" y="1377"/>
                    </a:cubicBezTo>
                    <a:cubicBezTo>
                      <a:pt x="574" y="1377"/>
                      <a:pt x="496" y="1367"/>
                      <a:pt x="419" y="1346"/>
                    </a:cubicBezTo>
                    <a:cubicBezTo>
                      <a:pt x="413" y="1346"/>
                      <a:pt x="413" y="1346"/>
                      <a:pt x="413" y="1346"/>
                    </a:cubicBezTo>
                    <a:lnTo>
                      <a:pt x="413" y="1346"/>
                    </a:lnTo>
                    <a:cubicBezTo>
                      <a:pt x="564" y="1501"/>
                      <a:pt x="652" y="1708"/>
                      <a:pt x="652" y="1925"/>
                    </a:cubicBezTo>
                    <a:cubicBezTo>
                      <a:pt x="652" y="1998"/>
                      <a:pt x="641" y="2081"/>
                      <a:pt x="615" y="2158"/>
                    </a:cubicBezTo>
                    <a:cubicBezTo>
                      <a:pt x="527" y="2454"/>
                      <a:pt x="284" y="2665"/>
                      <a:pt x="0" y="2737"/>
                    </a:cubicBezTo>
                    <a:lnTo>
                      <a:pt x="0" y="2737"/>
                    </a:lnTo>
                    <a:lnTo>
                      <a:pt x="0" y="2737"/>
                    </a:lnTo>
                    <a:cubicBezTo>
                      <a:pt x="279" y="2820"/>
                      <a:pt x="512" y="3043"/>
                      <a:pt x="590" y="3338"/>
                    </a:cubicBezTo>
                    <a:cubicBezTo>
                      <a:pt x="605" y="3405"/>
                      <a:pt x="610" y="3472"/>
                      <a:pt x="610" y="3540"/>
                    </a:cubicBezTo>
                    <a:cubicBezTo>
                      <a:pt x="610" y="3772"/>
                      <a:pt x="517" y="3990"/>
                      <a:pt x="352" y="4145"/>
                    </a:cubicBezTo>
                    <a:cubicBezTo>
                      <a:pt x="346" y="4145"/>
                      <a:pt x="346" y="4145"/>
                      <a:pt x="346" y="4145"/>
                    </a:cubicBezTo>
                    <a:cubicBezTo>
                      <a:pt x="352" y="4145"/>
                      <a:pt x="352" y="4145"/>
                      <a:pt x="352" y="4145"/>
                    </a:cubicBezTo>
                    <a:cubicBezTo>
                      <a:pt x="419" y="4129"/>
                      <a:pt x="486" y="4125"/>
                      <a:pt x="554" y="4125"/>
                    </a:cubicBezTo>
                    <a:cubicBezTo>
                      <a:pt x="775" y="4125"/>
                      <a:pt x="998" y="4207"/>
                      <a:pt x="1169" y="4378"/>
                    </a:cubicBezTo>
                    <a:cubicBezTo>
                      <a:pt x="1329" y="4544"/>
                      <a:pt x="1407" y="4750"/>
                      <a:pt x="1407" y="4962"/>
                    </a:cubicBezTo>
                    <a:cubicBezTo>
                      <a:pt x="1407" y="5040"/>
                      <a:pt x="1397" y="5118"/>
                      <a:pt x="1376" y="5190"/>
                    </a:cubicBezTo>
                    <a:lnTo>
                      <a:pt x="1376" y="5190"/>
                    </a:lnTo>
                    <a:lnTo>
                      <a:pt x="1376" y="5190"/>
                    </a:lnTo>
                    <a:cubicBezTo>
                      <a:pt x="1531" y="5045"/>
                      <a:pt x="1743" y="4962"/>
                      <a:pt x="1966" y="4962"/>
                    </a:cubicBezTo>
                    <a:cubicBezTo>
                      <a:pt x="2043" y="4962"/>
                      <a:pt x="2126" y="4973"/>
                      <a:pt x="2204" y="4993"/>
                    </a:cubicBezTo>
                    <a:lnTo>
                      <a:pt x="2204" y="4993"/>
                    </a:lnTo>
                    <a:lnTo>
                      <a:pt x="2204" y="4993"/>
                    </a:lnTo>
                    <a:cubicBezTo>
                      <a:pt x="2204" y="4999"/>
                      <a:pt x="2204" y="4999"/>
                      <a:pt x="2204" y="4999"/>
                    </a:cubicBezTo>
                    <a:lnTo>
                      <a:pt x="2204" y="4999"/>
                    </a:lnTo>
                    <a:cubicBezTo>
                      <a:pt x="2209" y="4999"/>
                      <a:pt x="2209" y="4999"/>
                      <a:pt x="2209" y="4999"/>
                    </a:cubicBezTo>
                    <a:lnTo>
                      <a:pt x="2209" y="4999"/>
                    </a:lnTo>
                    <a:cubicBezTo>
                      <a:pt x="2178" y="4719"/>
                      <a:pt x="2084" y="4202"/>
                      <a:pt x="1759" y="3865"/>
                    </a:cubicBezTo>
                    <a:cubicBezTo>
                      <a:pt x="1557" y="3664"/>
                      <a:pt x="1422" y="3416"/>
                      <a:pt x="1360" y="3147"/>
                    </a:cubicBezTo>
                    <a:cubicBezTo>
                      <a:pt x="1335" y="3033"/>
                      <a:pt x="1324" y="2924"/>
                      <a:pt x="1324" y="2810"/>
                    </a:cubicBezTo>
                    <a:cubicBezTo>
                      <a:pt x="1324" y="2469"/>
                      <a:pt x="1443" y="2127"/>
                      <a:pt x="1661" y="1858"/>
                    </a:cubicBezTo>
                    <a:cubicBezTo>
                      <a:pt x="1951" y="1511"/>
                      <a:pt x="2365" y="1320"/>
                      <a:pt x="2840" y="1320"/>
                    </a:cubicBezTo>
                    <a:cubicBezTo>
                      <a:pt x="3311" y="1320"/>
                      <a:pt x="3730" y="1511"/>
                      <a:pt x="4015" y="1858"/>
                    </a:cubicBezTo>
                    <a:cubicBezTo>
                      <a:pt x="4238" y="2127"/>
                      <a:pt x="4357" y="2469"/>
                      <a:pt x="4357" y="2810"/>
                    </a:cubicBezTo>
                    <a:cubicBezTo>
                      <a:pt x="4357" y="2924"/>
                      <a:pt x="4340" y="3033"/>
                      <a:pt x="4320" y="3147"/>
                    </a:cubicBezTo>
                    <a:cubicBezTo>
                      <a:pt x="4258" y="3416"/>
                      <a:pt x="4108" y="3674"/>
                      <a:pt x="3876" y="3913"/>
                    </a:cubicBezTo>
                    <a:cubicBezTo>
                      <a:pt x="3523" y="4264"/>
                      <a:pt x="3466" y="4761"/>
                      <a:pt x="3456" y="5014"/>
                    </a:cubicBezTo>
                    <a:lnTo>
                      <a:pt x="3456" y="5014"/>
                    </a:lnTo>
                    <a:lnTo>
                      <a:pt x="3456" y="5014"/>
                    </a:lnTo>
                    <a:cubicBezTo>
                      <a:pt x="3513" y="5004"/>
                      <a:pt x="3570" y="4999"/>
                      <a:pt x="3627" y="4999"/>
                    </a:cubicBezTo>
                    <a:cubicBezTo>
                      <a:pt x="3860" y="4999"/>
                      <a:pt x="4077" y="5097"/>
                      <a:pt x="4238" y="5252"/>
                    </a:cubicBezTo>
                    <a:cubicBezTo>
                      <a:pt x="4238" y="5258"/>
                      <a:pt x="4238" y="5258"/>
                      <a:pt x="4238" y="5258"/>
                    </a:cubicBezTo>
                    <a:cubicBezTo>
                      <a:pt x="4238" y="5252"/>
                      <a:pt x="4238" y="5252"/>
                      <a:pt x="4238" y="5252"/>
                    </a:cubicBezTo>
                    <a:cubicBezTo>
                      <a:pt x="4222" y="5190"/>
                      <a:pt x="4217" y="5123"/>
                      <a:pt x="4217" y="5056"/>
                    </a:cubicBezTo>
                    <a:cubicBezTo>
                      <a:pt x="4217" y="4839"/>
                      <a:pt x="4305" y="4621"/>
                      <a:pt x="4480" y="4456"/>
                    </a:cubicBezTo>
                    <a:cubicBezTo>
                      <a:pt x="4646" y="4300"/>
                      <a:pt x="4858" y="4223"/>
                      <a:pt x="5075" y="4223"/>
                    </a:cubicBezTo>
                    <a:cubicBezTo>
                      <a:pt x="5153" y="4223"/>
                      <a:pt x="5231" y="4233"/>
                      <a:pt x="5308" y="4254"/>
                    </a:cubicBezTo>
                    <a:cubicBezTo>
                      <a:pt x="5314" y="4254"/>
                      <a:pt x="5314" y="4254"/>
                      <a:pt x="5314" y="4254"/>
                    </a:cubicBezTo>
                    <a:cubicBezTo>
                      <a:pt x="5308" y="4254"/>
                      <a:pt x="5308" y="4254"/>
                      <a:pt x="5308" y="4254"/>
                    </a:cubicBezTo>
                    <a:cubicBezTo>
                      <a:pt x="5164" y="4098"/>
                      <a:pt x="5075" y="3897"/>
                      <a:pt x="5075" y="3680"/>
                    </a:cubicBezTo>
                    <a:cubicBezTo>
                      <a:pt x="5075" y="3601"/>
                      <a:pt x="5086" y="3524"/>
                      <a:pt x="5112" y="3447"/>
                    </a:cubicBezTo>
                    <a:cubicBezTo>
                      <a:pt x="5200" y="3147"/>
                      <a:pt x="5437" y="2934"/>
                      <a:pt x="5728" y="2867"/>
                    </a:cubicBezTo>
                    <a:cubicBezTo>
                      <a:pt x="5728" y="2862"/>
                      <a:pt x="5728" y="2862"/>
                      <a:pt x="5728" y="2862"/>
                    </a:cubicBezTo>
                    <a:lnTo>
                      <a:pt x="5728" y="2862"/>
                    </a:lnTo>
                    <a:lnTo>
                      <a:pt x="5728" y="2862"/>
                    </a:lnTo>
                    <a:lnTo>
                      <a:pt x="5728" y="2862"/>
                    </a:lnTo>
                    <a:cubicBezTo>
                      <a:pt x="5437" y="2934"/>
                      <a:pt x="5200" y="3147"/>
                      <a:pt x="5112" y="3447"/>
                    </a:cubicBezTo>
                    <a:cubicBezTo>
                      <a:pt x="5086" y="3524"/>
                      <a:pt x="5075" y="3601"/>
                      <a:pt x="5075" y="3680"/>
                    </a:cubicBezTo>
                    <a:cubicBezTo>
                      <a:pt x="5075" y="3897"/>
                      <a:pt x="5164" y="4098"/>
                      <a:pt x="5308" y="4254"/>
                    </a:cubicBezTo>
                    <a:lnTo>
                      <a:pt x="5308" y="4254"/>
                    </a:lnTo>
                    <a:lnTo>
                      <a:pt x="5308" y="4254"/>
                    </a:lnTo>
                    <a:cubicBezTo>
                      <a:pt x="5235" y="4233"/>
                      <a:pt x="5153" y="4223"/>
                      <a:pt x="5075" y="4223"/>
                    </a:cubicBezTo>
                    <a:cubicBezTo>
                      <a:pt x="4858" y="4223"/>
                      <a:pt x="4646" y="4300"/>
                      <a:pt x="4480" y="4456"/>
                    </a:cubicBezTo>
                    <a:cubicBezTo>
                      <a:pt x="4305" y="4621"/>
                      <a:pt x="4217" y="4839"/>
                      <a:pt x="4217" y="5056"/>
                    </a:cubicBezTo>
                    <a:cubicBezTo>
                      <a:pt x="4217" y="5123"/>
                      <a:pt x="4222" y="5190"/>
                      <a:pt x="4238" y="5252"/>
                    </a:cubicBezTo>
                    <a:lnTo>
                      <a:pt x="4238" y="5252"/>
                    </a:lnTo>
                    <a:lnTo>
                      <a:pt x="4238" y="5252"/>
                    </a:lnTo>
                    <a:cubicBezTo>
                      <a:pt x="4082" y="5092"/>
                      <a:pt x="3860" y="4999"/>
                      <a:pt x="3627" y="4999"/>
                    </a:cubicBezTo>
                    <a:cubicBezTo>
                      <a:pt x="3570" y="4999"/>
                      <a:pt x="3513" y="5004"/>
                      <a:pt x="3456" y="5014"/>
                    </a:cubicBezTo>
                    <a:lnTo>
                      <a:pt x="3456" y="5014"/>
                    </a:lnTo>
                    <a:cubicBezTo>
                      <a:pt x="3462" y="5014"/>
                      <a:pt x="3462" y="5014"/>
                      <a:pt x="3462" y="5014"/>
                    </a:cubicBezTo>
                    <a:cubicBezTo>
                      <a:pt x="3466" y="4761"/>
                      <a:pt x="3523" y="4264"/>
                      <a:pt x="3876" y="3913"/>
                    </a:cubicBezTo>
                    <a:cubicBezTo>
                      <a:pt x="4108" y="3674"/>
                      <a:pt x="4258" y="3416"/>
                      <a:pt x="4320" y="3147"/>
                    </a:cubicBezTo>
                    <a:cubicBezTo>
                      <a:pt x="4346" y="3033"/>
                      <a:pt x="4357" y="2924"/>
                      <a:pt x="4357" y="2810"/>
                    </a:cubicBezTo>
                    <a:cubicBezTo>
                      <a:pt x="4357" y="2469"/>
                      <a:pt x="4238" y="2127"/>
                      <a:pt x="4015" y="1858"/>
                    </a:cubicBezTo>
                    <a:cubicBezTo>
                      <a:pt x="3730" y="1511"/>
                      <a:pt x="3311" y="1315"/>
                      <a:pt x="2840" y="1315"/>
                    </a:cubicBezTo>
                    <a:cubicBezTo>
                      <a:pt x="2365" y="1315"/>
                      <a:pt x="1951" y="1511"/>
                      <a:pt x="1661" y="1858"/>
                    </a:cubicBezTo>
                    <a:cubicBezTo>
                      <a:pt x="1443" y="2127"/>
                      <a:pt x="1324" y="2469"/>
                      <a:pt x="1324" y="2810"/>
                    </a:cubicBezTo>
                    <a:cubicBezTo>
                      <a:pt x="1324" y="2924"/>
                      <a:pt x="1335" y="3033"/>
                      <a:pt x="1360" y="3147"/>
                    </a:cubicBezTo>
                    <a:cubicBezTo>
                      <a:pt x="1422" y="3416"/>
                      <a:pt x="1557" y="3664"/>
                      <a:pt x="1753" y="3865"/>
                    </a:cubicBezTo>
                    <a:cubicBezTo>
                      <a:pt x="2084" y="4202"/>
                      <a:pt x="2178" y="4719"/>
                      <a:pt x="2204" y="4999"/>
                    </a:cubicBezTo>
                    <a:lnTo>
                      <a:pt x="2204" y="4999"/>
                    </a:lnTo>
                    <a:lnTo>
                      <a:pt x="2204" y="4999"/>
                    </a:lnTo>
                    <a:cubicBezTo>
                      <a:pt x="2204" y="4993"/>
                      <a:pt x="2204" y="4993"/>
                      <a:pt x="2204" y="4993"/>
                    </a:cubicBezTo>
                    <a:lnTo>
                      <a:pt x="2204" y="4993"/>
                    </a:lnTo>
                    <a:lnTo>
                      <a:pt x="2204" y="4993"/>
                    </a:lnTo>
                    <a:lnTo>
                      <a:pt x="2204" y="4993"/>
                    </a:lnTo>
                    <a:cubicBezTo>
                      <a:pt x="2126" y="4973"/>
                      <a:pt x="2043" y="4962"/>
                      <a:pt x="1966" y="4962"/>
                    </a:cubicBezTo>
                    <a:cubicBezTo>
                      <a:pt x="1743" y="4962"/>
                      <a:pt x="1531" y="5045"/>
                      <a:pt x="1376" y="5190"/>
                    </a:cubicBezTo>
                    <a:lnTo>
                      <a:pt x="1376" y="5190"/>
                    </a:lnTo>
                    <a:lnTo>
                      <a:pt x="1376" y="5190"/>
                    </a:lnTo>
                    <a:cubicBezTo>
                      <a:pt x="1397" y="5118"/>
                      <a:pt x="1407" y="5040"/>
                      <a:pt x="1407" y="4962"/>
                    </a:cubicBezTo>
                    <a:cubicBezTo>
                      <a:pt x="1407" y="4750"/>
                      <a:pt x="1329" y="4544"/>
                      <a:pt x="1169" y="4378"/>
                    </a:cubicBezTo>
                    <a:cubicBezTo>
                      <a:pt x="998" y="4207"/>
                      <a:pt x="775" y="4119"/>
                      <a:pt x="554" y="4119"/>
                    </a:cubicBezTo>
                    <a:cubicBezTo>
                      <a:pt x="486" y="4119"/>
                      <a:pt x="419" y="4129"/>
                      <a:pt x="352" y="4145"/>
                    </a:cubicBezTo>
                    <a:lnTo>
                      <a:pt x="352" y="4145"/>
                    </a:lnTo>
                    <a:lnTo>
                      <a:pt x="352" y="4145"/>
                    </a:lnTo>
                    <a:cubicBezTo>
                      <a:pt x="517" y="3990"/>
                      <a:pt x="615" y="3772"/>
                      <a:pt x="615" y="3540"/>
                    </a:cubicBezTo>
                    <a:cubicBezTo>
                      <a:pt x="615" y="3472"/>
                      <a:pt x="605" y="3405"/>
                      <a:pt x="590" y="3338"/>
                    </a:cubicBezTo>
                    <a:cubicBezTo>
                      <a:pt x="512" y="3043"/>
                      <a:pt x="279" y="2820"/>
                      <a:pt x="0" y="2737"/>
                    </a:cubicBezTo>
                    <a:lnTo>
                      <a:pt x="0" y="2737"/>
                    </a:lnTo>
                    <a:lnTo>
                      <a:pt x="0" y="2737"/>
                    </a:lnTo>
                    <a:cubicBezTo>
                      <a:pt x="290" y="2665"/>
                      <a:pt x="527" y="2454"/>
                      <a:pt x="615" y="2158"/>
                    </a:cubicBezTo>
                    <a:cubicBezTo>
                      <a:pt x="641" y="2081"/>
                      <a:pt x="652" y="1998"/>
                      <a:pt x="652" y="1925"/>
                    </a:cubicBezTo>
                    <a:cubicBezTo>
                      <a:pt x="652" y="1708"/>
                      <a:pt x="564" y="1501"/>
                      <a:pt x="419" y="1346"/>
                    </a:cubicBezTo>
                    <a:cubicBezTo>
                      <a:pt x="413" y="1346"/>
                      <a:pt x="413" y="1346"/>
                      <a:pt x="413" y="1346"/>
                    </a:cubicBezTo>
                    <a:lnTo>
                      <a:pt x="413" y="1346"/>
                    </a:lnTo>
                    <a:cubicBezTo>
                      <a:pt x="492" y="1367"/>
                      <a:pt x="574" y="1382"/>
                      <a:pt x="652" y="1382"/>
                    </a:cubicBezTo>
                    <a:cubicBezTo>
                      <a:pt x="869" y="1382"/>
                      <a:pt x="1081" y="1305"/>
                      <a:pt x="1247" y="1145"/>
                    </a:cubicBezTo>
                    <a:cubicBezTo>
                      <a:pt x="1422" y="978"/>
                      <a:pt x="1510" y="762"/>
                      <a:pt x="1510" y="539"/>
                    </a:cubicBezTo>
                    <a:cubicBezTo>
                      <a:pt x="1510" y="477"/>
                      <a:pt x="1505" y="410"/>
                      <a:pt x="1490" y="347"/>
                    </a:cubicBezTo>
                    <a:lnTo>
                      <a:pt x="1490" y="347"/>
                    </a:lnTo>
                    <a:cubicBezTo>
                      <a:pt x="1485" y="347"/>
                      <a:pt x="1485" y="347"/>
                      <a:pt x="1485" y="347"/>
                    </a:cubicBezTo>
                    <a:cubicBezTo>
                      <a:pt x="1645" y="508"/>
                      <a:pt x="1868" y="606"/>
                      <a:pt x="2105" y="606"/>
                    </a:cubicBezTo>
                    <a:cubicBezTo>
                      <a:pt x="2173" y="606"/>
                      <a:pt x="2240" y="595"/>
                      <a:pt x="2313" y="581"/>
                    </a:cubicBezTo>
                    <a:cubicBezTo>
                      <a:pt x="2617" y="508"/>
                      <a:pt x="2846" y="280"/>
                      <a:pt x="2929" y="6"/>
                    </a:cubicBezTo>
                    <a:lnTo>
                      <a:pt x="2929" y="6"/>
                    </a:lnTo>
                    <a:lnTo>
                      <a:pt x="2929" y="6"/>
                    </a:lnTo>
                    <a:cubicBezTo>
                      <a:pt x="3000" y="285"/>
                      <a:pt x="3218" y="523"/>
                      <a:pt x="3523" y="606"/>
                    </a:cubicBezTo>
                    <a:cubicBezTo>
                      <a:pt x="3601" y="627"/>
                      <a:pt x="3684" y="643"/>
                      <a:pt x="3761" y="643"/>
                    </a:cubicBezTo>
                    <a:cubicBezTo>
                      <a:pt x="3984" y="643"/>
                      <a:pt x="4196" y="554"/>
                      <a:pt x="4351" y="410"/>
                    </a:cubicBezTo>
                    <a:lnTo>
                      <a:pt x="4351" y="410"/>
                    </a:lnTo>
                    <a:lnTo>
                      <a:pt x="4351" y="410"/>
                    </a:lnTo>
                    <a:cubicBezTo>
                      <a:pt x="4330" y="487"/>
                      <a:pt x="4320" y="564"/>
                      <a:pt x="4320" y="643"/>
                    </a:cubicBezTo>
                    <a:cubicBezTo>
                      <a:pt x="4320" y="849"/>
                      <a:pt x="4398" y="1062"/>
                      <a:pt x="4558" y="1222"/>
                    </a:cubicBezTo>
                    <a:cubicBezTo>
                      <a:pt x="4729" y="1393"/>
                      <a:pt x="4952" y="1480"/>
                      <a:pt x="5179" y="1480"/>
                    </a:cubicBezTo>
                    <a:cubicBezTo>
                      <a:pt x="5241" y="1480"/>
                      <a:pt x="5308" y="1476"/>
                      <a:pt x="5376" y="1459"/>
                    </a:cubicBezTo>
                    <a:lnTo>
                      <a:pt x="5376" y="1459"/>
                    </a:lnTo>
                    <a:cubicBezTo>
                      <a:pt x="5376" y="1455"/>
                      <a:pt x="5376" y="1455"/>
                      <a:pt x="5376" y="1455"/>
                    </a:cubicBezTo>
                    <a:cubicBezTo>
                      <a:pt x="5210" y="1615"/>
                      <a:pt x="5112" y="1827"/>
                      <a:pt x="5112" y="2060"/>
                    </a:cubicBezTo>
                    <a:cubicBezTo>
                      <a:pt x="5112" y="2127"/>
                      <a:pt x="5122" y="2194"/>
                      <a:pt x="5138" y="2262"/>
                    </a:cubicBezTo>
                    <a:cubicBezTo>
                      <a:pt x="5215" y="2562"/>
                      <a:pt x="5443" y="2785"/>
                      <a:pt x="5728" y="2867"/>
                    </a:cubicBezTo>
                    <a:cubicBezTo>
                      <a:pt x="5728" y="2862"/>
                      <a:pt x="5728" y="2862"/>
                      <a:pt x="5728" y="286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1" name="Freeform 72">
                <a:extLst>
                  <a:ext uri="{FF2B5EF4-FFF2-40B4-BE49-F238E27FC236}">
                    <a16:creationId xmlns:a16="http://schemas.microsoft.com/office/drawing/2014/main" id="{08D466B2-BD33-DE5F-F65E-91A9A2C55CE4}"/>
                  </a:ext>
                </a:extLst>
              </p:cNvPr>
              <p:cNvSpPr>
                <a:spLocks noChangeArrowheads="1"/>
              </p:cNvSpPr>
              <p:nvPr/>
            </p:nvSpPr>
            <p:spPr bwMode="auto">
              <a:xfrm>
                <a:off x="10768986" y="10535697"/>
                <a:ext cx="595811" cy="419012"/>
              </a:xfrm>
              <a:custGeom>
                <a:avLst/>
                <a:gdLst>
                  <a:gd name="T0" fmla="*/ 943 w 1042"/>
                  <a:gd name="T1" fmla="*/ 0 h 731"/>
                  <a:gd name="T2" fmla="*/ 943 w 1042"/>
                  <a:gd name="T3" fmla="*/ 0 h 731"/>
                  <a:gd name="T4" fmla="*/ 100 w 1042"/>
                  <a:gd name="T5" fmla="*/ 0 h 731"/>
                  <a:gd name="T6" fmla="*/ 0 w 1042"/>
                  <a:gd name="T7" fmla="*/ 98 h 731"/>
                  <a:gd name="T8" fmla="*/ 0 w 1042"/>
                  <a:gd name="T9" fmla="*/ 631 h 731"/>
                  <a:gd name="T10" fmla="*/ 100 w 1042"/>
                  <a:gd name="T11" fmla="*/ 730 h 731"/>
                  <a:gd name="T12" fmla="*/ 943 w 1042"/>
                  <a:gd name="T13" fmla="*/ 730 h 731"/>
                  <a:gd name="T14" fmla="*/ 1041 w 1042"/>
                  <a:gd name="T15" fmla="*/ 631 h 731"/>
                  <a:gd name="T16" fmla="*/ 1041 w 1042"/>
                  <a:gd name="T17" fmla="*/ 98 h 731"/>
                  <a:gd name="T18" fmla="*/ 943 w 1042"/>
                  <a:gd name="T19" fmla="*/ 0 h 731"/>
                  <a:gd name="T20" fmla="*/ 622 w 1042"/>
                  <a:gd name="T21" fmla="*/ 103 h 731"/>
                  <a:gd name="T22" fmla="*/ 622 w 1042"/>
                  <a:gd name="T23" fmla="*/ 103 h 731"/>
                  <a:gd name="T24" fmla="*/ 431 w 1042"/>
                  <a:gd name="T25" fmla="*/ 103 h 731"/>
                  <a:gd name="T26" fmla="*/ 394 w 1042"/>
                  <a:gd name="T27" fmla="*/ 68 h 731"/>
                  <a:gd name="T28" fmla="*/ 431 w 1042"/>
                  <a:gd name="T29" fmla="*/ 26 h 731"/>
                  <a:gd name="T30" fmla="*/ 622 w 1042"/>
                  <a:gd name="T31" fmla="*/ 26 h 731"/>
                  <a:gd name="T32" fmla="*/ 658 w 1042"/>
                  <a:gd name="T33" fmla="*/ 68 h 731"/>
                  <a:gd name="T34" fmla="*/ 622 w 1042"/>
                  <a:gd name="T35" fmla="*/ 103 h 731"/>
                  <a:gd name="T36" fmla="*/ 943 w 1042"/>
                  <a:gd name="T37"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731">
                    <a:moveTo>
                      <a:pt x="943" y="0"/>
                    </a:moveTo>
                    <a:lnTo>
                      <a:pt x="943" y="0"/>
                    </a:lnTo>
                    <a:cubicBezTo>
                      <a:pt x="100" y="0"/>
                      <a:pt x="100" y="0"/>
                      <a:pt x="100" y="0"/>
                    </a:cubicBezTo>
                    <a:cubicBezTo>
                      <a:pt x="48" y="0"/>
                      <a:pt x="0" y="47"/>
                      <a:pt x="0" y="98"/>
                    </a:cubicBezTo>
                    <a:cubicBezTo>
                      <a:pt x="0" y="631"/>
                      <a:pt x="0" y="631"/>
                      <a:pt x="0" y="631"/>
                    </a:cubicBezTo>
                    <a:cubicBezTo>
                      <a:pt x="0" y="682"/>
                      <a:pt x="48" y="730"/>
                      <a:pt x="100" y="730"/>
                    </a:cubicBezTo>
                    <a:cubicBezTo>
                      <a:pt x="943" y="730"/>
                      <a:pt x="943" y="730"/>
                      <a:pt x="943" y="730"/>
                    </a:cubicBezTo>
                    <a:cubicBezTo>
                      <a:pt x="995" y="730"/>
                      <a:pt x="1041" y="682"/>
                      <a:pt x="1041" y="631"/>
                    </a:cubicBezTo>
                    <a:cubicBezTo>
                      <a:pt x="1041" y="98"/>
                      <a:pt x="1041" y="98"/>
                      <a:pt x="1041" y="98"/>
                    </a:cubicBezTo>
                    <a:cubicBezTo>
                      <a:pt x="1041" y="47"/>
                      <a:pt x="995" y="0"/>
                      <a:pt x="943" y="0"/>
                    </a:cubicBezTo>
                    <a:lnTo>
                      <a:pt x="622" y="103"/>
                    </a:lnTo>
                    <a:lnTo>
                      <a:pt x="622" y="103"/>
                    </a:lnTo>
                    <a:cubicBezTo>
                      <a:pt x="431" y="103"/>
                      <a:pt x="431" y="103"/>
                      <a:pt x="431" y="103"/>
                    </a:cubicBezTo>
                    <a:cubicBezTo>
                      <a:pt x="410" y="103"/>
                      <a:pt x="394" y="88"/>
                      <a:pt x="394" y="68"/>
                    </a:cubicBezTo>
                    <a:cubicBezTo>
                      <a:pt x="394" y="47"/>
                      <a:pt x="410" y="26"/>
                      <a:pt x="431" y="26"/>
                    </a:cubicBezTo>
                    <a:cubicBezTo>
                      <a:pt x="622" y="26"/>
                      <a:pt x="622" y="26"/>
                      <a:pt x="622" y="26"/>
                    </a:cubicBezTo>
                    <a:cubicBezTo>
                      <a:pt x="643" y="26"/>
                      <a:pt x="658" y="47"/>
                      <a:pt x="658" y="68"/>
                    </a:cubicBezTo>
                    <a:cubicBezTo>
                      <a:pt x="658" y="88"/>
                      <a:pt x="643" y="103"/>
                      <a:pt x="622" y="103"/>
                    </a:cubicBezTo>
                    <a:lnTo>
                      <a:pt x="943" y="0"/>
                    </a:lnTo>
                  </a:path>
                </a:pathLst>
              </a:custGeom>
              <a:solidFill>
                <a:srgbClr val="5C678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2" name="Freeform 73">
                <a:extLst>
                  <a:ext uri="{FF2B5EF4-FFF2-40B4-BE49-F238E27FC236}">
                    <a16:creationId xmlns:a16="http://schemas.microsoft.com/office/drawing/2014/main" id="{6D0491FE-0FCD-75FF-E784-D91E3366056A}"/>
                  </a:ext>
                </a:extLst>
              </p:cNvPr>
              <p:cNvSpPr>
                <a:spLocks noChangeArrowheads="1"/>
              </p:cNvSpPr>
              <p:nvPr/>
            </p:nvSpPr>
            <p:spPr bwMode="auto">
              <a:xfrm>
                <a:off x="10785357" y="10610987"/>
                <a:ext cx="563075" cy="327352"/>
              </a:xfrm>
              <a:custGeom>
                <a:avLst/>
                <a:gdLst>
                  <a:gd name="T0" fmla="*/ 0 w 989"/>
                  <a:gd name="T1" fmla="*/ 0 h 575"/>
                  <a:gd name="T2" fmla="*/ 0 w 989"/>
                  <a:gd name="T3" fmla="*/ 0 h 575"/>
                  <a:gd name="T4" fmla="*/ 0 w 989"/>
                  <a:gd name="T5" fmla="*/ 502 h 575"/>
                  <a:gd name="T6" fmla="*/ 73 w 989"/>
                  <a:gd name="T7" fmla="*/ 574 h 575"/>
                  <a:gd name="T8" fmla="*/ 916 w 989"/>
                  <a:gd name="T9" fmla="*/ 574 h 575"/>
                  <a:gd name="T10" fmla="*/ 988 w 989"/>
                  <a:gd name="T11" fmla="*/ 502 h 575"/>
                  <a:gd name="T12" fmla="*/ 988 w 989"/>
                  <a:gd name="T13" fmla="*/ 0 h 575"/>
                  <a:gd name="T14" fmla="*/ 0 w 989"/>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575">
                    <a:moveTo>
                      <a:pt x="0" y="0"/>
                    </a:moveTo>
                    <a:lnTo>
                      <a:pt x="0" y="0"/>
                    </a:lnTo>
                    <a:cubicBezTo>
                      <a:pt x="0" y="502"/>
                      <a:pt x="0" y="502"/>
                      <a:pt x="0" y="502"/>
                    </a:cubicBezTo>
                    <a:cubicBezTo>
                      <a:pt x="0" y="543"/>
                      <a:pt x="31" y="574"/>
                      <a:pt x="73" y="574"/>
                    </a:cubicBezTo>
                    <a:cubicBezTo>
                      <a:pt x="916" y="574"/>
                      <a:pt x="916" y="574"/>
                      <a:pt x="916" y="574"/>
                    </a:cubicBezTo>
                    <a:cubicBezTo>
                      <a:pt x="957" y="574"/>
                      <a:pt x="988" y="543"/>
                      <a:pt x="988" y="502"/>
                    </a:cubicBezTo>
                    <a:cubicBezTo>
                      <a:pt x="988" y="0"/>
                      <a:pt x="988" y="0"/>
                      <a:pt x="988" y="0"/>
                    </a:cubicBezTo>
                    <a:lnTo>
                      <a:pt x="0" y="0"/>
                    </a:lnTo>
                  </a:path>
                </a:pathLst>
              </a:custGeom>
              <a:solidFill>
                <a:srgbClr val="FDFE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3" name="Freeform 74">
                <a:extLst>
                  <a:ext uri="{FF2B5EF4-FFF2-40B4-BE49-F238E27FC236}">
                    <a16:creationId xmlns:a16="http://schemas.microsoft.com/office/drawing/2014/main" id="{3627B589-7ED7-F151-1D71-36BEA6B571B5}"/>
                  </a:ext>
                </a:extLst>
              </p:cNvPr>
              <p:cNvSpPr>
                <a:spLocks noChangeArrowheads="1"/>
              </p:cNvSpPr>
              <p:nvPr/>
            </p:nvSpPr>
            <p:spPr bwMode="auto">
              <a:xfrm>
                <a:off x="10804998" y="10660091"/>
                <a:ext cx="186600" cy="219326"/>
              </a:xfrm>
              <a:custGeom>
                <a:avLst/>
                <a:gdLst>
                  <a:gd name="T0" fmla="*/ 331 w 332"/>
                  <a:gd name="T1" fmla="*/ 383 h 384"/>
                  <a:gd name="T2" fmla="*/ 0 w 332"/>
                  <a:gd name="T3" fmla="*/ 383 h 384"/>
                  <a:gd name="T4" fmla="*/ 0 w 332"/>
                  <a:gd name="T5" fmla="*/ 0 h 384"/>
                  <a:gd name="T6" fmla="*/ 331 w 332"/>
                  <a:gd name="T7" fmla="*/ 0 h 384"/>
                  <a:gd name="T8" fmla="*/ 331 w 332"/>
                  <a:gd name="T9" fmla="*/ 383 h 384"/>
                </a:gdLst>
                <a:ahLst/>
                <a:cxnLst>
                  <a:cxn ang="0">
                    <a:pos x="T0" y="T1"/>
                  </a:cxn>
                  <a:cxn ang="0">
                    <a:pos x="T2" y="T3"/>
                  </a:cxn>
                  <a:cxn ang="0">
                    <a:pos x="T4" y="T5"/>
                  </a:cxn>
                  <a:cxn ang="0">
                    <a:pos x="T6" y="T7"/>
                  </a:cxn>
                  <a:cxn ang="0">
                    <a:pos x="T8" y="T9"/>
                  </a:cxn>
                </a:cxnLst>
                <a:rect l="0" t="0" r="r" b="b"/>
                <a:pathLst>
                  <a:path w="332" h="384">
                    <a:moveTo>
                      <a:pt x="331" y="383"/>
                    </a:moveTo>
                    <a:lnTo>
                      <a:pt x="0" y="383"/>
                    </a:lnTo>
                    <a:lnTo>
                      <a:pt x="0" y="0"/>
                    </a:lnTo>
                    <a:lnTo>
                      <a:pt x="331" y="0"/>
                    </a:lnTo>
                    <a:lnTo>
                      <a:pt x="331" y="383"/>
                    </a:lnTo>
                  </a:path>
                </a:pathLst>
              </a:custGeom>
              <a:solidFill>
                <a:srgbClr val="13131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4" name="Freeform 75">
                <a:extLst>
                  <a:ext uri="{FF2B5EF4-FFF2-40B4-BE49-F238E27FC236}">
                    <a16:creationId xmlns:a16="http://schemas.microsoft.com/office/drawing/2014/main" id="{EC83321A-F000-56E8-DA2E-506BEEEBA8FC}"/>
                  </a:ext>
                </a:extLst>
              </p:cNvPr>
              <p:cNvSpPr>
                <a:spLocks noChangeArrowheads="1"/>
              </p:cNvSpPr>
              <p:nvPr/>
            </p:nvSpPr>
            <p:spPr bwMode="auto">
              <a:xfrm>
                <a:off x="11024334" y="10663364"/>
                <a:ext cx="297907" cy="58924"/>
              </a:xfrm>
              <a:custGeom>
                <a:avLst/>
                <a:gdLst>
                  <a:gd name="T0" fmla="*/ 522 w 523"/>
                  <a:gd name="T1" fmla="*/ 104 h 105"/>
                  <a:gd name="T2" fmla="*/ 0 w 523"/>
                  <a:gd name="T3" fmla="*/ 104 h 105"/>
                  <a:gd name="T4" fmla="*/ 0 w 523"/>
                  <a:gd name="T5" fmla="*/ 0 h 105"/>
                  <a:gd name="T6" fmla="*/ 522 w 523"/>
                  <a:gd name="T7" fmla="*/ 0 h 105"/>
                  <a:gd name="T8" fmla="*/ 522 w 523"/>
                  <a:gd name="T9" fmla="*/ 104 h 105"/>
                </a:gdLst>
                <a:ahLst/>
                <a:cxnLst>
                  <a:cxn ang="0">
                    <a:pos x="T0" y="T1"/>
                  </a:cxn>
                  <a:cxn ang="0">
                    <a:pos x="T2" y="T3"/>
                  </a:cxn>
                  <a:cxn ang="0">
                    <a:pos x="T4" y="T5"/>
                  </a:cxn>
                  <a:cxn ang="0">
                    <a:pos x="T6" y="T7"/>
                  </a:cxn>
                  <a:cxn ang="0">
                    <a:pos x="T8" y="T9"/>
                  </a:cxn>
                </a:cxnLst>
                <a:rect l="0" t="0" r="r" b="b"/>
                <a:pathLst>
                  <a:path w="523" h="105">
                    <a:moveTo>
                      <a:pt x="522" y="104"/>
                    </a:moveTo>
                    <a:lnTo>
                      <a:pt x="0" y="104"/>
                    </a:lnTo>
                    <a:lnTo>
                      <a:pt x="0" y="0"/>
                    </a:lnTo>
                    <a:lnTo>
                      <a:pt x="522" y="0"/>
                    </a:lnTo>
                    <a:lnTo>
                      <a:pt x="522" y="104"/>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5" name="Freeform 76">
                <a:extLst>
                  <a:ext uri="{FF2B5EF4-FFF2-40B4-BE49-F238E27FC236}">
                    <a16:creationId xmlns:a16="http://schemas.microsoft.com/office/drawing/2014/main" id="{AA5135B0-6424-6EEF-B669-E20EBA6ADC1F}"/>
                  </a:ext>
                </a:extLst>
              </p:cNvPr>
              <p:cNvSpPr>
                <a:spLocks noChangeArrowheads="1"/>
              </p:cNvSpPr>
              <p:nvPr/>
            </p:nvSpPr>
            <p:spPr bwMode="auto">
              <a:xfrm>
                <a:off x="11057071" y="10735380"/>
                <a:ext cx="229159" cy="39282"/>
              </a:xfrm>
              <a:custGeom>
                <a:avLst/>
                <a:gdLst>
                  <a:gd name="T0" fmla="*/ 398 w 399"/>
                  <a:gd name="T1" fmla="*/ 67 h 68"/>
                  <a:gd name="T2" fmla="*/ 0 w 399"/>
                  <a:gd name="T3" fmla="*/ 67 h 68"/>
                  <a:gd name="T4" fmla="*/ 0 w 399"/>
                  <a:gd name="T5" fmla="*/ 0 h 68"/>
                  <a:gd name="T6" fmla="*/ 398 w 399"/>
                  <a:gd name="T7" fmla="*/ 0 h 68"/>
                  <a:gd name="T8" fmla="*/ 398 w 399"/>
                  <a:gd name="T9" fmla="*/ 67 h 68"/>
                </a:gdLst>
                <a:ahLst/>
                <a:cxnLst>
                  <a:cxn ang="0">
                    <a:pos x="T0" y="T1"/>
                  </a:cxn>
                  <a:cxn ang="0">
                    <a:pos x="T2" y="T3"/>
                  </a:cxn>
                  <a:cxn ang="0">
                    <a:pos x="T4" y="T5"/>
                  </a:cxn>
                  <a:cxn ang="0">
                    <a:pos x="T6" y="T7"/>
                  </a:cxn>
                  <a:cxn ang="0">
                    <a:pos x="T8" y="T9"/>
                  </a:cxn>
                </a:cxnLst>
                <a:rect l="0" t="0" r="r" b="b"/>
                <a:pathLst>
                  <a:path w="399" h="68">
                    <a:moveTo>
                      <a:pt x="398" y="67"/>
                    </a:moveTo>
                    <a:lnTo>
                      <a:pt x="0" y="67"/>
                    </a:lnTo>
                    <a:lnTo>
                      <a:pt x="0" y="0"/>
                    </a:lnTo>
                    <a:lnTo>
                      <a:pt x="398" y="0"/>
                    </a:lnTo>
                    <a:lnTo>
                      <a:pt x="398" y="67"/>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6" name="Freeform 77">
                <a:extLst>
                  <a:ext uri="{FF2B5EF4-FFF2-40B4-BE49-F238E27FC236}">
                    <a16:creationId xmlns:a16="http://schemas.microsoft.com/office/drawing/2014/main" id="{4D5C3BF8-6FAF-AD2D-D172-D0E153BE724B}"/>
                  </a:ext>
                </a:extLst>
              </p:cNvPr>
              <p:cNvSpPr>
                <a:spLocks noChangeArrowheads="1"/>
              </p:cNvSpPr>
              <p:nvPr/>
            </p:nvSpPr>
            <p:spPr bwMode="auto">
              <a:xfrm>
                <a:off x="11024334" y="10892510"/>
                <a:ext cx="297907" cy="32736"/>
              </a:xfrm>
              <a:custGeom>
                <a:avLst/>
                <a:gdLst>
                  <a:gd name="T0" fmla="*/ 522 w 523"/>
                  <a:gd name="T1" fmla="*/ 61 h 62"/>
                  <a:gd name="T2" fmla="*/ 0 w 523"/>
                  <a:gd name="T3" fmla="*/ 61 h 62"/>
                  <a:gd name="T4" fmla="*/ 0 w 523"/>
                  <a:gd name="T5" fmla="*/ 0 h 62"/>
                  <a:gd name="T6" fmla="*/ 522 w 523"/>
                  <a:gd name="T7" fmla="*/ 0 h 62"/>
                  <a:gd name="T8" fmla="*/ 522 w 523"/>
                  <a:gd name="T9" fmla="*/ 61 h 62"/>
                </a:gdLst>
                <a:ahLst/>
                <a:cxnLst>
                  <a:cxn ang="0">
                    <a:pos x="T0" y="T1"/>
                  </a:cxn>
                  <a:cxn ang="0">
                    <a:pos x="T2" y="T3"/>
                  </a:cxn>
                  <a:cxn ang="0">
                    <a:pos x="T4" y="T5"/>
                  </a:cxn>
                  <a:cxn ang="0">
                    <a:pos x="T6" y="T7"/>
                  </a:cxn>
                  <a:cxn ang="0">
                    <a:pos x="T8" y="T9"/>
                  </a:cxn>
                </a:cxnLst>
                <a:rect l="0" t="0" r="r" b="b"/>
                <a:pathLst>
                  <a:path w="523" h="62">
                    <a:moveTo>
                      <a:pt x="522" y="61"/>
                    </a:moveTo>
                    <a:lnTo>
                      <a:pt x="0" y="61"/>
                    </a:lnTo>
                    <a:lnTo>
                      <a:pt x="0" y="0"/>
                    </a:lnTo>
                    <a:lnTo>
                      <a:pt x="522" y="0"/>
                    </a:lnTo>
                    <a:lnTo>
                      <a:pt x="522" y="61"/>
                    </a:lnTo>
                  </a:path>
                </a:pathLst>
              </a:custGeom>
              <a:solidFill>
                <a:srgbClr val="2E354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7" name="Freeform 78">
                <a:extLst>
                  <a:ext uri="{FF2B5EF4-FFF2-40B4-BE49-F238E27FC236}">
                    <a16:creationId xmlns:a16="http://schemas.microsoft.com/office/drawing/2014/main" id="{BA205F61-97EC-C37E-912E-F978209825FF}"/>
                  </a:ext>
                </a:extLst>
              </p:cNvPr>
              <p:cNvSpPr>
                <a:spLocks noChangeArrowheads="1"/>
              </p:cNvSpPr>
              <p:nvPr/>
            </p:nvSpPr>
            <p:spPr bwMode="auto">
              <a:xfrm>
                <a:off x="11034156" y="10476773"/>
                <a:ext cx="65474" cy="111300"/>
              </a:xfrm>
              <a:custGeom>
                <a:avLst/>
                <a:gdLst>
                  <a:gd name="T0" fmla="*/ 115 w 116"/>
                  <a:gd name="T1" fmla="*/ 191 h 192"/>
                  <a:gd name="T2" fmla="*/ 0 w 116"/>
                  <a:gd name="T3" fmla="*/ 191 h 192"/>
                  <a:gd name="T4" fmla="*/ 0 w 116"/>
                  <a:gd name="T5" fmla="*/ 0 h 192"/>
                  <a:gd name="T6" fmla="*/ 115 w 116"/>
                  <a:gd name="T7" fmla="*/ 0 h 192"/>
                  <a:gd name="T8" fmla="*/ 115 w 116"/>
                  <a:gd name="T9" fmla="*/ 191 h 192"/>
                </a:gdLst>
                <a:ahLst/>
                <a:cxnLst>
                  <a:cxn ang="0">
                    <a:pos x="T0" y="T1"/>
                  </a:cxn>
                  <a:cxn ang="0">
                    <a:pos x="T2" y="T3"/>
                  </a:cxn>
                  <a:cxn ang="0">
                    <a:pos x="T4" y="T5"/>
                  </a:cxn>
                  <a:cxn ang="0">
                    <a:pos x="T6" y="T7"/>
                  </a:cxn>
                  <a:cxn ang="0">
                    <a:pos x="T8" y="T9"/>
                  </a:cxn>
                </a:cxnLst>
                <a:rect l="0" t="0" r="r" b="b"/>
                <a:pathLst>
                  <a:path w="116" h="192">
                    <a:moveTo>
                      <a:pt x="115" y="191"/>
                    </a:moveTo>
                    <a:lnTo>
                      <a:pt x="0" y="191"/>
                    </a:lnTo>
                    <a:lnTo>
                      <a:pt x="0" y="0"/>
                    </a:lnTo>
                    <a:lnTo>
                      <a:pt x="115" y="0"/>
                    </a:lnTo>
                    <a:lnTo>
                      <a:pt x="115" y="191"/>
                    </a:lnTo>
                  </a:path>
                </a:pathLst>
              </a:custGeom>
              <a:solidFill>
                <a:srgbClr val="7B7B7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48" name="Freeform 79">
                <a:extLst>
                  <a:ext uri="{FF2B5EF4-FFF2-40B4-BE49-F238E27FC236}">
                    <a16:creationId xmlns:a16="http://schemas.microsoft.com/office/drawing/2014/main" id="{69EE18FB-6852-7AE5-B618-D5C32E198D70}"/>
                  </a:ext>
                </a:extLst>
              </p:cNvPr>
              <p:cNvSpPr>
                <a:spLocks noChangeArrowheads="1"/>
              </p:cNvSpPr>
              <p:nvPr/>
            </p:nvSpPr>
            <p:spPr bwMode="auto">
              <a:xfrm>
                <a:off x="11034156" y="10476773"/>
                <a:ext cx="65474" cy="55649"/>
              </a:xfrm>
              <a:custGeom>
                <a:avLst/>
                <a:gdLst>
                  <a:gd name="T0" fmla="*/ 115 w 116"/>
                  <a:gd name="T1" fmla="*/ 92 h 93"/>
                  <a:gd name="T2" fmla="*/ 0 w 116"/>
                  <a:gd name="T3" fmla="*/ 92 h 93"/>
                  <a:gd name="T4" fmla="*/ 0 w 116"/>
                  <a:gd name="T5" fmla="*/ 0 h 93"/>
                  <a:gd name="T6" fmla="*/ 115 w 116"/>
                  <a:gd name="T7" fmla="*/ 0 h 93"/>
                  <a:gd name="T8" fmla="*/ 115 w 116"/>
                  <a:gd name="T9" fmla="*/ 92 h 93"/>
                </a:gdLst>
                <a:ahLst/>
                <a:cxnLst>
                  <a:cxn ang="0">
                    <a:pos x="T0" y="T1"/>
                  </a:cxn>
                  <a:cxn ang="0">
                    <a:pos x="T2" y="T3"/>
                  </a:cxn>
                  <a:cxn ang="0">
                    <a:pos x="T4" y="T5"/>
                  </a:cxn>
                  <a:cxn ang="0">
                    <a:pos x="T6" y="T7"/>
                  </a:cxn>
                  <a:cxn ang="0">
                    <a:pos x="T8" y="T9"/>
                  </a:cxn>
                </a:cxnLst>
                <a:rect l="0" t="0" r="r" b="b"/>
                <a:pathLst>
                  <a:path w="116" h="93">
                    <a:moveTo>
                      <a:pt x="115" y="92"/>
                    </a:moveTo>
                    <a:lnTo>
                      <a:pt x="0" y="92"/>
                    </a:lnTo>
                    <a:lnTo>
                      <a:pt x="0" y="0"/>
                    </a:lnTo>
                    <a:lnTo>
                      <a:pt x="115" y="0"/>
                    </a:lnTo>
                    <a:lnTo>
                      <a:pt x="115" y="92"/>
                    </a:lnTo>
                  </a:path>
                </a:pathLst>
              </a:custGeom>
              <a:solidFill>
                <a:srgbClr val="67676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nvGrpSpPr>
            <p:cNvPr id="51" name="Group 50">
              <a:extLst>
                <a:ext uri="{FF2B5EF4-FFF2-40B4-BE49-F238E27FC236}">
                  <a16:creationId xmlns:a16="http://schemas.microsoft.com/office/drawing/2014/main" id="{27854E1D-BAB6-907E-92F8-BF3BA0E29064}"/>
                </a:ext>
              </a:extLst>
            </p:cNvPr>
            <p:cNvGrpSpPr/>
            <p:nvPr/>
          </p:nvGrpSpPr>
          <p:grpSpPr>
            <a:xfrm>
              <a:off x="9888344" y="5401332"/>
              <a:ext cx="5021858" cy="3230973"/>
              <a:chOff x="9888344" y="5579572"/>
              <a:chExt cx="5021858" cy="3230973"/>
            </a:xfrm>
            <a:solidFill>
              <a:schemeClr val="accent4"/>
            </a:solidFill>
          </p:grpSpPr>
          <p:sp>
            <p:nvSpPr>
              <p:cNvPr id="52" name="Freeform 5">
                <a:extLst>
                  <a:ext uri="{FF2B5EF4-FFF2-40B4-BE49-F238E27FC236}">
                    <a16:creationId xmlns:a16="http://schemas.microsoft.com/office/drawing/2014/main" id="{7541A366-97D8-9119-2641-A29081831D51}"/>
                  </a:ext>
                </a:extLst>
              </p:cNvPr>
              <p:cNvSpPr>
                <a:spLocks noChangeArrowheads="1"/>
              </p:cNvSpPr>
              <p:nvPr/>
            </p:nvSpPr>
            <p:spPr bwMode="auto">
              <a:xfrm>
                <a:off x="9888344" y="5632685"/>
                <a:ext cx="713662"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53" name="Freeform 7">
                <a:extLst>
                  <a:ext uri="{FF2B5EF4-FFF2-40B4-BE49-F238E27FC236}">
                    <a16:creationId xmlns:a16="http://schemas.microsoft.com/office/drawing/2014/main" id="{53EF4CC7-79C6-20B4-96AC-EA9EDE5EDA37}"/>
                  </a:ext>
                </a:extLst>
              </p:cNvPr>
              <p:cNvSpPr>
                <a:spLocks noChangeArrowheads="1"/>
              </p:cNvSpPr>
              <p:nvPr/>
            </p:nvSpPr>
            <p:spPr bwMode="auto">
              <a:xfrm>
                <a:off x="12952538" y="5579572"/>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54" name="Freeform 9">
                <a:extLst>
                  <a:ext uri="{FF2B5EF4-FFF2-40B4-BE49-F238E27FC236}">
                    <a16:creationId xmlns:a16="http://schemas.microsoft.com/office/drawing/2014/main" id="{78A11C23-3F14-88DF-4C40-BA685FDBEE46}"/>
                  </a:ext>
                </a:extLst>
              </p:cNvPr>
              <p:cNvSpPr>
                <a:spLocks noChangeArrowheads="1"/>
              </p:cNvSpPr>
              <p:nvPr/>
            </p:nvSpPr>
            <p:spPr bwMode="auto">
              <a:xfrm>
                <a:off x="10094606" y="8434091"/>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55" name="Freeform 11">
                <a:extLst>
                  <a:ext uri="{FF2B5EF4-FFF2-40B4-BE49-F238E27FC236}">
                    <a16:creationId xmlns:a16="http://schemas.microsoft.com/office/drawing/2014/main" id="{4542E83B-458E-9231-E3F8-537B77F5A9F9}"/>
                  </a:ext>
                </a:extLst>
              </p:cNvPr>
              <p:cNvSpPr>
                <a:spLocks noChangeArrowheads="1"/>
              </p:cNvSpPr>
              <p:nvPr/>
            </p:nvSpPr>
            <p:spPr bwMode="auto">
              <a:xfrm>
                <a:off x="14602475" y="7055933"/>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56" name="Freeform 12">
                <a:extLst>
                  <a:ext uri="{FF2B5EF4-FFF2-40B4-BE49-F238E27FC236}">
                    <a16:creationId xmlns:a16="http://schemas.microsoft.com/office/drawing/2014/main" id="{23E30126-9BD3-7304-DA59-94281092976E}"/>
                  </a:ext>
                </a:extLst>
              </p:cNvPr>
              <p:cNvSpPr>
                <a:spLocks noChangeArrowheads="1"/>
              </p:cNvSpPr>
              <p:nvPr/>
            </p:nvSpPr>
            <p:spPr bwMode="auto">
              <a:xfrm>
                <a:off x="13633465" y="8096915"/>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grpSp>
    </p:spTree>
    <p:extLst>
      <p:ext uri="{BB962C8B-B14F-4D97-AF65-F5344CB8AC3E}">
        <p14:creationId xmlns:p14="http://schemas.microsoft.com/office/powerpoint/2010/main" val="118352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457201"/>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581400" y="1600201"/>
            <a:ext cx="8001000" cy="5121275"/>
          </a:xfrm>
        </p:spPr>
        <p:txBody>
          <a:bodyPr>
            <a:normAutofit/>
          </a:bodyPr>
          <a:lstStyle/>
          <a:p>
            <a:pPr>
              <a:spcBef>
                <a:spcPts val="600"/>
              </a:spcBef>
              <a:spcAft>
                <a:spcPts val="600"/>
              </a:spcAft>
            </a:pPr>
            <a:r>
              <a:rPr lang="en-US" dirty="0"/>
              <a:t>The League / pool relationship</a:t>
            </a:r>
          </a:p>
          <a:p>
            <a:pPr lvl="1">
              <a:spcBef>
                <a:spcPts val="600"/>
              </a:spcBef>
              <a:spcAft>
                <a:spcPts val="600"/>
              </a:spcAft>
            </a:pPr>
            <a:r>
              <a:rPr lang="en-US" dirty="0"/>
              <a:t>Do the League and the pool have separate staffs?</a:t>
            </a:r>
          </a:p>
          <a:p>
            <a:pPr lvl="1">
              <a:spcBef>
                <a:spcPts val="600"/>
              </a:spcBef>
              <a:spcAft>
                <a:spcPts val="600"/>
              </a:spcAft>
            </a:pPr>
            <a:r>
              <a:rPr lang="en-US" dirty="0"/>
              <a:t>Are the pool staff members League employees?</a:t>
            </a:r>
          </a:p>
          <a:p>
            <a:pPr lvl="1">
              <a:spcBef>
                <a:spcPts val="600"/>
              </a:spcBef>
              <a:spcAft>
                <a:spcPts val="600"/>
              </a:spcAft>
            </a:pPr>
            <a:r>
              <a:rPr lang="en-US" dirty="0"/>
              <a:t>Do some staff members work for both the League and the pool operations?</a:t>
            </a:r>
          </a:p>
          <a:p>
            <a:pPr lvl="1">
              <a:spcBef>
                <a:spcPts val="600"/>
              </a:spcBef>
              <a:spcAft>
                <a:spcPts val="600"/>
              </a:spcAft>
            </a:pPr>
            <a:r>
              <a:rPr lang="en-US" dirty="0"/>
              <a:t>What’s the financial relationship between the League and the pool?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5" name="Picture 4">
            <a:extLst>
              <a:ext uri="{FF2B5EF4-FFF2-40B4-BE49-F238E27FC236}">
                <a16:creationId xmlns:a16="http://schemas.microsoft.com/office/drawing/2014/main" id="{4FF377CC-F82C-DA0A-DCEE-B68807D3C568}"/>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8" name="Group 7">
            <a:extLst>
              <a:ext uri="{FF2B5EF4-FFF2-40B4-BE49-F238E27FC236}">
                <a16:creationId xmlns:a16="http://schemas.microsoft.com/office/drawing/2014/main" id="{068FC9CD-6AAB-9861-6DFA-CA4D880B2607}"/>
              </a:ext>
            </a:extLst>
          </p:cNvPr>
          <p:cNvGrpSpPr/>
          <p:nvPr/>
        </p:nvGrpSpPr>
        <p:grpSpPr>
          <a:xfrm>
            <a:off x="457200" y="2302084"/>
            <a:ext cx="2181726" cy="2253831"/>
            <a:chOff x="637674" y="2241969"/>
            <a:chExt cx="1466190" cy="1466572"/>
          </a:xfrm>
        </p:grpSpPr>
        <p:sp>
          <p:nvSpPr>
            <p:cNvPr id="6" name="Freeform 25">
              <a:extLst>
                <a:ext uri="{FF2B5EF4-FFF2-40B4-BE49-F238E27FC236}">
                  <a16:creationId xmlns:a16="http://schemas.microsoft.com/office/drawing/2014/main" id="{D37A108A-155A-CD49-1831-8ED7A929E5F1}"/>
                </a:ext>
              </a:extLst>
            </p:cNvPr>
            <p:cNvSpPr>
              <a:spLocks noEditPoints="1"/>
            </p:cNvSpPr>
            <p:nvPr/>
          </p:nvSpPr>
          <p:spPr bwMode="auto">
            <a:xfrm>
              <a:off x="985213" y="2590800"/>
              <a:ext cx="768911" cy="768911"/>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sp>
          <p:nvSpPr>
            <p:cNvPr id="7" name="Freeform 7">
              <a:extLst>
                <a:ext uri="{FF2B5EF4-FFF2-40B4-BE49-F238E27FC236}">
                  <a16:creationId xmlns:a16="http://schemas.microsoft.com/office/drawing/2014/main" id="{D6CF5AF8-CFF2-DC77-53E7-EB3B006C6134}"/>
                </a:ext>
              </a:extLst>
            </p:cNvPr>
            <p:cNvSpPr>
              <a:spLocks noEditPoints="1"/>
            </p:cNvSpPr>
            <p:nvPr/>
          </p:nvSpPr>
          <p:spPr bwMode="auto">
            <a:xfrm>
              <a:off x="637674" y="2241969"/>
              <a:ext cx="1466190" cy="146657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tx2"/>
            </a:solidFill>
            <a:ln>
              <a:noFill/>
            </a:ln>
          </p:spPr>
          <p:txBody>
            <a:bodyPr vert="horz" wrap="square" lIns="182843" tIns="91422" rIns="182843" bIns="91422" numCol="1" anchor="t" anchorCtr="0" compatLnSpc="1">
              <a:prstTxWarp prst="textNoShape">
                <a:avLst/>
              </a:prstTxWarp>
            </a:bodyPr>
            <a:lstStyle/>
            <a:p>
              <a:endParaRPr lang="id-ID" dirty="0">
                <a:solidFill>
                  <a:schemeClr val="bg1"/>
                </a:solidFill>
                <a:latin typeface="Lato Light"/>
                <a:cs typeface="Lato Light"/>
              </a:endParaRPr>
            </a:p>
          </p:txBody>
        </p:sp>
      </p:grpSp>
    </p:spTree>
    <p:extLst>
      <p:ext uri="{BB962C8B-B14F-4D97-AF65-F5344CB8AC3E}">
        <p14:creationId xmlns:p14="http://schemas.microsoft.com/office/powerpoint/2010/main" val="410725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9C06A9-DCFA-417A-FF91-18B6EE182E40}"/>
              </a:ext>
            </a:extLst>
          </p:cNvPr>
          <p:cNvSpPr/>
          <p:nvPr/>
        </p:nvSpPr>
        <p:spPr>
          <a:xfrm>
            <a:off x="609600" y="533400"/>
            <a:ext cx="10972800" cy="5592764"/>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31836"/>
            <a:ext cx="10972800" cy="1143000"/>
          </a:xfrm>
        </p:spPr>
        <p:txBody>
          <a:bodyPr>
            <a:normAutofit/>
          </a:bodyPr>
          <a:lstStyle/>
          <a:p>
            <a:r>
              <a:rPr lang="en-US" sz="5400" b="1" spc="300" dirty="0">
                <a:solidFill>
                  <a:schemeClr val="bg1"/>
                </a:solidFill>
              </a:rPr>
              <a:t>ISSUE</a:t>
            </a:r>
          </a:p>
        </p:txBody>
      </p:sp>
      <p:sp>
        <p:nvSpPr>
          <p:cNvPr id="3" name="Content Placeholder 2"/>
          <p:cNvSpPr>
            <a:spLocks noGrp="1"/>
          </p:cNvSpPr>
          <p:nvPr>
            <p:ph idx="1"/>
          </p:nvPr>
        </p:nvSpPr>
        <p:spPr>
          <a:xfrm>
            <a:off x="1066800" y="2133600"/>
            <a:ext cx="10058400" cy="3124199"/>
          </a:xfrm>
        </p:spPr>
        <p:txBody>
          <a:bodyPr/>
          <a:lstStyle/>
          <a:p>
            <a:pPr>
              <a:spcBef>
                <a:spcPts val="600"/>
              </a:spcBef>
              <a:spcAft>
                <a:spcPts val="600"/>
              </a:spcAft>
            </a:pPr>
            <a:r>
              <a:rPr lang="en-US" dirty="0">
                <a:solidFill>
                  <a:schemeClr val="bg1"/>
                </a:solidFill>
              </a:rPr>
              <a:t>The League-pool </a:t>
            </a:r>
            <a:r>
              <a:rPr lang="en-US" i="1" dirty="0">
                <a:solidFill>
                  <a:schemeClr val="bg1"/>
                </a:solidFill>
              </a:rPr>
              <a:t>financial</a:t>
            </a:r>
            <a:r>
              <a:rPr lang="en-US" dirty="0">
                <a:solidFill>
                  <a:schemeClr val="bg1"/>
                </a:solidFill>
              </a:rPr>
              <a:t> relationship</a:t>
            </a:r>
          </a:p>
          <a:p>
            <a:pPr lvl="1">
              <a:spcBef>
                <a:spcPts val="600"/>
              </a:spcBef>
              <a:spcAft>
                <a:spcPts val="600"/>
              </a:spcAft>
            </a:pPr>
            <a:r>
              <a:rPr lang="en-US" dirty="0">
                <a:solidFill>
                  <a:schemeClr val="bg1"/>
                </a:solidFill>
              </a:rPr>
              <a:t>Potential source of tension between the League and the pool</a:t>
            </a:r>
          </a:p>
          <a:p>
            <a:pPr lvl="1">
              <a:spcBef>
                <a:spcPts val="600"/>
              </a:spcBef>
              <a:spcAft>
                <a:spcPts val="600"/>
              </a:spcAft>
            </a:pPr>
            <a:r>
              <a:rPr lang="en-US" dirty="0">
                <a:solidFill>
                  <a:schemeClr val="bg1"/>
                </a:solidFill>
              </a:rPr>
              <a:t>Potential target for regulatory attention</a:t>
            </a:r>
          </a:p>
          <a:p>
            <a:pPr lvl="1">
              <a:spcBef>
                <a:spcPts val="600"/>
              </a:spcBef>
              <a:spcAft>
                <a:spcPts val="600"/>
              </a:spcAft>
            </a:pPr>
            <a:r>
              <a:rPr lang="en-US" dirty="0">
                <a:solidFill>
                  <a:schemeClr val="bg1"/>
                </a:solidFill>
              </a:rPr>
              <a:t>Potential for legal challenge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3433263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2A469-7B9A-4F79-90D7-98F46E7CEF4F}"/>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85800" y="0"/>
            <a:ext cx="10591800" cy="6858188"/>
          </a:xfrm>
          <a:prstGeom prst="rect">
            <a:avLst/>
          </a:prstGeom>
        </p:spPr>
      </p:pic>
      <p:sp>
        <p:nvSpPr>
          <p:cNvPr id="4" name="Slide Number Placeholder 3">
            <a:extLst>
              <a:ext uri="{FF2B5EF4-FFF2-40B4-BE49-F238E27FC236}">
                <a16:creationId xmlns:a16="http://schemas.microsoft.com/office/drawing/2014/main" id="{CD085AFE-11CC-4C29-90E0-6A01D78C8559}"/>
              </a:ext>
            </a:extLst>
          </p:cNvPr>
          <p:cNvSpPr>
            <a:spLocks noGrp="1"/>
          </p:cNvSpPr>
          <p:nvPr>
            <p:ph type="sldNum" sz="quarter" idx="12"/>
          </p:nvPr>
        </p:nvSpPr>
        <p:spPr>
          <a:xfrm>
            <a:off x="9982200" y="6179063"/>
            <a:ext cx="2057400" cy="365125"/>
          </a:xfrm>
        </p:spPr>
        <p:txBody>
          <a:bodyPr vert="horz" lIns="91440" tIns="45720" rIns="91440" bIns="45720" rtlCol="0" anchor="ctr">
            <a:normAutofit/>
          </a:bodyPr>
          <a:lstStyle/>
          <a:p>
            <a:pPr>
              <a:spcAft>
                <a:spcPts val="600"/>
              </a:spcAft>
            </a:pPr>
            <a:fld id="{6E2D2B3B-882E-40F3-A32F-6DD516915044}" type="slidenum">
              <a:rPr lang="en-US"/>
              <a:pPr>
                <a:spcAft>
                  <a:spcPts val="600"/>
                </a:spcAft>
              </a:pPr>
              <a:t>25</a:t>
            </a:fld>
            <a:endParaRPr lang="en-US"/>
          </a:p>
        </p:txBody>
      </p:sp>
    </p:spTree>
    <p:extLst>
      <p:ext uri="{BB962C8B-B14F-4D97-AF65-F5344CB8AC3E}">
        <p14:creationId xmlns:p14="http://schemas.microsoft.com/office/powerpoint/2010/main" val="78828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274638"/>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602635" y="1600201"/>
            <a:ext cx="7979765" cy="4525963"/>
          </a:xfrm>
        </p:spPr>
        <p:txBody>
          <a:bodyPr/>
          <a:lstStyle/>
          <a:p>
            <a:pPr>
              <a:spcBef>
                <a:spcPts val="600"/>
              </a:spcBef>
              <a:spcAft>
                <a:spcPts val="600"/>
              </a:spcAft>
            </a:pPr>
            <a:r>
              <a:rPr lang="en-US" dirty="0"/>
              <a:t>Membership philosophy</a:t>
            </a:r>
          </a:p>
          <a:p>
            <a:pPr lvl="1">
              <a:spcBef>
                <a:spcPts val="600"/>
              </a:spcBef>
              <a:spcAft>
                <a:spcPts val="600"/>
              </a:spcAft>
            </a:pPr>
            <a:r>
              <a:rPr lang="en-US" dirty="0"/>
              <a:t>Are there standards for who can join the pool?</a:t>
            </a:r>
          </a:p>
          <a:p>
            <a:pPr lvl="1">
              <a:spcBef>
                <a:spcPts val="600"/>
              </a:spcBef>
              <a:spcAft>
                <a:spcPts val="600"/>
              </a:spcAft>
            </a:pPr>
            <a:r>
              <a:rPr lang="en-US" dirty="0"/>
              <a:t>What happens if a member leaves?</a:t>
            </a:r>
          </a:p>
          <a:p>
            <a:pPr lvl="1">
              <a:spcBef>
                <a:spcPts val="600"/>
              </a:spcBef>
              <a:spcAft>
                <a:spcPts val="600"/>
              </a:spcAft>
            </a:pPr>
            <a:r>
              <a:rPr lang="en-US" dirty="0"/>
              <a:t>How are problem members treated?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dirty="0"/>
          </a:p>
        </p:txBody>
      </p:sp>
      <p:pic>
        <p:nvPicPr>
          <p:cNvPr id="5" name="Picture 4">
            <a:extLst>
              <a:ext uri="{FF2B5EF4-FFF2-40B4-BE49-F238E27FC236}">
                <a16:creationId xmlns:a16="http://schemas.microsoft.com/office/drawing/2014/main" id="{50D66A2E-393C-6B2F-7C5F-158777D4EFC2}"/>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27" name="Group 26">
            <a:extLst>
              <a:ext uri="{FF2B5EF4-FFF2-40B4-BE49-F238E27FC236}">
                <a16:creationId xmlns:a16="http://schemas.microsoft.com/office/drawing/2014/main" id="{9C42E584-C5E8-33CB-A9EF-CFCAD81A6514}"/>
              </a:ext>
            </a:extLst>
          </p:cNvPr>
          <p:cNvGrpSpPr>
            <a:grpSpLocks noChangeAspect="1"/>
          </p:cNvGrpSpPr>
          <p:nvPr/>
        </p:nvGrpSpPr>
        <p:grpSpPr>
          <a:xfrm>
            <a:off x="-152400" y="1567593"/>
            <a:ext cx="3438577" cy="4073792"/>
            <a:chOff x="8420383" y="3579165"/>
            <a:chExt cx="7517842" cy="8906628"/>
          </a:xfrm>
        </p:grpSpPr>
        <p:sp>
          <p:nvSpPr>
            <p:cNvPr id="6" name="Freeform 33">
              <a:extLst>
                <a:ext uri="{FF2B5EF4-FFF2-40B4-BE49-F238E27FC236}">
                  <a16:creationId xmlns:a16="http://schemas.microsoft.com/office/drawing/2014/main" id="{1311A945-087B-B503-AEDB-DA3EC90F0B59}"/>
                </a:ext>
              </a:extLst>
            </p:cNvPr>
            <p:cNvSpPr>
              <a:spLocks/>
            </p:cNvSpPr>
            <p:nvPr/>
          </p:nvSpPr>
          <p:spPr bwMode="auto">
            <a:xfrm rot="20192702" flipH="1">
              <a:off x="12433971" y="3579165"/>
              <a:ext cx="1437678" cy="119373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6"/>
            </a:solidFill>
            <a:ln>
              <a:noFill/>
            </a:ln>
          </p:spPr>
          <p:txBody>
            <a:bodyPr vert="horz" wrap="square" lIns="182843" tIns="91422" rIns="182843" bIns="91422" numCol="1" anchor="t" anchorCtr="0" compatLnSpc="1">
              <a:prstTxWarp prst="textNoShape">
                <a:avLst/>
              </a:prstTxWarp>
            </a:bodyPr>
            <a:lstStyle/>
            <a:p>
              <a:endParaRPr lang="id-ID"/>
            </a:p>
          </p:txBody>
        </p:sp>
        <p:sp>
          <p:nvSpPr>
            <p:cNvPr id="7" name="Freeform 36">
              <a:extLst>
                <a:ext uri="{FF2B5EF4-FFF2-40B4-BE49-F238E27FC236}">
                  <a16:creationId xmlns:a16="http://schemas.microsoft.com/office/drawing/2014/main" id="{F0544161-AE6D-3367-7596-E190C774FE93}"/>
                </a:ext>
              </a:extLst>
            </p:cNvPr>
            <p:cNvSpPr>
              <a:spLocks/>
            </p:cNvSpPr>
            <p:nvPr/>
          </p:nvSpPr>
          <p:spPr bwMode="auto">
            <a:xfrm rot="1695130">
              <a:off x="14908001" y="4900369"/>
              <a:ext cx="679995" cy="87295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endParaRPr lang="id-ID"/>
            </a:p>
          </p:txBody>
        </p:sp>
        <p:sp>
          <p:nvSpPr>
            <p:cNvPr id="8" name="Freeform 30">
              <a:extLst>
                <a:ext uri="{FF2B5EF4-FFF2-40B4-BE49-F238E27FC236}">
                  <a16:creationId xmlns:a16="http://schemas.microsoft.com/office/drawing/2014/main" id="{1B7BF375-32EB-8C73-3A41-A11D76FE0BEF}"/>
                </a:ext>
              </a:extLst>
            </p:cNvPr>
            <p:cNvSpPr>
              <a:spLocks/>
            </p:cNvSpPr>
            <p:nvPr/>
          </p:nvSpPr>
          <p:spPr bwMode="auto">
            <a:xfrm rot="19798984">
              <a:off x="12602917" y="3922740"/>
              <a:ext cx="2485253" cy="186868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endParaRPr lang="id-ID"/>
            </a:p>
          </p:txBody>
        </p:sp>
        <p:sp>
          <p:nvSpPr>
            <p:cNvPr id="9" name="Freeform 36">
              <a:extLst>
                <a:ext uri="{FF2B5EF4-FFF2-40B4-BE49-F238E27FC236}">
                  <a16:creationId xmlns:a16="http://schemas.microsoft.com/office/drawing/2014/main" id="{682E4F69-DAD8-74BE-62C7-F63569BD87E1}"/>
                </a:ext>
              </a:extLst>
            </p:cNvPr>
            <p:cNvSpPr>
              <a:spLocks/>
            </p:cNvSpPr>
            <p:nvPr/>
          </p:nvSpPr>
          <p:spPr bwMode="auto">
            <a:xfrm rot="20742510">
              <a:off x="11999696" y="4895257"/>
              <a:ext cx="679995" cy="87295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endParaRPr lang="id-ID"/>
            </a:p>
          </p:txBody>
        </p:sp>
        <p:sp>
          <p:nvSpPr>
            <p:cNvPr id="10" name="Freeform 28">
              <a:extLst>
                <a:ext uri="{FF2B5EF4-FFF2-40B4-BE49-F238E27FC236}">
                  <a16:creationId xmlns:a16="http://schemas.microsoft.com/office/drawing/2014/main" id="{3052B925-3903-020C-52CC-75E05BF747F3}"/>
                </a:ext>
              </a:extLst>
            </p:cNvPr>
            <p:cNvSpPr>
              <a:spLocks/>
            </p:cNvSpPr>
            <p:nvPr/>
          </p:nvSpPr>
          <p:spPr bwMode="auto">
            <a:xfrm>
              <a:off x="8420383" y="5335345"/>
              <a:ext cx="2843467" cy="2617550"/>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endParaRPr lang="id-ID"/>
            </a:p>
          </p:txBody>
        </p:sp>
        <p:sp>
          <p:nvSpPr>
            <p:cNvPr id="11" name="Freeform 30">
              <a:extLst>
                <a:ext uri="{FF2B5EF4-FFF2-40B4-BE49-F238E27FC236}">
                  <a16:creationId xmlns:a16="http://schemas.microsoft.com/office/drawing/2014/main" id="{CAEE3D56-E7CA-6EF8-D460-D935921FF69D}"/>
                </a:ext>
              </a:extLst>
            </p:cNvPr>
            <p:cNvSpPr>
              <a:spLocks/>
            </p:cNvSpPr>
            <p:nvPr/>
          </p:nvSpPr>
          <p:spPr bwMode="auto">
            <a:xfrm>
              <a:off x="13161180" y="5403430"/>
              <a:ext cx="2777045" cy="208808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r>
                <a:rPr lang="id-ID" dirty="0"/>
                <a:t> </a:t>
              </a:r>
            </a:p>
          </p:txBody>
        </p:sp>
        <p:grpSp>
          <p:nvGrpSpPr>
            <p:cNvPr id="12" name="Group 11">
              <a:extLst>
                <a:ext uri="{FF2B5EF4-FFF2-40B4-BE49-F238E27FC236}">
                  <a16:creationId xmlns:a16="http://schemas.microsoft.com/office/drawing/2014/main" id="{29D9E40A-4D62-125D-F9CF-9EE93D83A41E}"/>
                </a:ext>
              </a:extLst>
            </p:cNvPr>
            <p:cNvGrpSpPr/>
            <p:nvPr/>
          </p:nvGrpSpPr>
          <p:grpSpPr>
            <a:xfrm>
              <a:off x="10778818" y="4728015"/>
              <a:ext cx="4584026" cy="7757778"/>
              <a:chOff x="5390813" y="2553387"/>
              <a:chExt cx="2292610" cy="3878889"/>
            </a:xfrm>
            <a:solidFill>
              <a:schemeClr val="tx2"/>
            </a:solidFill>
          </p:grpSpPr>
          <p:sp>
            <p:nvSpPr>
              <p:cNvPr id="13" name="Freeform 29">
                <a:extLst>
                  <a:ext uri="{FF2B5EF4-FFF2-40B4-BE49-F238E27FC236}">
                    <a16:creationId xmlns:a16="http://schemas.microsoft.com/office/drawing/2014/main" id="{B8FA85D5-8752-B4CC-5107-22E580151E30}"/>
                  </a:ext>
                </a:extLst>
              </p:cNvPr>
              <p:cNvSpPr>
                <a:spLocks/>
              </p:cNvSpPr>
              <p:nvPr/>
            </p:nvSpPr>
            <p:spPr bwMode="auto">
              <a:xfrm>
                <a:off x="6408694" y="3371498"/>
                <a:ext cx="1274729" cy="868054"/>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1">
                <a:extLst>
                  <a:ext uri="{FF2B5EF4-FFF2-40B4-BE49-F238E27FC236}">
                    <a16:creationId xmlns:a16="http://schemas.microsoft.com/office/drawing/2014/main" id="{563E6522-84BA-05C1-F009-CD0642212602}"/>
                  </a:ext>
                </a:extLst>
              </p:cNvPr>
              <p:cNvSpPr>
                <a:spLocks/>
              </p:cNvSpPr>
              <p:nvPr/>
            </p:nvSpPr>
            <p:spPr bwMode="auto">
              <a:xfrm>
                <a:off x="5752304" y="2553387"/>
                <a:ext cx="118912" cy="789180"/>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24">
                <a:extLst>
                  <a:ext uri="{FF2B5EF4-FFF2-40B4-BE49-F238E27FC236}">
                    <a16:creationId xmlns:a16="http://schemas.microsoft.com/office/drawing/2014/main" id="{29A3C681-3DBD-EEBD-07EE-B94F52FEC9B9}"/>
                  </a:ext>
                </a:extLst>
              </p:cNvPr>
              <p:cNvSpPr>
                <a:spLocks/>
              </p:cNvSpPr>
              <p:nvPr/>
            </p:nvSpPr>
            <p:spPr bwMode="auto">
              <a:xfrm>
                <a:off x="5390813" y="4008863"/>
                <a:ext cx="168853" cy="1674272"/>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25">
                <a:extLst>
                  <a:ext uri="{FF2B5EF4-FFF2-40B4-BE49-F238E27FC236}">
                    <a16:creationId xmlns:a16="http://schemas.microsoft.com/office/drawing/2014/main" id="{EBF4D7CC-F5B0-EEF4-A8BA-52365A2301FB}"/>
                  </a:ext>
                </a:extLst>
              </p:cNvPr>
              <p:cNvSpPr>
                <a:spLocks/>
              </p:cNvSpPr>
              <p:nvPr/>
            </p:nvSpPr>
            <p:spPr bwMode="auto">
              <a:xfrm>
                <a:off x="6651273" y="4329923"/>
                <a:ext cx="145071" cy="1353212"/>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26">
                <a:extLst>
                  <a:ext uri="{FF2B5EF4-FFF2-40B4-BE49-F238E27FC236}">
                    <a16:creationId xmlns:a16="http://schemas.microsoft.com/office/drawing/2014/main" id="{1AB1470C-0201-4238-F6C6-39AABB162406}"/>
                  </a:ext>
                </a:extLst>
              </p:cNvPr>
              <p:cNvSpPr>
                <a:spLocks/>
              </p:cNvSpPr>
              <p:nvPr/>
            </p:nvSpPr>
            <p:spPr bwMode="auto">
              <a:xfrm>
                <a:off x="6373019" y="3951786"/>
                <a:ext cx="114155" cy="1481636"/>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7">
                <a:extLst>
                  <a:ext uri="{FF2B5EF4-FFF2-40B4-BE49-F238E27FC236}">
                    <a16:creationId xmlns:a16="http://schemas.microsoft.com/office/drawing/2014/main" id="{DADFC17E-B054-FD79-D0F1-ED637574F19B}"/>
                  </a:ext>
                </a:extLst>
              </p:cNvPr>
              <p:cNvSpPr>
                <a:spLocks noEditPoints="1"/>
              </p:cNvSpPr>
              <p:nvPr/>
            </p:nvSpPr>
            <p:spPr bwMode="auto">
              <a:xfrm>
                <a:off x="5464537" y="5333535"/>
                <a:ext cx="1277107" cy="109874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2">
                <a:extLst>
                  <a:ext uri="{FF2B5EF4-FFF2-40B4-BE49-F238E27FC236}">
                    <a16:creationId xmlns:a16="http://schemas.microsoft.com/office/drawing/2014/main" id="{956E0C76-CFB4-0836-F5C4-F59A3F8C89ED}"/>
                  </a:ext>
                </a:extLst>
              </p:cNvPr>
              <p:cNvSpPr>
                <a:spLocks/>
              </p:cNvSpPr>
              <p:nvPr/>
            </p:nvSpPr>
            <p:spPr bwMode="auto">
              <a:xfrm>
                <a:off x="5740412" y="3611455"/>
                <a:ext cx="85616" cy="1821968"/>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33">
              <a:extLst>
                <a:ext uri="{FF2B5EF4-FFF2-40B4-BE49-F238E27FC236}">
                  <a16:creationId xmlns:a16="http://schemas.microsoft.com/office/drawing/2014/main" id="{CBACEC99-E162-45DC-A063-9B659B0AA46F}"/>
                </a:ext>
              </a:extLst>
            </p:cNvPr>
            <p:cNvSpPr>
              <a:spLocks/>
            </p:cNvSpPr>
            <p:nvPr/>
          </p:nvSpPr>
          <p:spPr bwMode="auto">
            <a:xfrm>
              <a:off x="11419939" y="6116171"/>
              <a:ext cx="1707951" cy="1418154"/>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endParaRPr lang="id-ID"/>
            </a:p>
          </p:txBody>
        </p:sp>
        <p:sp>
          <p:nvSpPr>
            <p:cNvPr id="21" name="Freeform 34">
              <a:extLst>
                <a:ext uri="{FF2B5EF4-FFF2-40B4-BE49-F238E27FC236}">
                  <a16:creationId xmlns:a16="http://schemas.microsoft.com/office/drawing/2014/main" id="{1EB8370F-17D1-2AEE-5FCB-67177BDE3207}"/>
                </a:ext>
              </a:extLst>
            </p:cNvPr>
            <p:cNvSpPr>
              <a:spLocks/>
            </p:cNvSpPr>
            <p:nvPr/>
          </p:nvSpPr>
          <p:spPr bwMode="auto">
            <a:xfrm>
              <a:off x="10158825" y="4866883"/>
              <a:ext cx="879713" cy="1174846"/>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endParaRPr lang="id-ID"/>
            </a:p>
          </p:txBody>
        </p:sp>
        <p:sp>
          <p:nvSpPr>
            <p:cNvPr id="22" name="Freeform 35">
              <a:extLst>
                <a:ext uri="{FF2B5EF4-FFF2-40B4-BE49-F238E27FC236}">
                  <a16:creationId xmlns:a16="http://schemas.microsoft.com/office/drawing/2014/main" id="{6D270FAB-7813-6AF5-AB13-F3464C1F8C5A}"/>
                </a:ext>
              </a:extLst>
            </p:cNvPr>
            <p:cNvSpPr>
              <a:spLocks/>
            </p:cNvSpPr>
            <p:nvPr/>
          </p:nvSpPr>
          <p:spPr bwMode="auto">
            <a:xfrm>
              <a:off x="13332368" y="7919597"/>
              <a:ext cx="1050900" cy="1003614"/>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accent5"/>
            </a:solidFill>
            <a:ln>
              <a:noFill/>
            </a:ln>
          </p:spPr>
          <p:txBody>
            <a:bodyPr vert="horz" wrap="square" lIns="182843" tIns="91422" rIns="182843" bIns="91422" numCol="1" anchor="t" anchorCtr="0" compatLnSpc="1">
              <a:prstTxWarp prst="textNoShape">
                <a:avLst/>
              </a:prstTxWarp>
            </a:bodyPr>
            <a:lstStyle/>
            <a:p>
              <a:endParaRPr lang="id-ID"/>
            </a:p>
          </p:txBody>
        </p:sp>
        <p:sp>
          <p:nvSpPr>
            <p:cNvPr id="23" name="Freeform 36">
              <a:extLst>
                <a:ext uri="{FF2B5EF4-FFF2-40B4-BE49-F238E27FC236}">
                  <a16:creationId xmlns:a16="http://schemas.microsoft.com/office/drawing/2014/main" id="{66E33CC4-8A1D-6E01-E7AC-27211461BE66}"/>
                </a:ext>
              </a:extLst>
            </p:cNvPr>
            <p:cNvSpPr>
              <a:spLocks/>
            </p:cNvSpPr>
            <p:nvPr/>
          </p:nvSpPr>
          <p:spPr bwMode="auto">
            <a:xfrm>
              <a:off x="12756987" y="4975353"/>
              <a:ext cx="889224" cy="114155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endParaRPr lang="id-ID"/>
            </a:p>
          </p:txBody>
        </p:sp>
        <p:sp>
          <p:nvSpPr>
            <p:cNvPr id="24" name="Freeform 37">
              <a:extLst>
                <a:ext uri="{FF2B5EF4-FFF2-40B4-BE49-F238E27FC236}">
                  <a16:creationId xmlns:a16="http://schemas.microsoft.com/office/drawing/2014/main" id="{AC7F4648-E582-B44A-6688-6532219EE540}"/>
                </a:ext>
              </a:extLst>
            </p:cNvPr>
            <p:cNvSpPr>
              <a:spLocks/>
            </p:cNvSpPr>
            <p:nvPr/>
          </p:nvSpPr>
          <p:spPr bwMode="auto">
            <a:xfrm>
              <a:off x="10950007" y="3700622"/>
              <a:ext cx="1250620" cy="1636220"/>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endParaRPr lang="id-ID"/>
            </a:p>
          </p:txBody>
        </p:sp>
        <p:sp>
          <p:nvSpPr>
            <p:cNvPr id="25" name="Freeform 33">
              <a:extLst>
                <a:ext uri="{FF2B5EF4-FFF2-40B4-BE49-F238E27FC236}">
                  <a16:creationId xmlns:a16="http://schemas.microsoft.com/office/drawing/2014/main" id="{326C8377-5438-8DE0-5FDC-60D2FDAFB952}"/>
                </a:ext>
              </a:extLst>
            </p:cNvPr>
            <p:cNvSpPr>
              <a:spLocks/>
            </p:cNvSpPr>
            <p:nvPr/>
          </p:nvSpPr>
          <p:spPr bwMode="auto">
            <a:xfrm>
              <a:off x="8826600" y="4633465"/>
              <a:ext cx="1258862" cy="1045266"/>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6"/>
            </a:solidFill>
            <a:ln>
              <a:noFill/>
            </a:ln>
          </p:spPr>
          <p:txBody>
            <a:bodyPr vert="horz" wrap="square" lIns="182843" tIns="91422" rIns="182843" bIns="91422" numCol="1" anchor="t" anchorCtr="0" compatLnSpc="1">
              <a:prstTxWarp prst="textNoShape">
                <a:avLst/>
              </a:prstTxWarp>
            </a:bodyPr>
            <a:lstStyle/>
            <a:p>
              <a:endParaRPr lang="id-ID"/>
            </a:p>
          </p:txBody>
        </p:sp>
        <p:sp>
          <p:nvSpPr>
            <p:cNvPr id="26" name="Freeform 30">
              <a:extLst>
                <a:ext uri="{FF2B5EF4-FFF2-40B4-BE49-F238E27FC236}">
                  <a16:creationId xmlns:a16="http://schemas.microsoft.com/office/drawing/2014/main" id="{E7283297-7E3D-6AE3-B3E9-C252EEFD202E}"/>
                </a:ext>
              </a:extLst>
            </p:cNvPr>
            <p:cNvSpPr>
              <a:spLocks/>
            </p:cNvSpPr>
            <p:nvPr/>
          </p:nvSpPr>
          <p:spPr bwMode="auto">
            <a:xfrm rot="1801016" flipH="1">
              <a:off x="11411066" y="7614451"/>
              <a:ext cx="1616543" cy="121549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6"/>
            </a:solidFill>
            <a:ln>
              <a:noFill/>
            </a:ln>
          </p:spPr>
          <p:txBody>
            <a:bodyPr vert="horz" wrap="square" lIns="182843" tIns="91422" rIns="182843" bIns="91422"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96483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425616"/>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657600" y="1568616"/>
            <a:ext cx="8229600" cy="4879810"/>
          </a:xfrm>
        </p:spPr>
        <p:txBody>
          <a:bodyPr>
            <a:normAutofit fontScale="92500" lnSpcReduction="10000"/>
          </a:bodyPr>
          <a:lstStyle/>
          <a:p>
            <a:pPr>
              <a:lnSpc>
                <a:spcPct val="110000"/>
              </a:lnSpc>
              <a:spcBef>
                <a:spcPts val="600"/>
              </a:spcBef>
              <a:spcAft>
                <a:spcPts val="600"/>
              </a:spcAft>
            </a:pPr>
            <a:r>
              <a:rPr lang="en-US" dirty="0"/>
              <a:t>Loss patterns and trends</a:t>
            </a:r>
          </a:p>
          <a:p>
            <a:pPr lvl="1">
              <a:lnSpc>
                <a:spcPct val="110000"/>
              </a:lnSpc>
              <a:spcBef>
                <a:spcPts val="600"/>
              </a:spcBef>
              <a:spcAft>
                <a:spcPts val="600"/>
              </a:spcAft>
            </a:pPr>
            <a:r>
              <a:rPr lang="en-US" dirty="0"/>
              <a:t>What are our pool’s major loss cost areas? </a:t>
            </a:r>
          </a:p>
          <a:p>
            <a:pPr lvl="1">
              <a:lnSpc>
                <a:spcPct val="110000"/>
              </a:lnSpc>
              <a:spcBef>
                <a:spcPts val="600"/>
              </a:spcBef>
              <a:spcAft>
                <a:spcPts val="600"/>
              </a:spcAft>
            </a:pPr>
            <a:r>
              <a:rPr lang="en-US" dirty="0"/>
              <a:t>Are we seeing any changes in the frequency or cost of specific types of losses?  </a:t>
            </a:r>
          </a:p>
          <a:p>
            <a:pPr lvl="1">
              <a:lnSpc>
                <a:spcPct val="110000"/>
              </a:lnSpc>
              <a:spcBef>
                <a:spcPts val="600"/>
              </a:spcBef>
              <a:spcAft>
                <a:spcPts val="600"/>
              </a:spcAft>
            </a:pPr>
            <a:r>
              <a:rPr lang="en-US" dirty="0"/>
              <a:t>Are there other external trends that could impact our pool loss experience?</a:t>
            </a:r>
          </a:p>
          <a:p>
            <a:pPr>
              <a:lnSpc>
                <a:spcPct val="110000"/>
              </a:lnSpc>
              <a:spcBef>
                <a:spcPts val="600"/>
              </a:spcBef>
              <a:spcAft>
                <a:spcPts val="600"/>
              </a:spcAft>
            </a:pPr>
            <a:r>
              <a:rPr lang="en-US" dirty="0"/>
              <a:t>What’s that actuarial stuff all about? </a:t>
            </a:r>
          </a:p>
          <a:p>
            <a:pPr lvl="1">
              <a:lnSpc>
                <a:spcPct val="110000"/>
              </a:lnSpc>
              <a:spcBef>
                <a:spcPts val="600"/>
              </a:spcBef>
              <a:spcAft>
                <a:spcPts val="600"/>
              </a:spcAft>
            </a:pPr>
            <a:r>
              <a:rPr lang="en-US" dirty="0"/>
              <a:t>Funding levels</a:t>
            </a:r>
          </a:p>
          <a:p>
            <a:pPr lvl="1">
              <a:lnSpc>
                <a:spcPct val="110000"/>
              </a:lnSpc>
              <a:spcBef>
                <a:spcPts val="600"/>
              </a:spcBef>
              <a:spcAft>
                <a:spcPts val="600"/>
              </a:spcAft>
            </a:pPr>
            <a:r>
              <a:rPr lang="en-US" dirty="0"/>
              <a:t>Liability for unpaid claims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dirty="0"/>
          </a:p>
        </p:txBody>
      </p:sp>
      <p:pic>
        <p:nvPicPr>
          <p:cNvPr id="5" name="Picture 4">
            <a:extLst>
              <a:ext uri="{FF2B5EF4-FFF2-40B4-BE49-F238E27FC236}">
                <a16:creationId xmlns:a16="http://schemas.microsoft.com/office/drawing/2014/main" id="{F0923D29-C028-7C9D-E07C-FF8E88878FE9}"/>
              </a:ext>
            </a:extLst>
          </p:cNvPr>
          <p:cNvPicPr>
            <a:picLocks noChangeAspect="1"/>
          </p:cNvPicPr>
          <p:nvPr/>
        </p:nvPicPr>
        <p:blipFill rotWithShape="1">
          <a:blip r:embed="rId3"/>
          <a:srcRect l="48890"/>
          <a:stretch/>
        </p:blipFill>
        <p:spPr>
          <a:xfrm>
            <a:off x="0" y="0"/>
            <a:ext cx="3508248" cy="6858000"/>
          </a:xfrm>
          <a:prstGeom prst="rect">
            <a:avLst/>
          </a:prstGeom>
        </p:spPr>
      </p:pic>
      <p:sp>
        <p:nvSpPr>
          <p:cNvPr id="6" name="Freeform 3">
            <a:extLst>
              <a:ext uri="{FF2B5EF4-FFF2-40B4-BE49-F238E27FC236}">
                <a16:creationId xmlns:a16="http://schemas.microsoft.com/office/drawing/2014/main" id="{15FF614B-CCAC-8064-D8D1-2E7EF9F5B3E5}"/>
              </a:ext>
            </a:extLst>
          </p:cNvPr>
          <p:cNvSpPr>
            <a:spLocks noChangeArrowheads="1"/>
          </p:cNvSpPr>
          <p:nvPr/>
        </p:nvSpPr>
        <p:spPr bwMode="auto">
          <a:xfrm>
            <a:off x="426629" y="2085741"/>
            <a:ext cx="2697572" cy="1648031"/>
          </a:xfrm>
          <a:custGeom>
            <a:avLst/>
            <a:gdLst>
              <a:gd name="T0" fmla="*/ 71 w 11528"/>
              <a:gd name="T1" fmla="*/ 4830 h 4831"/>
              <a:gd name="T2" fmla="*/ 1218 w 11528"/>
              <a:gd name="T3" fmla="*/ 2783 h 4831"/>
              <a:gd name="T4" fmla="*/ 2990 w 11528"/>
              <a:gd name="T5" fmla="*/ 4582 h 4831"/>
              <a:gd name="T6" fmla="*/ 4466 w 11528"/>
              <a:gd name="T7" fmla="*/ 1574 h 4831"/>
              <a:gd name="T8" fmla="*/ 6181 w 11528"/>
              <a:gd name="T9" fmla="*/ 3270 h 4831"/>
              <a:gd name="T10" fmla="*/ 7151 w 11528"/>
              <a:gd name="T11" fmla="*/ 370 h 4831"/>
              <a:gd name="T12" fmla="*/ 9629 w 11528"/>
              <a:gd name="T13" fmla="*/ 2342 h 4831"/>
              <a:gd name="T14" fmla="*/ 11527 w 11528"/>
              <a:gd name="T15" fmla="*/ 51 h 4831"/>
              <a:gd name="T16" fmla="*/ 11467 w 11528"/>
              <a:gd name="T17" fmla="*/ 0 h 4831"/>
              <a:gd name="T18" fmla="*/ 9620 w 11528"/>
              <a:gd name="T19" fmla="*/ 2230 h 4831"/>
              <a:gd name="T20" fmla="*/ 7108 w 11528"/>
              <a:gd name="T21" fmla="*/ 234 h 4831"/>
              <a:gd name="T22" fmla="*/ 6143 w 11528"/>
              <a:gd name="T23" fmla="*/ 3120 h 4831"/>
              <a:gd name="T24" fmla="*/ 4442 w 11528"/>
              <a:gd name="T25" fmla="*/ 1438 h 4831"/>
              <a:gd name="T26" fmla="*/ 2966 w 11528"/>
              <a:gd name="T27" fmla="*/ 4442 h 4831"/>
              <a:gd name="T28" fmla="*/ 1200 w 11528"/>
              <a:gd name="T29" fmla="*/ 2647 h 4831"/>
              <a:gd name="T30" fmla="*/ 0 w 11528"/>
              <a:gd name="T31" fmla="*/ 4788 h 4831"/>
              <a:gd name="T32" fmla="*/ 71 w 11528"/>
              <a:gd name="T33" fmla="*/ 4830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8" h="4831">
                <a:moveTo>
                  <a:pt x="71" y="4830"/>
                </a:moveTo>
                <a:lnTo>
                  <a:pt x="1218" y="2783"/>
                </a:lnTo>
                <a:lnTo>
                  <a:pt x="2990" y="4582"/>
                </a:lnTo>
                <a:lnTo>
                  <a:pt x="4466" y="1574"/>
                </a:lnTo>
                <a:lnTo>
                  <a:pt x="6181" y="3270"/>
                </a:lnTo>
                <a:lnTo>
                  <a:pt x="7151" y="370"/>
                </a:lnTo>
                <a:lnTo>
                  <a:pt x="9629" y="2342"/>
                </a:lnTo>
                <a:lnTo>
                  <a:pt x="11527" y="51"/>
                </a:lnTo>
                <a:lnTo>
                  <a:pt x="11467" y="0"/>
                </a:lnTo>
                <a:lnTo>
                  <a:pt x="9620" y="2230"/>
                </a:lnTo>
                <a:lnTo>
                  <a:pt x="7108" y="234"/>
                </a:lnTo>
                <a:lnTo>
                  <a:pt x="6143" y="3120"/>
                </a:lnTo>
                <a:lnTo>
                  <a:pt x="4442" y="1438"/>
                </a:lnTo>
                <a:lnTo>
                  <a:pt x="2966" y="4442"/>
                </a:lnTo>
                <a:lnTo>
                  <a:pt x="1200" y="2647"/>
                </a:lnTo>
                <a:lnTo>
                  <a:pt x="0" y="4788"/>
                </a:lnTo>
                <a:lnTo>
                  <a:pt x="71" y="4830"/>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nvGrpSpPr>
          <p:cNvPr id="8" name="Group 7">
            <a:extLst>
              <a:ext uri="{FF2B5EF4-FFF2-40B4-BE49-F238E27FC236}">
                <a16:creationId xmlns:a16="http://schemas.microsoft.com/office/drawing/2014/main" id="{C81CD3D4-EC1C-7D8C-895F-E69F4023E9BC}"/>
              </a:ext>
            </a:extLst>
          </p:cNvPr>
          <p:cNvGrpSpPr/>
          <p:nvPr/>
        </p:nvGrpSpPr>
        <p:grpSpPr>
          <a:xfrm>
            <a:off x="152400" y="3733775"/>
            <a:ext cx="3047999" cy="419342"/>
            <a:chOff x="714174" y="2871733"/>
            <a:chExt cx="2638626" cy="468841"/>
          </a:xfrm>
        </p:grpSpPr>
        <p:cxnSp>
          <p:nvCxnSpPr>
            <p:cNvPr id="16" name="Straight Connector 15">
              <a:extLst>
                <a:ext uri="{FF2B5EF4-FFF2-40B4-BE49-F238E27FC236}">
                  <a16:creationId xmlns:a16="http://schemas.microsoft.com/office/drawing/2014/main" id="{AA3BBE8B-F604-CADC-E06C-84FD237B5D48}"/>
                </a:ext>
              </a:extLst>
            </p:cNvPr>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2">
              <a:extLst>
                <a:ext uri="{FF2B5EF4-FFF2-40B4-BE49-F238E27FC236}">
                  <a16:creationId xmlns:a16="http://schemas.microsoft.com/office/drawing/2014/main" id="{EA89CB17-D034-28B4-932A-18BAA693EE1C}"/>
                </a:ext>
              </a:extLst>
            </p:cNvPr>
            <p:cNvSpPr/>
            <p:nvPr/>
          </p:nvSpPr>
          <p:spPr>
            <a:xfrm>
              <a:off x="906551" y="2871733"/>
              <a:ext cx="104157" cy="418174"/>
            </a:xfrm>
            <a:prstGeom prst="round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ounded Rectangle 12">
            <a:extLst>
              <a:ext uri="{FF2B5EF4-FFF2-40B4-BE49-F238E27FC236}">
                <a16:creationId xmlns:a16="http://schemas.microsoft.com/office/drawing/2014/main" id="{C54EFFE1-EFC5-6A0B-F720-94E0958CDF8B}"/>
              </a:ext>
            </a:extLst>
          </p:cNvPr>
          <p:cNvSpPr/>
          <p:nvPr/>
        </p:nvSpPr>
        <p:spPr>
          <a:xfrm>
            <a:off x="644293" y="2986922"/>
            <a:ext cx="120317" cy="11230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12">
            <a:extLst>
              <a:ext uri="{FF2B5EF4-FFF2-40B4-BE49-F238E27FC236}">
                <a16:creationId xmlns:a16="http://schemas.microsoft.com/office/drawing/2014/main" id="{2B3EC48F-217C-856B-71C7-AB883E46F803}"/>
              </a:ext>
            </a:extLst>
          </p:cNvPr>
          <p:cNvSpPr/>
          <p:nvPr/>
        </p:nvSpPr>
        <p:spPr>
          <a:xfrm>
            <a:off x="1436257" y="2590802"/>
            <a:ext cx="118872" cy="15169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12">
            <a:extLst>
              <a:ext uri="{FF2B5EF4-FFF2-40B4-BE49-F238E27FC236}">
                <a16:creationId xmlns:a16="http://schemas.microsoft.com/office/drawing/2014/main" id="{7E5EFFAC-8992-4F89-264E-E410BE229937}"/>
              </a:ext>
            </a:extLst>
          </p:cNvPr>
          <p:cNvSpPr/>
          <p:nvPr/>
        </p:nvSpPr>
        <p:spPr>
          <a:xfrm>
            <a:off x="1070685" y="3659695"/>
            <a:ext cx="118872" cy="4502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12">
            <a:extLst>
              <a:ext uri="{FF2B5EF4-FFF2-40B4-BE49-F238E27FC236}">
                <a16:creationId xmlns:a16="http://schemas.microsoft.com/office/drawing/2014/main" id="{65A6DBEC-C89E-82A0-6E3A-8DBE83056534}"/>
              </a:ext>
            </a:extLst>
          </p:cNvPr>
          <p:cNvSpPr/>
          <p:nvPr/>
        </p:nvSpPr>
        <p:spPr>
          <a:xfrm>
            <a:off x="2090608" y="2209804"/>
            <a:ext cx="118872" cy="189799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ounded Rectangle 12">
            <a:extLst>
              <a:ext uri="{FF2B5EF4-FFF2-40B4-BE49-F238E27FC236}">
                <a16:creationId xmlns:a16="http://schemas.microsoft.com/office/drawing/2014/main" id="{F5397A85-1CA9-01EA-7C01-EAB6EBD7D2DF}"/>
              </a:ext>
            </a:extLst>
          </p:cNvPr>
          <p:cNvSpPr/>
          <p:nvPr/>
        </p:nvSpPr>
        <p:spPr>
          <a:xfrm>
            <a:off x="1786128" y="3116049"/>
            <a:ext cx="118872" cy="9917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ounded Rectangle 12">
            <a:extLst>
              <a:ext uri="{FF2B5EF4-FFF2-40B4-BE49-F238E27FC236}">
                <a16:creationId xmlns:a16="http://schemas.microsoft.com/office/drawing/2014/main" id="{6AEC9F02-7E23-1138-5A9E-398838D2B4F2}"/>
              </a:ext>
            </a:extLst>
          </p:cNvPr>
          <p:cNvSpPr/>
          <p:nvPr/>
        </p:nvSpPr>
        <p:spPr>
          <a:xfrm>
            <a:off x="2599043" y="2819402"/>
            <a:ext cx="118872" cy="128839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Rounded Rectangle 12">
            <a:extLst>
              <a:ext uri="{FF2B5EF4-FFF2-40B4-BE49-F238E27FC236}">
                <a16:creationId xmlns:a16="http://schemas.microsoft.com/office/drawing/2014/main" id="{0BDC8A5E-A8A6-DAE3-4BF9-5CB978D9153A}"/>
              </a:ext>
            </a:extLst>
          </p:cNvPr>
          <p:cNvSpPr/>
          <p:nvPr/>
        </p:nvSpPr>
        <p:spPr>
          <a:xfrm>
            <a:off x="2330819" y="2568114"/>
            <a:ext cx="118872" cy="153968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01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740" y="437388"/>
            <a:ext cx="4368602" cy="1407434"/>
          </a:xfrm>
        </p:spPr>
        <p:txBody>
          <a:bodyPr anchor="b">
            <a:normAutofit/>
          </a:bodyPr>
          <a:lstStyle/>
          <a:p>
            <a:r>
              <a:rPr lang="en-US" sz="4000" b="1" dirty="0">
                <a:solidFill>
                  <a:schemeClr val="tx2"/>
                </a:solidFill>
              </a:rPr>
              <a:t>Loss Trends to Watch</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2057400"/>
            <a:ext cx="4648200" cy="4136167"/>
          </a:xfrm>
          <a:solidFill>
            <a:schemeClr val="bg1"/>
          </a:solidFill>
        </p:spPr>
        <p:txBody>
          <a:bodyPr>
            <a:normAutofit/>
          </a:bodyPr>
          <a:lstStyle/>
          <a:p>
            <a:pPr>
              <a:lnSpc>
                <a:spcPct val="90000"/>
              </a:lnSpc>
            </a:pPr>
            <a:r>
              <a:rPr lang="en-US" sz="2400" dirty="0"/>
              <a:t>The economic climate - inflation</a:t>
            </a:r>
          </a:p>
          <a:p>
            <a:pPr>
              <a:lnSpc>
                <a:spcPct val="90000"/>
              </a:lnSpc>
            </a:pPr>
            <a:r>
              <a:rPr lang="en-US" sz="2400" dirty="0"/>
              <a:t>Anti government sentiment - social inflation</a:t>
            </a:r>
          </a:p>
          <a:p>
            <a:pPr>
              <a:lnSpc>
                <a:spcPct val="90000"/>
              </a:lnSpc>
            </a:pPr>
            <a:r>
              <a:rPr lang="en-US" sz="2400" dirty="0"/>
              <a:t>Aging workforce</a:t>
            </a:r>
          </a:p>
          <a:p>
            <a:pPr>
              <a:lnSpc>
                <a:spcPct val="90000"/>
              </a:lnSpc>
            </a:pPr>
            <a:r>
              <a:rPr lang="en-US" sz="2400" dirty="0"/>
              <a:t>Changing weather patterns</a:t>
            </a:r>
          </a:p>
          <a:p>
            <a:pPr>
              <a:lnSpc>
                <a:spcPct val="90000"/>
              </a:lnSpc>
            </a:pPr>
            <a:r>
              <a:rPr lang="en-US" sz="2400" dirty="0"/>
              <a:t>Legislation</a:t>
            </a:r>
          </a:p>
          <a:p>
            <a:pPr lvl="1">
              <a:lnSpc>
                <a:spcPct val="90000"/>
              </a:lnSpc>
            </a:pPr>
            <a:r>
              <a:rPr lang="en-US" sz="2400" dirty="0"/>
              <a:t>Work comp presumption</a:t>
            </a:r>
          </a:p>
          <a:p>
            <a:pPr lvl="1">
              <a:lnSpc>
                <a:spcPct val="90000"/>
              </a:lnSpc>
            </a:pPr>
            <a:r>
              <a:rPr lang="en-US" sz="2400" dirty="0"/>
              <a:t>Tort caps and immunity</a:t>
            </a:r>
          </a:p>
          <a:p>
            <a:pPr lvl="1">
              <a:lnSpc>
                <a:spcPct val="90000"/>
              </a:lnSpc>
            </a:pPr>
            <a:r>
              <a:rPr lang="en-US" sz="2400" dirty="0"/>
              <a:t>Law enforcement</a:t>
            </a:r>
          </a:p>
        </p:txBody>
      </p:sp>
      <p:pic>
        <p:nvPicPr>
          <p:cNvPr id="9" name="Picture 8" descr="A picture containing text, screenshot, music, indoor&#10;&#10;Description automatically generated">
            <a:extLst>
              <a:ext uri="{FF2B5EF4-FFF2-40B4-BE49-F238E27FC236}">
                <a16:creationId xmlns:a16="http://schemas.microsoft.com/office/drawing/2014/main" id="{83DDD9B5-F618-562F-D442-13ED378FAE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18" r="106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p:cNvSpPr>
            <a:spLocks noGrp="1"/>
          </p:cNvSpPr>
          <p:nvPr>
            <p:ph type="sldNum" sz="quarter" idx="12"/>
          </p:nvPr>
        </p:nvSpPr>
        <p:spPr>
          <a:xfrm>
            <a:off x="10439400" y="6356350"/>
            <a:ext cx="914400" cy="365125"/>
          </a:xfrm>
        </p:spPr>
        <p:txBody>
          <a:bodyPr>
            <a:normAutofit/>
          </a:bodyPr>
          <a:lstStyle/>
          <a:p>
            <a:pPr>
              <a:spcAft>
                <a:spcPts val="600"/>
              </a:spcAft>
            </a:pPr>
            <a:fld id="{6E2D2B3B-882E-40F3-A32F-6DD516915044}"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2331799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4B24-2FA7-64BB-4D4B-4158080FA5CA}"/>
              </a:ext>
            </a:extLst>
          </p:cNvPr>
          <p:cNvSpPr>
            <a:spLocks noGrp="1"/>
          </p:cNvSpPr>
          <p:nvPr>
            <p:ph type="title"/>
          </p:nvPr>
        </p:nvSpPr>
        <p:spPr/>
        <p:txBody>
          <a:bodyPr/>
          <a:lstStyle/>
          <a:p>
            <a:r>
              <a:rPr lang="en-US" b="1" dirty="0">
                <a:solidFill>
                  <a:schemeClr val="tx2"/>
                </a:solidFill>
              </a:rPr>
              <a:t>Loss Control – Risk Management</a:t>
            </a:r>
          </a:p>
        </p:txBody>
      </p:sp>
      <p:sp>
        <p:nvSpPr>
          <p:cNvPr id="3" name="Content Placeholder 2">
            <a:extLst>
              <a:ext uri="{FF2B5EF4-FFF2-40B4-BE49-F238E27FC236}">
                <a16:creationId xmlns:a16="http://schemas.microsoft.com/office/drawing/2014/main" id="{C694DB72-DB8E-6E9A-62C9-25CC05C542EF}"/>
              </a:ext>
            </a:extLst>
          </p:cNvPr>
          <p:cNvSpPr>
            <a:spLocks noGrp="1"/>
          </p:cNvSpPr>
          <p:nvPr>
            <p:ph idx="1"/>
          </p:nvPr>
        </p:nvSpPr>
        <p:spPr>
          <a:xfrm>
            <a:off x="914400" y="1600200"/>
            <a:ext cx="5336382" cy="4525963"/>
          </a:xfrm>
        </p:spPr>
        <p:txBody>
          <a:bodyPr/>
          <a:lstStyle/>
          <a:p>
            <a:r>
              <a:rPr lang="en-US" dirty="0"/>
              <a:t>Internal staff</a:t>
            </a:r>
          </a:p>
          <a:p>
            <a:r>
              <a:rPr lang="en-US" dirty="0"/>
              <a:t>External consultants</a:t>
            </a:r>
          </a:p>
          <a:p>
            <a:r>
              <a:rPr lang="en-US" dirty="0"/>
              <a:t>Pool expertise</a:t>
            </a:r>
          </a:p>
          <a:p>
            <a:r>
              <a:rPr lang="en-US" dirty="0"/>
              <a:t>Focus on loss trends	</a:t>
            </a:r>
          </a:p>
          <a:p>
            <a:pPr lvl="1"/>
            <a:r>
              <a:rPr lang="en-US" dirty="0"/>
              <a:t>Public Safety</a:t>
            </a:r>
          </a:p>
          <a:p>
            <a:pPr lvl="1"/>
            <a:r>
              <a:rPr lang="en-US" dirty="0"/>
              <a:t>Cybersecurity</a:t>
            </a:r>
          </a:p>
          <a:p>
            <a:r>
              <a:rPr lang="en-US" dirty="0"/>
              <a:t>Emerging risks</a:t>
            </a:r>
          </a:p>
          <a:p>
            <a:pPr lvl="1"/>
            <a:endParaRPr lang="en-US" dirty="0"/>
          </a:p>
        </p:txBody>
      </p:sp>
      <p:sp>
        <p:nvSpPr>
          <p:cNvPr id="4" name="Slide Number Placeholder 3">
            <a:extLst>
              <a:ext uri="{FF2B5EF4-FFF2-40B4-BE49-F238E27FC236}">
                <a16:creationId xmlns:a16="http://schemas.microsoft.com/office/drawing/2014/main" id="{A770DAFC-4D91-8689-DBA4-A60AA2DF0A39}"/>
              </a:ext>
            </a:extLst>
          </p:cNvPr>
          <p:cNvSpPr>
            <a:spLocks noGrp="1"/>
          </p:cNvSpPr>
          <p:nvPr>
            <p:ph type="sldNum" sz="quarter" idx="12"/>
          </p:nvPr>
        </p:nvSpPr>
        <p:spPr/>
        <p:txBody>
          <a:bodyPr/>
          <a:lstStyle/>
          <a:p>
            <a:fld id="{6E2D2B3B-882E-40F3-A32F-6DD516915044}" type="slidenum">
              <a:rPr lang="en-US" smtClean="0"/>
              <a:pPr/>
              <a:t>29</a:t>
            </a:fld>
            <a:endParaRPr lang="en-US" dirty="0"/>
          </a:p>
        </p:txBody>
      </p:sp>
      <p:pic>
        <p:nvPicPr>
          <p:cNvPr id="6" name="Picture 5" descr="A diagram of a risk management&#10;&#10;Description automatically generated with medium confidence">
            <a:extLst>
              <a:ext uri="{FF2B5EF4-FFF2-40B4-BE49-F238E27FC236}">
                <a16:creationId xmlns:a16="http://schemas.microsoft.com/office/drawing/2014/main" id="{ED41A301-4437-852D-B7A2-86B96B09281A}"/>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53200" y="1417638"/>
            <a:ext cx="5336382" cy="5336382"/>
          </a:xfrm>
          <a:prstGeom prst="rect">
            <a:avLst/>
          </a:prstGeom>
        </p:spPr>
      </p:pic>
    </p:spTree>
    <p:extLst>
      <p:ext uri="{BB962C8B-B14F-4D97-AF65-F5344CB8AC3E}">
        <p14:creationId xmlns:p14="http://schemas.microsoft.com/office/powerpoint/2010/main" val="118037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658BAE-CAFA-FD9E-8C3E-04F8CAB58BCF}"/>
              </a:ext>
            </a:extLst>
          </p:cNvPr>
          <p:cNvSpPr/>
          <p:nvPr/>
        </p:nvSpPr>
        <p:spPr>
          <a:xfrm>
            <a:off x="0" y="0"/>
            <a:ext cx="449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15D315-05D9-6712-798D-61A8AB393B63}"/>
              </a:ext>
            </a:extLst>
          </p:cNvPr>
          <p:cNvPicPr>
            <a:picLocks noChangeAspect="1"/>
          </p:cNvPicPr>
          <p:nvPr/>
        </p:nvPicPr>
        <p:blipFill>
          <a:blip r:embed="rId3"/>
          <a:stretch>
            <a:fillRect/>
          </a:stretch>
        </p:blipFill>
        <p:spPr>
          <a:xfrm>
            <a:off x="0" y="0"/>
            <a:ext cx="6324600" cy="6907040"/>
          </a:xfrm>
          <a:prstGeom prst="rect">
            <a:avLst/>
          </a:prstGeom>
        </p:spPr>
      </p:pic>
      <p:sp>
        <p:nvSpPr>
          <p:cNvPr id="2" name="Title 1"/>
          <p:cNvSpPr>
            <a:spLocks noGrp="1"/>
          </p:cNvSpPr>
          <p:nvPr>
            <p:ph type="title"/>
          </p:nvPr>
        </p:nvSpPr>
        <p:spPr>
          <a:xfrm>
            <a:off x="4648200" y="660807"/>
            <a:ext cx="7543800" cy="1143000"/>
          </a:xfrm>
        </p:spPr>
        <p:txBody>
          <a:bodyPr>
            <a:noAutofit/>
          </a:bodyPr>
          <a:lstStyle/>
          <a:p>
            <a:pPr algn="l"/>
            <a:r>
              <a:rPr lang="en-US" b="1" dirty="0">
                <a:solidFill>
                  <a:schemeClr val="tx2"/>
                </a:solidFill>
              </a:rPr>
              <a:t>New Trustee Questions</a:t>
            </a:r>
          </a:p>
        </p:txBody>
      </p:sp>
      <p:sp>
        <p:nvSpPr>
          <p:cNvPr id="3" name="Content Placeholder 2"/>
          <p:cNvSpPr>
            <a:spLocks noGrp="1"/>
          </p:cNvSpPr>
          <p:nvPr>
            <p:ph idx="1"/>
          </p:nvPr>
        </p:nvSpPr>
        <p:spPr>
          <a:xfrm>
            <a:off x="4648200" y="1998590"/>
            <a:ext cx="7543800" cy="4525963"/>
          </a:xfrm>
        </p:spPr>
        <p:txBody>
          <a:bodyPr>
            <a:normAutofit fontScale="85000" lnSpcReduction="10000"/>
          </a:bodyPr>
          <a:lstStyle/>
          <a:p>
            <a:pPr>
              <a:lnSpc>
                <a:spcPct val="110000"/>
              </a:lnSpc>
              <a:spcBef>
                <a:spcPts val="600"/>
              </a:spcBef>
              <a:spcAft>
                <a:spcPts val="600"/>
              </a:spcAft>
            </a:pPr>
            <a:r>
              <a:rPr lang="en-US" dirty="0">
                <a:ea typeface="Times New Roman" pitchFamily="-72" charset="0"/>
                <a:cs typeface="Times New Roman" pitchFamily="-72" charset="0"/>
              </a:rPr>
              <a:t>Why were pools created? </a:t>
            </a:r>
          </a:p>
          <a:p>
            <a:pPr>
              <a:lnSpc>
                <a:spcPct val="110000"/>
              </a:lnSpc>
              <a:spcBef>
                <a:spcPts val="600"/>
              </a:spcBef>
              <a:spcAft>
                <a:spcPts val="600"/>
              </a:spcAft>
            </a:pPr>
            <a:r>
              <a:rPr lang="en-US" dirty="0">
                <a:ea typeface="Times New Roman" pitchFamily="-72" charset="0"/>
                <a:cs typeface="Times New Roman" pitchFamily="-72" charset="0"/>
              </a:rPr>
              <a:t>How do pools differ from each other?</a:t>
            </a:r>
          </a:p>
          <a:p>
            <a:pPr>
              <a:lnSpc>
                <a:spcPct val="110000"/>
              </a:lnSpc>
              <a:spcBef>
                <a:spcPts val="600"/>
              </a:spcBef>
              <a:spcAft>
                <a:spcPts val="600"/>
              </a:spcAft>
            </a:pPr>
            <a:r>
              <a:rPr lang="en-US" dirty="0">
                <a:ea typeface="Times New Roman" pitchFamily="-72" charset="0"/>
                <a:cs typeface="Times New Roman" pitchFamily="-72" charset="0"/>
              </a:rPr>
              <a:t>What should I know about my own pool?</a:t>
            </a:r>
          </a:p>
          <a:p>
            <a:pPr>
              <a:lnSpc>
                <a:spcPct val="110000"/>
              </a:lnSpc>
              <a:spcBef>
                <a:spcPts val="600"/>
              </a:spcBef>
              <a:spcAft>
                <a:spcPts val="600"/>
              </a:spcAft>
            </a:pPr>
            <a:r>
              <a:rPr lang="en-US" dirty="0">
                <a:ea typeface="Times New Roman" pitchFamily="-72" charset="0"/>
                <a:cs typeface="Times New Roman" pitchFamily="-72" charset="0"/>
              </a:rPr>
              <a:t>How does reinsurance fit in?</a:t>
            </a:r>
          </a:p>
          <a:p>
            <a:pPr>
              <a:lnSpc>
                <a:spcPct val="110000"/>
              </a:lnSpc>
              <a:spcBef>
                <a:spcPts val="600"/>
              </a:spcBef>
              <a:spcAft>
                <a:spcPts val="600"/>
              </a:spcAft>
            </a:pPr>
            <a:r>
              <a:rPr lang="en-US" dirty="0">
                <a:ea typeface="Times New Roman" pitchFamily="-72" charset="0"/>
                <a:cs typeface="Times New Roman" pitchFamily="-72" charset="0"/>
              </a:rPr>
              <a:t>What do I need to know about pool finances?</a:t>
            </a:r>
          </a:p>
          <a:p>
            <a:pPr>
              <a:lnSpc>
                <a:spcPct val="110000"/>
              </a:lnSpc>
              <a:spcBef>
                <a:spcPts val="600"/>
              </a:spcBef>
              <a:spcAft>
                <a:spcPts val="600"/>
              </a:spcAft>
            </a:pPr>
            <a:r>
              <a:rPr lang="en-US" dirty="0">
                <a:ea typeface="Times New Roman" pitchFamily="-72" charset="0"/>
                <a:cs typeface="Times New Roman" pitchFamily="-72" charset="0"/>
              </a:rPr>
              <a:t>What are my responsibilities as a pool board member?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192892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48" y="274638"/>
            <a:ext cx="8074152"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733800" y="1651126"/>
            <a:ext cx="8229600" cy="4495800"/>
          </a:xfrm>
        </p:spPr>
        <p:txBody>
          <a:bodyPr vert="horz" anchor="t">
            <a:normAutofit/>
          </a:bodyPr>
          <a:lstStyle/>
          <a:p>
            <a:r>
              <a:rPr lang="en-US" dirty="0"/>
              <a:t>Underwriting and rating practices</a:t>
            </a:r>
          </a:p>
          <a:p>
            <a:pPr lvl="1"/>
            <a:r>
              <a:rPr lang="en-US" dirty="0"/>
              <a:t>What’s our pool’s pricing philosophy?</a:t>
            </a:r>
          </a:p>
          <a:p>
            <a:pPr lvl="2"/>
            <a:r>
              <a:rPr lang="en-US" dirty="0"/>
              <a:t>Market-driven?</a:t>
            </a:r>
          </a:p>
          <a:p>
            <a:pPr lvl="2"/>
            <a:r>
              <a:rPr lang="en-US" dirty="0"/>
              <a:t>Cost-based?</a:t>
            </a:r>
          </a:p>
          <a:p>
            <a:pPr lvl="1"/>
            <a:r>
              <a:rPr lang="en-US" dirty="0"/>
              <a:t>How much underwriting discretion do we allow? </a:t>
            </a:r>
          </a:p>
          <a:p>
            <a:pPr lvl="1"/>
            <a:r>
              <a:rPr lang="en-US" dirty="0"/>
              <a:t>Nature and degree of risk sharing</a:t>
            </a:r>
          </a:p>
          <a:p>
            <a:pPr lvl="2"/>
            <a:r>
              <a:rPr lang="en-US" dirty="0"/>
              <a:t>Experience rating? </a:t>
            </a:r>
          </a:p>
          <a:p>
            <a:pPr lvl="2"/>
            <a:r>
              <a:rPr lang="en-US" dirty="0"/>
              <a:t>Deductibles and co-pays? </a:t>
            </a:r>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dirty="0"/>
          </a:p>
        </p:txBody>
      </p:sp>
      <p:pic>
        <p:nvPicPr>
          <p:cNvPr id="5" name="Picture 4">
            <a:extLst>
              <a:ext uri="{FF2B5EF4-FFF2-40B4-BE49-F238E27FC236}">
                <a16:creationId xmlns:a16="http://schemas.microsoft.com/office/drawing/2014/main" id="{B773271F-FDE3-C58F-8205-B150FC2DDAF2}"/>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6" name="Group 5">
            <a:extLst>
              <a:ext uri="{FF2B5EF4-FFF2-40B4-BE49-F238E27FC236}">
                <a16:creationId xmlns:a16="http://schemas.microsoft.com/office/drawing/2014/main" id="{77538F1C-124F-51B5-0372-B676AC4D85BA}"/>
              </a:ext>
            </a:extLst>
          </p:cNvPr>
          <p:cNvGrpSpPr/>
          <p:nvPr/>
        </p:nvGrpSpPr>
        <p:grpSpPr>
          <a:xfrm>
            <a:off x="228600" y="1192516"/>
            <a:ext cx="3743408" cy="3857493"/>
            <a:chOff x="8185136" y="7285434"/>
            <a:chExt cx="3743408" cy="3857493"/>
          </a:xfrm>
        </p:grpSpPr>
        <p:sp>
          <p:nvSpPr>
            <p:cNvPr id="7" name="Freeform 224">
              <a:extLst>
                <a:ext uri="{FF2B5EF4-FFF2-40B4-BE49-F238E27FC236}">
                  <a16:creationId xmlns:a16="http://schemas.microsoft.com/office/drawing/2014/main" id="{FAC1A6B0-7475-B33F-CEBE-810E0A542F18}"/>
                </a:ext>
              </a:extLst>
            </p:cNvPr>
            <p:cNvSpPr>
              <a:spLocks noChangeArrowheads="1"/>
            </p:cNvSpPr>
            <p:nvPr/>
          </p:nvSpPr>
          <p:spPr bwMode="auto">
            <a:xfrm>
              <a:off x="8185136" y="8341325"/>
              <a:ext cx="2708628" cy="2801602"/>
            </a:xfrm>
            <a:custGeom>
              <a:avLst/>
              <a:gdLst>
                <a:gd name="T0" fmla="*/ 0 w 2932"/>
                <a:gd name="T1" fmla="*/ 0 h 2931"/>
                <a:gd name="T2" fmla="*/ 2931 w 2932"/>
                <a:gd name="T3" fmla="*/ 0 h 2931"/>
                <a:gd name="T4" fmla="*/ 2931 w 2932"/>
                <a:gd name="T5" fmla="*/ 2930 h 2931"/>
                <a:gd name="T6" fmla="*/ 0 w 2932"/>
                <a:gd name="T7" fmla="*/ 2930 h 2931"/>
                <a:gd name="T8" fmla="*/ 0 w 2932"/>
                <a:gd name="T9" fmla="*/ 0 h 2931"/>
              </a:gdLst>
              <a:ahLst/>
              <a:cxnLst>
                <a:cxn ang="0">
                  <a:pos x="T0" y="T1"/>
                </a:cxn>
                <a:cxn ang="0">
                  <a:pos x="T2" y="T3"/>
                </a:cxn>
                <a:cxn ang="0">
                  <a:pos x="T4" y="T5"/>
                </a:cxn>
                <a:cxn ang="0">
                  <a:pos x="T6" y="T7"/>
                </a:cxn>
                <a:cxn ang="0">
                  <a:pos x="T8" y="T9"/>
                </a:cxn>
              </a:cxnLst>
              <a:rect l="0" t="0" r="r" b="b"/>
              <a:pathLst>
                <a:path w="2932" h="2931">
                  <a:moveTo>
                    <a:pt x="0" y="0"/>
                  </a:moveTo>
                  <a:lnTo>
                    <a:pt x="2931" y="0"/>
                  </a:lnTo>
                  <a:lnTo>
                    <a:pt x="2931" y="2930"/>
                  </a:lnTo>
                  <a:lnTo>
                    <a:pt x="0" y="2930"/>
                  </a:lnTo>
                  <a:lnTo>
                    <a:pt x="0" y="0"/>
                  </a:lnTo>
                </a:path>
              </a:pathLst>
            </a:custGeom>
            <a:blipFill dpi="0" rotWithShape="0">
              <a:blip r:embed="rId4"/>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 name="Freeform 225">
              <a:extLst>
                <a:ext uri="{FF2B5EF4-FFF2-40B4-BE49-F238E27FC236}">
                  <a16:creationId xmlns:a16="http://schemas.microsoft.com/office/drawing/2014/main" id="{17BAD0F6-68C4-CE86-1E96-75A4AD98AD1A}"/>
                </a:ext>
              </a:extLst>
            </p:cNvPr>
            <p:cNvSpPr>
              <a:spLocks noChangeArrowheads="1"/>
            </p:cNvSpPr>
            <p:nvPr/>
          </p:nvSpPr>
          <p:spPr bwMode="auto">
            <a:xfrm>
              <a:off x="8265548" y="8425966"/>
              <a:ext cx="2543571" cy="2632321"/>
            </a:xfrm>
            <a:custGeom>
              <a:avLst/>
              <a:gdLst>
                <a:gd name="T0" fmla="*/ 2753 w 2754"/>
                <a:gd name="T1" fmla="*/ 1378 h 2755"/>
                <a:gd name="T2" fmla="*/ 1376 w 2754"/>
                <a:gd name="T3" fmla="*/ 2754 h 2755"/>
                <a:gd name="T4" fmla="*/ 0 w 2754"/>
                <a:gd name="T5" fmla="*/ 1378 h 2755"/>
                <a:gd name="T6" fmla="*/ 1376 w 2754"/>
                <a:gd name="T7" fmla="*/ 0 h 2755"/>
                <a:gd name="T8" fmla="*/ 2753 w 2754"/>
                <a:gd name="T9" fmla="*/ 1378 h 2755"/>
                <a:gd name="T10" fmla="*/ 2753 w 2754"/>
                <a:gd name="T11" fmla="*/ 1378 h 2755"/>
              </a:gdLst>
              <a:ahLst/>
              <a:cxnLst>
                <a:cxn ang="0">
                  <a:pos x="T0" y="T1"/>
                </a:cxn>
                <a:cxn ang="0">
                  <a:pos x="T2" y="T3"/>
                </a:cxn>
                <a:cxn ang="0">
                  <a:pos x="T4" y="T5"/>
                </a:cxn>
                <a:cxn ang="0">
                  <a:pos x="T6" y="T7"/>
                </a:cxn>
                <a:cxn ang="0">
                  <a:pos x="T8" y="T9"/>
                </a:cxn>
                <a:cxn ang="0">
                  <a:pos x="T10" y="T11"/>
                </a:cxn>
              </a:cxnLst>
              <a:rect l="0" t="0" r="r" b="b"/>
              <a:pathLst>
                <a:path w="2754" h="2755">
                  <a:moveTo>
                    <a:pt x="2753" y="1378"/>
                  </a:moveTo>
                  <a:cubicBezTo>
                    <a:pt x="2753" y="2137"/>
                    <a:pt x="2137" y="2754"/>
                    <a:pt x="1376" y="2754"/>
                  </a:cubicBezTo>
                  <a:cubicBezTo>
                    <a:pt x="616" y="2754"/>
                    <a:pt x="0" y="2137"/>
                    <a:pt x="0" y="1378"/>
                  </a:cubicBezTo>
                  <a:cubicBezTo>
                    <a:pt x="0" y="616"/>
                    <a:pt x="616" y="0"/>
                    <a:pt x="1376" y="0"/>
                  </a:cubicBezTo>
                  <a:cubicBezTo>
                    <a:pt x="2137" y="0"/>
                    <a:pt x="2753" y="616"/>
                    <a:pt x="2753" y="1378"/>
                  </a:cubicBezTo>
                  <a:lnTo>
                    <a:pt x="2753" y="1378"/>
                  </a:lnTo>
                </a:path>
              </a:pathLst>
            </a:custGeom>
            <a:solidFill>
              <a:srgbClr val="73675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 name="Freeform 226">
              <a:extLst>
                <a:ext uri="{FF2B5EF4-FFF2-40B4-BE49-F238E27FC236}">
                  <a16:creationId xmlns:a16="http://schemas.microsoft.com/office/drawing/2014/main" id="{1C698BBD-6669-0A17-0133-71B423C3277C}"/>
                </a:ext>
              </a:extLst>
            </p:cNvPr>
            <p:cNvSpPr>
              <a:spLocks noChangeArrowheads="1"/>
            </p:cNvSpPr>
            <p:nvPr/>
          </p:nvSpPr>
          <p:spPr bwMode="auto">
            <a:xfrm>
              <a:off x="8358657" y="8519070"/>
              <a:ext cx="2353120" cy="2433416"/>
            </a:xfrm>
            <a:custGeom>
              <a:avLst/>
              <a:gdLst>
                <a:gd name="T0" fmla="*/ 2550 w 2551"/>
                <a:gd name="T1" fmla="*/ 1275 h 2550"/>
                <a:gd name="T2" fmla="*/ 1275 w 2551"/>
                <a:gd name="T3" fmla="*/ 2549 h 2550"/>
                <a:gd name="T4" fmla="*/ 0 w 2551"/>
                <a:gd name="T5" fmla="*/ 1275 h 2550"/>
                <a:gd name="T6" fmla="*/ 1275 w 2551"/>
                <a:gd name="T7" fmla="*/ 0 h 2550"/>
                <a:gd name="T8" fmla="*/ 2550 w 2551"/>
                <a:gd name="T9" fmla="*/ 1275 h 2550"/>
                <a:gd name="T10" fmla="*/ 2550 w 2551"/>
                <a:gd name="T11" fmla="*/ 1275 h 2550"/>
              </a:gdLst>
              <a:ahLst/>
              <a:cxnLst>
                <a:cxn ang="0">
                  <a:pos x="T0" y="T1"/>
                </a:cxn>
                <a:cxn ang="0">
                  <a:pos x="T2" y="T3"/>
                </a:cxn>
                <a:cxn ang="0">
                  <a:pos x="T4" y="T5"/>
                </a:cxn>
                <a:cxn ang="0">
                  <a:pos x="T6" y="T7"/>
                </a:cxn>
                <a:cxn ang="0">
                  <a:pos x="T8" y="T9"/>
                </a:cxn>
                <a:cxn ang="0">
                  <a:pos x="T10" y="T11"/>
                </a:cxn>
              </a:cxnLst>
              <a:rect l="0" t="0" r="r" b="b"/>
              <a:pathLst>
                <a:path w="2551" h="2550">
                  <a:moveTo>
                    <a:pt x="2550" y="1275"/>
                  </a:moveTo>
                  <a:cubicBezTo>
                    <a:pt x="2550" y="1977"/>
                    <a:pt x="1978" y="2549"/>
                    <a:pt x="1275" y="2549"/>
                  </a:cubicBezTo>
                  <a:cubicBezTo>
                    <a:pt x="570" y="2549"/>
                    <a:pt x="0" y="1977"/>
                    <a:pt x="0" y="1275"/>
                  </a:cubicBezTo>
                  <a:cubicBezTo>
                    <a:pt x="0" y="572"/>
                    <a:pt x="570" y="0"/>
                    <a:pt x="1275" y="0"/>
                  </a:cubicBezTo>
                  <a:cubicBezTo>
                    <a:pt x="1978" y="0"/>
                    <a:pt x="2550" y="572"/>
                    <a:pt x="2550" y="1275"/>
                  </a:cubicBezTo>
                  <a:lnTo>
                    <a:pt x="2550" y="1275"/>
                  </a:lnTo>
                </a:path>
              </a:pathLst>
            </a:custGeom>
            <a:solidFill>
              <a:srgbClr val="EC222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227">
              <a:extLst>
                <a:ext uri="{FF2B5EF4-FFF2-40B4-BE49-F238E27FC236}">
                  <a16:creationId xmlns:a16="http://schemas.microsoft.com/office/drawing/2014/main" id="{E16AF04D-D474-A38A-2275-27A2A2092FFC}"/>
                </a:ext>
              </a:extLst>
            </p:cNvPr>
            <p:cNvSpPr>
              <a:spLocks noChangeArrowheads="1"/>
            </p:cNvSpPr>
            <p:nvPr/>
          </p:nvSpPr>
          <p:spPr bwMode="auto">
            <a:xfrm>
              <a:off x="8849596" y="9120018"/>
              <a:ext cx="1866414" cy="1832468"/>
            </a:xfrm>
            <a:custGeom>
              <a:avLst/>
              <a:gdLst>
                <a:gd name="T0" fmla="*/ 2021 w 2022"/>
                <a:gd name="T1" fmla="*/ 648 h 1923"/>
                <a:gd name="T2" fmla="*/ 746 w 2022"/>
                <a:gd name="T3" fmla="*/ 1922 h 1923"/>
                <a:gd name="T4" fmla="*/ 610 w 2022"/>
                <a:gd name="T5" fmla="*/ 1914 h 1923"/>
                <a:gd name="T6" fmla="*/ 0 w 2022"/>
                <a:gd name="T7" fmla="*/ 1306 h 1923"/>
                <a:gd name="T8" fmla="*/ 1497 w 2022"/>
                <a:gd name="T9" fmla="*/ 0 h 1923"/>
                <a:gd name="T10" fmla="*/ 2013 w 2022"/>
                <a:gd name="T11" fmla="*/ 515 h 1923"/>
                <a:gd name="T12" fmla="*/ 2021 w 2022"/>
                <a:gd name="T13" fmla="*/ 648 h 1923"/>
                <a:gd name="T14" fmla="*/ 2021 w 2022"/>
                <a:gd name="T15" fmla="*/ 648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2" h="1923">
                  <a:moveTo>
                    <a:pt x="2021" y="648"/>
                  </a:moveTo>
                  <a:cubicBezTo>
                    <a:pt x="2021" y="1350"/>
                    <a:pt x="1449" y="1922"/>
                    <a:pt x="746" y="1922"/>
                  </a:cubicBezTo>
                  <a:cubicBezTo>
                    <a:pt x="700" y="1922"/>
                    <a:pt x="654" y="1918"/>
                    <a:pt x="610" y="1914"/>
                  </a:cubicBezTo>
                  <a:cubicBezTo>
                    <a:pt x="610" y="1914"/>
                    <a:pt x="610" y="1914"/>
                    <a:pt x="0" y="1306"/>
                  </a:cubicBezTo>
                  <a:cubicBezTo>
                    <a:pt x="0" y="1306"/>
                    <a:pt x="0" y="1306"/>
                    <a:pt x="1497" y="0"/>
                  </a:cubicBezTo>
                  <a:cubicBezTo>
                    <a:pt x="1497" y="0"/>
                    <a:pt x="1497" y="0"/>
                    <a:pt x="2013" y="515"/>
                  </a:cubicBezTo>
                  <a:cubicBezTo>
                    <a:pt x="2017" y="559"/>
                    <a:pt x="2021" y="603"/>
                    <a:pt x="2021" y="648"/>
                  </a:cubicBezTo>
                  <a:lnTo>
                    <a:pt x="2021" y="648"/>
                  </a:lnTo>
                </a:path>
              </a:pathLst>
            </a:custGeom>
            <a:solidFill>
              <a:srgbClr val="CC202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 name="Freeform 228">
              <a:extLst>
                <a:ext uri="{FF2B5EF4-FFF2-40B4-BE49-F238E27FC236}">
                  <a16:creationId xmlns:a16="http://schemas.microsoft.com/office/drawing/2014/main" id="{6C8B57AF-D144-3F99-F591-01676626B67C}"/>
                </a:ext>
              </a:extLst>
            </p:cNvPr>
            <p:cNvSpPr>
              <a:spLocks noChangeArrowheads="1"/>
            </p:cNvSpPr>
            <p:nvPr/>
          </p:nvSpPr>
          <p:spPr bwMode="auto">
            <a:xfrm>
              <a:off x="8616823" y="8789920"/>
              <a:ext cx="1832556" cy="1895948"/>
            </a:xfrm>
            <a:custGeom>
              <a:avLst/>
              <a:gdLst>
                <a:gd name="T0" fmla="*/ 1986 w 1987"/>
                <a:gd name="T1" fmla="*/ 993 h 1987"/>
                <a:gd name="T2" fmla="*/ 993 w 1987"/>
                <a:gd name="T3" fmla="*/ 1986 h 1987"/>
                <a:gd name="T4" fmla="*/ 0 w 1987"/>
                <a:gd name="T5" fmla="*/ 993 h 1987"/>
                <a:gd name="T6" fmla="*/ 993 w 1987"/>
                <a:gd name="T7" fmla="*/ 0 h 1987"/>
                <a:gd name="T8" fmla="*/ 1986 w 1987"/>
                <a:gd name="T9" fmla="*/ 993 h 1987"/>
                <a:gd name="T10" fmla="*/ 1986 w 1987"/>
                <a:gd name="T11" fmla="*/ 993 h 1987"/>
              </a:gdLst>
              <a:ahLst/>
              <a:cxnLst>
                <a:cxn ang="0">
                  <a:pos x="T0" y="T1"/>
                </a:cxn>
                <a:cxn ang="0">
                  <a:pos x="T2" y="T3"/>
                </a:cxn>
                <a:cxn ang="0">
                  <a:pos x="T4" y="T5"/>
                </a:cxn>
                <a:cxn ang="0">
                  <a:pos x="T6" y="T7"/>
                </a:cxn>
                <a:cxn ang="0">
                  <a:pos x="T8" y="T9"/>
                </a:cxn>
                <a:cxn ang="0">
                  <a:pos x="T10" y="T11"/>
                </a:cxn>
              </a:cxnLst>
              <a:rect l="0" t="0" r="r" b="b"/>
              <a:pathLst>
                <a:path w="1987" h="1987">
                  <a:moveTo>
                    <a:pt x="1986" y="993"/>
                  </a:moveTo>
                  <a:cubicBezTo>
                    <a:pt x="1986" y="1542"/>
                    <a:pt x="1542" y="1986"/>
                    <a:pt x="993" y="1986"/>
                  </a:cubicBezTo>
                  <a:cubicBezTo>
                    <a:pt x="444" y="1986"/>
                    <a:pt x="0" y="1542"/>
                    <a:pt x="0" y="993"/>
                  </a:cubicBezTo>
                  <a:cubicBezTo>
                    <a:pt x="0" y="444"/>
                    <a:pt x="444" y="0"/>
                    <a:pt x="993" y="0"/>
                  </a:cubicBezTo>
                  <a:cubicBezTo>
                    <a:pt x="1542" y="0"/>
                    <a:pt x="1986" y="444"/>
                    <a:pt x="1986" y="993"/>
                  </a:cubicBezTo>
                  <a:lnTo>
                    <a:pt x="1986" y="993"/>
                  </a:lnTo>
                </a:path>
              </a:pathLst>
            </a:custGeom>
            <a:solidFill>
              <a:srgbClr val="FFF9D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Freeform 229">
              <a:extLst>
                <a:ext uri="{FF2B5EF4-FFF2-40B4-BE49-F238E27FC236}">
                  <a16:creationId xmlns:a16="http://schemas.microsoft.com/office/drawing/2014/main" id="{B6FA08F6-D61D-582B-69E0-B5C5409C4EE5}"/>
                </a:ext>
              </a:extLst>
            </p:cNvPr>
            <p:cNvSpPr>
              <a:spLocks noChangeArrowheads="1"/>
            </p:cNvSpPr>
            <p:nvPr/>
          </p:nvSpPr>
          <p:spPr bwMode="auto">
            <a:xfrm>
              <a:off x="9052743" y="9246979"/>
              <a:ext cx="1400868" cy="1434657"/>
            </a:xfrm>
            <a:custGeom>
              <a:avLst/>
              <a:gdLst>
                <a:gd name="T0" fmla="*/ 1519 w 1520"/>
                <a:gd name="T1" fmla="*/ 518 h 1510"/>
                <a:gd name="T2" fmla="*/ 537 w 1520"/>
                <a:gd name="T3" fmla="*/ 1509 h 1510"/>
                <a:gd name="T4" fmla="*/ 0 w 1520"/>
                <a:gd name="T5" fmla="*/ 972 h 1510"/>
                <a:gd name="T6" fmla="*/ 1002 w 1520"/>
                <a:gd name="T7" fmla="*/ 0 h 1510"/>
                <a:gd name="T8" fmla="*/ 1519 w 1520"/>
                <a:gd name="T9" fmla="*/ 518 h 1510"/>
                <a:gd name="T10" fmla="*/ 1519 w 1520"/>
                <a:gd name="T11" fmla="*/ 518 h 1510"/>
              </a:gdLst>
              <a:ahLst/>
              <a:cxnLst>
                <a:cxn ang="0">
                  <a:pos x="T0" y="T1"/>
                </a:cxn>
                <a:cxn ang="0">
                  <a:pos x="T2" y="T3"/>
                </a:cxn>
                <a:cxn ang="0">
                  <a:pos x="T4" y="T5"/>
                </a:cxn>
                <a:cxn ang="0">
                  <a:pos x="T6" y="T7"/>
                </a:cxn>
                <a:cxn ang="0">
                  <a:pos x="T8" y="T9"/>
                </a:cxn>
                <a:cxn ang="0">
                  <a:pos x="T10" y="T11"/>
                </a:cxn>
              </a:cxnLst>
              <a:rect l="0" t="0" r="r" b="b"/>
              <a:pathLst>
                <a:path w="1520" h="1510">
                  <a:moveTo>
                    <a:pt x="1519" y="518"/>
                  </a:moveTo>
                  <a:cubicBezTo>
                    <a:pt x="1517" y="1061"/>
                    <a:pt x="1080" y="1502"/>
                    <a:pt x="537" y="1509"/>
                  </a:cubicBezTo>
                  <a:cubicBezTo>
                    <a:pt x="537" y="1509"/>
                    <a:pt x="537" y="1509"/>
                    <a:pt x="0" y="972"/>
                  </a:cubicBezTo>
                  <a:cubicBezTo>
                    <a:pt x="0" y="972"/>
                    <a:pt x="0" y="972"/>
                    <a:pt x="1002" y="0"/>
                  </a:cubicBezTo>
                  <a:cubicBezTo>
                    <a:pt x="1002" y="0"/>
                    <a:pt x="1002" y="0"/>
                    <a:pt x="1519" y="518"/>
                  </a:cubicBezTo>
                  <a:lnTo>
                    <a:pt x="1519" y="518"/>
                  </a:lnTo>
                </a:path>
              </a:pathLst>
            </a:custGeom>
            <a:solidFill>
              <a:srgbClr val="F2EBC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 name="Freeform 230">
              <a:extLst>
                <a:ext uri="{FF2B5EF4-FFF2-40B4-BE49-F238E27FC236}">
                  <a16:creationId xmlns:a16="http://schemas.microsoft.com/office/drawing/2014/main" id="{35F56400-D285-EC55-387F-477595138B48}"/>
                </a:ext>
              </a:extLst>
            </p:cNvPr>
            <p:cNvSpPr>
              <a:spLocks noChangeArrowheads="1"/>
            </p:cNvSpPr>
            <p:nvPr/>
          </p:nvSpPr>
          <p:spPr bwMode="auto">
            <a:xfrm>
              <a:off x="8891918" y="9073466"/>
              <a:ext cx="1282366" cy="1324625"/>
            </a:xfrm>
            <a:custGeom>
              <a:avLst/>
              <a:gdLst>
                <a:gd name="T0" fmla="*/ 1393 w 1394"/>
                <a:gd name="T1" fmla="*/ 697 h 1394"/>
                <a:gd name="T2" fmla="*/ 696 w 1394"/>
                <a:gd name="T3" fmla="*/ 1393 h 1394"/>
                <a:gd name="T4" fmla="*/ 0 w 1394"/>
                <a:gd name="T5" fmla="*/ 697 h 1394"/>
                <a:gd name="T6" fmla="*/ 696 w 1394"/>
                <a:gd name="T7" fmla="*/ 0 h 1394"/>
                <a:gd name="T8" fmla="*/ 1393 w 1394"/>
                <a:gd name="T9" fmla="*/ 697 h 1394"/>
                <a:gd name="T10" fmla="*/ 1393 w 1394"/>
                <a:gd name="T11" fmla="*/ 697 h 1394"/>
              </a:gdLst>
              <a:ahLst/>
              <a:cxnLst>
                <a:cxn ang="0">
                  <a:pos x="T0" y="T1"/>
                </a:cxn>
                <a:cxn ang="0">
                  <a:pos x="T2" y="T3"/>
                </a:cxn>
                <a:cxn ang="0">
                  <a:pos x="T4" y="T5"/>
                </a:cxn>
                <a:cxn ang="0">
                  <a:pos x="T6" y="T7"/>
                </a:cxn>
                <a:cxn ang="0">
                  <a:pos x="T8" y="T9"/>
                </a:cxn>
                <a:cxn ang="0">
                  <a:pos x="T10" y="T11"/>
                </a:cxn>
              </a:cxnLst>
              <a:rect l="0" t="0" r="r" b="b"/>
              <a:pathLst>
                <a:path w="1394" h="1394">
                  <a:moveTo>
                    <a:pt x="1393" y="697"/>
                  </a:moveTo>
                  <a:cubicBezTo>
                    <a:pt x="1393" y="1082"/>
                    <a:pt x="1081" y="1393"/>
                    <a:pt x="696" y="1393"/>
                  </a:cubicBezTo>
                  <a:cubicBezTo>
                    <a:pt x="311" y="1393"/>
                    <a:pt x="0" y="1082"/>
                    <a:pt x="0" y="697"/>
                  </a:cubicBezTo>
                  <a:cubicBezTo>
                    <a:pt x="0" y="312"/>
                    <a:pt x="311" y="0"/>
                    <a:pt x="696" y="0"/>
                  </a:cubicBezTo>
                  <a:cubicBezTo>
                    <a:pt x="1081" y="0"/>
                    <a:pt x="1393" y="312"/>
                    <a:pt x="1393" y="697"/>
                  </a:cubicBezTo>
                  <a:lnTo>
                    <a:pt x="1393" y="697"/>
                  </a:lnTo>
                </a:path>
              </a:pathLst>
            </a:custGeom>
            <a:solidFill>
              <a:srgbClr val="EC222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231">
              <a:extLst>
                <a:ext uri="{FF2B5EF4-FFF2-40B4-BE49-F238E27FC236}">
                  <a16:creationId xmlns:a16="http://schemas.microsoft.com/office/drawing/2014/main" id="{F32649F4-DEF7-05C8-E648-CCCA56928FD7}"/>
                </a:ext>
              </a:extLst>
            </p:cNvPr>
            <p:cNvSpPr>
              <a:spLocks noChangeArrowheads="1"/>
            </p:cNvSpPr>
            <p:nvPr/>
          </p:nvSpPr>
          <p:spPr bwMode="auto">
            <a:xfrm>
              <a:off x="9315141" y="9577077"/>
              <a:ext cx="829517" cy="795621"/>
            </a:xfrm>
            <a:custGeom>
              <a:avLst/>
              <a:gdLst>
                <a:gd name="T0" fmla="*/ 907 w 908"/>
                <a:gd name="T1" fmla="*/ 379 h 844"/>
                <a:gd name="T2" fmla="*/ 436 w 908"/>
                <a:gd name="T3" fmla="*/ 843 h 844"/>
                <a:gd name="T4" fmla="*/ 0 w 908"/>
                <a:gd name="T5" fmla="*/ 408 h 844"/>
                <a:gd name="T6" fmla="*/ 530 w 908"/>
                <a:gd name="T7" fmla="*/ 0 h 844"/>
                <a:gd name="T8" fmla="*/ 907 w 908"/>
                <a:gd name="T9" fmla="*/ 379 h 844"/>
                <a:gd name="T10" fmla="*/ 907 w 908"/>
                <a:gd name="T11" fmla="*/ 379 h 844"/>
              </a:gdLst>
              <a:ahLst/>
              <a:cxnLst>
                <a:cxn ang="0">
                  <a:pos x="T0" y="T1"/>
                </a:cxn>
                <a:cxn ang="0">
                  <a:pos x="T2" y="T3"/>
                </a:cxn>
                <a:cxn ang="0">
                  <a:pos x="T4" y="T5"/>
                </a:cxn>
                <a:cxn ang="0">
                  <a:pos x="T6" y="T7"/>
                </a:cxn>
                <a:cxn ang="0">
                  <a:pos x="T8" y="T9"/>
                </a:cxn>
                <a:cxn ang="0">
                  <a:pos x="T10" y="T11"/>
                </a:cxn>
              </a:cxnLst>
              <a:rect l="0" t="0" r="r" b="b"/>
              <a:pathLst>
                <a:path w="908" h="844">
                  <a:moveTo>
                    <a:pt x="907" y="379"/>
                  </a:moveTo>
                  <a:cubicBezTo>
                    <a:pt x="840" y="602"/>
                    <a:pt x="661" y="779"/>
                    <a:pt x="436" y="843"/>
                  </a:cubicBezTo>
                  <a:cubicBezTo>
                    <a:pt x="436" y="843"/>
                    <a:pt x="436" y="843"/>
                    <a:pt x="0" y="408"/>
                  </a:cubicBezTo>
                  <a:cubicBezTo>
                    <a:pt x="0" y="408"/>
                    <a:pt x="0" y="408"/>
                    <a:pt x="530" y="0"/>
                  </a:cubicBezTo>
                  <a:cubicBezTo>
                    <a:pt x="530" y="0"/>
                    <a:pt x="530" y="0"/>
                    <a:pt x="907" y="379"/>
                  </a:cubicBezTo>
                  <a:lnTo>
                    <a:pt x="907" y="379"/>
                  </a:lnTo>
                </a:path>
              </a:pathLst>
            </a:custGeom>
            <a:solidFill>
              <a:srgbClr val="CC202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 name="Freeform 232">
              <a:extLst>
                <a:ext uri="{FF2B5EF4-FFF2-40B4-BE49-F238E27FC236}">
                  <a16:creationId xmlns:a16="http://schemas.microsoft.com/office/drawing/2014/main" id="{E571EBF0-C4FA-1E68-E458-B1139EEE330D}"/>
                </a:ext>
              </a:extLst>
            </p:cNvPr>
            <p:cNvSpPr>
              <a:spLocks noChangeArrowheads="1"/>
            </p:cNvSpPr>
            <p:nvPr/>
          </p:nvSpPr>
          <p:spPr bwMode="auto">
            <a:xfrm>
              <a:off x="9230497" y="9420492"/>
              <a:ext cx="613673" cy="634804"/>
            </a:xfrm>
            <a:custGeom>
              <a:avLst/>
              <a:gdLst>
                <a:gd name="T0" fmla="*/ 673 w 674"/>
                <a:gd name="T1" fmla="*/ 337 h 674"/>
                <a:gd name="T2" fmla="*/ 336 w 674"/>
                <a:gd name="T3" fmla="*/ 673 h 674"/>
                <a:gd name="T4" fmla="*/ 0 w 674"/>
                <a:gd name="T5" fmla="*/ 337 h 674"/>
                <a:gd name="T6" fmla="*/ 336 w 674"/>
                <a:gd name="T7" fmla="*/ 0 h 674"/>
                <a:gd name="T8" fmla="*/ 673 w 674"/>
                <a:gd name="T9" fmla="*/ 337 h 674"/>
                <a:gd name="T10" fmla="*/ 673 w 674"/>
                <a:gd name="T11" fmla="*/ 337 h 674"/>
              </a:gdLst>
              <a:ahLst/>
              <a:cxnLst>
                <a:cxn ang="0">
                  <a:pos x="T0" y="T1"/>
                </a:cxn>
                <a:cxn ang="0">
                  <a:pos x="T2" y="T3"/>
                </a:cxn>
                <a:cxn ang="0">
                  <a:pos x="T4" y="T5"/>
                </a:cxn>
                <a:cxn ang="0">
                  <a:pos x="T6" y="T7"/>
                </a:cxn>
                <a:cxn ang="0">
                  <a:pos x="T8" y="T9"/>
                </a:cxn>
                <a:cxn ang="0">
                  <a:pos x="T10" y="T11"/>
                </a:cxn>
              </a:cxnLst>
              <a:rect l="0" t="0" r="r" b="b"/>
              <a:pathLst>
                <a:path w="674" h="674">
                  <a:moveTo>
                    <a:pt x="673" y="337"/>
                  </a:moveTo>
                  <a:cubicBezTo>
                    <a:pt x="673" y="522"/>
                    <a:pt x="521" y="673"/>
                    <a:pt x="336" y="673"/>
                  </a:cubicBezTo>
                  <a:cubicBezTo>
                    <a:pt x="151" y="673"/>
                    <a:pt x="0" y="522"/>
                    <a:pt x="0" y="337"/>
                  </a:cubicBezTo>
                  <a:cubicBezTo>
                    <a:pt x="0" y="152"/>
                    <a:pt x="151" y="0"/>
                    <a:pt x="336" y="0"/>
                  </a:cubicBezTo>
                  <a:cubicBezTo>
                    <a:pt x="521" y="0"/>
                    <a:pt x="673" y="152"/>
                    <a:pt x="673" y="337"/>
                  </a:cubicBezTo>
                  <a:lnTo>
                    <a:pt x="673" y="337"/>
                  </a:lnTo>
                </a:path>
              </a:pathLst>
            </a:custGeom>
            <a:solidFill>
              <a:srgbClr val="FFF9D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233">
              <a:extLst>
                <a:ext uri="{FF2B5EF4-FFF2-40B4-BE49-F238E27FC236}">
                  <a16:creationId xmlns:a16="http://schemas.microsoft.com/office/drawing/2014/main" id="{C4E6DFF7-AD7F-A3E7-2612-888F50766A75}"/>
                </a:ext>
              </a:extLst>
            </p:cNvPr>
            <p:cNvSpPr>
              <a:spLocks noChangeArrowheads="1"/>
            </p:cNvSpPr>
            <p:nvPr/>
          </p:nvSpPr>
          <p:spPr bwMode="auto">
            <a:xfrm>
              <a:off x="9399786" y="9581309"/>
              <a:ext cx="435920" cy="448595"/>
            </a:xfrm>
            <a:custGeom>
              <a:avLst/>
              <a:gdLst>
                <a:gd name="T0" fmla="*/ 484 w 485"/>
                <a:gd name="T1" fmla="*/ 169 h 481"/>
                <a:gd name="T2" fmla="*/ 274 w 485"/>
                <a:gd name="T3" fmla="*/ 480 h 481"/>
                <a:gd name="T4" fmla="*/ 0 w 485"/>
                <a:gd name="T5" fmla="*/ 207 h 481"/>
                <a:gd name="T6" fmla="*/ 395 w 485"/>
                <a:gd name="T7" fmla="*/ 0 h 481"/>
                <a:gd name="T8" fmla="*/ 463 w 485"/>
                <a:gd name="T9" fmla="*/ 55 h 481"/>
                <a:gd name="T10" fmla="*/ 484 w 485"/>
                <a:gd name="T11" fmla="*/ 169 h 481"/>
                <a:gd name="T12" fmla="*/ 484 w 485"/>
                <a:gd name="T13" fmla="*/ 169 h 481"/>
              </a:gdLst>
              <a:ahLst/>
              <a:cxnLst>
                <a:cxn ang="0">
                  <a:pos x="T0" y="T1"/>
                </a:cxn>
                <a:cxn ang="0">
                  <a:pos x="T2" y="T3"/>
                </a:cxn>
                <a:cxn ang="0">
                  <a:pos x="T4" y="T5"/>
                </a:cxn>
                <a:cxn ang="0">
                  <a:pos x="T6" y="T7"/>
                </a:cxn>
                <a:cxn ang="0">
                  <a:pos x="T8" y="T9"/>
                </a:cxn>
                <a:cxn ang="0">
                  <a:pos x="T10" y="T11"/>
                </a:cxn>
                <a:cxn ang="0">
                  <a:pos x="T12" y="T13"/>
                </a:cxn>
              </a:cxnLst>
              <a:rect l="0" t="0" r="r" b="b"/>
              <a:pathLst>
                <a:path w="485" h="481">
                  <a:moveTo>
                    <a:pt x="484" y="169"/>
                  </a:moveTo>
                  <a:cubicBezTo>
                    <a:pt x="484" y="310"/>
                    <a:pt x="395" y="430"/>
                    <a:pt x="274" y="480"/>
                  </a:cubicBezTo>
                  <a:cubicBezTo>
                    <a:pt x="274" y="480"/>
                    <a:pt x="274" y="480"/>
                    <a:pt x="0" y="207"/>
                  </a:cubicBezTo>
                  <a:cubicBezTo>
                    <a:pt x="0" y="207"/>
                    <a:pt x="0" y="207"/>
                    <a:pt x="395" y="0"/>
                  </a:cubicBezTo>
                  <a:cubicBezTo>
                    <a:pt x="395" y="0"/>
                    <a:pt x="395" y="0"/>
                    <a:pt x="463" y="55"/>
                  </a:cubicBezTo>
                  <a:cubicBezTo>
                    <a:pt x="475" y="91"/>
                    <a:pt x="484" y="129"/>
                    <a:pt x="484" y="169"/>
                  </a:cubicBezTo>
                  <a:lnTo>
                    <a:pt x="484" y="169"/>
                  </a:lnTo>
                </a:path>
              </a:pathLst>
            </a:custGeom>
            <a:solidFill>
              <a:srgbClr val="F2EBC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nvGrpSpPr>
            <p:cNvPr id="17" name="Group 16">
              <a:extLst>
                <a:ext uri="{FF2B5EF4-FFF2-40B4-BE49-F238E27FC236}">
                  <a16:creationId xmlns:a16="http://schemas.microsoft.com/office/drawing/2014/main" id="{16B1D15E-686E-24B0-10F7-CD4AEA06516A}"/>
                </a:ext>
              </a:extLst>
            </p:cNvPr>
            <p:cNvGrpSpPr/>
            <p:nvPr/>
          </p:nvGrpSpPr>
          <p:grpSpPr>
            <a:xfrm>
              <a:off x="9511939" y="7285434"/>
              <a:ext cx="2416605" cy="2467271"/>
              <a:chOff x="18016608" y="1493906"/>
              <a:chExt cx="2416605" cy="2467271"/>
            </a:xfrm>
          </p:grpSpPr>
          <p:sp>
            <p:nvSpPr>
              <p:cNvPr id="18" name="Freeform 213">
                <a:extLst>
                  <a:ext uri="{FF2B5EF4-FFF2-40B4-BE49-F238E27FC236}">
                    <a16:creationId xmlns:a16="http://schemas.microsoft.com/office/drawing/2014/main" id="{701E99F7-63E6-CF2A-EDC9-B6220759B6AF}"/>
                  </a:ext>
                </a:extLst>
              </p:cNvPr>
              <p:cNvSpPr>
                <a:spLocks noChangeArrowheads="1"/>
              </p:cNvSpPr>
              <p:nvPr/>
            </p:nvSpPr>
            <p:spPr bwMode="auto">
              <a:xfrm>
                <a:off x="19777217" y="1773220"/>
                <a:ext cx="655996" cy="423203"/>
              </a:xfrm>
              <a:custGeom>
                <a:avLst/>
                <a:gdLst>
                  <a:gd name="T0" fmla="*/ 0 w 696"/>
                  <a:gd name="T1" fmla="*/ 396 h 458"/>
                  <a:gd name="T2" fmla="*/ 265 w 696"/>
                  <a:gd name="T3" fmla="*/ 457 h 458"/>
                  <a:gd name="T4" fmla="*/ 695 w 696"/>
                  <a:gd name="T5" fmla="*/ 21 h 458"/>
                  <a:gd name="T6" fmla="*/ 396 w 696"/>
                  <a:gd name="T7" fmla="*/ 0 h 458"/>
                  <a:gd name="T8" fmla="*/ 0 w 696"/>
                  <a:gd name="T9" fmla="*/ 396 h 458"/>
                </a:gdLst>
                <a:ahLst/>
                <a:cxnLst>
                  <a:cxn ang="0">
                    <a:pos x="T0" y="T1"/>
                  </a:cxn>
                  <a:cxn ang="0">
                    <a:pos x="T2" y="T3"/>
                  </a:cxn>
                  <a:cxn ang="0">
                    <a:pos x="T4" y="T5"/>
                  </a:cxn>
                  <a:cxn ang="0">
                    <a:pos x="T6" y="T7"/>
                  </a:cxn>
                  <a:cxn ang="0">
                    <a:pos x="T8" y="T9"/>
                  </a:cxn>
                </a:cxnLst>
                <a:rect l="0" t="0" r="r" b="b"/>
                <a:pathLst>
                  <a:path w="696" h="458">
                    <a:moveTo>
                      <a:pt x="0" y="396"/>
                    </a:moveTo>
                    <a:lnTo>
                      <a:pt x="265" y="457"/>
                    </a:lnTo>
                    <a:lnTo>
                      <a:pt x="695" y="21"/>
                    </a:lnTo>
                    <a:lnTo>
                      <a:pt x="396" y="0"/>
                    </a:lnTo>
                    <a:lnTo>
                      <a:pt x="0" y="396"/>
                    </a:lnTo>
                  </a:path>
                </a:pathLst>
              </a:custGeom>
              <a:solidFill>
                <a:srgbClr val="A81E2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215">
                <a:extLst>
                  <a:ext uri="{FF2B5EF4-FFF2-40B4-BE49-F238E27FC236}">
                    <a16:creationId xmlns:a16="http://schemas.microsoft.com/office/drawing/2014/main" id="{F01D6A89-650A-9B76-5919-5DEF51568527}"/>
                  </a:ext>
                </a:extLst>
              </p:cNvPr>
              <p:cNvSpPr>
                <a:spLocks noChangeArrowheads="1"/>
              </p:cNvSpPr>
              <p:nvPr/>
            </p:nvSpPr>
            <p:spPr bwMode="auto">
              <a:xfrm>
                <a:off x="19887255" y="1713972"/>
                <a:ext cx="325882" cy="325866"/>
              </a:xfrm>
              <a:custGeom>
                <a:avLst/>
                <a:gdLst>
                  <a:gd name="T0" fmla="*/ 101 w 351"/>
                  <a:gd name="T1" fmla="*/ 337 h 352"/>
                  <a:gd name="T2" fmla="*/ 101 w 351"/>
                  <a:gd name="T3" fmla="*/ 337 h 352"/>
                  <a:gd name="T4" fmla="*/ 75 w 351"/>
                  <a:gd name="T5" fmla="*/ 343 h 352"/>
                  <a:gd name="T6" fmla="*/ 5 w 351"/>
                  <a:gd name="T7" fmla="*/ 281 h 352"/>
                  <a:gd name="T8" fmla="*/ 10 w 351"/>
                  <a:gd name="T9" fmla="*/ 255 h 352"/>
                  <a:gd name="T10" fmla="*/ 246 w 351"/>
                  <a:gd name="T11" fmla="*/ 11 h 352"/>
                  <a:gd name="T12" fmla="*/ 275 w 351"/>
                  <a:gd name="T13" fmla="*/ 6 h 352"/>
                  <a:gd name="T14" fmla="*/ 342 w 351"/>
                  <a:gd name="T15" fmla="*/ 67 h 352"/>
                  <a:gd name="T16" fmla="*/ 339 w 351"/>
                  <a:gd name="T17" fmla="*/ 97 h 352"/>
                  <a:gd name="T18" fmla="*/ 101 w 351"/>
                  <a:gd name="T19" fmla="*/ 3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101" y="337"/>
                    </a:moveTo>
                    <a:lnTo>
                      <a:pt x="101" y="337"/>
                    </a:lnTo>
                    <a:cubicBezTo>
                      <a:pt x="94" y="348"/>
                      <a:pt x="80" y="351"/>
                      <a:pt x="75" y="343"/>
                    </a:cubicBezTo>
                    <a:cubicBezTo>
                      <a:pt x="5" y="281"/>
                      <a:pt x="5" y="281"/>
                      <a:pt x="5" y="281"/>
                    </a:cubicBezTo>
                    <a:cubicBezTo>
                      <a:pt x="0" y="276"/>
                      <a:pt x="0" y="262"/>
                      <a:pt x="10" y="255"/>
                    </a:cubicBezTo>
                    <a:cubicBezTo>
                      <a:pt x="246" y="11"/>
                      <a:pt x="246" y="11"/>
                      <a:pt x="246" y="11"/>
                    </a:cubicBezTo>
                    <a:cubicBezTo>
                      <a:pt x="257" y="3"/>
                      <a:pt x="267" y="0"/>
                      <a:pt x="275" y="6"/>
                    </a:cubicBezTo>
                    <a:cubicBezTo>
                      <a:pt x="342" y="67"/>
                      <a:pt x="342" y="67"/>
                      <a:pt x="342" y="67"/>
                    </a:cubicBezTo>
                    <a:cubicBezTo>
                      <a:pt x="350" y="73"/>
                      <a:pt x="348" y="86"/>
                      <a:pt x="339" y="97"/>
                    </a:cubicBezTo>
                    <a:lnTo>
                      <a:pt x="101" y="337"/>
                    </a:lnTo>
                  </a:path>
                </a:pathLst>
              </a:custGeom>
              <a:solidFill>
                <a:srgbClr val="C59C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212">
                <a:extLst>
                  <a:ext uri="{FF2B5EF4-FFF2-40B4-BE49-F238E27FC236}">
                    <a16:creationId xmlns:a16="http://schemas.microsoft.com/office/drawing/2014/main" id="{64FA241D-DAF1-77FE-B5C2-A3E575D79338}"/>
                  </a:ext>
                </a:extLst>
              </p:cNvPr>
              <p:cNvSpPr>
                <a:spLocks noChangeArrowheads="1"/>
              </p:cNvSpPr>
              <p:nvPr/>
            </p:nvSpPr>
            <p:spPr bwMode="auto">
              <a:xfrm>
                <a:off x="19705269" y="1493906"/>
                <a:ext cx="723712" cy="698284"/>
              </a:xfrm>
              <a:custGeom>
                <a:avLst/>
                <a:gdLst>
                  <a:gd name="T0" fmla="*/ 433 w 768"/>
                  <a:gd name="T1" fmla="*/ 0 h 747"/>
                  <a:gd name="T2" fmla="*/ 468 w 768"/>
                  <a:gd name="T3" fmla="*/ 289 h 747"/>
                  <a:gd name="T4" fmla="*/ 767 w 768"/>
                  <a:gd name="T5" fmla="*/ 310 h 747"/>
                  <a:gd name="T6" fmla="*/ 337 w 768"/>
                  <a:gd name="T7" fmla="*/ 746 h 747"/>
                  <a:gd name="T8" fmla="*/ 72 w 768"/>
                  <a:gd name="T9" fmla="*/ 685 h 747"/>
                  <a:gd name="T10" fmla="*/ 0 w 768"/>
                  <a:gd name="T11" fmla="*/ 436 h 747"/>
                  <a:gd name="T12" fmla="*/ 433 w 768"/>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768" h="747">
                    <a:moveTo>
                      <a:pt x="433" y="0"/>
                    </a:moveTo>
                    <a:lnTo>
                      <a:pt x="468" y="289"/>
                    </a:lnTo>
                    <a:lnTo>
                      <a:pt x="767" y="310"/>
                    </a:lnTo>
                    <a:lnTo>
                      <a:pt x="337" y="746"/>
                    </a:lnTo>
                    <a:lnTo>
                      <a:pt x="72" y="685"/>
                    </a:lnTo>
                    <a:lnTo>
                      <a:pt x="0" y="436"/>
                    </a:lnTo>
                    <a:lnTo>
                      <a:pt x="433" y="0"/>
                    </a:lnTo>
                  </a:path>
                </a:pathLst>
              </a:custGeom>
              <a:solidFill>
                <a:srgbClr val="F16263"/>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214">
                <a:extLst>
                  <a:ext uri="{FF2B5EF4-FFF2-40B4-BE49-F238E27FC236}">
                    <a16:creationId xmlns:a16="http://schemas.microsoft.com/office/drawing/2014/main" id="{E4C710B8-77FC-84A8-D5AA-2DCB19E62E84}"/>
                  </a:ext>
                </a:extLst>
              </p:cNvPr>
              <p:cNvSpPr>
                <a:spLocks noChangeArrowheads="1"/>
              </p:cNvSpPr>
              <p:nvPr/>
            </p:nvSpPr>
            <p:spPr bwMode="auto">
              <a:xfrm>
                <a:off x="18160504" y="1730900"/>
                <a:ext cx="2031471" cy="2094853"/>
              </a:xfrm>
              <a:custGeom>
                <a:avLst/>
                <a:gdLst>
                  <a:gd name="T0" fmla="*/ 91 w 2131"/>
                  <a:gd name="T1" fmla="*/ 2209 h 2210"/>
                  <a:gd name="T2" fmla="*/ 0 w 2131"/>
                  <a:gd name="T3" fmla="*/ 2129 h 2210"/>
                  <a:gd name="T4" fmla="*/ 2036 w 2131"/>
                  <a:gd name="T5" fmla="*/ 0 h 2210"/>
                  <a:gd name="T6" fmla="*/ 2130 w 2131"/>
                  <a:gd name="T7" fmla="*/ 82 h 2210"/>
                  <a:gd name="T8" fmla="*/ 91 w 2131"/>
                  <a:gd name="T9" fmla="*/ 2209 h 2210"/>
                </a:gdLst>
                <a:ahLst/>
                <a:cxnLst>
                  <a:cxn ang="0">
                    <a:pos x="T0" y="T1"/>
                  </a:cxn>
                  <a:cxn ang="0">
                    <a:pos x="T2" y="T3"/>
                  </a:cxn>
                  <a:cxn ang="0">
                    <a:pos x="T4" y="T5"/>
                  </a:cxn>
                  <a:cxn ang="0">
                    <a:pos x="T6" y="T7"/>
                  </a:cxn>
                  <a:cxn ang="0">
                    <a:pos x="T8" y="T9"/>
                  </a:cxn>
                </a:cxnLst>
                <a:rect l="0" t="0" r="r" b="b"/>
                <a:pathLst>
                  <a:path w="2131" h="2210">
                    <a:moveTo>
                      <a:pt x="91" y="2209"/>
                    </a:moveTo>
                    <a:lnTo>
                      <a:pt x="0" y="2129"/>
                    </a:lnTo>
                    <a:lnTo>
                      <a:pt x="2036" y="0"/>
                    </a:lnTo>
                    <a:lnTo>
                      <a:pt x="2130" y="82"/>
                    </a:lnTo>
                    <a:lnTo>
                      <a:pt x="91" y="2209"/>
                    </a:lnTo>
                  </a:path>
                </a:pathLst>
              </a:custGeom>
              <a:solidFill>
                <a:srgbClr val="C59C6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216">
                <a:extLst>
                  <a:ext uri="{FF2B5EF4-FFF2-40B4-BE49-F238E27FC236}">
                    <a16:creationId xmlns:a16="http://schemas.microsoft.com/office/drawing/2014/main" id="{D591F579-4BA1-8564-BC62-E6D3A4A7A643}"/>
                  </a:ext>
                </a:extLst>
              </p:cNvPr>
              <p:cNvSpPr>
                <a:spLocks noChangeArrowheads="1"/>
              </p:cNvSpPr>
              <p:nvPr/>
            </p:nvSpPr>
            <p:spPr bwMode="auto">
              <a:xfrm>
                <a:off x="18016608" y="3432174"/>
                <a:ext cx="605209" cy="529003"/>
              </a:xfrm>
              <a:custGeom>
                <a:avLst/>
                <a:gdLst>
                  <a:gd name="T0" fmla="*/ 0 w 642"/>
                  <a:gd name="T1" fmla="*/ 567 h 568"/>
                  <a:gd name="T2" fmla="*/ 299 w 642"/>
                  <a:gd name="T3" fmla="*/ 0 h 568"/>
                  <a:gd name="T4" fmla="*/ 374 w 642"/>
                  <a:gd name="T5" fmla="*/ 195 h 568"/>
                  <a:gd name="T6" fmla="*/ 641 w 642"/>
                  <a:gd name="T7" fmla="*/ 252 h 568"/>
                  <a:gd name="T8" fmla="*/ 0 w 642"/>
                  <a:gd name="T9" fmla="*/ 567 h 568"/>
                </a:gdLst>
                <a:ahLst/>
                <a:cxnLst>
                  <a:cxn ang="0">
                    <a:pos x="T0" y="T1"/>
                  </a:cxn>
                  <a:cxn ang="0">
                    <a:pos x="T2" y="T3"/>
                  </a:cxn>
                  <a:cxn ang="0">
                    <a:pos x="T4" y="T5"/>
                  </a:cxn>
                  <a:cxn ang="0">
                    <a:pos x="T6" y="T7"/>
                  </a:cxn>
                  <a:cxn ang="0">
                    <a:pos x="T8" y="T9"/>
                  </a:cxn>
                </a:cxnLst>
                <a:rect l="0" t="0" r="r" b="b"/>
                <a:pathLst>
                  <a:path w="642" h="568">
                    <a:moveTo>
                      <a:pt x="0" y="567"/>
                    </a:moveTo>
                    <a:lnTo>
                      <a:pt x="299" y="0"/>
                    </a:lnTo>
                    <a:lnTo>
                      <a:pt x="374" y="195"/>
                    </a:lnTo>
                    <a:lnTo>
                      <a:pt x="641" y="252"/>
                    </a:lnTo>
                    <a:lnTo>
                      <a:pt x="0" y="567"/>
                    </a:lnTo>
                  </a:path>
                </a:pathLst>
              </a:custGeom>
              <a:solidFill>
                <a:srgbClr val="CC202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spTree>
    <p:extLst>
      <p:ext uri="{BB962C8B-B14F-4D97-AF65-F5344CB8AC3E}">
        <p14:creationId xmlns:p14="http://schemas.microsoft.com/office/powerpoint/2010/main" val="26238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Setting rates</a:t>
            </a:r>
          </a:p>
        </p:txBody>
      </p:sp>
      <p:sp>
        <p:nvSpPr>
          <p:cNvPr id="3" name="Content Placeholder 2"/>
          <p:cNvSpPr>
            <a:spLocks noGrp="1"/>
          </p:cNvSpPr>
          <p:nvPr>
            <p:ph sz="quarter" idx="1"/>
          </p:nvPr>
        </p:nvSpPr>
        <p:spPr>
          <a:xfrm>
            <a:off x="612916" y="1535436"/>
            <a:ext cx="6331527" cy="4724400"/>
          </a:xfrm>
        </p:spPr>
        <p:txBody>
          <a:bodyPr>
            <a:normAutofit fontScale="77500" lnSpcReduction="20000"/>
          </a:bodyPr>
          <a:lstStyle/>
          <a:p>
            <a:pPr marL="0" indent="0">
              <a:lnSpc>
                <a:spcPct val="110000"/>
              </a:lnSpc>
              <a:spcBef>
                <a:spcPts val="600"/>
              </a:spcBef>
              <a:spcAft>
                <a:spcPts val="600"/>
              </a:spcAft>
              <a:buNone/>
            </a:pPr>
            <a:r>
              <a:rPr lang="en-US" dirty="0"/>
              <a:t>Some good questions to ask when you’re setting contribution/premium levels: </a:t>
            </a:r>
          </a:p>
          <a:p>
            <a:pPr>
              <a:lnSpc>
                <a:spcPct val="110000"/>
              </a:lnSpc>
              <a:spcBef>
                <a:spcPts val="600"/>
              </a:spcBef>
              <a:spcAft>
                <a:spcPts val="600"/>
              </a:spcAft>
            </a:pPr>
            <a:r>
              <a:rPr lang="en-US" sz="2800" dirty="0"/>
              <a:t>At this level, how much loss can we pay for and still break even? </a:t>
            </a:r>
          </a:p>
          <a:p>
            <a:pPr>
              <a:lnSpc>
                <a:spcPct val="110000"/>
              </a:lnSpc>
              <a:spcBef>
                <a:spcPts val="600"/>
              </a:spcBef>
              <a:spcAft>
                <a:spcPts val="600"/>
              </a:spcAft>
            </a:pPr>
            <a:r>
              <a:rPr lang="en-US" sz="2800" dirty="0"/>
              <a:t>How does that compare with what we’ve seen historically?  </a:t>
            </a:r>
          </a:p>
          <a:p>
            <a:pPr marL="0" indent="0">
              <a:lnSpc>
                <a:spcPct val="110000"/>
              </a:lnSpc>
              <a:spcBef>
                <a:spcPts val="600"/>
              </a:spcBef>
              <a:spcAft>
                <a:spcPts val="600"/>
              </a:spcAft>
              <a:buNone/>
            </a:pPr>
            <a:r>
              <a:rPr lang="en-US" sz="3500" i="1" dirty="0">
                <a:solidFill>
                  <a:schemeClr val="accent2"/>
                </a:solidFill>
              </a:rPr>
              <a:t>Something to know:</a:t>
            </a:r>
          </a:p>
          <a:p>
            <a:pPr>
              <a:lnSpc>
                <a:spcPct val="110000"/>
              </a:lnSpc>
              <a:spcBef>
                <a:spcPts val="600"/>
              </a:spcBef>
              <a:spcAft>
                <a:spcPts val="600"/>
              </a:spcAft>
            </a:pPr>
            <a:r>
              <a:rPr lang="en-US" sz="2800" dirty="0"/>
              <a:t>Over time, contributions plus investment income need to cover losses and expenses. If they don’t, you’ll go broke. </a:t>
            </a:r>
          </a:p>
        </p:txBody>
      </p:sp>
      <p:grpSp>
        <p:nvGrpSpPr>
          <p:cNvPr id="4" name="Group 3">
            <a:extLst>
              <a:ext uri="{FF2B5EF4-FFF2-40B4-BE49-F238E27FC236}">
                <a16:creationId xmlns:a16="http://schemas.microsoft.com/office/drawing/2014/main" id="{0626B23D-4051-1279-CF31-75AC974333DD}"/>
              </a:ext>
            </a:extLst>
          </p:cNvPr>
          <p:cNvGrpSpPr/>
          <p:nvPr/>
        </p:nvGrpSpPr>
        <p:grpSpPr>
          <a:xfrm>
            <a:off x="6781800" y="2209800"/>
            <a:ext cx="5220445" cy="3244771"/>
            <a:chOff x="1427475" y="1338707"/>
            <a:chExt cx="5220445" cy="3244771"/>
          </a:xfrm>
        </p:grpSpPr>
        <p:sp>
          <p:nvSpPr>
            <p:cNvPr id="5" name="Freeform 2">
              <a:extLst>
                <a:ext uri="{FF2B5EF4-FFF2-40B4-BE49-F238E27FC236}">
                  <a16:creationId xmlns:a16="http://schemas.microsoft.com/office/drawing/2014/main" id="{A889391A-72E4-2792-3DE9-DE08EC533FA3}"/>
                </a:ext>
              </a:extLst>
            </p:cNvPr>
            <p:cNvSpPr>
              <a:spLocks noChangeArrowheads="1"/>
            </p:cNvSpPr>
            <p:nvPr/>
          </p:nvSpPr>
          <p:spPr bwMode="auto">
            <a:xfrm>
              <a:off x="1427475" y="1386308"/>
              <a:ext cx="5182759" cy="2171775"/>
            </a:xfrm>
            <a:custGeom>
              <a:avLst/>
              <a:gdLst>
                <a:gd name="T0" fmla="*/ 71 w 11528"/>
                <a:gd name="T1" fmla="*/ 4830 h 4831"/>
                <a:gd name="T2" fmla="*/ 1218 w 11528"/>
                <a:gd name="T3" fmla="*/ 2783 h 4831"/>
                <a:gd name="T4" fmla="*/ 2990 w 11528"/>
                <a:gd name="T5" fmla="*/ 4582 h 4831"/>
                <a:gd name="T6" fmla="*/ 4466 w 11528"/>
                <a:gd name="T7" fmla="*/ 1574 h 4831"/>
                <a:gd name="T8" fmla="*/ 6181 w 11528"/>
                <a:gd name="T9" fmla="*/ 3270 h 4831"/>
                <a:gd name="T10" fmla="*/ 7151 w 11528"/>
                <a:gd name="T11" fmla="*/ 370 h 4831"/>
                <a:gd name="T12" fmla="*/ 9629 w 11528"/>
                <a:gd name="T13" fmla="*/ 2342 h 4831"/>
                <a:gd name="T14" fmla="*/ 11527 w 11528"/>
                <a:gd name="T15" fmla="*/ 51 h 4831"/>
                <a:gd name="T16" fmla="*/ 11467 w 11528"/>
                <a:gd name="T17" fmla="*/ 0 h 4831"/>
                <a:gd name="T18" fmla="*/ 9620 w 11528"/>
                <a:gd name="T19" fmla="*/ 2230 h 4831"/>
                <a:gd name="T20" fmla="*/ 7108 w 11528"/>
                <a:gd name="T21" fmla="*/ 234 h 4831"/>
                <a:gd name="T22" fmla="*/ 6143 w 11528"/>
                <a:gd name="T23" fmla="*/ 3120 h 4831"/>
                <a:gd name="T24" fmla="*/ 4442 w 11528"/>
                <a:gd name="T25" fmla="*/ 1438 h 4831"/>
                <a:gd name="T26" fmla="*/ 2966 w 11528"/>
                <a:gd name="T27" fmla="*/ 4442 h 4831"/>
                <a:gd name="T28" fmla="*/ 1200 w 11528"/>
                <a:gd name="T29" fmla="*/ 2647 h 4831"/>
                <a:gd name="T30" fmla="*/ 0 w 11528"/>
                <a:gd name="T31" fmla="*/ 4788 h 4831"/>
                <a:gd name="T32" fmla="*/ 71 w 11528"/>
                <a:gd name="T33" fmla="*/ 4830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8" h="4831">
                  <a:moveTo>
                    <a:pt x="71" y="4830"/>
                  </a:moveTo>
                  <a:lnTo>
                    <a:pt x="1218" y="2783"/>
                  </a:lnTo>
                  <a:lnTo>
                    <a:pt x="2990" y="4582"/>
                  </a:lnTo>
                  <a:lnTo>
                    <a:pt x="4466" y="1574"/>
                  </a:lnTo>
                  <a:lnTo>
                    <a:pt x="6181" y="3270"/>
                  </a:lnTo>
                  <a:lnTo>
                    <a:pt x="7151" y="370"/>
                  </a:lnTo>
                  <a:lnTo>
                    <a:pt x="9629" y="2342"/>
                  </a:lnTo>
                  <a:lnTo>
                    <a:pt x="11527" y="51"/>
                  </a:lnTo>
                  <a:lnTo>
                    <a:pt x="11467" y="0"/>
                  </a:lnTo>
                  <a:lnTo>
                    <a:pt x="9620" y="2230"/>
                  </a:lnTo>
                  <a:lnTo>
                    <a:pt x="7108" y="234"/>
                  </a:lnTo>
                  <a:lnTo>
                    <a:pt x="6143" y="3120"/>
                  </a:lnTo>
                  <a:lnTo>
                    <a:pt x="4442" y="1438"/>
                  </a:lnTo>
                  <a:lnTo>
                    <a:pt x="2966" y="4442"/>
                  </a:lnTo>
                  <a:lnTo>
                    <a:pt x="1200" y="2647"/>
                  </a:lnTo>
                  <a:lnTo>
                    <a:pt x="0" y="4788"/>
                  </a:lnTo>
                  <a:lnTo>
                    <a:pt x="71" y="4830"/>
                  </a:lnTo>
                </a:path>
              </a:pathLst>
            </a:custGeom>
            <a:solidFill>
              <a:srgbClr val="C028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 name="Freeform 3">
              <a:extLst>
                <a:ext uri="{FF2B5EF4-FFF2-40B4-BE49-F238E27FC236}">
                  <a16:creationId xmlns:a16="http://schemas.microsoft.com/office/drawing/2014/main" id="{EE47E27A-494B-CD00-C10B-58D99B6DD987}"/>
                </a:ext>
              </a:extLst>
            </p:cNvPr>
            <p:cNvSpPr>
              <a:spLocks noChangeArrowheads="1"/>
            </p:cNvSpPr>
            <p:nvPr/>
          </p:nvSpPr>
          <p:spPr bwMode="auto">
            <a:xfrm>
              <a:off x="1427475" y="1386308"/>
              <a:ext cx="5182759" cy="2171775"/>
            </a:xfrm>
            <a:custGeom>
              <a:avLst/>
              <a:gdLst>
                <a:gd name="T0" fmla="*/ 71 w 11528"/>
                <a:gd name="T1" fmla="*/ 4830 h 4831"/>
                <a:gd name="T2" fmla="*/ 1218 w 11528"/>
                <a:gd name="T3" fmla="*/ 2783 h 4831"/>
                <a:gd name="T4" fmla="*/ 2990 w 11528"/>
                <a:gd name="T5" fmla="*/ 4582 h 4831"/>
                <a:gd name="T6" fmla="*/ 4466 w 11528"/>
                <a:gd name="T7" fmla="*/ 1574 h 4831"/>
                <a:gd name="T8" fmla="*/ 6181 w 11528"/>
                <a:gd name="T9" fmla="*/ 3270 h 4831"/>
                <a:gd name="T10" fmla="*/ 7151 w 11528"/>
                <a:gd name="T11" fmla="*/ 370 h 4831"/>
                <a:gd name="T12" fmla="*/ 9629 w 11528"/>
                <a:gd name="T13" fmla="*/ 2342 h 4831"/>
                <a:gd name="T14" fmla="*/ 11527 w 11528"/>
                <a:gd name="T15" fmla="*/ 51 h 4831"/>
                <a:gd name="T16" fmla="*/ 11467 w 11528"/>
                <a:gd name="T17" fmla="*/ 0 h 4831"/>
                <a:gd name="T18" fmla="*/ 9620 w 11528"/>
                <a:gd name="T19" fmla="*/ 2230 h 4831"/>
                <a:gd name="T20" fmla="*/ 7108 w 11528"/>
                <a:gd name="T21" fmla="*/ 234 h 4831"/>
                <a:gd name="T22" fmla="*/ 6143 w 11528"/>
                <a:gd name="T23" fmla="*/ 3120 h 4831"/>
                <a:gd name="T24" fmla="*/ 4442 w 11528"/>
                <a:gd name="T25" fmla="*/ 1438 h 4831"/>
                <a:gd name="T26" fmla="*/ 2966 w 11528"/>
                <a:gd name="T27" fmla="*/ 4442 h 4831"/>
                <a:gd name="T28" fmla="*/ 1200 w 11528"/>
                <a:gd name="T29" fmla="*/ 2647 h 4831"/>
                <a:gd name="T30" fmla="*/ 0 w 11528"/>
                <a:gd name="T31" fmla="*/ 4788 h 4831"/>
                <a:gd name="T32" fmla="*/ 71 w 11528"/>
                <a:gd name="T33" fmla="*/ 4830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8" h="4831">
                  <a:moveTo>
                    <a:pt x="71" y="4830"/>
                  </a:moveTo>
                  <a:lnTo>
                    <a:pt x="1218" y="2783"/>
                  </a:lnTo>
                  <a:lnTo>
                    <a:pt x="2990" y="4582"/>
                  </a:lnTo>
                  <a:lnTo>
                    <a:pt x="4466" y="1574"/>
                  </a:lnTo>
                  <a:lnTo>
                    <a:pt x="6181" y="3270"/>
                  </a:lnTo>
                  <a:lnTo>
                    <a:pt x="7151" y="370"/>
                  </a:lnTo>
                  <a:lnTo>
                    <a:pt x="9629" y="2342"/>
                  </a:lnTo>
                  <a:lnTo>
                    <a:pt x="11527" y="51"/>
                  </a:lnTo>
                  <a:lnTo>
                    <a:pt x="11467" y="0"/>
                  </a:lnTo>
                  <a:lnTo>
                    <a:pt x="9620" y="2230"/>
                  </a:lnTo>
                  <a:lnTo>
                    <a:pt x="7108" y="234"/>
                  </a:lnTo>
                  <a:lnTo>
                    <a:pt x="6143" y="3120"/>
                  </a:lnTo>
                  <a:lnTo>
                    <a:pt x="4442" y="1438"/>
                  </a:lnTo>
                  <a:lnTo>
                    <a:pt x="2966" y="4442"/>
                  </a:lnTo>
                  <a:lnTo>
                    <a:pt x="1200" y="2647"/>
                  </a:lnTo>
                  <a:lnTo>
                    <a:pt x="0" y="4788"/>
                  </a:lnTo>
                  <a:lnTo>
                    <a:pt x="71" y="4830"/>
                  </a:lnTo>
                </a:path>
              </a:pathLst>
            </a:custGeom>
            <a:solidFill>
              <a:srgbClr val="C0282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 name="Freeform 4">
              <a:extLst>
                <a:ext uri="{FF2B5EF4-FFF2-40B4-BE49-F238E27FC236}">
                  <a16:creationId xmlns:a16="http://schemas.microsoft.com/office/drawing/2014/main" id="{34B57C1F-3A1C-D711-47E9-E7E98461E7A8}"/>
                </a:ext>
              </a:extLst>
            </p:cNvPr>
            <p:cNvSpPr>
              <a:spLocks noChangeArrowheads="1"/>
            </p:cNvSpPr>
            <p:nvPr/>
          </p:nvSpPr>
          <p:spPr bwMode="auto">
            <a:xfrm>
              <a:off x="6548747" y="1338707"/>
              <a:ext cx="99173" cy="105118"/>
            </a:xfrm>
            <a:custGeom>
              <a:avLst/>
              <a:gdLst>
                <a:gd name="T0" fmla="*/ 187 w 226"/>
                <a:gd name="T1" fmla="*/ 239 h 240"/>
                <a:gd name="T2" fmla="*/ 225 w 226"/>
                <a:gd name="T3" fmla="*/ 0 h 240"/>
                <a:gd name="T4" fmla="*/ 0 w 226"/>
                <a:gd name="T5" fmla="*/ 84 h 240"/>
                <a:gd name="T6" fmla="*/ 187 w 226"/>
                <a:gd name="T7" fmla="*/ 239 h 240"/>
              </a:gdLst>
              <a:ahLst/>
              <a:cxnLst>
                <a:cxn ang="0">
                  <a:pos x="T0" y="T1"/>
                </a:cxn>
                <a:cxn ang="0">
                  <a:pos x="T2" y="T3"/>
                </a:cxn>
                <a:cxn ang="0">
                  <a:pos x="T4" y="T5"/>
                </a:cxn>
                <a:cxn ang="0">
                  <a:pos x="T6" y="T7"/>
                </a:cxn>
              </a:cxnLst>
              <a:rect l="0" t="0" r="r" b="b"/>
              <a:pathLst>
                <a:path w="226" h="240">
                  <a:moveTo>
                    <a:pt x="187" y="239"/>
                  </a:moveTo>
                  <a:lnTo>
                    <a:pt x="225" y="0"/>
                  </a:lnTo>
                  <a:lnTo>
                    <a:pt x="0" y="84"/>
                  </a:lnTo>
                  <a:lnTo>
                    <a:pt x="187" y="239"/>
                  </a:lnTo>
                </a:path>
              </a:pathLst>
            </a:custGeom>
            <a:solidFill>
              <a:srgbClr val="C028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 name="Freeform 5">
              <a:extLst>
                <a:ext uri="{FF2B5EF4-FFF2-40B4-BE49-F238E27FC236}">
                  <a16:creationId xmlns:a16="http://schemas.microsoft.com/office/drawing/2014/main" id="{BAEEFBC2-593A-1663-9B2B-E051F227DEC5}"/>
                </a:ext>
              </a:extLst>
            </p:cNvPr>
            <p:cNvSpPr>
              <a:spLocks noChangeArrowheads="1"/>
            </p:cNvSpPr>
            <p:nvPr/>
          </p:nvSpPr>
          <p:spPr bwMode="auto">
            <a:xfrm>
              <a:off x="4061499" y="1798846"/>
              <a:ext cx="2154029" cy="2272926"/>
            </a:xfrm>
            <a:custGeom>
              <a:avLst/>
              <a:gdLst>
                <a:gd name="T0" fmla="*/ 1425 w 4794"/>
                <a:gd name="T1" fmla="*/ 1326 h 5057"/>
                <a:gd name="T2" fmla="*/ 1425 w 4794"/>
                <a:gd name="T3" fmla="*/ 1326 h 5057"/>
                <a:gd name="T4" fmla="*/ 1275 w 4794"/>
                <a:gd name="T5" fmla="*/ 1514 h 5057"/>
                <a:gd name="T6" fmla="*/ 848 w 4794"/>
                <a:gd name="T7" fmla="*/ 2151 h 5057"/>
                <a:gd name="T8" fmla="*/ 478 w 4794"/>
                <a:gd name="T9" fmla="*/ 2831 h 5057"/>
                <a:gd name="T10" fmla="*/ 304 w 4794"/>
                <a:gd name="T11" fmla="*/ 4119 h 5057"/>
                <a:gd name="T12" fmla="*/ 328 w 4794"/>
                <a:gd name="T13" fmla="*/ 4517 h 5057"/>
                <a:gd name="T14" fmla="*/ 735 w 4794"/>
                <a:gd name="T15" fmla="*/ 4517 h 5057"/>
                <a:gd name="T16" fmla="*/ 2516 w 4794"/>
                <a:gd name="T17" fmla="*/ 5056 h 5057"/>
                <a:gd name="T18" fmla="*/ 4161 w 4794"/>
                <a:gd name="T19" fmla="*/ 4686 h 5057"/>
                <a:gd name="T20" fmla="*/ 4592 w 4794"/>
                <a:gd name="T21" fmla="*/ 4724 h 5057"/>
                <a:gd name="T22" fmla="*/ 4629 w 4794"/>
                <a:gd name="T23" fmla="*/ 4297 h 5057"/>
                <a:gd name="T24" fmla="*/ 4658 w 4794"/>
                <a:gd name="T25" fmla="*/ 3313 h 5057"/>
                <a:gd name="T26" fmla="*/ 4025 w 4794"/>
                <a:gd name="T27" fmla="*/ 2113 h 5057"/>
                <a:gd name="T28" fmla="*/ 3402 w 4794"/>
                <a:gd name="T29" fmla="*/ 1167 h 5057"/>
                <a:gd name="T30" fmla="*/ 3781 w 4794"/>
                <a:gd name="T31" fmla="*/ 666 h 5057"/>
                <a:gd name="T32" fmla="*/ 3678 w 4794"/>
                <a:gd name="T33" fmla="*/ 352 h 5057"/>
                <a:gd name="T34" fmla="*/ 3392 w 4794"/>
                <a:gd name="T35" fmla="*/ 226 h 5057"/>
                <a:gd name="T36" fmla="*/ 3078 w 4794"/>
                <a:gd name="T37" fmla="*/ 80 h 5057"/>
                <a:gd name="T38" fmla="*/ 2854 w 4794"/>
                <a:gd name="T39" fmla="*/ 230 h 5057"/>
                <a:gd name="T40" fmla="*/ 2554 w 4794"/>
                <a:gd name="T41" fmla="*/ 66 h 5057"/>
                <a:gd name="T42" fmla="*/ 2141 w 4794"/>
                <a:gd name="T43" fmla="*/ 178 h 5057"/>
                <a:gd name="T44" fmla="*/ 2165 w 4794"/>
                <a:gd name="T45" fmla="*/ 324 h 5057"/>
                <a:gd name="T46" fmla="*/ 1977 w 4794"/>
                <a:gd name="T47" fmla="*/ 234 h 5057"/>
                <a:gd name="T48" fmla="*/ 1593 w 4794"/>
                <a:gd name="T49" fmla="*/ 155 h 5057"/>
                <a:gd name="T50" fmla="*/ 1237 w 4794"/>
                <a:gd name="T51" fmla="*/ 413 h 5057"/>
                <a:gd name="T52" fmla="*/ 1143 w 4794"/>
                <a:gd name="T53" fmla="*/ 755 h 5057"/>
                <a:gd name="T54" fmla="*/ 1425 w 4794"/>
                <a:gd name="T55" fmla="*/ 1326 h 5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94" h="5057">
                  <a:moveTo>
                    <a:pt x="1425" y="1326"/>
                  </a:moveTo>
                  <a:lnTo>
                    <a:pt x="1425" y="1326"/>
                  </a:lnTo>
                  <a:cubicBezTo>
                    <a:pt x="1425" y="1326"/>
                    <a:pt x="1340" y="1429"/>
                    <a:pt x="1275" y="1514"/>
                  </a:cubicBezTo>
                  <a:cubicBezTo>
                    <a:pt x="1204" y="1594"/>
                    <a:pt x="914" y="1912"/>
                    <a:pt x="848" y="2151"/>
                  </a:cubicBezTo>
                  <a:cubicBezTo>
                    <a:pt x="778" y="2390"/>
                    <a:pt x="604" y="2591"/>
                    <a:pt x="478" y="2831"/>
                  </a:cubicBezTo>
                  <a:cubicBezTo>
                    <a:pt x="352" y="3069"/>
                    <a:pt x="0" y="3739"/>
                    <a:pt x="304" y="4119"/>
                  </a:cubicBezTo>
                  <a:cubicBezTo>
                    <a:pt x="304" y="4119"/>
                    <a:pt x="290" y="4466"/>
                    <a:pt x="328" y="4517"/>
                  </a:cubicBezTo>
                  <a:cubicBezTo>
                    <a:pt x="365" y="4569"/>
                    <a:pt x="735" y="4517"/>
                    <a:pt x="735" y="4517"/>
                  </a:cubicBezTo>
                  <a:cubicBezTo>
                    <a:pt x="735" y="4517"/>
                    <a:pt x="979" y="5056"/>
                    <a:pt x="2516" y="5056"/>
                  </a:cubicBezTo>
                  <a:cubicBezTo>
                    <a:pt x="4053" y="5056"/>
                    <a:pt x="4161" y="4686"/>
                    <a:pt x="4161" y="4686"/>
                  </a:cubicBezTo>
                  <a:cubicBezTo>
                    <a:pt x="4161" y="4686"/>
                    <a:pt x="4536" y="4798"/>
                    <a:pt x="4592" y="4724"/>
                  </a:cubicBezTo>
                  <a:cubicBezTo>
                    <a:pt x="4643" y="4648"/>
                    <a:pt x="4629" y="4297"/>
                    <a:pt x="4629" y="4297"/>
                  </a:cubicBezTo>
                  <a:cubicBezTo>
                    <a:pt x="4629" y="4297"/>
                    <a:pt x="4793" y="3702"/>
                    <a:pt x="4658" y="3313"/>
                  </a:cubicBezTo>
                  <a:cubicBezTo>
                    <a:pt x="4526" y="2919"/>
                    <a:pt x="4128" y="2456"/>
                    <a:pt x="4025" y="2113"/>
                  </a:cubicBezTo>
                  <a:cubicBezTo>
                    <a:pt x="3917" y="1767"/>
                    <a:pt x="3575" y="1289"/>
                    <a:pt x="3402" y="1167"/>
                  </a:cubicBezTo>
                  <a:cubicBezTo>
                    <a:pt x="3229" y="1050"/>
                    <a:pt x="3379" y="614"/>
                    <a:pt x="3781" y="666"/>
                  </a:cubicBezTo>
                  <a:cubicBezTo>
                    <a:pt x="3678" y="352"/>
                    <a:pt x="3678" y="352"/>
                    <a:pt x="3678" y="352"/>
                  </a:cubicBezTo>
                  <a:cubicBezTo>
                    <a:pt x="3678" y="352"/>
                    <a:pt x="3580" y="450"/>
                    <a:pt x="3392" y="226"/>
                  </a:cubicBezTo>
                  <a:cubicBezTo>
                    <a:pt x="3205" y="0"/>
                    <a:pt x="3078" y="80"/>
                    <a:pt x="3078" y="80"/>
                  </a:cubicBezTo>
                  <a:cubicBezTo>
                    <a:pt x="3078" y="80"/>
                    <a:pt x="2942" y="263"/>
                    <a:pt x="2854" y="230"/>
                  </a:cubicBezTo>
                  <a:cubicBezTo>
                    <a:pt x="2764" y="202"/>
                    <a:pt x="2699" y="52"/>
                    <a:pt x="2554" y="66"/>
                  </a:cubicBezTo>
                  <a:cubicBezTo>
                    <a:pt x="2413" y="80"/>
                    <a:pt x="2174" y="104"/>
                    <a:pt x="2141" y="178"/>
                  </a:cubicBezTo>
                  <a:cubicBezTo>
                    <a:pt x="2113" y="253"/>
                    <a:pt x="2226" y="268"/>
                    <a:pt x="2165" y="324"/>
                  </a:cubicBezTo>
                  <a:cubicBezTo>
                    <a:pt x="2137" y="347"/>
                    <a:pt x="2066" y="291"/>
                    <a:pt x="1977" y="234"/>
                  </a:cubicBezTo>
                  <a:cubicBezTo>
                    <a:pt x="1874" y="169"/>
                    <a:pt x="1739" y="104"/>
                    <a:pt x="1593" y="155"/>
                  </a:cubicBezTo>
                  <a:cubicBezTo>
                    <a:pt x="1326" y="253"/>
                    <a:pt x="1218" y="324"/>
                    <a:pt x="1237" y="413"/>
                  </a:cubicBezTo>
                  <a:cubicBezTo>
                    <a:pt x="1251" y="502"/>
                    <a:pt x="1077" y="675"/>
                    <a:pt x="1143" y="755"/>
                  </a:cubicBezTo>
                  <a:cubicBezTo>
                    <a:pt x="1214" y="839"/>
                    <a:pt x="1813" y="605"/>
                    <a:pt x="1425" y="1326"/>
                  </a:cubicBezTo>
                </a:path>
              </a:pathLst>
            </a:custGeom>
            <a:solidFill>
              <a:srgbClr val="D4BA8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 name="Freeform 6">
              <a:extLst>
                <a:ext uri="{FF2B5EF4-FFF2-40B4-BE49-F238E27FC236}">
                  <a16:creationId xmlns:a16="http://schemas.microsoft.com/office/drawing/2014/main" id="{A8355609-ED7E-33A8-0B6D-9C0F2B37D39E}"/>
                </a:ext>
              </a:extLst>
            </p:cNvPr>
            <p:cNvSpPr>
              <a:spLocks noChangeArrowheads="1"/>
            </p:cNvSpPr>
            <p:nvPr/>
          </p:nvSpPr>
          <p:spPr bwMode="auto">
            <a:xfrm>
              <a:off x="4789426" y="2009081"/>
              <a:ext cx="1445936" cy="2086491"/>
            </a:xfrm>
            <a:custGeom>
              <a:avLst/>
              <a:gdLst>
                <a:gd name="T0" fmla="*/ 2202 w 3220"/>
                <a:gd name="T1" fmla="*/ 0 h 4644"/>
                <a:gd name="T2" fmla="*/ 2202 w 3220"/>
                <a:gd name="T3" fmla="*/ 0 h 4644"/>
                <a:gd name="T4" fmla="*/ 2198 w 3220"/>
                <a:gd name="T5" fmla="*/ 5 h 4644"/>
                <a:gd name="T6" fmla="*/ 1687 w 3220"/>
                <a:gd name="T7" fmla="*/ 670 h 4644"/>
                <a:gd name="T8" fmla="*/ 1472 w 3220"/>
                <a:gd name="T9" fmla="*/ 665 h 4644"/>
                <a:gd name="T10" fmla="*/ 412 w 3220"/>
                <a:gd name="T11" fmla="*/ 754 h 4644"/>
                <a:gd name="T12" fmla="*/ 33 w 3220"/>
                <a:gd name="T13" fmla="*/ 843 h 4644"/>
                <a:gd name="T14" fmla="*/ 33 w 3220"/>
                <a:gd name="T15" fmla="*/ 843 h 4644"/>
                <a:gd name="T16" fmla="*/ 295 w 3220"/>
                <a:gd name="T17" fmla="*/ 839 h 4644"/>
                <a:gd name="T18" fmla="*/ 2310 w 3220"/>
                <a:gd name="T19" fmla="*/ 1706 h 4644"/>
                <a:gd name="T20" fmla="*/ 2582 w 3220"/>
                <a:gd name="T21" fmla="*/ 2286 h 4644"/>
                <a:gd name="T22" fmla="*/ 2859 w 3220"/>
                <a:gd name="T23" fmla="*/ 2741 h 4644"/>
                <a:gd name="T24" fmla="*/ 2910 w 3220"/>
                <a:gd name="T25" fmla="*/ 3828 h 4644"/>
                <a:gd name="T26" fmla="*/ 2535 w 3220"/>
                <a:gd name="T27" fmla="*/ 4226 h 4644"/>
                <a:gd name="T28" fmla="*/ 2029 w 3220"/>
                <a:gd name="T29" fmla="*/ 4353 h 4644"/>
                <a:gd name="T30" fmla="*/ 1021 w 3220"/>
                <a:gd name="T31" fmla="*/ 4470 h 4644"/>
                <a:gd name="T32" fmla="*/ 399 w 3220"/>
                <a:gd name="T33" fmla="*/ 4569 h 4644"/>
                <a:gd name="T34" fmla="*/ 347 w 3220"/>
                <a:gd name="T35" fmla="*/ 4569 h 4644"/>
                <a:gd name="T36" fmla="*/ 75 w 3220"/>
                <a:gd name="T37" fmla="*/ 4554 h 4644"/>
                <a:gd name="T38" fmla="*/ 989 w 3220"/>
                <a:gd name="T39" fmla="*/ 4643 h 4644"/>
                <a:gd name="T40" fmla="*/ 989 w 3220"/>
                <a:gd name="T41" fmla="*/ 4643 h 4644"/>
                <a:gd name="T42" fmla="*/ 993 w 3220"/>
                <a:gd name="T43" fmla="*/ 4643 h 4644"/>
                <a:gd name="T44" fmla="*/ 993 w 3220"/>
                <a:gd name="T45" fmla="*/ 4643 h 4644"/>
                <a:gd name="T46" fmla="*/ 993 w 3220"/>
                <a:gd name="T47" fmla="*/ 4643 h 4644"/>
                <a:gd name="T48" fmla="*/ 993 w 3220"/>
                <a:gd name="T49" fmla="*/ 4643 h 4644"/>
                <a:gd name="T50" fmla="*/ 998 w 3220"/>
                <a:gd name="T51" fmla="*/ 4643 h 4644"/>
                <a:gd name="T52" fmla="*/ 998 w 3220"/>
                <a:gd name="T53" fmla="*/ 4643 h 4644"/>
                <a:gd name="T54" fmla="*/ 998 w 3220"/>
                <a:gd name="T55" fmla="*/ 4643 h 4644"/>
                <a:gd name="T56" fmla="*/ 998 w 3220"/>
                <a:gd name="T57" fmla="*/ 4643 h 4644"/>
                <a:gd name="T58" fmla="*/ 1003 w 3220"/>
                <a:gd name="T59" fmla="*/ 4643 h 4644"/>
                <a:gd name="T60" fmla="*/ 1003 w 3220"/>
                <a:gd name="T61" fmla="*/ 4643 h 4644"/>
                <a:gd name="T62" fmla="*/ 1003 w 3220"/>
                <a:gd name="T63" fmla="*/ 4643 h 4644"/>
                <a:gd name="T64" fmla="*/ 1003 w 3220"/>
                <a:gd name="T65" fmla="*/ 4643 h 4644"/>
                <a:gd name="T66" fmla="*/ 1008 w 3220"/>
                <a:gd name="T67" fmla="*/ 4643 h 4644"/>
                <a:gd name="T68" fmla="*/ 1008 w 3220"/>
                <a:gd name="T69" fmla="*/ 4643 h 4644"/>
                <a:gd name="T70" fmla="*/ 1008 w 3220"/>
                <a:gd name="T71" fmla="*/ 4643 h 4644"/>
                <a:gd name="T72" fmla="*/ 1008 w 3220"/>
                <a:gd name="T73" fmla="*/ 4643 h 4644"/>
                <a:gd name="T74" fmla="*/ 1012 w 3220"/>
                <a:gd name="T75" fmla="*/ 4643 h 4644"/>
                <a:gd name="T76" fmla="*/ 1012 w 3220"/>
                <a:gd name="T77" fmla="*/ 4643 h 4644"/>
                <a:gd name="T78" fmla="*/ 1012 w 3220"/>
                <a:gd name="T79" fmla="*/ 4643 h 4644"/>
                <a:gd name="T80" fmla="*/ 1012 w 3220"/>
                <a:gd name="T81" fmla="*/ 4643 h 4644"/>
                <a:gd name="T82" fmla="*/ 1017 w 3220"/>
                <a:gd name="T83" fmla="*/ 4643 h 4644"/>
                <a:gd name="T84" fmla="*/ 1017 w 3220"/>
                <a:gd name="T85" fmla="*/ 4643 h 4644"/>
                <a:gd name="T86" fmla="*/ 1017 w 3220"/>
                <a:gd name="T87" fmla="*/ 4643 h 4644"/>
                <a:gd name="T88" fmla="*/ 1017 w 3220"/>
                <a:gd name="T89" fmla="*/ 4643 h 4644"/>
                <a:gd name="T90" fmla="*/ 1017 w 3220"/>
                <a:gd name="T91" fmla="*/ 4643 h 4644"/>
                <a:gd name="T92" fmla="*/ 1021 w 3220"/>
                <a:gd name="T93" fmla="*/ 4643 h 4644"/>
                <a:gd name="T94" fmla="*/ 1021 w 3220"/>
                <a:gd name="T95" fmla="*/ 4643 h 4644"/>
                <a:gd name="T96" fmla="*/ 2666 w 3220"/>
                <a:gd name="T97" fmla="*/ 4273 h 4644"/>
                <a:gd name="T98" fmla="*/ 3008 w 3220"/>
                <a:gd name="T99" fmla="*/ 4339 h 4644"/>
                <a:gd name="T100" fmla="*/ 3097 w 3220"/>
                <a:gd name="T101" fmla="*/ 4311 h 4644"/>
                <a:gd name="T102" fmla="*/ 3135 w 3220"/>
                <a:gd name="T103" fmla="*/ 3992 h 4644"/>
                <a:gd name="T104" fmla="*/ 3135 w 3220"/>
                <a:gd name="T105" fmla="*/ 3884 h 4644"/>
                <a:gd name="T106" fmla="*/ 3135 w 3220"/>
                <a:gd name="T107" fmla="*/ 3884 h 4644"/>
                <a:gd name="T108" fmla="*/ 3135 w 3220"/>
                <a:gd name="T109" fmla="*/ 3884 h 4644"/>
                <a:gd name="T110" fmla="*/ 3219 w 3220"/>
                <a:gd name="T111" fmla="*/ 3266 h 4644"/>
                <a:gd name="T112" fmla="*/ 3163 w 3220"/>
                <a:gd name="T113" fmla="*/ 2900 h 4644"/>
                <a:gd name="T114" fmla="*/ 2530 w 3220"/>
                <a:gd name="T115" fmla="*/ 1700 h 4644"/>
                <a:gd name="T116" fmla="*/ 1907 w 3220"/>
                <a:gd name="T117" fmla="*/ 754 h 4644"/>
                <a:gd name="T118" fmla="*/ 1837 w 3220"/>
                <a:gd name="T119" fmla="*/ 600 h 4644"/>
                <a:gd name="T120" fmla="*/ 2221 w 3220"/>
                <a:gd name="T121" fmla="*/ 248 h 4644"/>
                <a:gd name="T122" fmla="*/ 2287 w 3220"/>
                <a:gd name="T123" fmla="*/ 253 h 4644"/>
                <a:gd name="T124" fmla="*/ 2202 w 3220"/>
                <a:gd name="T125" fmla="*/ 0 h 4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0" h="4644">
                  <a:moveTo>
                    <a:pt x="2202" y="0"/>
                  </a:moveTo>
                  <a:lnTo>
                    <a:pt x="2202" y="0"/>
                  </a:lnTo>
                  <a:cubicBezTo>
                    <a:pt x="2202" y="5"/>
                    <a:pt x="2198" y="5"/>
                    <a:pt x="2198" y="5"/>
                  </a:cubicBezTo>
                  <a:cubicBezTo>
                    <a:pt x="1902" y="47"/>
                    <a:pt x="1560" y="347"/>
                    <a:pt x="1687" y="670"/>
                  </a:cubicBezTo>
                  <a:cubicBezTo>
                    <a:pt x="1617" y="670"/>
                    <a:pt x="1541" y="665"/>
                    <a:pt x="1472" y="665"/>
                  </a:cubicBezTo>
                  <a:cubicBezTo>
                    <a:pt x="1050" y="665"/>
                    <a:pt x="675" y="712"/>
                    <a:pt x="412" y="754"/>
                  </a:cubicBezTo>
                  <a:cubicBezTo>
                    <a:pt x="145" y="801"/>
                    <a:pt x="0" y="843"/>
                    <a:pt x="33" y="843"/>
                  </a:cubicBezTo>
                  <a:lnTo>
                    <a:pt x="33" y="843"/>
                  </a:lnTo>
                  <a:cubicBezTo>
                    <a:pt x="122" y="843"/>
                    <a:pt x="211" y="839"/>
                    <a:pt x="295" y="839"/>
                  </a:cubicBezTo>
                  <a:cubicBezTo>
                    <a:pt x="1959" y="839"/>
                    <a:pt x="2179" y="1439"/>
                    <a:pt x="2310" y="1706"/>
                  </a:cubicBezTo>
                  <a:cubicBezTo>
                    <a:pt x="2404" y="1898"/>
                    <a:pt x="2484" y="2099"/>
                    <a:pt x="2582" y="2286"/>
                  </a:cubicBezTo>
                  <a:cubicBezTo>
                    <a:pt x="2666" y="2446"/>
                    <a:pt x="2783" y="2582"/>
                    <a:pt x="2859" y="2741"/>
                  </a:cubicBezTo>
                  <a:cubicBezTo>
                    <a:pt x="3008" y="3045"/>
                    <a:pt x="3116" y="3547"/>
                    <a:pt x="2910" y="3828"/>
                  </a:cubicBezTo>
                  <a:cubicBezTo>
                    <a:pt x="2798" y="3973"/>
                    <a:pt x="2657" y="4090"/>
                    <a:pt x="2535" y="4226"/>
                  </a:cubicBezTo>
                  <a:cubicBezTo>
                    <a:pt x="2418" y="4348"/>
                    <a:pt x="2193" y="4301"/>
                    <a:pt x="2029" y="4353"/>
                  </a:cubicBezTo>
                  <a:cubicBezTo>
                    <a:pt x="1701" y="4461"/>
                    <a:pt x="1354" y="4400"/>
                    <a:pt x="1021" y="4470"/>
                  </a:cubicBezTo>
                  <a:cubicBezTo>
                    <a:pt x="811" y="4517"/>
                    <a:pt x="609" y="4564"/>
                    <a:pt x="399" y="4569"/>
                  </a:cubicBezTo>
                  <a:cubicBezTo>
                    <a:pt x="380" y="4569"/>
                    <a:pt x="365" y="4569"/>
                    <a:pt x="347" y="4569"/>
                  </a:cubicBezTo>
                  <a:cubicBezTo>
                    <a:pt x="258" y="4569"/>
                    <a:pt x="169" y="4564"/>
                    <a:pt x="75" y="4554"/>
                  </a:cubicBezTo>
                  <a:cubicBezTo>
                    <a:pt x="314" y="4606"/>
                    <a:pt x="609" y="4643"/>
                    <a:pt x="989" y="4643"/>
                  </a:cubicBezTo>
                  <a:lnTo>
                    <a:pt x="989" y="4643"/>
                  </a:lnTo>
                  <a:lnTo>
                    <a:pt x="993" y="4643"/>
                  </a:lnTo>
                  <a:lnTo>
                    <a:pt x="993" y="4643"/>
                  </a:lnTo>
                  <a:lnTo>
                    <a:pt x="993" y="4643"/>
                  </a:lnTo>
                  <a:lnTo>
                    <a:pt x="993" y="4643"/>
                  </a:lnTo>
                  <a:lnTo>
                    <a:pt x="998" y="4643"/>
                  </a:lnTo>
                  <a:lnTo>
                    <a:pt x="998" y="4643"/>
                  </a:lnTo>
                  <a:lnTo>
                    <a:pt x="998" y="4643"/>
                  </a:lnTo>
                  <a:lnTo>
                    <a:pt x="998" y="4643"/>
                  </a:lnTo>
                  <a:lnTo>
                    <a:pt x="1003" y="4643"/>
                  </a:lnTo>
                  <a:lnTo>
                    <a:pt x="1003" y="4643"/>
                  </a:lnTo>
                  <a:lnTo>
                    <a:pt x="1003" y="4643"/>
                  </a:lnTo>
                  <a:lnTo>
                    <a:pt x="1003" y="4643"/>
                  </a:lnTo>
                  <a:cubicBezTo>
                    <a:pt x="1003" y="4643"/>
                    <a:pt x="1003" y="4643"/>
                    <a:pt x="1008" y="4643"/>
                  </a:cubicBezTo>
                  <a:lnTo>
                    <a:pt x="1008" y="4643"/>
                  </a:lnTo>
                  <a:lnTo>
                    <a:pt x="1008" y="4643"/>
                  </a:lnTo>
                  <a:lnTo>
                    <a:pt x="1008" y="4643"/>
                  </a:lnTo>
                  <a:cubicBezTo>
                    <a:pt x="1008" y="4643"/>
                    <a:pt x="1008" y="4643"/>
                    <a:pt x="1012" y="4643"/>
                  </a:cubicBezTo>
                  <a:lnTo>
                    <a:pt x="1012" y="4643"/>
                  </a:lnTo>
                  <a:lnTo>
                    <a:pt x="1012" y="4643"/>
                  </a:lnTo>
                  <a:lnTo>
                    <a:pt x="1012" y="4643"/>
                  </a:lnTo>
                  <a:cubicBezTo>
                    <a:pt x="1012" y="4643"/>
                    <a:pt x="1012" y="4643"/>
                    <a:pt x="1017" y="4643"/>
                  </a:cubicBezTo>
                  <a:lnTo>
                    <a:pt x="1017" y="4643"/>
                  </a:lnTo>
                  <a:lnTo>
                    <a:pt x="1017" y="4643"/>
                  </a:lnTo>
                  <a:lnTo>
                    <a:pt x="1017" y="4643"/>
                  </a:lnTo>
                  <a:lnTo>
                    <a:pt x="1017" y="4643"/>
                  </a:lnTo>
                  <a:cubicBezTo>
                    <a:pt x="1021" y="4643"/>
                    <a:pt x="1021" y="4643"/>
                    <a:pt x="1021" y="4643"/>
                  </a:cubicBezTo>
                  <a:lnTo>
                    <a:pt x="1021" y="4643"/>
                  </a:lnTo>
                  <a:cubicBezTo>
                    <a:pt x="2558" y="4643"/>
                    <a:pt x="2666" y="4273"/>
                    <a:pt x="2666" y="4273"/>
                  </a:cubicBezTo>
                  <a:cubicBezTo>
                    <a:pt x="2666" y="4273"/>
                    <a:pt x="2877" y="4339"/>
                    <a:pt x="3008" y="4339"/>
                  </a:cubicBezTo>
                  <a:cubicBezTo>
                    <a:pt x="3051" y="4339"/>
                    <a:pt x="3083" y="4329"/>
                    <a:pt x="3097" y="4311"/>
                  </a:cubicBezTo>
                  <a:cubicBezTo>
                    <a:pt x="3130" y="4263"/>
                    <a:pt x="3135" y="4105"/>
                    <a:pt x="3135" y="3992"/>
                  </a:cubicBezTo>
                  <a:cubicBezTo>
                    <a:pt x="3135" y="3931"/>
                    <a:pt x="3135" y="3884"/>
                    <a:pt x="3135" y="3884"/>
                  </a:cubicBezTo>
                  <a:lnTo>
                    <a:pt x="3135" y="3884"/>
                  </a:lnTo>
                  <a:lnTo>
                    <a:pt x="3135" y="3884"/>
                  </a:lnTo>
                  <a:cubicBezTo>
                    <a:pt x="3135" y="3884"/>
                    <a:pt x="3219" y="3580"/>
                    <a:pt x="3219" y="3266"/>
                  </a:cubicBezTo>
                  <a:cubicBezTo>
                    <a:pt x="3219" y="3139"/>
                    <a:pt x="3205" y="3013"/>
                    <a:pt x="3163" y="2900"/>
                  </a:cubicBezTo>
                  <a:cubicBezTo>
                    <a:pt x="3032" y="2507"/>
                    <a:pt x="2633" y="2043"/>
                    <a:pt x="2530" y="1700"/>
                  </a:cubicBezTo>
                  <a:cubicBezTo>
                    <a:pt x="2422" y="1354"/>
                    <a:pt x="2081" y="876"/>
                    <a:pt x="1907" y="754"/>
                  </a:cubicBezTo>
                  <a:cubicBezTo>
                    <a:pt x="1860" y="722"/>
                    <a:pt x="1837" y="665"/>
                    <a:pt x="1837" y="600"/>
                  </a:cubicBezTo>
                  <a:cubicBezTo>
                    <a:pt x="1837" y="445"/>
                    <a:pt x="1973" y="248"/>
                    <a:pt x="2221" y="248"/>
                  </a:cubicBezTo>
                  <a:cubicBezTo>
                    <a:pt x="2244" y="248"/>
                    <a:pt x="2268" y="253"/>
                    <a:pt x="2287" y="253"/>
                  </a:cubicBezTo>
                  <a:cubicBezTo>
                    <a:pt x="2202" y="0"/>
                    <a:pt x="2202" y="0"/>
                    <a:pt x="2202" y="0"/>
                  </a:cubicBezTo>
                </a:path>
              </a:pathLst>
            </a:custGeom>
            <a:solidFill>
              <a:srgbClr val="CDB2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7">
              <a:extLst>
                <a:ext uri="{FF2B5EF4-FFF2-40B4-BE49-F238E27FC236}">
                  <a16:creationId xmlns:a16="http://schemas.microsoft.com/office/drawing/2014/main" id="{C5655715-8472-A11A-9FF4-80FAE1A45522}"/>
                </a:ext>
              </a:extLst>
            </p:cNvPr>
            <p:cNvSpPr>
              <a:spLocks noChangeArrowheads="1"/>
            </p:cNvSpPr>
            <p:nvPr/>
          </p:nvSpPr>
          <p:spPr bwMode="auto">
            <a:xfrm>
              <a:off x="4755707" y="2258984"/>
              <a:ext cx="894537" cy="134868"/>
            </a:xfrm>
            <a:custGeom>
              <a:avLst/>
              <a:gdLst>
                <a:gd name="T0" fmla="*/ 23 w 1993"/>
                <a:gd name="T1" fmla="*/ 299 h 305"/>
                <a:gd name="T2" fmla="*/ 1401 w 1993"/>
                <a:gd name="T3" fmla="*/ 131 h 305"/>
                <a:gd name="T4" fmla="*/ 1992 w 1993"/>
                <a:gd name="T5" fmla="*/ 140 h 305"/>
                <a:gd name="T6" fmla="*/ 1040 w 1993"/>
                <a:gd name="T7" fmla="*/ 56 h 305"/>
                <a:gd name="T8" fmla="*/ 80 w 1993"/>
                <a:gd name="T9" fmla="*/ 164 h 305"/>
                <a:gd name="T10" fmla="*/ 113 w 1993"/>
                <a:gd name="T11" fmla="*/ 173 h 305"/>
                <a:gd name="T12" fmla="*/ 1467 w 1993"/>
                <a:gd name="T13" fmla="*/ 51 h 305"/>
                <a:gd name="T14" fmla="*/ 1949 w 1993"/>
                <a:gd name="T15" fmla="*/ 32 h 305"/>
                <a:gd name="T16" fmla="*/ 1973 w 1993"/>
                <a:gd name="T17" fmla="*/ 37 h 305"/>
                <a:gd name="T18" fmla="*/ 1968 w 1993"/>
                <a:gd name="T19" fmla="*/ 32 h 305"/>
                <a:gd name="T20" fmla="*/ 1973 w 1993"/>
                <a:gd name="T21" fmla="*/ 27 h 305"/>
                <a:gd name="T22" fmla="*/ 1977 w 1993"/>
                <a:gd name="T23" fmla="*/ 23 h 305"/>
                <a:gd name="T24" fmla="*/ 1968 w 1993"/>
                <a:gd name="T25" fmla="*/ 32 h 305"/>
                <a:gd name="T26" fmla="*/ 1968 w 1993"/>
                <a:gd name="T27" fmla="*/ 32 h 305"/>
                <a:gd name="T28" fmla="*/ 1963 w 1993"/>
                <a:gd name="T29" fmla="*/ 27 h 305"/>
                <a:gd name="T30" fmla="*/ 1977 w 1993"/>
                <a:gd name="T31" fmla="*/ 23 h 305"/>
                <a:gd name="T32" fmla="*/ 1977 w 1993"/>
                <a:gd name="T33" fmla="*/ 23 h 305"/>
                <a:gd name="T34" fmla="*/ 1963 w 1993"/>
                <a:gd name="T35" fmla="*/ 27 h 305"/>
                <a:gd name="T36" fmla="*/ 1963 w 1993"/>
                <a:gd name="T37" fmla="*/ 23 h 305"/>
                <a:gd name="T38" fmla="*/ 1963 w 1993"/>
                <a:gd name="T39" fmla="*/ 14 h 305"/>
                <a:gd name="T40" fmla="*/ 1977 w 1993"/>
                <a:gd name="T41" fmla="*/ 23 h 305"/>
                <a:gd name="T42" fmla="*/ 1977 w 1993"/>
                <a:gd name="T43" fmla="*/ 23 h 305"/>
                <a:gd name="T44" fmla="*/ 1963 w 1993"/>
                <a:gd name="T45" fmla="*/ 14 h 305"/>
                <a:gd name="T46" fmla="*/ 1968 w 1993"/>
                <a:gd name="T47" fmla="*/ 9 h 305"/>
                <a:gd name="T48" fmla="*/ 1973 w 1993"/>
                <a:gd name="T49" fmla="*/ 9 h 305"/>
                <a:gd name="T50" fmla="*/ 1977 w 1993"/>
                <a:gd name="T51" fmla="*/ 19 h 305"/>
                <a:gd name="T52" fmla="*/ 1973 w 1993"/>
                <a:gd name="T53" fmla="*/ 19 h 305"/>
                <a:gd name="T54" fmla="*/ 1973 w 1993"/>
                <a:gd name="T55" fmla="*/ 9 h 305"/>
                <a:gd name="T56" fmla="*/ 1973 w 1993"/>
                <a:gd name="T57" fmla="*/ 9 h 305"/>
                <a:gd name="T58" fmla="*/ 1973 w 1993"/>
                <a:gd name="T59" fmla="*/ 9 h 305"/>
                <a:gd name="T60" fmla="*/ 1973 w 1993"/>
                <a:gd name="T61" fmla="*/ 14 h 305"/>
                <a:gd name="T62" fmla="*/ 1973 w 1993"/>
                <a:gd name="T63" fmla="*/ 9 h 305"/>
                <a:gd name="T64" fmla="*/ 1973 w 1993"/>
                <a:gd name="T65" fmla="*/ 9 h 305"/>
                <a:gd name="T66" fmla="*/ 1973 w 1993"/>
                <a:gd name="T67" fmla="*/ 9 h 305"/>
                <a:gd name="T68" fmla="*/ 1930 w 1993"/>
                <a:gd name="T69" fmla="*/ 9 h 305"/>
                <a:gd name="T70" fmla="*/ 689 w 1993"/>
                <a:gd name="T71" fmla="*/ 9 h 305"/>
                <a:gd name="T72" fmla="*/ 173 w 1993"/>
                <a:gd name="T73" fmla="*/ 0 h 305"/>
                <a:gd name="T74" fmla="*/ 117 w 1993"/>
                <a:gd name="T75" fmla="*/ 19 h 305"/>
                <a:gd name="T76" fmla="*/ 1645 w 1993"/>
                <a:gd name="T77" fmla="*/ 42 h 305"/>
                <a:gd name="T78" fmla="*/ 1954 w 1993"/>
                <a:gd name="T79" fmla="*/ 37 h 305"/>
                <a:gd name="T80" fmla="*/ 1977 w 1993"/>
                <a:gd name="T81" fmla="*/ 37 h 305"/>
                <a:gd name="T82" fmla="*/ 1987 w 1993"/>
                <a:gd name="T83" fmla="*/ 32 h 305"/>
                <a:gd name="T84" fmla="*/ 1992 w 1993"/>
                <a:gd name="T85" fmla="*/ 23 h 305"/>
                <a:gd name="T86" fmla="*/ 1987 w 1993"/>
                <a:gd name="T87" fmla="*/ 9 h 305"/>
                <a:gd name="T88" fmla="*/ 1977 w 1993"/>
                <a:gd name="T89" fmla="*/ 4 h 305"/>
                <a:gd name="T90" fmla="*/ 1949 w 1993"/>
                <a:gd name="T91" fmla="*/ 4 h 305"/>
                <a:gd name="T92" fmla="*/ 1429 w 1993"/>
                <a:gd name="T93" fmla="*/ 23 h 305"/>
                <a:gd name="T94" fmla="*/ 94 w 1993"/>
                <a:gd name="T95" fmla="*/ 164 h 305"/>
                <a:gd name="T96" fmla="*/ 1040 w 1993"/>
                <a:gd name="T97" fmla="*/ 88 h 305"/>
                <a:gd name="T98" fmla="*/ 1903 w 1993"/>
                <a:gd name="T99" fmla="*/ 145 h 305"/>
                <a:gd name="T100" fmla="*/ 1968 w 1993"/>
                <a:gd name="T101" fmla="*/ 154 h 305"/>
                <a:gd name="T102" fmla="*/ 1977 w 1993"/>
                <a:gd name="T103" fmla="*/ 140 h 305"/>
                <a:gd name="T104" fmla="*/ 1401 w 1993"/>
                <a:gd name="T105" fmla="*/ 103 h 305"/>
                <a:gd name="T106" fmla="*/ 5 w 1993"/>
                <a:gd name="T107" fmla="*/ 29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3" h="305">
                  <a:moveTo>
                    <a:pt x="23" y="299"/>
                  </a:moveTo>
                  <a:lnTo>
                    <a:pt x="23" y="299"/>
                  </a:lnTo>
                  <a:lnTo>
                    <a:pt x="23" y="299"/>
                  </a:lnTo>
                  <a:cubicBezTo>
                    <a:pt x="37" y="295"/>
                    <a:pt x="553" y="131"/>
                    <a:pt x="1401" y="131"/>
                  </a:cubicBezTo>
                  <a:cubicBezTo>
                    <a:pt x="1579" y="131"/>
                    <a:pt x="1771" y="135"/>
                    <a:pt x="1977" y="154"/>
                  </a:cubicBezTo>
                  <a:cubicBezTo>
                    <a:pt x="1982" y="154"/>
                    <a:pt x="1992" y="150"/>
                    <a:pt x="1992" y="140"/>
                  </a:cubicBezTo>
                  <a:cubicBezTo>
                    <a:pt x="1992" y="135"/>
                    <a:pt x="1987" y="126"/>
                    <a:pt x="1977" y="126"/>
                  </a:cubicBezTo>
                  <a:cubicBezTo>
                    <a:pt x="1977" y="126"/>
                    <a:pt x="1570" y="56"/>
                    <a:pt x="1040" y="56"/>
                  </a:cubicBezTo>
                  <a:cubicBezTo>
                    <a:pt x="745" y="56"/>
                    <a:pt x="408" y="79"/>
                    <a:pt x="89" y="150"/>
                  </a:cubicBezTo>
                  <a:cubicBezTo>
                    <a:pt x="84" y="150"/>
                    <a:pt x="80" y="154"/>
                    <a:pt x="80" y="164"/>
                  </a:cubicBezTo>
                  <a:cubicBezTo>
                    <a:pt x="80" y="173"/>
                    <a:pt x="89" y="178"/>
                    <a:pt x="94" y="178"/>
                  </a:cubicBezTo>
                  <a:cubicBezTo>
                    <a:pt x="94" y="178"/>
                    <a:pt x="99" y="178"/>
                    <a:pt x="113" y="173"/>
                  </a:cubicBezTo>
                  <a:cubicBezTo>
                    <a:pt x="187" y="168"/>
                    <a:pt x="534" y="131"/>
                    <a:pt x="909" y="98"/>
                  </a:cubicBezTo>
                  <a:cubicBezTo>
                    <a:pt x="1096" y="79"/>
                    <a:pt x="1294" y="65"/>
                    <a:pt x="1467" y="51"/>
                  </a:cubicBezTo>
                  <a:cubicBezTo>
                    <a:pt x="1635" y="37"/>
                    <a:pt x="1785" y="32"/>
                    <a:pt x="1879" y="32"/>
                  </a:cubicBezTo>
                  <a:cubicBezTo>
                    <a:pt x="1907" y="32"/>
                    <a:pt x="1930" y="32"/>
                    <a:pt x="1949" y="32"/>
                  </a:cubicBezTo>
                  <a:cubicBezTo>
                    <a:pt x="1959" y="32"/>
                    <a:pt x="1963" y="32"/>
                    <a:pt x="1968" y="32"/>
                  </a:cubicBezTo>
                  <a:cubicBezTo>
                    <a:pt x="1968" y="37"/>
                    <a:pt x="1973" y="37"/>
                    <a:pt x="1973" y="37"/>
                  </a:cubicBezTo>
                  <a:cubicBezTo>
                    <a:pt x="1973" y="27"/>
                    <a:pt x="1973" y="27"/>
                    <a:pt x="1973" y="27"/>
                  </a:cubicBezTo>
                  <a:cubicBezTo>
                    <a:pt x="1968" y="32"/>
                    <a:pt x="1968" y="32"/>
                    <a:pt x="1968" y="32"/>
                  </a:cubicBezTo>
                  <a:cubicBezTo>
                    <a:pt x="1973" y="37"/>
                    <a:pt x="1973" y="37"/>
                    <a:pt x="1973" y="37"/>
                  </a:cubicBezTo>
                  <a:cubicBezTo>
                    <a:pt x="1973" y="27"/>
                    <a:pt x="1973" y="27"/>
                    <a:pt x="1973" y="27"/>
                  </a:cubicBezTo>
                  <a:cubicBezTo>
                    <a:pt x="1968" y="32"/>
                    <a:pt x="1968" y="32"/>
                    <a:pt x="1968" y="32"/>
                  </a:cubicBezTo>
                  <a:cubicBezTo>
                    <a:pt x="1977" y="23"/>
                    <a:pt x="1977" y="23"/>
                    <a:pt x="1977" y="23"/>
                  </a:cubicBezTo>
                  <a:cubicBezTo>
                    <a:pt x="1968" y="32"/>
                    <a:pt x="1968" y="32"/>
                    <a:pt x="1968" y="32"/>
                  </a:cubicBezTo>
                  <a:lnTo>
                    <a:pt x="1968" y="32"/>
                  </a:lnTo>
                  <a:cubicBezTo>
                    <a:pt x="1977" y="23"/>
                    <a:pt x="1977" y="23"/>
                    <a:pt x="1977" y="23"/>
                  </a:cubicBezTo>
                  <a:cubicBezTo>
                    <a:pt x="1968" y="32"/>
                    <a:pt x="1968" y="32"/>
                    <a:pt x="1968" y="32"/>
                  </a:cubicBezTo>
                  <a:cubicBezTo>
                    <a:pt x="1977" y="23"/>
                    <a:pt x="1977" y="23"/>
                    <a:pt x="1977" y="23"/>
                  </a:cubicBezTo>
                  <a:cubicBezTo>
                    <a:pt x="1963" y="27"/>
                    <a:pt x="1963" y="27"/>
                    <a:pt x="1963" y="27"/>
                  </a:cubicBezTo>
                  <a:cubicBezTo>
                    <a:pt x="1963" y="27"/>
                    <a:pt x="1963" y="32"/>
                    <a:pt x="1968" y="32"/>
                  </a:cubicBezTo>
                  <a:cubicBezTo>
                    <a:pt x="1977" y="23"/>
                    <a:pt x="1977" y="23"/>
                    <a:pt x="1977" y="23"/>
                  </a:cubicBezTo>
                  <a:cubicBezTo>
                    <a:pt x="1963" y="27"/>
                    <a:pt x="1963" y="27"/>
                    <a:pt x="1963" y="27"/>
                  </a:cubicBezTo>
                  <a:cubicBezTo>
                    <a:pt x="1977" y="23"/>
                    <a:pt x="1977" y="23"/>
                    <a:pt x="1977" y="23"/>
                  </a:cubicBezTo>
                  <a:cubicBezTo>
                    <a:pt x="1963" y="23"/>
                    <a:pt x="1963" y="23"/>
                    <a:pt x="1963" y="23"/>
                  </a:cubicBezTo>
                  <a:lnTo>
                    <a:pt x="1963" y="27"/>
                  </a:lnTo>
                  <a:cubicBezTo>
                    <a:pt x="1977" y="23"/>
                    <a:pt x="1977" y="23"/>
                    <a:pt x="1977" y="23"/>
                  </a:cubicBezTo>
                  <a:cubicBezTo>
                    <a:pt x="1963" y="23"/>
                    <a:pt x="1963" y="23"/>
                    <a:pt x="1963" y="23"/>
                  </a:cubicBezTo>
                  <a:cubicBezTo>
                    <a:pt x="1977" y="23"/>
                    <a:pt x="1977" y="23"/>
                    <a:pt x="1977" y="23"/>
                  </a:cubicBezTo>
                  <a:cubicBezTo>
                    <a:pt x="1963" y="14"/>
                    <a:pt x="1963" y="14"/>
                    <a:pt x="1963" y="14"/>
                  </a:cubicBezTo>
                  <a:cubicBezTo>
                    <a:pt x="1963" y="19"/>
                    <a:pt x="1963" y="19"/>
                    <a:pt x="1963" y="23"/>
                  </a:cubicBezTo>
                  <a:cubicBezTo>
                    <a:pt x="1977" y="23"/>
                    <a:pt x="1977" y="23"/>
                    <a:pt x="1977" y="23"/>
                  </a:cubicBezTo>
                  <a:cubicBezTo>
                    <a:pt x="1963" y="14"/>
                    <a:pt x="1963" y="14"/>
                    <a:pt x="1963" y="14"/>
                  </a:cubicBezTo>
                  <a:cubicBezTo>
                    <a:pt x="1977" y="23"/>
                    <a:pt x="1977" y="23"/>
                    <a:pt x="1977" y="23"/>
                  </a:cubicBezTo>
                  <a:cubicBezTo>
                    <a:pt x="1968" y="9"/>
                    <a:pt x="1968" y="9"/>
                    <a:pt x="1968" y="9"/>
                  </a:cubicBezTo>
                  <a:lnTo>
                    <a:pt x="1963" y="14"/>
                  </a:lnTo>
                  <a:cubicBezTo>
                    <a:pt x="1977" y="23"/>
                    <a:pt x="1977" y="23"/>
                    <a:pt x="1977" y="23"/>
                  </a:cubicBezTo>
                  <a:cubicBezTo>
                    <a:pt x="1968" y="9"/>
                    <a:pt x="1968" y="9"/>
                    <a:pt x="1968" y="9"/>
                  </a:cubicBezTo>
                  <a:cubicBezTo>
                    <a:pt x="1977" y="19"/>
                    <a:pt x="1977" y="19"/>
                    <a:pt x="1977" y="19"/>
                  </a:cubicBezTo>
                  <a:cubicBezTo>
                    <a:pt x="1973" y="9"/>
                    <a:pt x="1973" y="9"/>
                    <a:pt x="1973" y="9"/>
                  </a:cubicBezTo>
                  <a:cubicBezTo>
                    <a:pt x="1968" y="9"/>
                    <a:pt x="1968" y="9"/>
                    <a:pt x="1968" y="9"/>
                  </a:cubicBezTo>
                  <a:cubicBezTo>
                    <a:pt x="1977" y="19"/>
                    <a:pt x="1977" y="19"/>
                    <a:pt x="1977" y="19"/>
                  </a:cubicBezTo>
                  <a:cubicBezTo>
                    <a:pt x="1973" y="9"/>
                    <a:pt x="1973" y="9"/>
                    <a:pt x="1973" y="9"/>
                  </a:cubicBezTo>
                  <a:cubicBezTo>
                    <a:pt x="1973" y="19"/>
                    <a:pt x="1973" y="19"/>
                    <a:pt x="1973" y="19"/>
                  </a:cubicBezTo>
                  <a:cubicBezTo>
                    <a:pt x="1973" y="9"/>
                    <a:pt x="1973" y="9"/>
                    <a:pt x="1973" y="9"/>
                  </a:cubicBezTo>
                  <a:lnTo>
                    <a:pt x="1973" y="9"/>
                  </a:lnTo>
                  <a:cubicBezTo>
                    <a:pt x="1973" y="19"/>
                    <a:pt x="1973" y="19"/>
                    <a:pt x="1973" y="19"/>
                  </a:cubicBezTo>
                  <a:cubicBezTo>
                    <a:pt x="1973" y="9"/>
                    <a:pt x="1973" y="9"/>
                    <a:pt x="1973" y="9"/>
                  </a:cubicBezTo>
                  <a:cubicBezTo>
                    <a:pt x="1973" y="14"/>
                    <a:pt x="1973" y="14"/>
                    <a:pt x="1973" y="14"/>
                  </a:cubicBezTo>
                  <a:cubicBezTo>
                    <a:pt x="1973" y="9"/>
                    <a:pt x="1973" y="9"/>
                    <a:pt x="1973" y="9"/>
                  </a:cubicBezTo>
                  <a:lnTo>
                    <a:pt x="1973" y="9"/>
                  </a:lnTo>
                  <a:cubicBezTo>
                    <a:pt x="1973" y="14"/>
                    <a:pt x="1973" y="14"/>
                    <a:pt x="1973" y="14"/>
                  </a:cubicBezTo>
                  <a:cubicBezTo>
                    <a:pt x="1973" y="9"/>
                    <a:pt x="1973" y="9"/>
                    <a:pt x="1973" y="9"/>
                  </a:cubicBezTo>
                  <a:lnTo>
                    <a:pt x="1973" y="9"/>
                  </a:lnTo>
                  <a:lnTo>
                    <a:pt x="1973" y="9"/>
                  </a:lnTo>
                  <a:lnTo>
                    <a:pt x="1973" y="9"/>
                  </a:lnTo>
                  <a:lnTo>
                    <a:pt x="1973" y="9"/>
                  </a:lnTo>
                  <a:lnTo>
                    <a:pt x="1973" y="9"/>
                  </a:lnTo>
                  <a:cubicBezTo>
                    <a:pt x="1973" y="9"/>
                    <a:pt x="1973" y="9"/>
                    <a:pt x="1968" y="9"/>
                  </a:cubicBezTo>
                  <a:cubicBezTo>
                    <a:pt x="1963" y="9"/>
                    <a:pt x="1949" y="9"/>
                    <a:pt x="1930" y="9"/>
                  </a:cubicBezTo>
                  <a:cubicBezTo>
                    <a:pt x="1874" y="14"/>
                    <a:pt x="1771" y="14"/>
                    <a:pt x="1645" y="14"/>
                  </a:cubicBezTo>
                  <a:cubicBezTo>
                    <a:pt x="1378" y="14"/>
                    <a:pt x="1003" y="9"/>
                    <a:pt x="689" y="9"/>
                  </a:cubicBezTo>
                  <a:cubicBezTo>
                    <a:pt x="534" y="4"/>
                    <a:pt x="394" y="4"/>
                    <a:pt x="295" y="4"/>
                  </a:cubicBezTo>
                  <a:cubicBezTo>
                    <a:pt x="244" y="4"/>
                    <a:pt x="202" y="4"/>
                    <a:pt x="173" y="0"/>
                  </a:cubicBezTo>
                  <a:cubicBezTo>
                    <a:pt x="145" y="0"/>
                    <a:pt x="131" y="0"/>
                    <a:pt x="131" y="0"/>
                  </a:cubicBezTo>
                  <a:cubicBezTo>
                    <a:pt x="122" y="0"/>
                    <a:pt x="117" y="9"/>
                    <a:pt x="117" y="19"/>
                  </a:cubicBezTo>
                  <a:cubicBezTo>
                    <a:pt x="117" y="23"/>
                    <a:pt x="122" y="32"/>
                    <a:pt x="131" y="32"/>
                  </a:cubicBezTo>
                  <a:cubicBezTo>
                    <a:pt x="131" y="32"/>
                    <a:pt x="1110" y="42"/>
                    <a:pt x="1645" y="42"/>
                  </a:cubicBezTo>
                  <a:cubicBezTo>
                    <a:pt x="1743" y="42"/>
                    <a:pt x="1827" y="42"/>
                    <a:pt x="1884" y="42"/>
                  </a:cubicBezTo>
                  <a:cubicBezTo>
                    <a:pt x="1912" y="42"/>
                    <a:pt x="1935" y="42"/>
                    <a:pt x="1954" y="37"/>
                  </a:cubicBezTo>
                  <a:cubicBezTo>
                    <a:pt x="1963" y="37"/>
                    <a:pt x="1968" y="37"/>
                    <a:pt x="1973" y="37"/>
                  </a:cubicBezTo>
                  <a:lnTo>
                    <a:pt x="1977" y="37"/>
                  </a:lnTo>
                  <a:cubicBezTo>
                    <a:pt x="1982" y="37"/>
                    <a:pt x="1982" y="37"/>
                    <a:pt x="1982" y="37"/>
                  </a:cubicBezTo>
                  <a:lnTo>
                    <a:pt x="1987" y="32"/>
                  </a:lnTo>
                  <a:cubicBezTo>
                    <a:pt x="1987" y="32"/>
                    <a:pt x="1992" y="32"/>
                    <a:pt x="1992" y="27"/>
                  </a:cubicBezTo>
                  <a:lnTo>
                    <a:pt x="1992" y="23"/>
                  </a:lnTo>
                  <a:cubicBezTo>
                    <a:pt x="1992" y="19"/>
                    <a:pt x="1992" y="19"/>
                    <a:pt x="1992" y="14"/>
                  </a:cubicBezTo>
                  <a:cubicBezTo>
                    <a:pt x="1987" y="14"/>
                    <a:pt x="1987" y="9"/>
                    <a:pt x="1987" y="9"/>
                  </a:cubicBezTo>
                  <a:cubicBezTo>
                    <a:pt x="1982" y="9"/>
                    <a:pt x="1982" y="9"/>
                    <a:pt x="1982" y="9"/>
                  </a:cubicBezTo>
                  <a:cubicBezTo>
                    <a:pt x="1982" y="9"/>
                    <a:pt x="1982" y="9"/>
                    <a:pt x="1977" y="4"/>
                  </a:cubicBezTo>
                  <a:cubicBezTo>
                    <a:pt x="1977" y="4"/>
                    <a:pt x="1977" y="4"/>
                    <a:pt x="1973" y="4"/>
                  </a:cubicBezTo>
                  <a:cubicBezTo>
                    <a:pt x="1968" y="4"/>
                    <a:pt x="1963" y="4"/>
                    <a:pt x="1949" y="4"/>
                  </a:cubicBezTo>
                  <a:cubicBezTo>
                    <a:pt x="1930" y="0"/>
                    <a:pt x="1907" y="0"/>
                    <a:pt x="1879" y="0"/>
                  </a:cubicBezTo>
                  <a:cubicBezTo>
                    <a:pt x="1776" y="0"/>
                    <a:pt x="1616" y="9"/>
                    <a:pt x="1429" y="23"/>
                  </a:cubicBezTo>
                  <a:cubicBezTo>
                    <a:pt x="867" y="65"/>
                    <a:pt x="94" y="150"/>
                    <a:pt x="94" y="150"/>
                  </a:cubicBezTo>
                  <a:cubicBezTo>
                    <a:pt x="94" y="164"/>
                    <a:pt x="94" y="164"/>
                    <a:pt x="94" y="164"/>
                  </a:cubicBezTo>
                  <a:cubicBezTo>
                    <a:pt x="99" y="178"/>
                    <a:pt x="99" y="178"/>
                    <a:pt x="99" y="178"/>
                  </a:cubicBezTo>
                  <a:cubicBezTo>
                    <a:pt x="413" y="107"/>
                    <a:pt x="745" y="88"/>
                    <a:pt x="1040" y="88"/>
                  </a:cubicBezTo>
                  <a:cubicBezTo>
                    <a:pt x="1302" y="88"/>
                    <a:pt x="1537" y="103"/>
                    <a:pt x="1706" y="122"/>
                  </a:cubicBezTo>
                  <a:cubicBezTo>
                    <a:pt x="1790" y="131"/>
                    <a:pt x="1856" y="140"/>
                    <a:pt x="1903" y="145"/>
                  </a:cubicBezTo>
                  <a:cubicBezTo>
                    <a:pt x="1926" y="150"/>
                    <a:pt x="1945" y="150"/>
                    <a:pt x="1954" y="154"/>
                  </a:cubicBezTo>
                  <a:cubicBezTo>
                    <a:pt x="1963" y="154"/>
                    <a:pt x="1968" y="154"/>
                    <a:pt x="1968" y="154"/>
                  </a:cubicBezTo>
                  <a:cubicBezTo>
                    <a:pt x="1973" y="154"/>
                    <a:pt x="1973" y="154"/>
                    <a:pt x="1973" y="154"/>
                  </a:cubicBezTo>
                  <a:cubicBezTo>
                    <a:pt x="1977" y="140"/>
                    <a:pt x="1977" y="140"/>
                    <a:pt x="1977" y="140"/>
                  </a:cubicBezTo>
                  <a:cubicBezTo>
                    <a:pt x="1977" y="126"/>
                    <a:pt x="1977" y="126"/>
                    <a:pt x="1977" y="126"/>
                  </a:cubicBezTo>
                  <a:cubicBezTo>
                    <a:pt x="1771" y="107"/>
                    <a:pt x="1579" y="103"/>
                    <a:pt x="1401" y="103"/>
                  </a:cubicBezTo>
                  <a:cubicBezTo>
                    <a:pt x="534" y="103"/>
                    <a:pt x="14" y="272"/>
                    <a:pt x="14" y="272"/>
                  </a:cubicBezTo>
                  <a:cubicBezTo>
                    <a:pt x="5" y="276"/>
                    <a:pt x="0" y="285"/>
                    <a:pt x="5" y="290"/>
                  </a:cubicBezTo>
                  <a:cubicBezTo>
                    <a:pt x="5" y="299"/>
                    <a:pt x="14" y="304"/>
                    <a:pt x="23" y="299"/>
                  </a:cubicBezTo>
                </a:path>
              </a:pathLst>
            </a:custGeom>
            <a:solidFill>
              <a:srgbClr val="A57C5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 name="Freeform 8">
              <a:extLst>
                <a:ext uri="{FF2B5EF4-FFF2-40B4-BE49-F238E27FC236}">
                  <a16:creationId xmlns:a16="http://schemas.microsoft.com/office/drawing/2014/main" id="{A3C9C7DA-67E8-0214-F2A8-397225299124}"/>
                </a:ext>
              </a:extLst>
            </p:cNvPr>
            <p:cNvSpPr>
              <a:spLocks noChangeArrowheads="1"/>
            </p:cNvSpPr>
            <p:nvPr/>
          </p:nvSpPr>
          <p:spPr bwMode="auto">
            <a:xfrm>
              <a:off x="4981821" y="2836141"/>
              <a:ext cx="456194" cy="1001595"/>
            </a:xfrm>
            <a:custGeom>
              <a:avLst/>
              <a:gdLst>
                <a:gd name="T0" fmla="*/ 0 w 1018"/>
                <a:gd name="T1" fmla="*/ 2231 h 2232"/>
                <a:gd name="T2" fmla="*/ 1017 w 1018"/>
                <a:gd name="T3" fmla="*/ 2231 h 2232"/>
                <a:gd name="T4" fmla="*/ 1017 w 1018"/>
                <a:gd name="T5" fmla="*/ 0 h 2232"/>
                <a:gd name="T6" fmla="*/ 0 w 1018"/>
                <a:gd name="T7" fmla="*/ 0 h 2232"/>
                <a:gd name="T8" fmla="*/ 0 w 1018"/>
                <a:gd name="T9" fmla="*/ 2231 h 2232"/>
              </a:gdLst>
              <a:ahLst/>
              <a:cxnLst>
                <a:cxn ang="0">
                  <a:pos x="T0" y="T1"/>
                </a:cxn>
                <a:cxn ang="0">
                  <a:pos x="T2" y="T3"/>
                </a:cxn>
                <a:cxn ang="0">
                  <a:pos x="T4" y="T5"/>
                </a:cxn>
                <a:cxn ang="0">
                  <a:pos x="T6" y="T7"/>
                </a:cxn>
                <a:cxn ang="0">
                  <a:pos x="T8" y="T9"/>
                </a:cxn>
              </a:cxnLst>
              <a:rect l="0" t="0" r="r" b="b"/>
              <a:pathLst>
                <a:path w="1018" h="2232">
                  <a:moveTo>
                    <a:pt x="0" y="2231"/>
                  </a:moveTo>
                  <a:lnTo>
                    <a:pt x="1017" y="2231"/>
                  </a:lnTo>
                  <a:lnTo>
                    <a:pt x="1017" y="0"/>
                  </a:lnTo>
                  <a:lnTo>
                    <a:pt x="0" y="0"/>
                  </a:lnTo>
                  <a:lnTo>
                    <a:pt x="0" y="2231"/>
                  </a:lnTo>
                </a:path>
              </a:pathLst>
            </a:custGeom>
            <a:solidFill>
              <a:srgbClr val="D4BA8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Text Box 9">
              <a:extLst>
                <a:ext uri="{FF2B5EF4-FFF2-40B4-BE49-F238E27FC236}">
                  <a16:creationId xmlns:a16="http://schemas.microsoft.com/office/drawing/2014/main" id="{85357423-BAFA-8177-F639-ECA4E0A0E8C1}"/>
                </a:ext>
              </a:extLst>
            </p:cNvPr>
            <p:cNvSpPr txBox="1">
              <a:spLocks noChangeArrowheads="1"/>
            </p:cNvSpPr>
            <p:nvPr/>
          </p:nvSpPr>
          <p:spPr bwMode="auto">
            <a:xfrm>
              <a:off x="4543478" y="2316502"/>
              <a:ext cx="1313045" cy="22669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9pPr>
            </a:lstStyle>
            <a:p>
              <a:r>
                <a:rPr lang="en-US" sz="13400" dirty="0">
                  <a:solidFill>
                    <a:srgbClr val="C3A56C"/>
                  </a:solidFill>
                  <a:latin typeface="Myriad Pro" charset="0"/>
                  <a:cs typeface="Myriad Pro" charset="0"/>
                </a:rPr>
                <a:t>$</a:t>
              </a:r>
            </a:p>
          </p:txBody>
        </p:sp>
        <p:sp>
          <p:nvSpPr>
            <p:cNvPr id="13" name="Freeform 10">
              <a:extLst>
                <a:ext uri="{FF2B5EF4-FFF2-40B4-BE49-F238E27FC236}">
                  <a16:creationId xmlns:a16="http://schemas.microsoft.com/office/drawing/2014/main" id="{D18AC4BF-2EAA-097D-23D1-72A043520AC3}"/>
                </a:ext>
              </a:extLst>
            </p:cNvPr>
            <p:cNvSpPr>
              <a:spLocks noChangeArrowheads="1"/>
            </p:cNvSpPr>
            <p:nvPr/>
          </p:nvSpPr>
          <p:spPr bwMode="auto">
            <a:xfrm>
              <a:off x="3377208" y="3831786"/>
              <a:ext cx="638671" cy="259820"/>
            </a:xfrm>
            <a:custGeom>
              <a:avLst/>
              <a:gdLst>
                <a:gd name="T0" fmla="*/ 1369 w 1426"/>
                <a:gd name="T1" fmla="*/ 178 h 582"/>
                <a:gd name="T2" fmla="*/ 1369 w 1426"/>
                <a:gd name="T3" fmla="*/ 178 h 582"/>
                <a:gd name="T4" fmla="*/ 713 w 1426"/>
                <a:gd name="T5" fmla="*/ 0 h 582"/>
                <a:gd name="T6" fmla="*/ 56 w 1426"/>
                <a:gd name="T7" fmla="*/ 178 h 582"/>
                <a:gd name="T8" fmla="*/ 0 w 1426"/>
                <a:gd name="T9" fmla="*/ 178 h 582"/>
                <a:gd name="T10" fmla="*/ 0 w 1426"/>
                <a:gd name="T11" fmla="*/ 290 h 582"/>
                <a:gd name="T12" fmla="*/ 713 w 1426"/>
                <a:gd name="T13" fmla="*/ 581 h 582"/>
                <a:gd name="T14" fmla="*/ 1425 w 1426"/>
                <a:gd name="T15" fmla="*/ 290 h 582"/>
                <a:gd name="T16" fmla="*/ 1425 w 1426"/>
                <a:gd name="T17" fmla="*/ 178 h 582"/>
                <a:gd name="T18" fmla="*/ 1369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9" y="178"/>
                  </a:moveTo>
                  <a:lnTo>
                    <a:pt x="1369" y="178"/>
                  </a:lnTo>
                  <a:cubicBezTo>
                    <a:pt x="1261" y="75"/>
                    <a:pt x="1008" y="0"/>
                    <a:pt x="713" y="0"/>
                  </a:cubicBezTo>
                  <a:cubicBezTo>
                    <a:pt x="417" y="0"/>
                    <a:pt x="164" y="75"/>
                    <a:pt x="56" y="178"/>
                  </a:cubicBezTo>
                  <a:cubicBezTo>
                    <a:pt x="0" y="178"/>
                    <a:pt x="0" y="178"/>
                    <a:pt x="0" y="178"/>
                  </a:cubicBezTo>
                  <a:cubicBezTo>
                    <a:pt x="0" y="290"/>
                    <a:pt x="0" y="290"/>
                    <a:pt x="0" y="290"/>
                  </a:cubicBezTo>
                  <a:cubicBezTo>
                    <a:pt x="0" y="455"/>
                    <a:pt x="319" y="581"/>
                    <a:pt x="713" y="581"/>
                  </a:cubicBezTo>
                  <a:cubicBezTo>
                    <a:pt x="1106" y="581"/>
                    <a:pt x="1425" y="455"/>
                    <a:pt x="1425" y="290"/>
                  </a:cubicBezTo>
                  <a:cubicBezTo>
                    <a:pt x="1425" y="178"/>
                    <a:pt x="1425" y="178"/>
                    <a:pt x="1425" y="178"/>
                  </a:cubicBezTo>
                  <a:lnTo>
                    <a:pt x="1369"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11">
              <a:extLst>
                <a:ext uri="{FF2B5EF4-FFF2-40B4-BE49-F238E27FC236}">
                  <a16:creationId xmlns:a16="http://schemas.microsoft.com/office/drawing/2014/main" id="{CC2636DA-70B9-B676-CC75-51A733DF83EA}"/>
                </a:ext>
              </a:extLst>
            </p:cNvPr>
            <p:cNvSpPr>
              <a:spLocks noChangeArrowheads="1"/>
            </p:cNvSpPr>
            <p:nvPr/>
          </p:nvSpPr>
          <p:spPr bwMode="auto">
            <a:xfrm>
              <a:off x="3377208" y="3780219"/>
              <a:ext cx="638671" cy="259820"/>
            </a:xfrm>
            <a:custGeom>
              <a:avLst/>
              <a:gdLst>
                <a:gd name="T0" fmla="*/ 1425 w 1426"/>
                <a:gd name="T1" fmla="*/ 290 h 581"/>
                <a:gd name="T2" fmla="*/ 1425 w 1426"/>
                <a:gd name="T3" fmla="*/ 290 h 581"/>
                <a:gd name="T4" fmla="*/ 713 w 1426"/>
                <a:gd name="T5" fmla="*/ 580 h 581"/>
                <a:gd name="T6" fmla="*/ 0 w 1426"/>
                <a:gd name="T7" fmla="*/ 290 h 581"/>
                <a:gd name="T8" fmla="*/ 713 w 1426"/>
                <a:gd name="T9" fmla="*/ 0 h 581"/>
                <a:gd name="T10" fmla="*/ 1425 w 1426"/>
                <a:gd name="T11" fmla="*/ 290 h 581"/>
              </a:gdLst>
              <a:ahLst/>
              <a:cxnLst>
                <a:cxn ang="0">
                  <a:pos x="T0" y="T1"/>
                </a:cxn>
                <a:cxn ang="0">
                  <a:pos x="T2" y="T3"/>
                </a:cxn>
                <a:cxn ang="0">
                  <a:pos x="T4" y="T5"/>
                </a:cxn>
                <a:cxn ang="0">
                  <a:pos x="T6" y="T7"/>
                </a:cxn>
                <a:cxn ang="0">
                  <a:pos x="T8" y="T9"/>
                </a:cxn>
                <a:cxn ang="0">
                  <a:pos x="T10" y="T11"/>
                </a:cxn>
              </a:cxnLst>
              <a:rect l="0" t="0" r="r" b="b"/>
              <a:pathLst>
                <a:path w="1426" h="581">
                  <a:moveTo>
                    <a:pt x="1425" y="290"/>
                  </a:moveTo>
                  <a:lnTo>
                    <a:pt x="1425" y="290"/>
                  </a:lnTo>
                  <a:cubicBezTo>
                    <a:pt x="1425" y="449"/>
                    <a:pt x="1106" y="580"/>
                    <a:pt x="713" y="580"/>
                  </a:cubicBezTo>
                  <a:cubicBezTo>
                    <a:pt x="319" y="580"/>
                    <a:pt x="0" y="449"/>
                    <a:pt x="0" y="290"/>
                  </a:cubicBezTo>
                  <a:cubicBezTo>
                    <a:pt x="0" y="131"/>
                    <a:pt x="319" y="0"/>
                    <a:pt x="713" y="0"/>
                  </a:cubicBezTo>
                  <a:cubicBezTo>
                    <a:pt x="1106" y="0"/>
                    <a:pt x="1425" y="131"/>
                    <a:pt x="1425"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 name="Freeform 12">
              <a:extLst>
                <a:ext uri="{FF2B5EF4-FFF2-40B4-BE49-F238E27FC236}">
                  <a16:creationId xmlns:a16="http://schemas.microsoft.com/office/drawing/2014/main" id="{64529E38-1E0D-6236-417F-AE1524981233}"/>
                </a:ext>
              </a:extLst>
            </p:cNvPr>
            <p:cNvSpPr>
              <a:spLocks noChangeArrowheads="1"/>
            </p:cNvSpPr>
            <p:nvPr/>
          </p:nvSpPr>
          <p:spPr bwMode="auto">
            <a:xfrm>
              <a:off x="3420844" y="3788152"/>
              <a:ext cx="553383" cy="216186"/>
            </a:xfrm>
            <a:custGeom>
              <a:avLst/>
              <a:gdLst>
                <a:gd name="T0" fmla="*/ 1233 w 1234"/>
                <a:gd name="T1" fmla="*/ 239 h 484"/>
                <a:gd name="T2" fmla="*/ 1233 w 1234"/>
                <a:gd name="T3" fmla="*/ 239 h 484"/>
                <a:gd name="T4" fmla="*/ 619 w 1234"/>
                <a:gd name="T5" fmla="*/ 483 h 484"/>
                <a:gd name="T6" fmla="*/ 0 w 1234"/>
                <a:gd name="T7" fmla="*/ 239 h 484"/>
                <a:gd name="T8" fmla="*/ 619 w 1234"/>
                <a:gd name="T9" fmla="*/ 0 h 484"/>
                <a:gd name="T10" fmla="*/ 1233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1233" y="239"/>
                  </a:moveTo>
                  <a:lnTo>
                    <a:pt x="1233" y="239"/>
                  </a:lnTo>
                  <a:cubicBezTo>
                    <a:pt x="1233" y="375"/>
                    <a:pt x="956" y="483"/>
                    <a:pt x="619" y="483"/>
                  </a:cubicBezTo>
                  <a:cubicBezTo>
                    <a:pt x="277" y="483"/>
                    <a:pt x="0" y="375"/>
                    <a:pt x="0" y="239"/>
                  </a:cubicBezTo>
                  <a:cubicBezTo>
                    <a:pt x="0" y="108"/>
                    <a:pt x="277" y="0"/>
                    <a:pt x="619" y="0"/>
                  </a:cubicBezTo>
                  <a:cubicBezTo>
                    <a:pt x="956" y="0"/>
                    <a:pt x="1233" y="108"/>
                    <a:pt x="1233"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13">
              <a:extLst>
                <a:ext uri="{FF2B5EF4-FFF2-40B4-BE49-F238E27FC236}">
                  <a16:creationId xmlns:a16="http://schemas.microsoft.com/office/drawing/2014/main" id="{465272B4-C564-6F5B-3B75-C417684357DC}"/>
                </a:ext>
              </a:extLst>
            </p:cNvPr>
            <p:cNvSpPr>
              <a:spLocks noChangeArrowheads="1"/>
            </p:cNvSpPr>
            <p:nvPr/>
          </p:nvSpPr>
          <p:spPr bwMode="auto">
            <a:xfrm>
              <a:off x="3355390" y="3762368"/>
              <a:ext cx="638671" cy="259820"/>
            </a:xfrm>
            <a:custGeom>
              <a:avLst/>
              <a:gdLst>
                <a:gd name="T0" fmla="*/ 1368 w 1426"/>
                <a:gd name="T1" fmla="*/ 177 h 581"/>
                <a:gd name="T2" fmla="*/ 1368 w 1426"/>
                <a:gd name="T3" fmla="*/ 177 h 581"/>
                <a:gd name="T4" fmla="*/ 712 w 1426"/>
                <a:gd name="T5" fmla="*/ 0 h 581"/>
                <a:gd name="T6" fmla="*/ 56 w 1426"/>
                <a:gd name="T7" fmla="*/ 177 h 581"/>
                <a:gd name="T8" fmla="*/ 0 w 1426"/>
                <a:gd name="T9" fmla="*/ 177 h 581"/>
                <a:gd name="T10" fmla="*/ 0 w 1426"/>
                <a:gd name="T11" fmla="*/ 290 h 581"/>
                <a:gd name="T12" fmla="*/ 712 w 1426"/>
                <a:gd name="T13" fmla="*/ 580 h 581"/>
                <a:gd name="T14" fmla="*/ 1425 w 1426"/>
                <a:gd name="T15" fmla="*/ 290 h 581"/>
                <a:gd name="T16" fmla="*/ 1425 w 1426"/>
                <a:gd name="T17" fmla="*/ 177 h 581"/>
                <a:gd name="T18" fmla="*/ 1368 w 1426"/>
                <a:gd name="T19" fmla="*/ 17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8" y="177"/>
                  </a:moveTo>
                  <a:lnTo>
                    <a:pt x="1368" y="177"/>
                  </a:lnTo>
                  <a:cubicBezTo>
                    <a:pt x="1260" y="74"/>
                    <a:pt x="1007" y="0"/>
                    <a:pt x="712" y="0"/>
                  </a:cubicBezTo>
                  <a:cubicBezTo>
                    <a:pt x="417" y="0"/>
                    <a:pt x="164" y="74"/>
                    <a:pt x="56" y="177"/>
                  </a:cubicBezTo>
                  <a:cubicBezTo>
                    <a:pt x="0" y="177"/>
                    <a:pt x="0" y="177"/>
                    <a:pt x="0" y="177"/>
                  </a:cubicBezTo>
                  <a:cubicBezTo>
                    <a:pt x="0" y="290"/>
                    <a:pt x="0" y="290"/>
                    <a:pt x="0" y="290"/>
                  </a:cubicBezTo>
                  <a:cubicBezTo>
                    <a:pt x="0" y="454"/>
                    <a:pt x="318" y="580"/>
                    <a:pt x="712" y="580"/>
                  </a:cubicBezTo>
                  <a:cubicBezTo>
                    <a:pt x="1106" y="580"/>
                    <a:pt x="1425" y="454"/>
                    <a:pt x="1425" y="290"/>
                  </a:cubicBezTo>
                  <a:cubicBezTo>
                    <a:pt x="1425" y="177"/>
                    <a:pt x="1425" y="177"/>
                    <a:pt x="1425" y="177"/>
                  </a:cubicBezTo>
                  <a:lnTo>
                    <a:pt x="1368" y="177"/>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14">
              <a:extLst>
                <a:ext uri="{FF2B5EF4-FFF2-40B4-BE49-F238E27FC236}">
                  <a16:creationId xmlns:a16="http://schemas.microsoft.com/office/drawing/2014/main" id="{3D78BBBD-5F68-0972-2493-8C0B98A63EC4}"/>
                </a:ext>
              </a:extLst>
            </p:cNvPr>
            <p:cNvSpPr>
              <a:spLocks noChangeArrowheads="1"/>
            </p:cNvSpPr>
            <p:nvPr/>
          </p:nvSpPr>
          <p:spPr bwMode="auto">
            <a:xfrm>
              <a:off x="3355390" y="3710801"/>
              <a:ext cx="638671" cy="259820"/>
            </a:xfrm>
            <a:custGeom>
              <a:avLst/>
              <a:gdLst>
                <a:gd name="T0" fmla="*/ 1425 w 1426"/>
                <a:gd name="T1" fmla="*/ 290 h 582"/>
                <a:gd name="T2" fmla="*/ 1425 w 1426"/>
                <a:gd name="T3" fmla="*/ 290 h 582"/>
                <a:gd name="T4" fmla="*/ 712 w 1426"/>
                <a:gd name="T5" fmla="*/ 581 h 582"/>
                <a:gd name="T6" fmla="*/ 0 w 1426"/>
                <a:gd name="T7" fmla="*/ 290 h 582"/>
                <a:gd name="T8" fmla="*/ 712 w 1426"/>
                <a:gd name="T9" fmla="*/ 0 h 582"/>
                <a:gd name="T10" fmla="*/ 1425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1425" y="290"/>
                  </a:moveTo>
                  <a:lnTo>
                    <a:pt x="1425" y="290"/>
                  </a:lnTo>
                  <a:cubicBezTo>
                    <a:pt x="1425" y="450"/>
                    <a:pt x="1106" y="581"/>
                    <a:pt x="712" y="581"/>
                  </a:cubicBezTo>
                  <a:cubicBezTo>
                    <a:pt x="318" y="581"/>
                    <a:pt x="0" y="450"/>
                    <a:pt x="0" y="290"/>
                  </a:cubicBezTo>
                  <a:cubicBezTo>
                    <a:pt x="0" y="131"/>
                    <a:pt x="318" y="0"/>
                    <a:pt x="712" y="0"/>
                  </a:cubicBezTo>
                  <a:cubicBezTo>
                    <a:pt x="1106" y="0"/>
                    <a:pt x="1425" y="131"/>
                    <a:pt x="1425"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5">
              <a:extLst>
                <a:ext uri="{FF2B5EF4-FFF2-40B4-BE49-F238E27FC236}">
                  <a16:creationId xmlns:a16="http://schemas.microsoft.com/office/drawing/2014/main" id="{2B213AC1-4251-B3F5-B476-15CCF9E9E375}"/>
                </a:ext>
              </a:extLst>
            </p:cNvPr>
            <p:cNvSpPr>
              <a:spLocks noChangeArrowheads="1"/>
            </p:cNvSpPr>
            <p:nvPr/>
          </p:nvSpPr>
          <p:spPr bwMode="auto">
            <a:xfrm>
              <a:off x="3397043" y="3718735"/>
              <a:ext cx="553383" cy="216186"/>
            </a:xfrm>
            <a:custGeom>
              <a:avLst/>
              <a:gdLst>
                <a:gd name="T0" fmla="*/ 1232 w 1233"/>
                <a:gd name="T1" fmla="*/ 243 h 483"/>
                <a:gd name="T2" fmla="*/ 1232 w 1233"/>
                <a:gd name="T3" fmla="*/ 243 h 483"/>
                <a:gd name="T4" fmla="*/ 618 w 1233"/>
                <a:gd name="T5" fmla="*/ 482 h 483"/>
                <a:gd name="T6" fmla="*/ 0 w 1233"/>
                <a:gd name="T7" fmla="*/ 243 h 483"/>
                <a:gd name="T8" fmla="*/ 618 w 1233"/>
                <a:gd name="T9" fmla="*/ 0 h 483"/>
                <a:gd name="T10" fmla="*/ 1232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1232" y="243"/>
                  </a:moveTo>
                  <a:lnTo>
                    <a:pt x="1232" y="243"/>
                  </a:lnTo>
                  <a:cubicBezTo>
                    <a:pt x="1232" y="374"/>
                    <a:pt x="956" y="482"/>
                    <a:pt x="618" y="482"/>
                  </a:cubicBezTo>
                  <a:cubicBezTo>
                    <a:pt x="276" y="482"/>
                    <a:pt x="0" y="374"/>
                    <a:pt x="0" y="243"/>
                  </a:cubicBezTo>
                  <a:cubicBezTo>
                    <a:pt x="0" y="107"/>
                    <a:pt x="276" y="0"/>
                    <a:pt x="618" y="0"/>
                  </a:cubicBezTo>
                  <a:cubicBezTo>
                    <a:pt x="956" y="0"/>
                    <a:pt x="1232" y="107"/>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16">
              <a:extLst>
                <a:ext uri="{FF2B5EF4-FFF2-40B4-BE49-F238E27FC236}">
                  <a16:creationId xmlns:a16="http://schemas.microsoft.com/office/drawing/2014/main" id="{CE31A988-2096-7EFD-4EF1-E3583A18ED11}"/>
                </a:ext>
              </a:extLst>
            </p:cNvPr>
            <p:cNvSpPr>
              <a:spLocks noChangeArrowheads="1"/>
            </p:cNvSpPr>
            <p:nvPr/>
          </p:nvSpPr>
          <p:spPr bwMode="auto">
            <a:xfrm>
              <a:off x="3355390" y="3700884"/>
              <a:ext cx="638671" cy="259820"/>
            </a:xfrm>
            <a:custGeom>
              <a:avLst/>
              <a:gdLst>
                <a:gd name="T0" fmla="*/ 1368 w 1426"/>
                <a:gd name="T1" fmla="*/ 174 h 582"/>
                <a:gd name="T2" fmla="*/ 1368 w 1426"/>
                <a:gd name="T3" fmla="*/ 174 h 582"/>
                <a:gd name="T4" fmla="*/ 712 w 1426"/>
                <a:gd name="T5" fmla="*/ 0 h 582"/>
                <a:gd name="T6" fmla="*/ 56 w 1426"/>
                <a:gd name="T7" fmla="*/ 174 h 582"/>
                <a:gd name="T8" fmla="*/ 0 w 1426"/>
                <a:gd name="T9" fmla="*/ 174 h 582"/>
                <a:gd name="T10" fmla="*/ 0 w 1426"/>
                <a:gd name="T11" fmla="*/ 291 h 582"/>
                <a:gd name="T12" fmla="*/ 712 w 1426"/>
                <a:gd name="T13" fmla="*/ 581 h 582"/>
                <a:gd name="T14" fmla="*/ 1425 w 1426"/>
                <a:gd name="T15" fmla="*/ 291 h 582"/>
                <a:gd name="T16" fmla="*/ 1425 w 1426"/>
                <a:gd name="T17" fmla="*/ 174 h 582"/>
                <a:gd name="T18" fmla="*/ 1368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4"/>
                  </a:moveTo>
                  <a:lnTo>
                    <a:pt x="1368" y="174"/>
                  </a:lnTo>
                  <a:cubicBezTo>
                    <a:pt x="1260" y="71"/>
                    <a:pt x="1007" y="0"/>
                    <a:pt x="712" y="0"/>
                  </a:cubicBezTo>
                  <a:cubicBezTo>
                    <a:pt x="417" y="0"/>
                    <a:pt x="164" y="71"/>
                    <a:pt x="56" y="174"/>
                  </a:cubicBezTo>
                  <a:cubicBezTo>
                    <a:pt x="0" y="174"/>
                    <a:pt x="0" y="174"/>
                    <a:pt x="0" y="174"/>
                  </a:cubicBezTo>
                  <a:cubicBezTo>
                    <a:pt x="0" y="291"/>
                    <a:pt x="0" y="291"/>
                    <a:pt x="0" y="291"/>
                  </a:cubicBezTo>
                  <a:cubicBezTo>
                    <a:pt x="0" y="451"/>
                    <a:pt x="318" y="581"/>
                    <a:pt x="712" y="581"/>
                  </a:cubicBezTo>
                  <a:cubicBezTo>
                    <a:pt x="1106" y="581"/>
                    <a:pt x="1425" y="451"/>
                    <a:pt x="1425" y="291"/>
                  </a:cubicBezTo>
                  <a:cubicBezTo>
                    <a:pt x="1425" y="174"/>
                    <a:pt x="1425" y="174"/>
                    <a:pt x="1425" y="174"/>
                  </a:cubicBezTo>
                  <a:lnTo>
                    <a:pt x="1368"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17">
              <a:extLst>
                <a:ext uri="{FF2B5EF4-FFF2-40B4-BE49-F238E27FC236}">
                  <a16:creationId xmlns:a16="http://schemas.microsoft.com/office/drawing/2014/main" id="{DE378557-B4A9-5D78-1B5C-5870F1DE61AE}"/>
                </a:ext>
              </a:extLst>
            </p:cNvPr>
            <p:cNvSpPr>
              <a:spLocks noChangeArrowheads="1"/>
            </p:cNvSpPr>
            <p:nvPr/>
          </p:nvSpPr>
          <p:spPr bwMode="auto">
            <a:xfrm>
              <a:off x="3355390" y="3647334"/>
              <a:ext cx="638671" cy="259820"/>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2" y="581"/>
                  </a:cubicBezTo>
                  <a:cubicBezTo>
                    <a:pt x="318" y="581"/>
                    <a:pt x="0" y="450"/>
                    <a:pt x="0" y="291"/>
                  </a:cubicBezTo>
                  <a:cubicBezTo>
                    <a:pt x="0" y="131"/>
                    <a:pt x="318" y="0"/>
                    <a:pt x="712" y="0"/>
                  </a:cubicBezTo>
                  <a:cubicBezTo>
                    <a:pt x="1106" y="0"/>
                    <a:pt x="1425" y="131"/>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18">
              <a:extLst>
                <a:ext uri="{FF2B5EF4-FFF2-40B4-BE49-F238E27FC236}">
                  <a16:creationId xmlns:a16="http://schemas.microsoft.com/office/drawing/2014/main" id="{08D1C74A-AA90-1394-7DC2-A0559F6906B1}"/>
                </a:ext>
              </a:extLst>
            </p:cNvPr>
            <p:cNvSpPr>
              <a:spLocks noChangeArrowheads="1"/>
            </p:cNvSpPr>
            <p:nvPr/>
          </p:nvSpPr>
          <p:spPr bwMode="auto">
            <a:xfrm>
              <a:off x="3397043" y="3655267"/>
              <a:ext cx="553383" cy="216186"/>
            </a:xfrm>
            <a:custGeom>
              <a:avLst/>
              <a:gdLst>
                <a:gd name="T0" fmla="*/ 1232 w 1233"/>
                <a:gd name="T1" fmla="*/ 243 h 484"/>
                <a:gd name="T2" fmla="*/ 1232 w 1233"/>
                <a:gd name="T3" fmla="*/ 243 h 484"/>
                <a:gd name="T4" fmla="*/ 618 w 1233"/>
                <a:gd name="T5" fmla="*/ 483 h 484"/>
                <a:gd name="T6" fmla="*/ 0 w 1233"/>
                <a:gd name="T7" fmla="*/ 243 h 484"/>
                <a:gd name="T8" fmla="*/ 618 w 1233"/>
                <a:gd name="T9" fmla="*/ 0 h 484"/>
                <a:gd name="T10" fmla="*/ 1232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1232" y="243"/>
                  </a:moveTo>
                  <a:lnTo>
                    <a:pt x="1232" y="243"/>
                  </a:lnTo>
                  <a:cubicBezTo>
                    <a:pt x="1232" y="375"/>
                    <a:pt x="956" y="483"/>
                    <a:pt x="618" y="483"/>
                  </a:cubicBezTo>
                  <a:cubicBezTo>
                    <a:pt x="276" y="483"/>
                    <a:pt x="0" y="375"/>
                    <a:pt x="0" y="243"/>
                  </a:cubicBezTo>
                  <a:cubicBezTo>
                    <a:pt x="0" y="108"/>
                    <a:pt x="276" y="0"/>
                    <a:pt x="618" y="0"/>
                  </a:cubicBezTo>
                  <a:cubicBezTo>
                    <a:pt x="956" y="0"/>
                    <a:pt x="1232" y="108"/>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19">
              <a:extLst>
                <a:ext uri="{FF2B5EF4-FFF2-40B4-BE49-F238E27FC236}">
                  <a16:creationId xmlns:a16="http://schemas.microsoft.com/office/drawing/2014/main" id="{A15FC5A3-D524-83BA-B3A4-6959873D8C03}"/>
                </a:ext>
              </a:extLst>
            </p:cNvPr>
            <p:cNvSpPr>
              <a:spLocks noChangeArrowheads="1"/>
            </p:cNvSpPr>
            <p:nvPr/>
          </p:nvSpPr>
          <p:spPr bwMode="auto">
            <a:xfrm>
              <a:off x="3355390" y="3635434"/>
              <a:ext cx="638671" cy="259820"/>
            </a:xfrm>
            <a:custGeom>
              <a:avLst/>
              <a:gdLst>
                <a:gd name="T0" fmla="*/ 1368 w 1426"/>
                <a:gd name="T1" fmla="*/ 174 h 582"/>
                <a:gd name="T2" fmla="*/ 1368 w 1426"/>
                <a:gd name="T3" fmla="*/ 174 h 582"/>
                <a:gd name="T4" fmla="*/ 712 w 1426"/>
                <a:gd name="T5" fmla="*/ 0 h 582"/>
                <a:gd name="T6" fmla="*/ 56 w 1426"/>
                <a:gd name="T7" fmla="*/ 174 h 582"/>
                <a:gd name="T8" fmla="*/ 0 w 1426"/>
                <a:gd name="T9" fmla="*/ 174 h 582"/>
                <a:gd name="T10" fmla="*/ 0 w 1426"/>
                <a:gd name="T11" fmla="*/ 290 h 582"/>
                <a:gd name="T12" fmla="*/ 712 w 1426"/>
                <a:gd name="T13" fmla="*/ 581 h 582"/>
                <a:gd name="T14" fmla="*/ 1425 w 1426"/>
                <a:gd name="T15" fmla="*/ 290 h 582"/>
                <a:gd name="T16" fmla="*/ 1425 w 1426"/>
                <a:gd name="T17" fmla="*/ 174 h 582"/>
                <a:gd name="T18" fmla="*/ 1368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4"/>
                  </a:moveTo>
                  <a:lnTo>
                    <a:pt x="1368" y="174"/>
                  </a:lnTo>
                  <a:cubicBezTo>
                    <a:pt x="1260" y="71"/>
                    <a:pt x="1007" y="0"/>
                    <a:pt x="712" y="0"/>
                  </a:cubicBezTo>
                  <a:cubicBezTo>
                    <a:pt x="417" y="0"/>
                    <a:pt x="164" y="71"/>
                    <a:pt x="56" y="174"/>
                  </a:cubicBezTo>
                  <a:cubicBezTo>
                    <a:pt x="0" y="174"/>
                    <a:pt x="0" y="174"/>
                    <a:pt x="0" y="174"/>
                  </a:cubicBezTo>
                  <a:cubicBezTo>
                    <a:pt x="0" y="290"/>
                    <a:pt x="0" y="290"/>
                    <a:pt x="0" y="290"/>
                  </a:cubicBezTo>
                  <a:cubicBezTo>
                    <a:pt x="0" y="450"/>
                    <a:pt x="318" y="581"/>
                    <a:pt x="712" y="581"/>
                  </a:cubicBezTo>
                  <a:cubicBezTo>
                    <a:pt x="1106" y="581"/>
                    <a:pt x="1425" y="450"/>
                    <a:pt x="1425" y="290"/>
                  </a:cubicBezTo>
                  <a:cubicBezTo>
                    <a:pt x="1425" y="174"/>
                    <a:pt x="1425" y="174"/>
                    <a:pt x="1425" y="174"/>
                  </a:cubicBezTo>
                  <a:lnTo>
                    <a:pt x="1368"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20">
              <a:extLst>
                <a:ext uri="{FF2B5EF4-FFF2-40B4-BE49-F238E27FC236}">
                  <a16:creationId xmlns:a16="http://schemas.microsoft.com/office/drawing/2014/main" id="{D705D74A-92B7-1CAB-2838-7B44DDCAEB2E}"/>
                </a:ext>
              </a:extLst>
            </p:cNvPr>
            <p:cNvSpPr>
              <a:spLocks noChangeArrowheads="1"/>
            </p:cNvSpPr>
            <p:nvPr/>
          </p:nvSpPr>
          <p:spPr bwMode="auto">
            <a:xfrm>
              <a:off x="3355390" y="3581883"/>
              <a:ext cx="638671" cy="259820"/>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5"/>
                    <a:pt x="1106" y="581"/>
                    <a:pt x="712" y="581"/>
                  </a:cubicBezTo>
                  <a:cubicBezTo>
                    <a:pt x="318" y="581"/>
                    <a:pt x="0" y="455"/>
                    <a:pt x="0" y="291"/>
                  </a:cubicBezTo>
                  <a:cubicBezTo>
                    <a:pt x="0" y="131"/>
                    <a:pt x="318" y="0"/>
                    <a:pt x="712" y="0"/>
                  </a:cubicBezTo>
                  <a:cubicBezTo>
                    <a:pt x="1106" y="0"/>
                    <a:pt x="1425" y="131"/>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21">
              <a:extLst>
                <a:ext uri="{FF2B5EF4-FFF2-40B4-BE49-F238E27FC236}">
                  <a16:creationId xmlns:a16="http://schemas.microsoft.com/office/drawing/2014/main" id="{2FC8CEE4-C8CB-486C-FB61-17F641B10B88}"/>
                </a:ext>
              </a:extLst>
            </p:cNvPr>
            <p:cNvSpPr>
              <a:spLocks noChangeArrowheads="1"/>
            </p:cNvSpPr>
            <p:nvPr/>
          </p:nvSpPr>
          <p:spPr bwMode="auto">
            <a:xfrm>
              <a:off x="3397043" y="3591800"/>
              <a:ext cx="553383" cy="216186"/>
            </a:xfrm>
            <a:custGeom>
              <a:avLst/>
              <a:gdLst>
                <a:gd name="T0" fmla="*/ 1232 w 1233"/>
                <a:gd name="T1" fmla="*/ 243 h 484"/>
                <a:gd name="T2" fmla="*/ 1232 w 1233"/>
                <a:gd name="T3" fmla="*/ 243 h 484"/>
                <a:gd name="T4" fmla="*/ 618 w 1233"/>
                <a:gd name="T5" fmla="*/ 483 h 484"/>
                <a:gd name="T6" fmla="*/ 0 w 1233"/>
                <a:gd name="T7" fmla="*/ 243 h 484"/>
                <a:gd name="T8" fmla="*/ 618 w 1233"/>
                <a:gd name="T9" fmla="*/ 0 h 484"/>
                <a:gd name="T10" fmla="*/ 1232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1232" y="243"/>
                  </a:moveTo>
                  <a:lnTo>
                    <a:pt x="1232" y="243"/>
                  </a:lnTo>
                  <a:cubicBezTo>
                    <a:pt x="1232" y="375"/>
                    <a:pt x="956" y="483"/>
                    <a:pt x="618" y="483"/>
                  </a:cubicBezTo>
                  <a:cubicBezTo>
                    <a:pt x="276" y="483"/>
                    <a:pt x="0" y="375"/>
                    <a:pt x="0" y="243"/>
                  </a:cubicBezTo>
                  <a:cubicBezTo>
                    <a:pt x="0" y="108"/>
                    <a:pt x="276" y="0"/>
                    <a:pt x="618" y="0"/>
                  </a:cubicBezTo>
                  <a:cubicBezTo>
                    <a:pt x="956" y="0"/>
                    <a:pt x="1232" y="108"/>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22">
              <a:extLst>
                <a:ext uri="{FF2B5EF4-FFF2-40B4-BE49-F238E27FC236}">
                  <a16:creationId xmlns:a16="http://schemas.microsoft.com/office/drawing/2014/main" id="{5FF5FCDE-AD60-F06A-09B5-5AC4283632F5}"/>
                </a:ext>
              </a:extLst>
            </p:cNvPr>
            <p:cNvSpPr>
              <a:spLocks noChangeArrowheads="1"/>
            </p:cNvSpPr>
            <p:nvPr/>
          </p:nvSpPr>
          <p:spPr bwMode="auto">
            <a:xfrm>
              <a:off x="3333572" y="3566016"/>
              <a:ext cx="638671" cy="261803"/>
            </a:xfrm>
            <a:custGeom>
              <a:avLst/>
              <a:gdLst>
                <a:gd name="T0" fmla="*/ 1369 w 1426"/>
                <a:gd name="T1" fmla="*/ 179 h 587"/>
                <a:gd name="T2" fmla="*/ 1369 w 1426"/>
                <a:gd name="T3" fmla="*/ 179 h 587"/>
                <a:gd name="T4" fmla="*/ 713 w 1426"/>
                <a:gd name="T5" fmla="*/ 0 h 587"/>
                <a:gd name="T6" fmla="*/ 56 w 1426"/>
                <a:gd name="T7" fmla="*/ 179 h 587"/>
                <a:gd name="T8" fmla="*/ 0 w 1426"/>
                <a:gd name="T9" fmla="*/ 179 h 587"/>
                <a:gd name="T10" fmla="*/ 0 w 1426"/>
                <a:gd name="T11" fmla="*/ 291 h 587"/>
                <a:gd name="T12" fmla="*/ 713 w 1426"/>
                <a:gd name="T13" fmla="*/ 586 h 587"/>
                <a:gd name="T14" fmla="*/ 1425 w 1426"/>
                <a:gd name="T15" fmla="*/ 291 h 587"/>
                <a:gd name="T16" fmla="*/ 1425 w 1426"/>
                <a:gd name="T17" fmla="*/ 179 h 587"/>
                <a:gd name="T18" fmla="*/ 1369 w 1426"/>
                <a:gd name="T19" fmla="*/ 17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7">
                  <a:moveTo>
                    <a:pt x="1369" y="179"/>
                  </a:moveTo>
                  <a:lnTo>
                    <a:pt x="1369" y="179"/>
                  </a:lnTo>
                  <a:cubicBezTo>
                    <a:pt x="1261" y="76"/>
                    <a:pt x="1008" y="0"/>
                    <a:pt x="713" y="0"/>
                  </a:cubicBezTo>
                  <a:cubicBezTo>
                    <a:pt x="417" y="0"/>
                    <a:pt x="164" y="76"/>
                    <a:pt x="56" y="179"/>
                  </a:cubicBezTo>
                  <a:cubicBezTo>
                    <a:pt x="0" y="179"/>
                    <a:pt x="0" y="179"/>
                    <a:pt x="0" y="179"/>
                  </a:cubicBezTo>
                  <a:cubicBezTo>
                    <a:pt x="0" y="291"/>
                    <a:pt x="0" y="291"/>
                    <a:pt x="0" y="291"/>
                  </a:cubicBezTo>
                  <a:cubicBezTo>
                    <a:pt x="0" y="455"/>
                    <a:pt x="319" y="586"/>
                    <a:pt x="713" y="586"/>
                  </a:cubicBezTo>
                  <a:cubicBezTo>
                    <a:pt x="1106" y="586"/>
                    <a:pt x="1425" y="455"/>
                    <a:pt x="1425" y="291"/>
                  </a:cubicBezTo>
                  <a:cubicBezTo>
                    <a:pt x="1425" y="179"/>
                    <a:pt x="1425" y="179"/>
                    <a:pt x="1425" y="179"/>
                  </a:cubicBezTo>
                  <a:lnTo>
                    <a:pt x="1369" y="179"/>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23">
              <a:extLst>
                <a:ext uri="{FF2B5EF4-FFF2-40B4-BE49-F238E27FC236}">
                  <a16:creationId xmlns:a16="http://schemas.microsoft.com/office/drawing/2014/main" id="{98B584FE-0574-DE83-6434-E567A3F19920}"/>
                </a:ext>
              </a:extLst>
            </p:cNvPr>
            <p:cNvSpPr>
              <a:spLocks noChangeArrowheads="1"/>
            </p:cNvSpPr>
            <p:nvPr/>
          </p:nvSpPr>
          <p:spPr bwMode="auto">
            <a:xfrm>
              <a:off x="3333572" y="3514449"/>
              <a:ext cx="638671" cy="259820"/>
            </a:xfrm>
            <a:custGeom>
              <a:avLst/>
              <a:gdLst>
                <a:gd name="T0" fmla="*/ 1425 w 1426"/>
                <a:gd name="T1" fmla="*/ 291 h 582"/>
                <a:gd name="T2" fmla="*/ 1425 w 1426"/>
                <a:gd name="T3" fmla="*/ 291 h 582"/>
                <a:gd name="T4" fmla="*/ 713 w 1426"/>
                <a:gd name="T5" fmla="*/ 581 h 582"/>
                <a:gd name="T6" fmla="*/ 0 w 1426"/>
                <a:gd name="T7" fmla="*/ 291 h 582"/>
                <a:gd name="T8" fmla="*/ 713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3" y="581"/>
                  </a:cubicBezTo>
                  <a:cubicBezTo>
                    <a:pt x="319" y="581"/>
                    <a:pt x="0" y="450"/>
                    <a:pt x="0" y="291"/>
                  </a:cubicBezTo>
                  <a:cubicBezTo>
                    <a:pt x="0" y="131"/>
                    <a:pt x="319" y="0"/>
                    <a:pt x="713" y="0"/>
                  </a:cubicBezTo>
                  <a:cubicBezTo>
                    <a:pt x="1106" y="0"/>
                    <a:pt x="1425" y="131"/>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4">
              <a:extLst>
                <a:ext uri="{FF2B5EF4-FFF2-40B4-BE49-F238E27FC236}">
                  <a16:creationId xmlns:a16="http://schemas.microsoft.com/office/drawing/2014/main" id="{B6B59590-2839-D0B3-B561-34E05F5F5C5B}"/>
                </a:ext>
              </a:extLst>
            </p:cNvPr>
            <p:cNvSpPr>
              <a:spLocks noChangeArrowheads="1"/>
            </p:cNvSpPr>
            <p:nvPr/>
          </p:nvSpPr>
          <p:spPr bwMode="auto">
            <a:xfrm>
              <a:off x="3377208" y="3524366"/>
              <a:ext cx="551400" cy="216186"/>
            </a:xfrm>
            <a:custGeom>
              <a:avLst/>
              <a:gdLst>
                <a:gd name="T0" fmla="*/ 1228 w 1229"/>
                <a:gd name="T1" fmla="*/ 243 h 483"/>
                <a:gd name="T2" fmla="*/ 1228 w 1229"/>
                <a:gd name="T3" fmla="*/ 243 h 483"/>
                <a:gd name="T4" fmla="*/ 615 w 1229"/>
                <a:gd name="T5" fmla="*/ 482 h 483"/>
                <a:gd name="T6" fmla="*/ 0 w 1229"/>
                <a:gd name="T7" fmla="*/ 243 h 483"/>
                <a:gd name="T8" fmla="*/ 615 w 1229"/>
                <a:gd name="T9" fmla="*/ 0 h 483"/>
                <a:gd name="T10" fmla="*/ 1228 w 1229"/>
                <a:gd name="T11" fmla="*/ 243 h 483"/>
              </a:gdLst>
              <a:ahLst/>
              <a:cxnLst>
                <a:cxn ang="0">
                  <a:pos x="T0" y="T1"/>
                </a:cxn>
                <a:cxn ang="0">
                  <a:pos x="T2" y="T3"/>
                </a:cxn>
                <a:cxn ang="0">
                  <a:pos x="T4" y="T5"/>
                </a:cxn>
                <a:cxn ang="0">
                  <a:pos x="T6" y="T7"/>
                </a:cxn>
                <a:cxn ang="0">
                  <a:pos x="T8" y="T9"/>
                </a:cxn>
                <a:cxn ang="0">
                  <a:pos x="T10" y="T11"/>
                </a:cxn>
              </a:cxnLst>
              <a:rect l="0" t="0" r="r" b="b"/>
              <a:pathLst>
                <a:path w="1229" h="483">
                  <a:moveTo>
                    <a:pt x="1228" y="243"/>
                  </a:moveTo>
                  <a:lnTo>
                    <a:pt x="1228" y="243"/>
                  </a:lnTo>
                  <a:cubicBezTo>
                    <a:pt x="1228" y="375"/>
                    <a:pt x="956" y="482"/>
                    <a:pt x="615" y="482"/>
                  </a:cubicBezTo>
                  <a:cubicBezTo>
                    <a:pt x="272" y="482"/>
                    <a:pt x="0" y="375"/>
                    <a:pt x="0" y="243"/>
                  </a:cubicBezTo>
                  <a:cubicBezTo>
                    <a:pt x="0" y="108"/>
                    <a:pt x="272" y="0"/>
                    <a:pt x="615" y="0"/>
                  </a:cubicBezTo>
                  <a:cubicBezTo>
                    <a:pt x="956" y="0"/>
                    <a:pt x="1228" y="108"/>
                    <a:pt x="1228"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25">
              <a:extLst>
                <a:ext uri="{FF2B5EF4-FFF2-40B4-BE49-F238E27FC236}">
                  <a16:creationId xmlns:a16="http://schemas.microsoft.com/office/drawing/2014/main" id="{C2A5373C-E0F7-7ACC-484B-D3811DE494CB}"/>
                </a:ext>
              </a:extLst>
            </p:cNvPr>
            <p:cNvSpPr>
              <a:spLocks noChangeArrowheads="1"/>
            </p:cNvSpPr>
            <p:nvPr/>
          </p:nvSpPr>
          <p:spPr bwMode="auto">
            <a:xfrm>
              <a:off x="3377208" y="3504532"/>
              <a:ext cx="638671" cy="259820"/>
            </a:xfrm>
            <a:custGeom>
              <a:avLst/>
              <a:gdLst>
                <a:gd name="T0" fmla="*/ 1369 w 1426"/>
                <a:gd name="T1" fmla="*/ 173 h 581"/>
                <a:gd name="T2" fmla="*/ 1369 w 1426"/>
                <a:gd name="T3" fmla="*/ 173 h 581"/>
                <a:gd name="T4" fmla="*/ 713 w 1426"/>
                <a:gd name="T5" fmla="*/ 0 h 581"/>
                <a:gd name="T6" fmla="*/ 56 w 1426"/>
                <a:gd name="T7" fmla="*/ 173 h 581"/>
                <a:gd name="T8" fmla="*/ 0 w 1426"/>
                <a:gd name="T9" fmla="*/ 173 h 581"/>
                <a:gd name="T10" fmla="*/ 0 w 1426"/>
                <a:gd name="T11" fmla="*/ 290 h 581"/>
                <a:gd name="T12" fmla="*/ 713 w 1426"/>
                <a:gd name="T13" fmla="*/ 580 h 581"/>
                <a:gd name="T14" fmla="*/ 1425 w 1426"/>
                <a:gd name="T15" fmla="*/ 290 h 581"/>
                <a:gd name="T16" fmla="*/ 1425 w 1426"/>
                <a:gd name="T17" fmla="*/ 173 h 581"/>
                <a:gd name="T18" fmla="*/ 1369 w 1426"/>
                <a:gd name="T19" fmla="*/ 1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9" y="173"/>
                  </a:moveTo>
                  <a:lnTo>
                    <a:pt x="1369" y="173"/>
                  </a:lnTo>
                  <a:cubicBezTo>
                    <a:pt x="1261" y="70"/>
                    <a:pt x="1008" y="0"/>
                    <a:pt x="713" y="0"/>
                  </a:cubicBezTo>
                  <a:cubicBezTo>
                    <a:pt x="417" y="0"/>
                    <a:pt x="164" y="70"/>
                    <a:pt x="56" y="173"/>
                  </a:cubicBezTo>
                  <a:cubicBezTo>
                    <a:pt x="0" y="173"/>
                    <a:pt x="0" y="173"/>
                    <a:pt x="0" y="173"/>
                  </a:cubicBezTo>
                  <a:cubicBezTo>
                    <a:pt x="0" y="290"/>
                    <a:pt x="0" y="290"/>
                    <a:pt x="0" y="290"/>
                  </a:cubicBezTo>
                  <a:cubicBezTo>
                    <a:pt x="0" y="449"/>
                    <a:pt x="319" y="580"/>
                    <a:pt x="713" y="580"/>
                  </a:cubicBezTo>
                  <a:cubicBezTo>
                    <a:pt x="1106" y="580"/>
                    <a:pt x="1425" y="449"/>
                    <a:pt x="1425" y="290"/>
                  </a:cubicBezTo>
                  <a:cubicBezTo>
                    <a:pt x="1425" y="173"/>
                    <a:pt x="1425" y="173"/>
                    <a:pt x="1425" y="173"/>
                  </a:cubicBezTo>
                  <a:lnTo>
                    <a:pt x="1369"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6">
              <a:extLst>
                <a:ext uri="{FF2B5EF4-FFF2-40B4-BE49-F238E27FC236}">
                  <a16:creationId xmlns:a16="http://schemas.microsoft.com/office/drawing/2014/main" id="{550F453C-89BF-7810-397B-8BEAB733F7D3}"/>
                </a:ext>
              </a:extLst>
            </p:cNvPr>
            <p:cNvSpPr>
              <a:spLocks noChangeArrowheads="1"/>
            </p:cNvSpPr>
            <p:nvPr/>
          </p:nvSpPr>
          <p:spPr bwMode="auto">
            <a:xfrm>
              <a:off x="3377208" y="3450982"/>
              <a:ext cx="638671" cy="259820"/>
            </a:xfrm>
            <a:custGeom>
              <a:avLst/>
              <a:gdLst>
                <a:gd name="T0" fmla="*/ 1425 w 1426"/>
                <a:gd name="T1" fmla="*/ 291 h 583"/>
                <a:gd name="T2" fmla="*/ 1425 w 1426"/>
                <a:gd name="T3" fmla="*/ 291 h 583"/>
                <a:gd name="T4" fmla="*/ 713 w 1426"/>
                <a:gd name="T5" fmla="*/ 582 h 583"/>
                <a:gd name="T6" fmla="*/ 0 w 1426"/>
                <a:gd name="T7" fmla="*/ 291 h 583"/>
                <a:gd name="T8" fmla="*/ 713 w 1426"/>
                <a:gd name="T9" fmla="*/ 0 h 583"/>
                <a:gd name="T10" fmla="*/ 1425 w 1426"/>
                <a:gd name="T11" fmla="*/ 291 h 583"/>
              </a:gdLst>
              <a:ahLst/>
              <a:cxnLst>
                <a:cxn ang="0">
                  <a:pos x="T0" y="T1"/>
                </a:cxn>
                <a:cxn ang="0">
                  <a:pos x="T2" y="T3"/>
                </a:cxn>
                <a:cxn ang="0">
                  <a:pos x="T4" y="T5"/>
                </a:cxn>
                <a:cxn ang="0">
                  <a:pos x="T6" y="T7"/>
                </a:cxn>
                <a:cxn ang="0">
                  <a:pos x="T8" y="T9"/>
                </a:cxn>
                <a:cxn ang="0">
                  <a:pos x="T10" y="T11"/>
                </a:cxn>
              </a:cxnLst>
              <a:rect l="0" t="0" r="r" b="b"/>
              <a:pathLst>
                <a:path w="1426" h="583">
                  <a:moveTo>
                    <a:pt x="1425" y="291"/>
                  </a:moveTo>
                  <a:lnTo>
                    <a:pt x="1425" y="291"/>
                  </a:lnTo>
                  <a:cubicBezTo>
                    <a:pt x="1425" y="455"/>
                    <a:pt x="1106" y="582"/>
                    <a:pt x="713" y="582"/>
                  </a:cubicBezTo>
                  <a:cubicBezTo>
                    <a:pt x="319" y="582"/>
                    <a:pt x="0" y="455"/>
                    <a:pt x="0" y="291"/>
                  </a:cubicBezTo>
                  <a:cubicBezTo>
                    <a:pt x="0" y="132"/>
                    <a:pt x="319" y="0"/>
                    <a:pt x="713" y="0"/>
                  </a:cubicBezTo>
                  <a:cubicBezTo>
                    <a:pt x="1106" y="0"/>
                    <a:pt x="1425" y="132"/>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7">
              <a:extLst>
                <a:ext uri="{FF2B5EF4-FFF2-40B4-BE49-F238E27FC236}">
                  <a16:creationId xmlns:a16="http://schemas.microsoft.com/office/drawing/2014/main" id="{87018653-52F6-707F-C9BC-90536193F309}"/>
                </a:ext>
              </a:extLst>
            </p:cNvPr>
            <p:cNvSpPr>
              <a:spLocks noChangeArrowheads="1"/>
            </p:cNvSpPr>
            <p:nvPr/>
          </p:nvSpPr>
          <p:spPr bwMode="auto">
            <a:xfrm>
              <a:off x="3420844" y="3460898"/>
              <a:ext cx="553383" cy="216186"/>
            </a:xfrm>
            <a:custGeom>
              <a:avLst/>
              <a:gdLst>
                <a:gd name="T0" fmla="*/ 1233 w 1234"/>
                <a:gd name="T1" fmla="*/ 244 h 484"/>
                <a:gd name="T2" fmla="*/ 1233 w 1234"/>
                <a:gd name="T3" fmla="*/ 244 h 484"/>
                <a:gd name="T4" fmla="*/ 619 w 1234"/>
                <a:gd name="T5" fmla="*/ 483 h 484"/>
                <a:gd name="T6" fmla="*/ 0 w 1234"/>
                <a:gd name="T7" fmla="*/ 244 h 484"/>
                <a:gd name="T8" fmla="*/ 619 w 1234"/>
                <a:gd name="T9" fmla="*/ 0 h 484"/>
                <a:gd name="T10" fmla="*/ 1233 w 1234"/>
                <a:gd name="T11" fmla="*/ 244 h 484"/>
              </a:gdLst>
              <a:ahLst/>
              <a:cxnLst>
                <a:cxn ang="0">
                  <a:pos x="T0" y="T1"/>
                </a:cxn>
                <a:cxn ang="0">
                  <a:pos x="T2" y="T3"/>
                </a:cxn>
                <a:cxn ang="0">
                  <a:pos x="T4" y="T5"/>
                </a:cxn>
                <a:cxn ang="0">
                  <a:pos x="T6" y="T7"/>
                </a:cxn>
                <a:cxn ang="0">
                  <a:pos x="T8" y="T9"/>
                </a:cxn>
                <a:cxn ang="0">
                  <a:pos x="T10" y="T11"/>
                </a:cxn>
              </a:cxnLst>
              <a:rect l="0" t="0" r="r" b="b"/>
              <a:pathLst>
                <a:path w="1234" h="484">
                  <a:moveTo>
                    <a:pt x="1233" y="244"/>
                  </a:moveTo>
                  <a:lnTo>
                    <a:pt x="1233" y="244"/>
                  </a:lnTo>
                  <a:cubicBezTo>
                    <a:pt x="1233" y="375"/>
                    <a:pt x="956" y="483"/>
                    <a:pt x="619" y="483"/>
                  </a:cubicBezTo>
                  <a:cubicBezTo>
                    <a:pt x="277" y="483"/>
                    <a:pt x="0" y="375"/>
                    <a:pt x="0" y="244"/>
                  </a:cubicBezTo>
                  <a:cubicBezTo>
                    <a:pt x="0" y="108"/>
                    <a:pt x="277" y="0"/>
                    <a:pt x="619" y="0"/>
                  </a:cubicBezTo>
                  <a:cubicBezTo>
                    <a:pt x="956" y="0"/>
                    <a:pt x="1233" y="108"/>
                    <a:pt x="1233" y="244"/>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28">
              <a:extLst>
                <a:ext uri="{FF2B5EF4-FFF2-40B4-BE49-F238E27FC236}">
                  <a16:creationId xmlns:a16="http://schemas.microsoft.com/office/drawing/2014/main" id="{D782E66B-B992-8C1C-34C5-A3A2A6285A76}"/>
                </a:ext>
              </a:extLst>
            </p:cNvPr>
            <p:cNvSpPr>
              <a:spLocks noChangeArrowheads="1"/>
            </p:cNvSpPr>
            <p:nvPr/>
          </p:nvSpPr>
          <p:spPr bwMode="auto">
            <a:xfrm>
              <a:off x="3319688" y="3417264"/>
              <a:ext cx="638671" cy="259820"/>
            </a:xfrm>
            <a:custGeom>
              <a:avLst/>
              <a:gdLst>
                <a:gd name="T0" fmla="*/ 1368 w 1426"/>
                <a:gd name="T1" fmla="*/ 178 h 581"/>
                <a:gd name="T2" fmla="*/ 1368 w 1426"/>
                <a:gd name="T3" fmla="*/ 178 h 581"/>
                <a:gd name="T4" fmla="*/ 712 w 1426"/>
                <a:gd name="T5" fmla="*/ 0 h 581"/>
                <a:gd name="T6" fmla="*/ 57 w 1426"/>
                <a:gd name="T7" fmla="*/ 178 h 581"/>
                <a:gd name="T8" fmla="*/ 0 w 1426"/>
                <a:gd name="T9" fmla="*/ 178 h 581"/>
                <a:gd name="T10" fmla="*/ 0 w 1426"/>
                <a:gd name="T11" fmla="*/ 290 h 581"/>
                <a:gd name="T12" fmla="*/ 712 w 1426"/>
                <a:gd name="T13" fmla="*/ 580 h 581"/>
                <a:gd name="T14" fmla="*/ 1425 w 1426"/>
                <a:gd name="T15" fmla="*/ 290 h 581"/>
                <a:gd name="T16" fmla="*/ 1425 w 1426"/>
                <a:gd name="T17" fmla="*/ 178 h 581"/>
                <a:gd name="T18" fmla="*/ 1368 w 1426"/>
                <a:gd name="T19" fmla="*/ 17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8" y="178"/>
                  </a:moveTo>
                  <a:lnTo>
                    <a:pt x="1368" y="178"/>
                  </a:lnTo>
                  <a:cubicBezTo>
                    <a:pt x="1260" y="74"/>
                    <a:pt x="1008" y="0"/>
                    <a:pt x="712" y="0"/>
                  </a:cubicBezTo>
                  <a:cubicBezTo>
                    <a:pt x="417" y="0"/>
                    <a:pt x="164" y="74"/>
                    <a:pt x="57" y="178"/>
                  </a:cubicBezTo>
                  <a:cubicBezTo>
                    <a:pt x="0" y="178"/>
                    <a:pt x="0" y="178"/>
                    <a:pt x="0" y="178"/>
                  </a:cubicBezTo>
                  <a:cubicBezTo>
                    <a:pt x="0" y="290"/>
                    <a:pt x="0" y="290"/>
                    <a:pt x="0" y="290"/>
                  </a:cubicBezTo>
                  <a:cubicBezTo>
                    <a:pt x="0" y="454"/>
                    <a:pt x="319" y="580"/>
                    <a:pt x="712" y="580"/>
                  </a:cubicBezTo>
                  <a:cubicBezTo>
                    <a:pt x="1106" y="580"/>
                    <a:pt x="1425" y="454"/>
                    <a:pt x="1425" y="290"/>
                  </a:cubicBezTo>
                  <a:cubicBezTo>
                    <a:pt x="1425" y="178"/>
                    <a:pt x="1425" y="178"/>
                    <a:pt x="1425"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29">
              <a:extLst>
                <a:ext uri="{FF2B5EF4-FFF2-40B4-BE49-F238E27FC236}">
                  <a16:creationId xmlns:a16="http://schemas.microsoft.com/office/drawing/2014/main" id="{414842F5-A9EA-F1E0-57B0-37F4A312705D}"/>
                </a:ext>
              </a:extLst>
            </p:cNvPr>
            <p:cNvSpPr>
              <a:spLocks noChangeArrowheads="1"/>
            </p:cNvSpPr>
            <p:nvPr/>
          </p:nvSpPr>
          <p:spPr bwMode="auto">
            <a:xfrm>
              <a:off x="3319688" y="3367681"/>
              <a:ext cx="638671" cy="259820"/>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2" y="581"/>
                  </a:cubicBezTo>
                  <a:cubicBezTo>
                    <a:pt x="319" y="581"/>
                    <a:pt x="0" y="450"/>
                    <a:pt x="0" y="291"/>
                  </a:cubicBezTo>
                  <a:cubicBezTo>
                    <a:pt x="0" y="131"/>
                    <a:pt x="319" y="0"/>
                    <a:pt x="712" y="0"/>
                  </a:cubicBezTo>
                  <a:cubicBezTo>
                    <a:pt x="1106" y="0"/>
                    <a:pt x="1425" y="131"/>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30">
              <a:extLst>
                <a:ext uri="{FF2B5EF4-FFF2-40B4-BE49-F238E27FC236}">
                  <a16:creationId xmlns:a16="http://schemas.microsoft.com/office/drawing/2014/main" id="{2BBCC402-F88A-A89D-E735-072E6B384DED}"/>
                </a:ext>
              </a:extLst>
            </p:cNvPr>
            <p:cNvSpPr>
              <a:spLocks noChangeArrowheads="1"/>
            </p:cNvSpPr>
            <p:nvPr/>
          </p:nvSpPr>
          <p:spPr bwMode="auto">
            <a:xfrm>
              <a:off x="3363324" y="3375614"/>
              <a:ext cx="553383" cy="216186"/>
            </a:xfrm>
            <a:custGeom>
              <a:avLst/>
              <a:gdLst>
                <a:gd name="T0" fmla="*/ 1232 w 1233"/>
                <a:gd name="T1" fmla="*/ 239 h 483"/>
                <a:gd name="T2" fmla="*/ 1232 w 1233"/>
                <a:gd name="T3" fmla="*/ 239 h 483"/>
                <a:gd name="T4" fmla="*/ 613 w 1233"/>
                <a:gd name="T5" fmla="*/ 482 h 483"/>
                <a:gd name="T6" fmla="*/ 0 w 1233"/>
                <a:gd name="T7" fmla="*/ 239 h 483"/>
                <a:gd name="T8" fmla="*/ 613 w 1233"/>
                <a:gd name="T9" fmla="*/ 0 h 483"/>
                <a:gd name="T10" fmla="*/ 1232 w 1233"/>
                <a:gd name="T11" fmla="*/ 239 h 483"/>
              </a:gdLst>
              <a:ahLst/>
              <a:cxnLst>
                <a:cxn ang="0">
                  <a:pos x="T0" y="T1"/>
                </a:cxn>
                <a:cxn ang="0">
                  <a:pos x="T2" y="T3"/>
                </a:cxn>
                <a:cxn ang="0">
                  <a:pos x="T4" y="T5"/>
                </a:cxn>
                <a:cxn ang="0">
                  <a:pos x="T6" y="T7"/>
                </a:cxn>
                <a:cxn ang="0">
                  <a:pos x="T8" y="T9"/>
                </a:cxn>
                <a:cxn ang="0">
                  <a:pos x="T10" y="T11"/>
                </a:cxn>
              </a:cxnLst>
              <a:rect l="0" t="0" r="r" b="b"/>
              <a:pathLst>
                <a:path w="1233" h="483">
                  <a:moveTo>
                    <a:pt x="1232" y="239"/>
                  </a:moveTo>
                  <a:lnTo>
                    <a:pt x="1232" y="239"/>
                  </a:lnTo>
                  <a:cubicBezTo>
                    <a:pt x="1232" y="375"/>
                    <a:pt x="955" y="482"/>
                    <a:pt x="613" y="482"/>
                  </a:cubicBezTo>
                  <a:cubicBezTo>
                    <a:pt x="272" y="482"/>
                    <a:pt x="0" y="375"/>
                    <a:pt x="0" y="239"/>
                  </a:cubicBezTo>
                  <a:cubicBezTo>
                    <a:pt x="0" y="107"/>
                    <a:pt x="272" y="0"/>
                    <a:pt x="613" y="0"/>
                  </a:cubicBezTo>
                  <a:cubicBezTo>
                    <a:pt x="955" y="0"/>
                    <a:pt x="1232" y="107"/>
                    <a:pt x="1232"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31">
              <a:extLst>
                <a:ext uri="{FF2B5EF4-FFF2-40B4-BE49-F238E27FC236}">
                  <a16:creationId xmlns:a16="http://schemas.microsoft.com/office/drawing/2014/main" id="{80356B9E-6571-ACD9-BC82-DD5984A52806}"/>
                </a:ext>
              </a:extLst>
            </p:cNvPr>
            <p:cNvSpPr>
              <a:spLocks noChangeArrowheads="1"/>
            </p:cNvSpPr>
            <p:nvPr/>
          </p:nvSpPr>
          <p:spPr bwMode="auto">
            <a:xfrm>
              <a:off x="3319688" y="3345864"/>
              <a:ext cx="638671" cy="259820"/>
            </a:xfrm>
            <a:custGeom>
              <a:avLst/>
              <a:gdLst>
                <a:gd name="T0" fmla="*/ 1368 w 1426"/>
                <a:gd name="T1" fmla="*/ 178 h 582"/>
                <a:gd name="T2" fmla="*/ 1368 w 1426"/>
                <a:gd name="T3" fmla="*/ 178 h 582"/>
                <a:gd name="T4" fmla="*/ 712 w 1426"/>
                <a:gd name="T5" fmla="*/ 0 h 582"/>
                <a:gd name="T6" fmla="*/ 57 w 1426"/>
                <a:gd name="T7" fmla="*/ 178 h 582"/>
                <a:gd name="T8" fmla="*/ 0 w 1426"/>
                <a:gd name="T9" fmla="*/ 178 h 582"/>
                <a:gd name="T10" fmla="*/ 0 w 1426"/>
                <a:gd name="T11" fmla="*/ 291 h 582"/>
                <a:gd name="T12" fmla="*/ 712 w 1426"/>
                <a:gd name="T13" fmla="*/ 581 h 582"/>
                <a:gd name="T14" fmla="*/ 1425 w 1426"/>
                <a:gd name="T15" fmla="*/ 291 h 582"/>
                <a:gd name="T16" fmla="*/ 1425 w 1426"/>
                <a:gd name="T17" fmla="*/ 178 h 582"/>
                <a:gd name="T18" fmla="*/ 1368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8"/>
                  </a:moveTo>
                  <a:lnTo>
                    <a:pt x="1368" y="178"/>
                  </a:lnTo>
                  <a:cubicBezTo>
                    <a:pt x="1260" y="75"/>
                    <a:pt x="1008" y="0"/>
                    <a:pt x="712" y="0"/>
                  </a:cubicBezTo>
                  <a:cubicBezTo>
                    <a:pt x="417" y="0"/>
                    <a:pt x="164" y="75"/>
                    <a:pt x="57" y="178"/>
                  </a:cubicBezTo>
                  <a:cubicBezTo>
                    <a:pt x="0" y="178"/>
                    <a:pt x="0" y="178"/>
                    <a:pt x="0" y="178"/>
                  </a:cubicBezTo>
                  <a:cubicBezTo>
                    <a:pt x="0" y="291"/>
                    <a:pt x="0" y="291"/>
                    <a:pt x="0" y="291"/>
                  </a:cubicBezTo>
                  <a:cubicBezTo>
                    <a:pt x="0" y="455"/>
                    <a:pt x="319" y="581"/>
                    <a:pt x="712" y="581"/>
                  </a:cubicBezTo>
                  <a:cubicBezTo>
                    <a:pt x="1106" y="581"/>
                    <a:pt x="1425" y="455"/>
                    <a:pt x="1425" y="291"/>
                  </a:cubicBezTo>
                  <a:cubicBezTo>
                    <a:pt x="1425" y="178"/>
                    <a:pt x="1425" y="178"/>
                    <a:pt x="1425"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32">
              <a:extLst>
                <a:ext uri="{FF2B5EF4-FFF2-40B4-BE49-F238E27FC236}">
                  <a16:creationId xmlns:a16="http://schemas.microsoft.com/office/drawing/2014/main" id="{842B53A1-8945-9F0B-B163-B937342C181F}"/>
                </a:ext>
              </a:extLst>
            </p:cNvPr>
            <p:cNvSpPr>
              <a:spLocks noChangeArrowheads="1"/>
            </p:cNvSpPr>
            <p:nvPr/>
          </p:nvSpPr>
          <p:spPr bwMode="auto">
            <a:xfrm>
              <a:off x="3319688" y="3296280"/>
              <a:ext cx="638671" cy="259820"/>
            </a:xfrm>
            <a:custGeom>
              <a:avLst/>
              <a:gdLst>
                <a:gd name="T0" fmla="*/ 1425 w 1426"/>
                <a:gd name="T1" fmla="*/ 290 h 582"/>
                <a:gd name="T2" fmla="*/ 1425 w 1426"/>
                <a:gd name="T3" fmla="*/ 290 h 582"/>
                <a:gd name="T4" fmla="*/ 712 w 1426"/>
                <a:gd name="T5" fmla="*/ 581 h 582"/>
                <a:gd name="T6" fmla="*/ 0 w 1426"/>
                <a:gd name="T7" fmla="*/ 290 h 582"/>
                <a:gd name="T8" fmla="*/ 712 w 1426"/>
                <a:gd name="T9" fmla="*/ 0 h 582"/>
                <a:gd name="T10" fmla="*/ 1425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1425" y="290"/>
                  </a:moveTo>
                  <a:lnTo>
                    <a:pt x="1425" y="290"/>
                  </a:lnTo>
                  <a:cubicBezTo>
                    <a:pt x="1425" y="450"/>
                    <a:pt x="1106" y="581"/>
                    <a:pt x="712" y="581"/>
                  </a:cubicBezTo>
                  <a:cubicBezTo>
                    <a:pt x="319" y="581"/>
                    <a:pt x="0" y="450"/>
                    <a:pt x="0" y="290"/>
                  </a:cubicBezTo>
                  <a:cubicBezTo>
                    <a:pt x="0" y="131"/>
                    <a:pt x="319" y="0"/>
                    <a:pt x="712" y="0"/>
                  </a:cubicBezTo>
                  <a:cubicBezTo>
                    <a:pt x="1106" y="0"/>
                    <a:pt x="1425" y="131"/>
                    <a:pt x="1425"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33">
              <a:extLst>
                <a:ext uri="{FF2B5EF4-FFF2-40B4-BE49-F238E27FC236}">
                  <a16:creationId xmlns:a16="http://schemas.microsoft.com/office/drawing/2014/main" id="{D6F2933A-E0E0-3CDA-DB2E-C5ED54A50501}"/>
                </a:ext>
              </a:extLst>
            </p:cNvPr>
            <p:cNvSpPr>
              <a:spLocks noChangeArrowheads="1"/>
            </p:cNvSpPr>
            <p:nvPr/>
          </p:nvSpPr>
          <p:spPr bwMode="auto">
            <a:xfrm>
              <a:off x="3363324" y="3304213"/>
              <a:ext cx="553383" cy="216186"/>
            </a:xfrm>
            <a:custGeom>
              <a:avLst/>
              <a:gdLst>
                <a:gd name="T0" fmla="*/ 1232 w 1233"/>
                <a:gd name="T1" fmla="*/ 243 h 483"/>
                <a:gd name="T2" fmla="*/ 1232 w 1233"/>
                <a:gd name="T3" fmla="*/ 243 h 483"/>
                <a:gd name="T4" fmla="*/ 613 w 1233"/>
                <a:gd name="T5" fmla="*/ 482 h 483"/>
                <a:gd name="T6" fmla="*/ 0 w 1233"/>
                <a:gd name="T7" fmla="*/ 243 h 483"/>
                <a:gd name="T8" fmla="*/ 613 w 1233"/>
                <a:gd name="T9" fmla="*/ 0 h 483"/>
                <a:gd name="T10" fmla="*/ 1232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1232" y="243"/>
                  </a:moveTo>
                  <a:lnTo>
                    <a:pt x="1232" y="243"/>
                  </a:lnTo>
                  <a:cubicBezTo>
                    <a:pt x="1232" y="374"/>
                    <a:pt x="955" y="482"/>
                    <a:pt x="613" y="482"/>
                  </a:cubicBezTo>
                  <a:cubicBezTo>
                    <a:pt x="272" y="482"/>
                    <a:pt x="0" y="374"/>
                    <a:pt x="0" y="243"/>
                  </a:cubicBezTo>
                  <a:cubicBezTo>
                    <a:pt x="0" y="107"/>
                    <a:pt x="272" y="0"/>
                    <a:pt x="613" y="0"/>
                  </a:cubicBezTo>
                  <a:cubicBezTo>
                    <a:pt x="955" y="0"/>
                    <a:pt x="1232" y="107"/>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34">
              <a:extLst>
                <a:ext uri="{FF2B5EF4-FFF2-40B4-BE49-F238E27FC236}">
                  <a16:creationId xmlns:a16="http://schemas.microsoft.com/office/drawing/2014/main" id="{65FD2277-BDB0-B219-9326-58DF6D873538}"/>
                </a:ext>
              </a:extLst>
            </p:cNvPr>
            <p:cNvSpPr>
              <a:spLocks noChangeArrowheads="1"/>
            </p:cNvSpPr>
            <p:nvPr/>
          </p:nvSpPr>
          <p:spPr bwMode="auto">
            <a:xfrm>
              <a:off x="3345473" y="3286363"/>
              <a:ext cx="640655" cy="259820"/>
            </a:xfrm>
            <a:custGeom>
              <a:avLst/>
              <a:gdLst>
                <a:gd name="T0" fmla="*/ 1368 w 1430"/>
                <a:gd name="T1" fmla="*/ 178 h 582"/>
                <a:gd name="T2" fmla="*/ 1368 w 1430"/>
                <a:gd name="T3" fmla="*/ 178 h 582"/>
                <a:gd name="T4" fmla="*/ 712 w 1430"/>
                <a:gd name="T5" fmla="*/ 0 h 582"/>
                <a:gd name="T6" fmla="*/ 56 w 1430"/>
                <a:gd name="T7" fmla="*/ 178 h 582"/>
                <a:gd name="T8" fmla="*/ 0 w 1430"/>
                <a:gd name="T9" fmla="*/ 178 h 582"/>
                <a:gd name="T10" fmla="*/ 0 w 1430"/>
                <a:gd name="T11" fmla="*/ 291 h 582"/>
                <a:gd name="T12" fmla="*/ 712 w 1430"/>
                <a:gd name="T13" fmla="*/ 581 h 582"/>
                <a:gd name="T14" fmla="*/ 1429 w 1430"/>
                <a:gd name="T15" fmla="*/ 291 h 582"/>
                <a:gd name="T16" fmla="*/ 1429 w 1430"/>
                <a:gd name="T17" fmla="*/ 178 h 582"/>
                <a:gd name="T18" fmla="*/ 1368 w 1430"/>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2">
                  <a:moveTo>
                    <a:pt x="1368" y="178"/>
                  </a:moveTo>
                  <a:lnTo>
                    <a:pt x="1368" y="178"/>
                  </a:lnTo>
                  <a:cubicBezTo>
                    <a:pt x="1260" y="75"/>
                    <a:pt x="1007" y="0"/>
                    <a:pt x="712" y="0"/>
                  </a:cubicBezTo>
                  <a:cubicBezTo>
                    <a:pt x="421" y="0"/>
                    <a:pt x="168" y="75"/>
                    <a:pt x="56" y="178"/>
                  </a:cubicBezTo>
                  <a:cubicBezTo>
                    <a:pt x="0" y="178"/>
                    <a:pt x="0" y="178"/>
                    <a:pt x="0" y="178"/>
                  </a:cubicBezTo>
                  <a:cubicBezTo>
                    <a:pt x="0" y="291"/>
                    <a:pt x="0" y="291"/>
                    <a:pt x="0" y="291"/>
                  </a:cubicBezTo>
                  <a:cubicBezTo>
                    <a:pt x="0" y="450"/>
                    <a:pt x="318" y="581"/>
                    <a:pt x="712" y="581"/>
                  </a:cubicBezTo>
                  <a:cubicBezTo>
                    <a:pt x="1105" y="581"/>
                    <a:pt x="1429" y="450"/>
                    <a:pt x="1429" y="291"/>
                  </a:cubicBezTo>
                  <a:cubicBezTo>
                    <a:pt x="1429" y="178"/>
                    <a:pt x="1429" y="178"/>
                    <a:pt x="1429"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35">
              <a:extLst>
                <a:ext uri="{FF2B5EF4-FFF2-40B4-BE49-F238E27FC236}">
                  <a16:creationId xmlns:a16="http://schemas.microsoft.com/office/drawing/2014/main" id="{D5EE46B6-A237-F1FE-9ECF-E7F99EE7561A}"/>
                </a:ext>
              </a:extLst>
            </p:cNvPr>
            <p:cNvSpPr>
              <a:spLocks noChangeArrowheads="1"/>
            </p:cNvSpPr>
            <p:nvPr/>
          </p:nvSpPr>
          <p:spPr bwMode="auto">
            <a:xfrm>
              <a:off x="3345473" y="3236779"/>
              <a:ext cx="640655" cy="259820"/>
            </a:xfrm>
            <a:custGeom>
              <a:avLst/>
              <a:gdLst>
                <a:gd name="T0" fmla="*/ 1429 w 1430"/>
                <a:gd name="T1" fmla="*/ 290 h 582"/>
                <a:gd name="T2" fmla="*/ 1429 w 1430"/>
                <a:gd name="T3" fmla="*/ 290 h 582"/>
                <a:gd name="T4" fmla="*/ 712 w 1430"/>
                <a:gd name="T5" fmla="*/ 581 h 582"/>
                <a:gd name="T6" fmla="*/ 0 w 1430"/>
                <a:gd name="T7" fmla="*/ 290 h 582"/>
                <a:gd name="T8" fmla="*/ 712 w 1430"/>
                <a:gd name="T9" fmla="*/ 0 h 582"/>
                <a:gd name="T10" fmla="*/ 1429 w 1430"/>
                <a:gd name="T11" fmla="*/ 290 h 582"/>
              </a:gdLst>
              <a:ahLst/>
              <a:cxnLst>
                <a:cxn ang="0">
                  <a:pos x="T0" y="T1"/>
                </a:cxn>
                <a:cxn ang="0">
                  <a:pos x="T2" y="T3"/>
                </a:cxn>
                <a:cxn ang="0">
                  <a:pos x="T4" y="T5"/>
                </a:cxn>
                <a:cxn ang="0">
                  <a:pos x="T6" y="T7"/>
                </a:cxn>
                <a:cxn ang="0">
                  <a:pos x="T8" y="T9"/>
                </a:cxn>
                <a:cxn ang="0">
                  <a:pos x="T10" y="T11"/>
                </a:cxn>
              </a:cxnLst>
              <a:rect l="0" t="0" r="r" b="b"/>
              <a:pathLst>
                <a:path w="1430" h="582">
                  <a:moveTo>
                    <a:pt x="1429" y="290"/>
                  </a:moveTo>
                  <a:lnTo>
                    <a:pt x="1429" y="290"/>
                  </a:lnTo>
                  <a:cubicBezTo>
                    <a:pt x="1429" y="450"/>
                    <a:pt x="1105" y="581"/>
                    <a:pt x="712" y="581"/>
                  </a:cubicBezTo>
                  <a:cubicBezTo>
                    <a:pt x="318" y="581"/>
                    <a:pt x="0" y="450"/>
                    <a:pt x="0" y="290"/>
                  </a:cubicBezTo>
                  <a:cubicBezTo>
                    <a:pt x="0" y="131"/>
                    <a:pt x="318" y="0"/>
                    <a:pt x="712" y="0"/>
                  </a:cubicBezTo>
                  <a:cubicBezTo>
                    <a:pt x="1105" y="0"/>
                    <a:pt x="1429" y="131"/>
                    <a:pt x="1429"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36">
              <a:extLst>
                <a:ext uri="{FF2B5EF4-FFF2-40B4-BE49-F238E27FC236}">
                  <a16:creationId xmlns:a16="http://schemas.microsoft.com/office/drawing/2014/main" id="{41C9938B-6804-F1A6-B9EE-6B2D29FC2D17}"/>
                </a:ext>
              </a:extLst>
            </p:cNvPr>
            <p:cNvSpPr>
              <a:spLocks noChangeArrowheads="1"/>
            </p:cNvSpPr>
            <p:nvPr/>
          </p:nvSpPr>
          <p:spPr bwMode="auto">
            <a:xfrm>
              <a:off x="3389109" y="3244712"/>
              <a:ext cx="553383" cy="216186"/>
            </a:xfrm>
            <a:custGeom>
              <a:avLst/>
              <a:gdLst>
                <a:gd name="T0" fmla="*/ 1232 w 1233"/>
                <a:gd name="T1" fmla="*/ 239 h 484"/>
                <a:gd name="T2" fmla="*/ 1232 w 1233"/>
                <a:gd name="T3" fmla="*/ 239 h 484"/>
                <a:gd name="T4" fmla="*/ 614 w 1233"/>
                <a:gd name="T5" fmla="*/ 483 h 484"/>
                <a:gd name="T6" fmla="*/ 0 w 1233"/>
                <a:gd name="T7" fmla="*/ 239 h 484"/>
                <a:gd name="T8" fmla="*/ 614 w 1233"/>
                <a:gd name="T9" fmla="*/ 0 h 484"/>
                <a:gd name="T10" fmla="*/ 1232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1232" y="239"/>
                  </a:moveTo>
                  <a:lnTo>
                    <a:pt x="1232" y="239"/>
                  </a:lnTo>
                  <a:cubicBezTo>
                    <a:pt x="1232" y="375"/>
                    <a:pt x="956" y="483"/>
                    <a:pt x="614" y="483"/>
                  </a:cubicBezTo>
                  <a:cubicBezTo>
                    <a:pt x="277" y="483"/>
                    <a:pt x="0" y="375"/>
                    <a:pt x="0" y="239"/>
                  </a:cubicBezTo>
                  <a:cubicBezTo>
                    <a:pt x="0" y="108"/>
                    <a:pt x="277" y="0"/>
                    <a:pt x="614" y="0"/>
                  </a:cubicBezTo>
                  <a:cubicBezTo>
                    <a:pt x="956" y="0"/>
                    <a:pt x="1232" y="108"/>
                    <a:pt x="1232"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Freeform 37">
              <a:extLst>
                <a:ext uri="{FF2B5EF4-FFF2-40B4-BE49-F238E27FC236}">
                  <a16:creationId xmlns:a16="http://schemas.microsoft.com/office/drawing/2014/main" id="{94BEFD3B-5F5E-7D23-758F-4049BDA931EB}"/>
                </a:ext>
              </a:extLst>
            </p:cNvPr>
            <p:cNvSpPr>
              <a:spLocks noChangeArrowheads="1"/>
            </p:cNvSpPr>
            <p:nvPr/>
          </p:nvSpPr>
          <p:spPr bwMode="auto">
            <a:xfrm>
              <a:off x="3333572" y="3214962"/>
              <a:ext cx="638671" cy="259820"/>
            </a:xfrm>
            <a:custGeom>
              <a:avLst/>
              <a:gdLst>
                <a:gd name="T0" fmla="*/ 1369 w 1426"/>
                <a:gd name="T1" fmla="*/ 178 h 582"/>
                <a:gd name="T2" fmla="*/ 1369 w 1426"/>
                <a:gd name="T3" fmla="*/ 178 h 582"/>
                <a:gd name="T4" fmla="*/ 713 w 1426"/>
                <a:gd name="T5" fmla="*/ 0 h 582"/>
                <a:gd name="T6" fmla="*/ 56 w 1426"/>
                <a:gd name="T7" fmla="*/ 178 h 582"/>
                <a:gd name="T8" fmla="*/ 0 w 1426"/>
                <a:gd name="T9" fmla="*/ 178 h 582"/>
                <a:gd name="T10" fmla="*/ 0 w 1426"/>
                <a:gd name="T11" fmla="*/ 290 h 582"/>
                <a:gd name="T12" fmla="*/ 713 w 1426"/>
                <a:gd name="T13" fmla="*/ 581 h 582"/>
                <a:gd name="T14" fmla="*/ 1425 w 1426"/>
                <a:gd name="T15" fmla="*/ 290 h 582"/>
                <a:gd name="T16" fmla="*/ 1425 w 1426"/>
                <a:gd name="T17" fmla="*/ 178 h 582"/>
                <a:gd name="T18" fmla="*/ 1369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9" y="178"/>
                  </a:moveTo>
                  <a:lnTo>
                    <a:pt x="1369" y="178"/>
                  </a:lnTo>
                  <a:cubicBezTo>
                    <a:pt x="1261" y="75"/>
                    <a:pt x="1008" y="0"/>
                    <a:pt x="713" y="0"/>
                  </a:cubicBezTo>
                  <a:cubicBezTo>
                    <a:pt x="417" y="0"/>
                    <a:pt x="164" y="75"/>
                    <a:pt x="56" y="178"/>
                  </a:cubicBezTo>
                  <a:cubicBezTo>
                    <a:pt x="0" y="178"/>
                    <a:pt x="0" y="178"/>
                    <a:pt x="0" y="178"/>
                  </a:cubicBezTo>
                  <a:cubicBezTo>
                    <a:pt x="0" y="290"/>
                    <a:pt x="0" y="290"/>
                    <a:pt x="0" y="290"/>
                  </a:cubicBezTo>
                  <a:cubicBezTo>
                    <a:pt x="0" y="454"/>
                    <a:pt x="319" y="581"/>
                    <a:pt x="713" y="581"/>
                  </a:cubicBezTo>
                  <a:cubicBezTo>
                    <a:pt x="1106" y="581"/>
                    <a:pt x="1425" y="454"/>
                    <a:pt x="1425" y="290"/>
                  </a:cubicBezTo>
                  <a:cubicBezTo>
                    <a:pt x="1425" y="178"/>
                    <a:pt x="1425" y="178"/>
                    <a:pt x="1425" y="178"/>
                  </a:cubicBezTo>
                  <a:lnTo>
                    <a:pt x="1369"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38">
              <a:extLst>
                <a:ext uri="{FF2B5EF4-FFF2-40B4-BE49-F238E27FC236}">
                  <a16:creationId xmlns:a16="http://schemas.microsoft.com/office/drawing/2014/main" id="{DD6409A2-67A4-6892-5E11-CC6E68883B9A}"/>
                </a:ext>
              </a:extLst>
            </p:cNvPr>
            <p:cNvSpPr>
              <a:spLocks noChangeArrowheads="1"/>
            </p:cNvSpPr>
            <p:nvPr/>
          </p:nvSpPr>
          <p:spPr bwMode="auto">
            <a:xfrm>
              <a:off x="3333572" y="3165378"/>
              <a:ext cx="638671" cy="259820"/>
            </a:xfrm>
            <a:custGeom>
              <a:avLst/>
              <a:gdLst>
                <a:gd name="T0" fmla="*/ 1425 w 1426"/>
                <a:gd name="T1" fmla="*/ 290 h 581"/>
                <a:gd name="T2" fmla="*/ 1425 w 1426"/>
                <a:gd name="T3" fmla="*/ 290 h 581"/>
                <a:gd name="T4" fmla="*/ 713 w 1426"/>
                <a:gd name="T5" fmla="*/ 580 h 581"/>
                <a:gd name="T6" fmla="*/ 0 w 1426"/>
                <a:gd name="T7" fmla="*/ 290 h 581"/>
                <a:gd name="T8" fmla="*/ 713 w 1426"/>
                <a:gd name="T9" fmla="*/ 0 h 581"/>
                <a:gd name="T10" fmla="*/ 1425 w 1426"/>
                <a:gd name="T11" fmla="*/ 290 h 581"/>
              </a:gdLst>
              <a:ahLst/>
              <a:cxnLst>
                <a:cxn ang="0">
                  <a:pos x="T0" y="T1"/>
                </a:cxn>
                <a:cxn ang="0">
                  <a:pos x="T2" y="T3"/>
                </a:cxn>
                <a:cxn ang="0">
                  <a:pos x="T4" y="T5"/>
                </a:cxn>
                <a:cxn ang="0">
                  <a:pos x="T6" y="T7"/>
                </a:cxn>
                <a:cxn ang="0">
                  <a:pos x="T8" y="T9"/>
                </a:cxn>
                <a:cxn ang="0">
                  <a:pos x="T10" y="T11"/>
                </a:cxn>
              </a:cxnLst>
              <a:rect l="0" t="0" r="r" b="b"/>
              <a:pathLst>
                <a:path w="1426" h="581">
                  <a:moveTo>
                    <a:pt x="1425" y="290"/>
                  </a:moveTo>
                  <a:lnTo>
                    <a:pt x="1425" y="290"/>
                  </a:lnTo>
                  <a:cubicBezTo>
                    <a:pt x="1425" y="449"/>
                    <a:pt x="1106" y="580"/>
                    <a:pt x="713" y="580"/>
                  </a:cubicBezTo>
                  <a:cubicBezTo>
                    <a:pt x="319" y="580"/>
                    <a:pt x="0" y="449"/>
                    <a:pt x="0" y="290"/>
                  </a:cubicBezTo>
                  <a:cubicBezTo>
                    <a:pt x="0" y="131"/>
                    <a:pt x="319" y="0"/>
                    <a:pt x="713" y="0"/>
                  </a:cubicBezTo>
                  <a:cubicBezTo>
                    <a:pt x="1106" y="0"/>
                    <a:pt x="1425" y="131"/>
                    <a:pt x="1425"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39">
              <a:extLst>
                <a:ext uri="{FF2B5EF4-FFF2-40B4-BE49-F238E27FC236}">
                  <a16:creationId xmlns:a16="http://schemas.microsoft.com/office/drawing/2014/main" id="{5424A013-08E9-1328-40CD-3DB4C3E5A5DD}"/>
                </a:ext>
              </a:extLst>
            </p:cNvPr>
            <p:cNvSpPr>
              <a:spLocks noChangeArrowheads="1"/>
            </p:cNvSpPr>
            <p:nvPr/>
          </p:nvSpPr>
          <p:spPr bwMode="auto">
            <a:xfrm>
              <a:off x="3377208" y="3173312"/>
              <a:ext cx="551400" cy="216186"/>
            </a:xfrm>
            <a:custGeom>
              <a:avLst/>
              <a:gdLst>
                <a:gd name="T0" fmla="*/ 1228 w 1229"/>
                <a:gd name="T1" fmla="*/ 243 h 484"/>
                <a:gd name="T2" fmla="*/ 1228 w 1229"/>
                <a:gd name="T3" fmla="*/ 243 h 484"/>
                <a:gd name="T4" fmla="*/ 615 w 1229"/>
                <a:gd name="T5" fmla="*/ 483 h 484"/>
                <a:gd name="T6" fmla="*/ 0 w 1229"/>
                <a:gd name="T7" fmla="*/ 243 h 484"/>
                <a:gd name="T8" fmla="*/ 615 w 1229"/>
                <a:gd name="T9" fmla="*/ 0 h 484"/>
                <a:gd name="T10" fmla="*/ 1228 w 1229"/>
                <a:gd name="T11" fmla="*/ 243 h 484"/>
              </a:gdLst>
              <a:ahLst/>
              <a:cxnLst>
                <a:cxn ang="0">
                  <a:pos x="T0" y="T1"/>
                </a:cxn>
                <a:cxn ang="0">
                  <a:pos x="T2" y="T3"/>
                </a:cxn>
                <a:cxn ang="0">
                  <a:pos x="T4" y="T5"/>
                </a:cxn>
                <a:cxn ang="0">
                  <a:pos x="T6" y="T7"/>
                </a:cxn>
                <a:cxn ang="0">
                  <a:pos x="T8" y="T9"/>
                </a:cxn>
                <a:cxn ang="0">
                  <a:pos x="T10" y="T11"/>
                </a:cxn>
              </a:cxnLst>
              <a:rect l="0" t="0" r="r" b="b"/>
              <a:pathLst>
                <a:path w="1229" h="484">
                  <a:moveTo>
                    <a:pt x="1228" y="243"/>
                  </a:moveTo>
                  <a:lnTo>
                    <a:pt x="1228" y="243"/>
                  </a:lnTo>
                  <a:cubicBezTo>
                    <a:pt x="1228" y="375"/>
                    <a:pt x="956" y="483"/>
                    <a:pt x="615" y="483"/>
                  </a:cubicBezTo>
                  <a:cubicBezTo>
                    <a:pt x="272" y="483"/>
                    <a:pt x="0" y="375"/>
                    <a:pt x="0" y="243"/>
                  </a:cubicBezTo>
                  <a:cubicBezTo>
                    <a:pt x="0" y="108"/>
                    <a:pt x="272" y="0"/>
                    <a:pt x="615" y="0"/>
                  </a:cubicBezTo>
                  <a:cubicBezTo>
                    <a:pt x="956" y="0"/>
                    <a:pt x="1228" y="108"/>
                    <a:pt x="1228"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40">
              <a:extLst>
                <a:ext uri="{FF2B5EF4-FFF2-40B4-BE49-F238E27FC236}">
                  <a16:creationId xmlns:a16="http://schemas.microsoft.com/office/drawing/2014/main" id="{213658E3-6A29-EB7A-66F9-401F49F14EE3}"/>
                </a:ext>
              </a:extLst>
            </p:cNvPr>
            <p:cNvSpPr>
              <a:spLocks noChangeArrowheads="1"/>
            </p:cNvSpPr>
            <p:nvPr/>
          </p:nvSpPr>
          <p:spPr bwMode="auto">
            <a:xfrm>
              <a:off x="3363324" y="3139595"/>
              <a:ext cx="638671" cy="259820"/>
            </a:xfrm>
            <a:custGeom>
              <a:avLst/>
              <a:gdLst>
                <a:gd name="T0" fmla="*/ 1368 w 1425"/>
                <a:gd name="T1" fmla="*/ 178 h 582"/>
                <a:gd name="T2" fmla="*/ 1368 w 1425"/>
                <a:gd name="T3" fmla="*/ 178 h 582"/>
                <a:gd name="T4" fmla="*/ 712 w 1425"/>
                <a:gd name="T5" fmla="*/ 0 h 582"/>
                <a:gd name="T6" fmla="*/ 56 w 1425"/>
                <a:gd name="T7" fmla="*/ 178 h 582"/>
                <a:gd name="T8" fmla="*/ 0 w 1425"/>
                <a:gd name="T9" fmla="*/ 178 h 582"/>
                <a:gd name="T10" fmla="*/ 0 w 1425"/>
                <a:gd name="T11" fmla="*/ 291 h 582"/>
                <a:gd name="T12" fmla="*/ 712 w 1425"/>
                <a:gd name="T13" fmla="*/ 581 h 582"/>
                <a:gd name="T14" fmla="*/ 1424 w 1425"/>
                <a:gd name="T15" fmla="*/ 291 h 582"/>
                <a:gd name="T16" fmla="*/ 1424 w 1425"/>
                <a:gd name="T17" fmla="*/ 178 h 582"/>
                <a:gd name="T18" fmla="*/ 1368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1368" y="178"/>
                  </a:moveTo>
                  <a:lnTo>
                    <a:pt x="1368" y="178"/>
                  </a:lnTo>
                  <a:cubicBezTo>
                    <a:pt x="1260" y="70"/>
                    <a:pt x="1007" y="0"/>
                    <a:pt x="712" y="0"/>
                  </a:cubicBezTo>
                  <a:cubicBezTo>
                    <a:pt x="417" y="0"/>
                    <a:pt x="164" y="70"/>
                    <a:pt x="56" y="178"/>
                  </a:cubicBezTo>
                  <a:cubicBezTo>
                    <a:pt x="0" y="178"/>
                    <a:pt x="0" y="178"/>
                    <a:pt x="0" y="178"/>
                  </a:cubicBezTo>
                  <a:cubicBezTo>
                    <a:pt x="0" y="291"/>
                    <a:pt x="0" y="291"/>
                    <a:pt x="0" y="291"/>
                  </a:cubicBezTo>
                  <a:cubicBezTo>
                    <a:pt x="0" y="450"/>
                    <a:pt x="318" y="581"/>
                    <a:pt x="712" y="581"/>
                  </a:cubicBezTo>
                  <a:cubicBezTo>
                    <a:pt x="1105" y="581"/>
                    <a:pt x="1424" y="450"/>
                    <a:pt x="1424" y="291"/>
                  </a:cubicBezTo>
                  <a:cubicBezTo>
                    <a:pt x="1424" y="178"/>
                    <a:pt x="1424" y="178"/>
                    <a:pt x="1424"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41">
              <a:extLst>
                <a:ext uri="{FF2B5EF4-FFF2-40B4-BE49-F238E27FC236}">
                  <a16:creationId xmlns:a16="http://schemas.microsoft.com/office/drawing/2014/main" id="{744A9C01-C2CB-8D33-0B26-628F17A0E676}"/>
                </a:ext>
              </a:extLst>
            </p:cNvPr>
            <p:cNvSpPr>
              <a:spLocks noChangeArrowheads="1"/>
            </p:cNvSpPr>
            <p:nvPr/>
          </p:nvSpPr>
          <p:spPr bwMode="auto">
            <a:xfrm>
              <a:off x="3363324" y="3090011"/>
              <a:ext cx="638671" cy="259820"/>
            </a:xfrm>
            <a:custGeom>
              <a:avLst/>
              <a:gdLst>
                <a:gd name="T0" fmla="*/ 1424 w 1425"/>
                <a:gd name="T1" fmla="*/ 290 h 581"/>
                <a:gd name="T2" fmla="*/ 1424 w 1425"/>
                <a:gd name="T3" fmla="*/ 290 h 581"/>
                <a:gd name="T4" fmla="*/ 712 w 1425"/>
                <a:gd name="T5" fmla="*/ 580 h 581"/>
                <a:gd name="T6" fmla="*/ 0 w 1425"/>
                <a:gd name="T7" fmla="*/ 290 h 581"/>
                <a:gd name="T8" fmla="*/ 712 w 1425"/>
                <a:gd name="T9" fmla="*/ 0 h 581"/>
                <a:gd name="T10" fmla="*/ 1424 w 1425"/>
                <a:gd name="T11" fmla="*/ 290 h 581"/>
              </a:gdLst>
              <a:ahLst/>
              <a:cxnLst>
                <a:cxn ang="0">
                  <a:pos x="T0" y="T1"/>
                </a:cxn>
                <a:cxn ang="0">
                  <a:pos x="T2" y="T3"/>
                </a:cxn>
                <a:cxn ang="0">
                  <a:pos x="T4" y="T5"/>
                </a:cxn>
                <a:cxn ang="0">
                  <a:pos x="T6" y="T7"/>
                </a:cxn>
                <a:cxn ang="0">
                  <a:pos x="T8" y="T9"/>
                </a:cxn>
                <a:cxn ang="0">
                  <a:pos x="T10" y="T11"/>
                </a:cxn>
              </a:cxnLst>
              <a:rect l="0" t="0" r="r" b="b"/>
              <a:pathLst>
                <a:path w="1425" h="581">
                  <a:moveTo>
                    <a:pt x="1424" y="290"/>
                  </a:moveTo>
                  <a:lnTo>
                    <a:pt x="1424" y="290"/>
                  </a:lnTo>
                  <a:cubicBezTo>
                    <a:pt x="1424" y="449"/>
                    <a:pt x="1105" y="580"/>
                    <a:pt x="712" y="580"/>
                  </a:cubicBezTo>
                  <a:cubicBezTo>
                    <a:pt x="318" y="580"/>
                    <a:pt x="0" y="449"/>
                    <a:pt x="0" y="290"/>
                  </a:cubicBezTo>
                  <a:cubicBezTo>
                    <a:pt x="0" y="126"/>
                    <a:pt x="318" y="0"/>
                    <a:pt x="712" y="0"/>
                  </a:cubicBezTo>
                  <a:cubicBezTo>
                    <a:pt x="1105" y="0"/>
                    <a:pt x="1424" y="126"/>
                    <a:pt x="1424"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42">
              <a:extLst>
                <a:ext uri="{FF2B5EF4-FFF2-40B4-BE49-F238E27FC236}">
                  <a16:creationId xmlns:a16="http://schemas.microsoft.com/office/drawing/2014/main" id="{CD35830C-71AB-BBAD-3C88-0221115DA56C}"/>
                </a:ext>
              </a:extLst>
            </p:cNvPr>
            <p:cNvSpPr>
              <a:spLocks noChangeArrowheads="1"/>
            </p:cNvSpPr>
            <p:nvPr/>
          </p:nvSpPr>
          <p:spPr bwMode="auto">
            <a:xfrm>
              <a:off x="3404976" y="3097944"/>
              <a:ext cx="553383" cy="216186"/>
            </a:xfrm>
            <a:custGeom>
              <a:avLst/>
              <a:gdLst>
                <a:gd name="T0" fmla="*/ 1233 w 1234"/>
                <a:gd name="T1" fmla="*/ 239 h 484"/>
                <a:gd name="T2" fmla="*/ 1233 w 1234"/>
                <a:gd name="T3" fmla="*/ 239 h 484"/>
                <a:gd name="T4" fmla="*/ 619 w 1234"/>
                <a:gd name="T5" fmla="*/ 483 h 484"/>
                <a:gd name="T6" fmla="*/ 0 w 1234"/>
                <a:gd name="T7" fmla="*/ 239 h 484"/>
                <a:gd name="T8" fmla="*/ 619 w 1234"/>
                <a:gd name="T9" fmla="*/ 0 h 484"/>
                <a:gd name="T10" fmla="*/ 1233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1233" y="239"/>
                  </a:moveTo>
                  <a:lnTo>
                    <a:pt x="1233" y="239"/>
                  </a:lnTo>
                  <a:cubicBezTo>
                    <a:pt x="1233" y="375"/>
                    <a:pt x="957" y="483"/>
                    <a:pt x="619" y="483"/>
                  </a:cubicBezTo>
                  <a:cubicBezTo>
                    <a:pt x="277" y="483"/>
                    <a:pt x="0" y="375"/>
                    <a:pt x="0" y="239"/>
                  </a:cubicBezTo>
                  <a:cubicBezTo>
                    <a:pt x="0" y="108"/>
                    <a:pt x="277" y="0"/>
                    <a:pt x="619" y="0"/>
                  </a:cubicBezTo>
                  <a:cubicBezTo>
                    <a:pt x="957" y="0"/>
                    <a:pt x="1233" y="108"/>
                    <a:pt x="1233"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43">
              <a:extLst>
                <a:ext uri="{FF2B5EF4-FFF2-40B4-BE49-F238E27FC236}">
                  <a16:creationId xmlns:a16="http://schemas.microsoft.com/office/drawing/2014/main" id="{F1DC41B2-75A8-4F2A-0288-A35475BA0AC0}"/>
                </a:ext>
              </a:extLst>
            </p:cNvPr>
            <p:cNvSpPr>
              <a:spLocks noChangeArrowheads="1"/>
            </p:cNvSpPr>
            <p:nvPr/>
          </p:nvSpPr>
          <p:spPr bwMode="auto">
            <a:xfrm>
              <a:off x="3355390" y="3068194"/>
              <a:ext cx="638671" cy="259820"/>
            </a:xfrm>
            <a:custGeom>
              <a:avLst/>
              <a:gdLst>
                <a:gd name="T0" fmla="*/ 1368 w 1426"/>
                <a:gd name="T1" fmla="*/ 178 h 582"/>
                <a:gd name="T2" fmla="*/ 1368 w 1426"/>
                <a:gd name="T3" fmla="*/ 178 h 582"/>
                <a:gd name="T4" fmla="*/ 712 w 1426"/>
                <a:gd name="T5" fmla="*/ 0 h 582"/>
                <a:gd name="T6" fmla="*/ 56 w 1426"/>
                <a:gd name="T7" fmla="*/ 178 h 582"/>
                <a:gd name="T8" fmla="*/ 0 w 1426"/>
                <a:gd name="T9" fmla="*/ 178 h 582"/>
                <a:gd name="T10" fmla="*/ 0 w 1426"/>
                <a:gd name="T11" fmla="*/ 290 h 582"/>
                <a:gd name="T12" fmla="*/ 712 w 1426"/>
                <a:gd name="T13" fmla="*/ 581 h 582"/>
                <a:gd name="T14" fmla="*/ 1425 w 1426"/>
                <a:gd name="T15" fmla="*/ 290 h 582"/>
                <a:gd name="T16" fmla="*/ 1425 w 1426"/>
                <a:gd name="T17" fmla="*/ 178 h 582"/>
                <a:gd name="T18" fmla="*/ 1368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8"/>
                  </a:moveTo>
                  <a:lnTo>
                    <a:pt x="1368" y="178"/>
                  </a:lnTo>
                  <a:cubicBezTo>
                    <a:pt x="1260" y="75"/>
                    <a:pt x="1007" y="0"/>
                    <a:pt x="712" y="0"/>
                  </a:cubicBezTo>
                  <a:cubicBezTo>
                    <a:pt x="417" y="0"/>
                    <a:pt x="164" y="75"/>
                    <a:pt x="56" y="178"/>
                  </a:cubicBezTo>
                  <a:cubicBezTo>
                    <a:pt x="0" y="178"/>
                    <a:pt x="0" y="178"/>
                    <a:pt x="0" y="178"/>
                  </a:cubicBezTo>
                  <a:cubicBezTo>
                    <a:pt x="0" y="290"/>
                    <a:pt x="0" y="290"/>
                    <a:pt x="0" y="290"/>
                  </a:cubicBezTo>
                  <a:cubicBezTo>
                    <a:pt x="0" y="450"/>
                    <a:pt x="318" y="581"/>
                    <a:pt x="712" y="581"/>
                  </a:cubicBezTo>
                  <a:cubicBezTo>
                    <a:pt x="1106" y="581"/>
                    <a:pt x="1425" y="450"/>
                    <a:pt x="1425" y="290"/>
                  </a:cubicBezTo>
                  <a:cubicBezTo>
                    <a:pt x="1425" y="178"/>
                    <a:pt x="1425" y="178"/>
                    <a:pt x="1425"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44">
              <a:extLst>
                <a:ext uri="{FF2B5EF4-FFF2-40B4-BE49-F238E27FC236}">
                  <a16:creationId xmlns:a16="http://schemas.microsoft.com/office/drawing/2014/main" id="{F29FF865-8C5C-753B-27BF-D743DD65B18A}"/>
                </a:ext>
              </a:extLst>
            </p:cNvPr>
            <p:cNvSpPr>
              <a:spLocks noChangeArrowheads="1"/>
            </p:cNvSpPr>
            <p:nvPr/>
          </p:nvSpPr>
          <p:spPr bwMode="auto">
            <a:xfrm>
              <a:off x="3355390" y="3016626"/>
              <a:ext cx="638671" cy="259820"/>
            </a:xfrm>
            <a:custGeom>
              <a:avLst/>
              <a:gdLst>
                <a:gd name="T0" fmla="*/ 1425 w 1426"/>
                <a:gd name="T1" fmla="*/ 291 h 583"/>
                <a:gd name="T2" fmla="*/ 1425 w 1426"/>
                <a:gd name="T3" fmla="*/ 291 h 583"/>
                <a:gd name="T4" fmla="*/ 712 w 1426"/>
                <a:gd name="T5" fmla="*/ 582 h 583"/>
                <a:gd name="T6" fmla="*/ 0 w 1426"/>
                <a:gd name="T7" fmla="*/ 291 h 583"/>
                <a:gd name="T8" fmla="*/ 712 w 1426"/>
                <a:gd name="T9" fmla="*/ 0 h 583"/>
                <a:gd name="T10" fmla="*/ 1425 w 1426"/>
                <a:gd name="T11" fmla="*/ 291 h 583"/>
              </a:gdLst>
              <a:ahLst/>
              <a:cxnLst>
                <a:cxn ang="0">
                  <a:pos x="T0" y="T1"/>
                </a:cxn>
                <a:cxn ang="0">
                  <a:pos x="T2" y="T3"/>
                </a:cxn>
                <a:cxn ang="0">
                  <a:pos x="T4" y="T5"/>
                </a:cxn>
                <a:cxn ang="0">
                  <a:pos x="T6" y="T7"/>
                </a:cxn>
                <a:cxn ang="0">
                  <a:pos x="T8" y="T9"/>
                </a:cxn>
                <a:cxn ang="0">
                  <a:pos x="T10" y="T11"/>
                </a:cxn>
              </a:cxnLst>
              <a:rect l="0" t="0" r="r" b="b"/>
              <a:pathLst>
                <a:path w="1426" h="583">
                  <a:moveTo>
                    <a:pt x="1425" y="291"/>
                  </a:moveTo>
                  <a:lnTo>
                    <a:pt x="1425" y="291"/>
                  </a:lnTo>
                  <a:cubicBezTo>
                    <a:pt x="1425" y="450"/>
                    <a:pt x="1106" y="582"/>
                    <a:pt x="712" y="582"/>
                  </a:cubicBezTo>
                  <a:cubicBezTo>
                    <a:pt x="318" y="582"/>
                    <a:pt x="0" y="450"/>
                    <a:pt x="0" y="291"/>
                  </a:cubicBezTo>
                  <a:cubicBezTo>
                    <a:pt x="0" y="127"/>
                    <a:pt x="318" y="0"/>
                    <a:pt x="712" y="0"/>
                  </a:cubicBezTo>
                  <a:cubicBezTo>
                    <a:pt x="1106" y="0"/>
                    <a:pt x="1425" y="127"/>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45">
              <a:extLst>
                <a:ext uri="{FF2B5EF4-FFF2-40B4-BE49-F238E27FC236}">
                  <a16:creationId xmlns:a16="http://schemas.microsoft.com/office/drawing/2014/main" id="{3589729E-8D48-4680-26F8-981FB3FE74D3}"/>
                </a:ext>
              </a:extLst>
            </p:cNvPr>
            <p:cNvSpPr>
              <a:spLocks noChangeArrowheads="1"/>
            </p:cNvSpPr>
            <p:nvPr/>
          </p:nvSpPr>
          <p:spPr bwMode="auto">
            <a:xfrm>
              <a:off x="3397043" y="3026543"/>
              <a:ext cx="553383" cy="216186"/>
            </a:xfrm>
            <a:custGeom>
              <a:avLst/>
              <a:gdLst>
                <a:gd name="T0" fmla="*/ 1232 w 1233"/>
                <a:gd name="T1" fmla="*/ 239 h 484"/>
                <a:gd name="T2" fmla="*/ 1232 w 1233"/>
                <a:gd name="T3" fmla="*/ 239 h 484"/>
                <a:gd name="T4" fmla="*/ 618 w 1233"/>
                <a:gd name="T5" fmla="*/ 483 h 484"/>
                <a:gd name="T6" fmla="*/ 0 w 1233"/>
                <a:gd name="T7" fmla="*/ 239 h 484"/>
                <a:gd name="T8" fmla="*/ 618 w 1233"/>
                <a:gd name="T9" fmla="*/ 0 h 484"/>
                <a:gd name="T10" fmla="*/ 1232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1232" y="239"/>
                  </a:moveTo>
                  <a:lnTo>
                    <a:pt x="1232" y="239"/>
                  </a:lnTo>
                  <a:cubicBezTo>
                    <a:pt x="1232" y="375"/>
                    <a:pt x="956" y="483"/>
                    <a:pt x="618" y="483"/>
                  </a:cubicBezTo>
                  <a:cubicBezTo>
                    <a:pt x="276" y="483"/>
                    <a:pt x="0" y="375"/>
                    <a:pt x="0" y="239"/>
                  </a:cubicBezTo>
                  <a:cubicBezTo>
                    <a:pt x="0" y="108"/>
                    <a:pt x="276" y="0"/>
                    <a:pt x="618" y="0"/>
                  </a:cubicBezTo>
                  <a:cubicBezTo>
                    <a:pt x="956" y="0"/>
                    <a:pt x="1232" y="108"/>
                    <a:pt x="1232"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46">
              <a:extLst>
                <a:ext uri="{FF2B5EF4-FFF2-40B4-BE49-F238E27FC236}">
                  <a16:creationId xmlns:a16="http://schemas.microsoft.com/office/drawing/2014/main" id="{B11BCF64-F270-4872-58C3-EC1498DDB044}"/>
                </a:ext>
              </a:extLst>
            </p:cNvPr>
            <p:cNvSpPr>
              <a:spLocks noChangeArrowheads="1"/>
            </p:cNvSpPr>
            <p:nvPr/>
          </p:nvSpPr>
          <p:spPr bwMode="auto">
            <a:xfrm>
              <a:off x="3389109" y="3008693"/>
              <a:ext cx="638671" cy="259820"/>
            </a:xfrm>
            <a:custGeom>
              <a:avLst/>
              <a:gdLst>
                <a:gd name="T0" fmla="*/ 1368 w 1425"/>
                <a:gd name="T1" fmla="*/ 179 h 583"/>
                <a:gd name="T2" fmla="*/ 1368 w 1425"/>
                <a:gd name="T3" fmla="*/ 179 h 583"/>
                <a:gd name="T4" fmla="*/ 712 w 1425"/>
                <a:gd name="T5" fmla="*/ 0 h 583"/>
                <a:gd name="T6" fmla="*/ 56 w 1425"/>
                <a:gd name="T7" fmla="*/ 179 h 583"/>
                <a:gd name="T8" fmla="*/ 0 w 1425"/>
                <a:gd name="T9" fmla="*/ 179 h 583"/>
                <a:gd name="T10" fmla="*/ 0 w 1425"/>
                <a:gd name="T11" fmla="*/ 291 h 583"/>
                <a:gd name="T12" fmla="*/ 712 w 1425"/>
                <a:gd name="T13" fmla="*/ 582 h 583"/>
                <a:gd name="T14" fmla="*/ 1424 w 1425"/>
                <a:gd name="T15" fmla="*/ 291 h 583"/>
                <a:gd name="T16" fmla="*/ 1424 w 1425"/>
                <a:gd name="T17" fmla="*/ 179 h 583"/>
                <a:gd name="T18" fmla="*/ 1368 w 1425"/>
                <a:gd name="T19" fmla="*/ 1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3">
                  <a:moveTo>
                    <a:pt x="1368" y="179"/>
                  </a:moveTo>
                  <a:lnTo>
                    <a:pt x="1368" y="179"/>
                  </a:lnTo>
                  <a:cubicBezTo>
                    <a:pt x="1261" y="71"/>
                    <a:pt x="1007" y="0"/>
                    <a:pt x="712" y="0"/>
                  </a:cubicBezTo>
                  <a:cubicBezTo>
                    <a:pt x="417" y="0"/>
                    <a:pt x="164" y="71"/>
                    <a:pt x="56" y="179"/>
                  </a:cubicBezTo>
                  <a:cubicBezTo>
                    <a:pt x="0" y="179"/>
                    <a:pt x="0" y="179"/>
                    <a:pt x="0" y="179"/>
                  </a:cubicBezTo>
                  <a:cubicBezTo>
                    <a:pt x="0" y="291"/>
                    <a:pt x="0" y="291"/>
                    <a:pt x="0" y="291"/>
                  </a:cubicBezTo>
                  <a:cubicBezTo>
                    <a:pt x="0" y="451"/>
                    <a:pt x="319" y="582"/>
                    <a:pt x="712" y="582"/>
                  </a:cubicBezTo>
                  <a:cubicBezTo>
                    <a:pt x="1105" y="582"/>
                    <a:pt x="1424" y="451"/>
                    <a:pt x="1424" y="291"/>
                  </a:cubicBezTo>
                  <a:cubicBezTo>
                    <a:pt x="1424" y="179"/>
                    <a:pt x="1424" y="179"/>
                    <a:pt x="1424" y="179"/>
                  </a:cubicBezTo>
                  <a:lnTo>
                    <a:pt x="1368" y="179"/>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47">
              <a:extLst>
                <a:ext uri="{FF2B5EF4-FFF2-40B4-BE49-F238E27FC236}">
                  <a16:creationId xmlns:a16="http://schemas.microsoft.com/office/drawing/2014/main" id="{EF7BA5DE-5270-4814-3C16-F69C943BE9FC}"/>
                </a:ext>
              </a:extLst>
            </p:cNvPr>
            <p:cNvSpPr>
              <a:spLocks noChangeArrowheads="1"/>
            </p:cNvSpPr>
            <p:nvPr/>
          </p:nvSpPr>
          <p:spPr bwMode="auto">
            <a:xfrm>
              <a:off x="3389109" y="2959109"/>
              <a:ext cx="638671" cy="259820"/>
            </a:xfrm>
            <a:custGeom>
              <a:avLst/>
              <a:gdLst>
                <a:gd name="T0" fmla="*/ 1424 w 1425"/>
                <a:gd name="T1" fmla="*/ 291 h 582"/>
                <a:gd name="T2" fmla="*/ 1424 w 1425"/>
                <a:gd name="T3" fmla="*/ 291 h 582"/>
                <a:gd name="T4" fmla="*/ 712 w 1425"/>
                <a:gd name="T5" fmla="*/ 581 h 582"/>
                <a:gd name="T6" fmla="*/ 0 w 1425"/>
                <a:gd name="T7" fmla="*/ 291 h 582"/>
                <a:gd name="T8" fmla="*/ 712 w 1425"/>
                <a:gd name="T9" fmla="*/ 0 h 582"/>
                <a:gd name="T10" fmla="*/ 1424 w 1425"/>
                <a:gd name="T11" fmla="*/ 291 h 582"/>
              </a:gdLst>
              <a:ahLst/>
              <a:cxnLst>
                <a:cxn ang="0">
                  <a:pos x="T0" y="T1"/>
                </a:cxn>
                <a:cxn ang="0">
                  <a:pos x="T2" y="T3"/>
                </a:cxn>
                <a:cxn ang="0">
                  <a:pos x="T4" y="T5"/>
                </a:cxn>
                <a:cxn ang="0">
                  <a:pos x="T6" y="T7"/>
                </a:cxn>
                <a:cxn ang="0">
                  <a:pos x="T8" y="T9"/>
                </a:cxn>
                <a:cxn ang="0">
                  <a:pos x="T10" y="T11"/>
                </a:cxn>
              </a:cxnLst>
              <a:rect l="0" t="0" r="r" b="b"/>
              <a:pathLst>
                <a:path w="1425" h="582">
                  <a:moveTo>
                    <a:pt x="1424" y="291"/>
                  </a:moveTo>
                  <a:lnTo>
                    <a:pt x="1424" y="291"/>
                  </a:lnTo>
                  <a:cubicBezTo>
                    <a:pt x="1424" y="450"/>
                    <a:pt x="1105" y="581"/>
                    <a:pt x="712" y="581"/>
                  </a:cubicBezTo>
                  <a:cubicBezTo>
                    <a:pt x="319" y="581"/>
                    <a:pt x="0" y="450"/>
                    <a:pt x="0" y="291"/>
                  </a:cubicBezTo>
                  <a:cubicBezTo>
                    <a:pt x="0" y="127"/>
                    <a:pt x="319" y="0"/>
                    <a:pt x="712" y="0"/>
                  </a:cubicBezTo>
                  <a:cubicBezTo>
                    <a:pt x="1105" y="0"/>
                    <a:pt x="1424" y="127"/>
                    <a:pt x="1424"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48">
              <a:extLst>
                <a:ext uri="{FF2B5EF4-FFF2-40B4-BE49-F238E27FC236}">
                  <a16:creationId xmlns:a16="http://schemas.microsoft.com/office/drawing/2014/main" id="{0EF8DBB5-C2FA-61D6-029A-AB682EE74201}"/>
                </a:ext>
              </a:extLst>
            </p:cNvPr>
            <p:cNvSpPr>
              <a:spLocks noChangeArrowheads="1"/>
            </p:cNvSpPr>
            <p:nvPr/>
          </p:nvSpPr>
          <p:spPr bwMode="auto">
            <a:xfrm>
              <a:off x="3432745" y="2967043"/>
              <a:ext cx="553383" cy="216186"/>
            </a:xfrm>
            <a:custGeom>
              <a:avLst/>
              <a:gdLst>
                <a:gd name="T0" fmla="*/ 1233 w 1234"/>
                <a:gd name="T1" fmla="*/ 239 h 484"/>
                <a:gd name="T2" fmla="*/ 1233 w 1234"/>
                <a:gd name="T3" fmla="*/ 239 h 484"/>
                <a:gd name="T4" fmla="*/ 614 w 1234"/>
                <a:gd name="T5" fmla="*/ 483 h 484"/>
                <a:gd name="T6" fmla="*/ 0 w 1234"/>
                <a:gd name="T7" fmla="*/ 239 h 484"/>
                <a:gd name="T8" fmla="*/ 614 w 1234"/>
                <a:gd name="T9" fmla="*/ 0 h 484"/>
                <a:gd name="T10" fmla="*/ 1233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1233" y="239"/>
                  </a:moveTo>
                  <a:lnTo>
                    <a:pt x="1233" y="239"/>
                  </a:lnTo>
                  <a:cubicBezTo>
                    <a:pt x="1233" y="375"/>
                    <a:pt x="957" y="483"/>
                    <a:pt x="614" y="483"/>
                  </a:cubicBezTo>
                  <a:cubicBezTo>
                    <a:pt x="277" y="483"/>
                    <a:pt x="0" y="375"/>
                    <a:pt x="0" y="239"/>
                  </a:cubicBezTo>
                  <a:cubicBezTo>
                    <a:pt x="0" y="108"/>
                    <a:pt x="277" y="0"/>
                    <a:pt x="614" y="0"/>
                  </a:cubicBezTo>
                  <a:cubicBezTo>
                    <a:pt x="957" y="0"/>
                    <a:pt x="1233" y="108"/>
                    <a:pt x="1233"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49">
              <a:extLst>
                <a:ext uri="{FF2B5EF4-FFF2-40B4-BE49-F238E27FC236}">
                  <a16:creationId xmlns:a16="http://schemas.microsoft.com/office/drawing/2014/main" id="{DA3DCF20-138C-B35B-12B7-FEF69721448C}"/>
                </a:ext>
              </a:extLst>
            </p:cNvPr>
            <p:cNvSpPr>
              <a:spLocks noChangeArrowheads="1"/>
            </p:cNvSpPr>
            <p:nvPr/>
          </p:nvSpPr>
          <p:spPr bwMode="auto">
            <a:xfrm>
              <a:off x="3355390" y="2937292"/>
              <a:ext cx="638671" cy="259820"/>
            </a:xfrm>
            <a:custGeom>
              <a:avLst/>
              <a:gdLst>
                <a:gd name="T0" fmla="*/ 1368 w 1426"/>
                <a:gd name="T1" fmla="*/ 178 h 582"/>
                <a:gd name="T2" fmla="*/ 1368 w 1426"/>
                <a:gd name="T3" fmla="*/ 178 h 582"/>
                <a:gd name="T4" fmla="*/ 712 w 1426"/>
                <a:gd name="T5" fmla="*/ 0 h 582"/>
                <a:gd name="T6" fmla="*/ 56 w 1426"/>
                <a:gd name="T7" fmla="*/ 178 h 582"/>
                <a:gd name="T8" fmla="*/ 0 w 1426"/>
                <a:gd name="T9" fmla="*/ 178 h 582"/>
                <a:gd name="T10" fmla="*/ 0 w 1426"/>
                <a:gd name="T11" fmla="*/ 291 h 582"/>
                <a:gd name="T12" fmla="*/ 712 w 1426"/>
                <a:gd name="T13" fmla="*/ 581 h 582"/>
                <a:gd name="T14" fmla="*/ 1425 w 1426"/>
                <a:gd name="T15" fmla="*/ 291 h 582"/>
                <a:gd name="T16" fmla="*/ 1425 w 1426"/>
                <a:gd name="T17" fmla="*/ 178 h 582"/>
                <a:gd name="T18" fmla="*/ 1368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8"/>
                  </a:moveTo>
                  <a:lnTo>
                    <a:pt x="1368" y="178"/>
                  </a:lnTo>
                  <a:cubicBezTo>
                    <a:pt x="1260" y="75"/>
                    <a:pt x="1007" y="0"/>
                    <a:pt x="712" y="0"/>
                  </a:cubicBezTo>
                  <a:cubicBezTo>
                    <a:pt x="417" y="0"/>
                    <a:pt x="164" y="75"/>
                    <a:pt x="56" y="178"/>
                  </a:cubicBezTo>
                  <a:cubicBezTo>
                    <a:pt x="0" y="178"/>
                    <a:pt x="0" y="178"/>
                    <a:pt x="0" y="178"/>
                  </a:cubicBezTo>
                  <a:cubicBezTo>
                    <a:pt x="0" y="291"/>
                    <a:pt x="0" y="291"/>
                    <a:pt x="0" y="291"/>
                  </a:cubicBezTo>
                  <a:cubicBezTo>
                    <a:pt x="0" y="450"/>
                    <a:pt x="318" y="581"/>
                    <a:pt x="712" y="581"/>
                  </a:cubicBezTo>
                  <a:cubicBezTo>
                    <a:pt x="1106" y="581"/>
                    <a:pt x="1425" y="450"/>
                    <a:pt x="1425" y="291"/>
                  </a:cubicBezTo>
                  <a:cubicBezTo>
                    <a:pt x="1425" y="178"/>
                    <a:pt x="1425" y="178"/>
                    <a:pt x="1425"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50">
              <a:extLst>
                <a:ext uri="{FF2B5EF4-FFF2-40B4-BE49-F238E27FC236}">
                  <a16:creationId xmlns:a16="http://schemas.microsoft.com/office/drawing/2014/main" id="{36F2E703-E52D-655F-4E4D-3B3332A99BE9}"/>
                </a:ext>
              </a:extLst>
            </p:cNvPr>
            <p:cNvSpPr>
              <a:spLocks noChangeArrowheads="1"/>
            </p:cNvSpPr>
            <p:nvPr/>
          </p:nvSpPr>
          <p:spPr bwMode="auto">
            <a:xfrm>
              <a:off x="3355390" y="2887708"/>
              <a:ext cx="638671" cy="259820"/>
            </a:xfrm>
            <a:custGeom>
              <a:avLst/>
              <a:gdLst>
                <a:gd name="T0" fmla="*/ 1425 w 1426"/>
                <a:gd name="T1" fmla="*/ 290 h 582"/>
                <a:gd name="T2" fmla="*/ 1425 w 1426"/>
                <a:gd name="T3" fmla="*/ 290 h 582"/>
                <a:gd name="T4" fmla="*/ 712 w 1426"/>
                <a:gd name="T5" fmla="*/ 581 h 582"/>
                <a:gd name="T6" fmla="*/ 0 w 1426"/>
                <a:gd name="T7" fmla="*/ 290 h 582"/>
                <a:gd name="T8" fmla="*/ 712 w 1426"/>
                <a:gd name="T9" fmla="*/ 0 h 582"/>
                <a:gd name="T10" fmla="*/ 1425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1425" y="290"/>
                  </a:moveTo>
                  <a:lnTo>
                    <a:pt x="1425" y="290"/>
                  </a:lnTo>
                  <a:cubicBezTo>
                    <a:pt x="1425" y="450"/>
                    <a:pt x="1106" y="581"/>
                    <a:pt x="712" y="581"/>
                  </a:cubicBezTo>
                  <a:cubicBezTo>
                    <a:pt x="318" y="581"/>
                    <a:pt x="0" y="450"/>
                    <a:pt x="0" y="290"/>
                  </a:cubicBezTo>
                  <a:cubicBezTo>
                    <a:pt x="0" y="126"/>
                    <a:pt x="318" y="0"/>
                    <a:pt x="712" y="0"/>
                  </a:cubicBezTo>
                  <a:cubicBezTo>
                    <a:pt x="1106" y="0"/>
                    <a:pt x="1425" y="126"/>
                    <a:pt x="1425"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 name="Freeform 51">
              <a:extLst>
                <a:ext uri="{FF2B5EF4-FFF2-40B4-BE49-F238E27FC236}">
                  <a16:creationId xmlns:a16="http://schemas.microsoft.com/office/drawing/2014/main" id="{4902CB3B-B8FC-00A2-A801-5F7672C049D0}"/>
                </a:ext>
              </a:extLst>
            </p:cNvPr>
            <p:cNvSpPr>
              <a:spLocks noChangeArrowheads="1"/>
            </p:cNvSpPr>
            <p:nvPr/>
          </p:nvSpPr>
          <p:spPr bwMode="auto">
            <a:xfrm>
              <a:off x="3397043" y="2895642"/>
              <a:ext cx="553383" cy="216186"/>
            </a:xfrm>
            <a:custGeom>
              <a:avLst/>
              <a:gdLst>
                <a:gd name="T0" fmla="*/ 1232 w 1233"/>
                <a:gd name="T1" fmla="*/ 240 h 484"/>
                <a:gd name="T2" fmla="*/ 1232 w 1233"/>
                <a:gd name="T3" fmla="*/ 240 h 484"/>
                <a:gd name="T4" fmla="*/ 618 w 1233"/>
                <a:gd name="T5" fmla="*/ 483 h 484"/>
                <a:gd name="T6" fmla="*/ 0 w 1233"/>
                <a:gd name="T7" fmla="*/ 240 h 484"/>
                <a:gd name="T8" fmla="*/ 618 w 1233"/>
                <a:gd name="T9" fmla="*/ 0 h 484"/>
                <a:gd name="T10" fmla="*/ 1232 w 1233"/>
                <a:gd name="T11" fmla="*/ 240 h 484"/>
              </a:gdLst>
              <a:ahLst/>
              <a:cxnLst>
                <a:cxn ang="0">
                  <a:pos x="T0" y="T1"/>
                </a:cxn>
                <a:cxn ang="0">
                  <a:pos x="T2" y="T3"/>
                </a:cxn>
                <a:cxn ang="0">
                  <a:pos x="T4" y="T5"/>
                </a:cxn>
                <a:cxn ang="0">
                  <a:pos x="T6" y="T7"/>
                </a:cxn>
                <a:cxn ang="0">
                  <a:pos x="T8" y="T9"/>
                </a:cxn>
                <a:cxn ang="0">
                  <a:pos x="T10" y="T11"/>
                </a:cxn>
              </a:cxnLst>
              <a:rect l="0" t="0" r="r" b="b"/>
              <a:pathLst>
                <a:path w="1233" h="484">
                  <a:moveTo>
                    <a:pt x="1232" y="240"/>
                  </a:moveTo>
                  <a:lnTo>
                    <a:pt x="1232" y="240"/>
                  </a:lnTo>
                  <a:cubicBezTo>
                    <a:pt x="1232" y="375"/>
                    <a:pt x="956" y="483"/>
                    <a:pt x="618" y="483"/>
                  </a:cubicBezTo>
                  <a:cubicBezTo>
                    <a:pt x="276" y="483"/>
                    <a:pt x="0" y="375"/>
                    <a:pt x="0" y="240"/>
                  </a:cubicBezTo>
                  <a:cubicBezTo>
                    <a:pt x="0" y="108"/>
                    <a:pt x="276" y="0"/>
                    <a:pt x="618" y="0"/>
                  </a:cubicBezTo>
                  <a:cubicBezTo>
                    <a:pt x="956" y="0"/>
                    <a:pt x="1232" y="108"/>
                    <a:pt x="1232" y="240"/>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 name="Freeform 64">
              <a:extLst>
                <a:ext uri="{FF2B5EF4-FFF2-40B4-BE49-F238E27FC236}">
                  <a16:creationId xmlns:a16="http://schemas.microsoft.com/office/drawing/2014/main" id="{27F09842-2CD1-6CDC-A75F-03B5D2F0FEE5}"/>
                </a:ext>
              </a:extLst>
            </p:cNvPr>
            <p:cNvSpPr>
              <a:spLocks noChangeArrowheads="1"/>
            </p:cNvSpPr>
            <p:nvPr/>
          </p:nvSpPr>
          <p:spPr bwMode="auto">
            <a:xfrm>
              <a:off x="1907470" y="3831786"/>
              <a:ext cx="638671" cy="259820"/>
            </a:xfrm>
            <a:custGeom>
              <a:avLst/>
              <a:gdLst>
                <a:gd name="T0" fmla="*/ 56 w 1426"/>
                <a:gd name="T1" fmla="*/ 178 h 582"/>
                <a:gd name="T2" fmla="*/ 56 w 1426"/>
                <a:gd name="T3" fmla="*/ 178 h 582"/>
                <a:gd name="T4" fmla="*/ 712 w 1426"/>
                <a:gd name="T5" fmla="*/ 0 h 582"/>
                <a:gd name="T6" fmla="*/ 1368 w 1426"/>
                <a:gd name="T7" fmla="*/ 178 h 582"/>
                <a:gd name="T8" fmla="*/ 1425 w 1426"/>
                <a:gd name="T9" fmla="*/ 178 h 582"/>
                <a:gd name="T10" fmla="*/ 1425 w 1426"/>
                <a:gd name="T11" fmla="*/ 290 h 582"/>
                <a:gd name="T12" fmla="*/ 712 w 1426"/>
                <a:gd name="T13" fmla="*/ 581 h 582"/>
                <a:gd name="T14" fmla="*/ 0 w 1426"/>
                <a:gd name="T15" fmla="*/ 290 h 582"/>
                <a:gd name="T16" fmla="*/ 0 w 1426"/>
                <a:gd name="T17" fmla="*/ 178 h 582"/>
                <a:gd name="T18" fmla="*/ 56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56" y="178"/>
                  </a:moveTo>
                  <a:lnTo>
                    <a:pt x="56" y="178"/>
                  </a:lnTo>
                  <a:cubicBezTo>
                    <a:pt x="164" y="75"/>
                    <a:pt x="417" y="0"/>
                    <a:pt x="712" y="0"/>
                  </a:cubicBezTo>
                  <a:cubicBezTo>
                    <a:pt x="1008" y="0"/>
                    <a:pt x="1260" y="75"/>
                    <a:pt x="1368" y="178"/>
                  </a:cubicBezTo>
                  <a:cubicBezTo>
                    <a:pt x="1425" y="178"/>
                    <a:pt x="1425" y="178"/>
                    <a:pt x="1425" y="178"/>
                  </a:cubicBezTo>
                  <a:cubicBezTo>
                    <a:pt x="1425" y="290"/>
                    <a:pt x="1425" y="290"/>
                    <a:pt x="1425" y="290"/>
                  </a:cubicBezTo>
                  <a:cubicBezTo>
                    <a:pt x="1425" y="455"/>
                    <a:pt x="1106" y="581"/>
                    <a:pt x="712" y="581"/>
                  </a:cubicBezTo>
                  <a:cubicBezTo>
                    <a:pt x="318" y="581"/>
                    <a:pt x="0" y="455"/>
                    <a:pt x="0" y="290"/>
                  </a:cubicBezTo>
                  <a:cubicBezTo>
                    <a:pt x="0" y="178"/>
                    <a:pt x="0" y="178"/>
                    <a:pt x="0" y="178"/>
                  </a:cubicBezTo>
                  <a:lnTo>
                    <a:pt x="56"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Freeform 65">
              <a:extLst>
                <a:ext uri="{FF2B5EF4-FFF2-40B4-BE49-F238E27FC236}">
                  <a16:creationId xmlns:a16="http://schemas.microsoft.com/office/drawing/2014/main" id="{F7996C17-C8A3-2F3A-5621-2041B55C055C}"/>
                </a:ext>
              </a:extLst>
            </p:cNvPr>
            <p:cNvSpPr>
              <a:spLocks noChangeArrowheads="1"/>
            </p:cNvSpPr>
            <p:nvPr/>
          </p:nvSpPr>
          <p:spPr bwMode="auto">
            <a:xfrm>
              <a:off x="1907470" y="3780219"/>
              <a:ext cx="638671" cy="259820"/>
            </a:xfrm>
            <a:custGeom>
              <a:avLst/>
              <a:gdLst>
                <a:gd name="T0" fmla="*/ 0 w 1426"/>
                <a:gd name="T1" fmla="*/ 290 h 581"/>
                <a:gd name="T2" fmla="*/ 0 w 1426"/>
                <a:gd name="T3" fmla="*/ 290 h 581"/>
                <a:gd name="T4" fmla="*/ 712 w 1426"/>
                <a:gd name="T5" fmla="*/ 580 h 581"/>
                <a:gd name="T6" fmla="*/ 1425 w 1426"/>
                <a:gd name="T7" fmla="*/ 290 h 581"/>
                <a:gd name="T8" fmla="*/ 712 w 1426"/>
                <a:gd name="T9" fmla="*/ 0 h 581"/>
                <a:gd name="T10" fmla="*/ 0 w 1426"/>
                <a:gd name="T11" fmla="*/ 290 h 581"/>
              </a:gdLst>
              <a:ahLst/>
              <a:cxnLst>
                <a:cxn ang="0">
                  <a:pos x="T0" y="T1"/>
                </a:cxn>
                <a:cxn ang="0">
                  <a:pos x="T2" y="T3"/>
                </a:cxn>
                <a:cxn ang="0">
                  <a:pos x="T4" y="T5"/>
                </a:cxn>
                <a:cxn ang="0">
                  <a:pos x="T6" y="T7"/>
                </a:cxn>
                <a:cxn ang="0">
                  <a:pos x="T8" y="T9"/>
                </a:cxn>
                <a:cxn ang="0">
                  <a:pos x="T10" y="T11"/>
                </a:cxn>
              </a:cxnLst>
              <a:rect l="0" t="0" r="r" b="b"/>
              <a:pathLst>
                <a:path w="1426" h="581">
                  <a:moveTo>
                    <a:pt x="0" y="290"/>
                  </a:moveTo>
                  <a:lnTo>
                    <a:pt x="0" y="290"/>
                  </a:lnTo>
                  <a:cubicBezTo>
                    <a:pt x="0" y="449"/>
                    <a:pt x="318" y="580"/>
                    <a:pt x="712" y="580"/>
                  </a:cubicBezTo>
                  <a:cubicBezTo>
                    <a:pt x="1106" y="580"/>
                    <a:pt x="1425" y="449"/>
                    <a:pt x="1425" y="290"/>
                  </a:cubicBezTo>
                  <a:cubicBezTo>
                    <a:pt x="1425" y="131"/>
                    <a:pt x="1106" y="0"/>
                    <a:pt x="712" y="0"/>
                  </a:cubicBezTo>
                  <a:cubicBezTo>
                    <a:pt x="318"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7" name="Freeform 66">
              <a:extLst>
                <a:ext uri="{FF2B5EF4-FFF2-40B4-BE49-F238E27FC236}">
                  <a16:creationId xmlns:a16="http://schemas.microsoft.com/office/drawing/2014/main" id="{8018FB90-424C-CAB0-145F-562951F2BFB8}"/>
                </a:ext>
              </a:extLst>
            </p:cNvPr>
            <p:cNvSpPr>
              <a:spLocks noChangeArrowheads="1"/>
            </p:cNvSpPr>
            <p:nvPr/>
          </p:nvSpPr>
          <p:spPr bwMode="auto">
            <a:xfrm>
              <a:off x="1949123" y="3788152"/>
              <a:ext cx="553383" cy="216186"/>
            </a:xfrm>
            <a:custGeom>
              <a:avLst/>
              <a:gdLst>
                <a:gd name="T0" fmla="*/ 0 w 1233"/>
                <a:gd name="T1" fmla="*/ 239 h 484"/>
                <a:gd name="T2" fmla="*/ 0 w 1233"/>
                <a:gd name="T3" fmla="*/ 239 h 484"/>
                <a:gd name="T4" fmla="*/ 618 w 1233"/>
                <a:gd name="T5" fmla="*/ 483 h 484"/>
                <a:gd name="T6" fmla="*/ 1232 w 1233"/>
                <a:gd name="T7" fmla="*/ 239 h 484"/>
                <a:gd name="T8" fmla="*/ 618 w 1233"/>
                <a:gd name="T9" fmla="*/ 0 h 484"/>
                <a:gd name="T10" fmla="*/ 0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0" y="239"/>
                  </a:moveTo>
                  <a:lnTo>
                    <a:pt x="0" y="239"/>
                  </a:lnTo>
                  <a:cubicBezTo>
                    <a:pt x="0" y="375"/>
                    <a:pt x="276" y="483"/>
                    <a:pt x="618" y="483"/>
                  </a:cubicBezTo>
                  <a:cubicBezTo>
                    <a:pt x="956" y="483"/>
                    <a:pt x="1232" y="375"/>
                    <a:pt x="1232" y="239"/>
                  </a:cubicBezTo>
                  <a:cubicBezTo>
                    <a:pt x="1232" y="108"/>
                    <a:pt x="956" y="0"/>
                    <a:pt x="618" y="0"/>
                  </a:cubicBezTo>
                  <a:cubicBezTo>
                    <a:pt x="276"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67">
              <a:extLst>
                <a:ext uri="{FF2B5EF4-FFF2-40B4-BE49-F238E27FC236}">
                  <a16:creationId xmlns:a16="http://schemas.microsoft.com/office/drawing/2014/main" id="{6BC1DD92-18AD-CAE1-1426-E6E33627B12F}"/>
                </a:ext>
              </a:extLst>
            </p:cNvPr>
            <p:cNvSpPr>
              <a:spLocks noChangeArrowheads="1"/>
            </p:cNvSpPr>
            <p:nvPr/>
          </p:nvSpPr>
          <p:spPr bwMode="auto">
            <a:xfrm>
              <a:off x="1929288" y="3762368"/>
              <a:ext cx="638671" cy="259820"/>
            </a:xfrm>
            <a:custGeom>
              <a:avLst/>
              <a:gdLst>
                <a:gd name="T0" fmla="*/ 57 w 1426"/>
                <a:gd name="T1" fmla="*/ 177 h 581"/>
                <a:gd name="T2" fmla="*/ 57 w 1426"/>
                <a:gd name="T3" fmla="*/ 177 h 581"/>
                <a:gd name="T4" fmla="*/ 712 w 1426"/>
                <a:gd name="T5" fmla="*/ 0 h 581"/>
                <a:gd name="T6" fmla="*/ 1368 w 1426"/>
                <a:gd name="T7" fmla="*/ 177 h 581"/>
                <a:gd name="T8" fmla="*/ 1425 w 1426"/>
                <a:gd name="T9" fmla="*/ 177 h 581"/>
                <a:gd name="T10" fmla="*/ 1425 w 1426"/>
                <a:gd name="T11" fmla="*/ 290 h 581"/>
                <a:gd name="T12" fmla="*/ 712 w 1426"/>
                <a:gd name="T13" fmla="*/ 580 h 581"/>
                <a:gd name="T14" fmla="*/ 0 w 1426"/>
                <a:gd name="T15" fmla="*/ 290 h 581"/>
                <a:gd name="T16" fmla="*/ 0 w 1426"/>
                <a:gd name="T17" fmla="*/ 177 h 581"/>
                <a:gd name="T18" fmla="*/ 57 w 1426"/>
                <a:gd name="T19" fmla="*/ 17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57" y="177"/>
                  </a:moveTo>
                  <a:lnTo>
                    <a:pt x="57" y="177"/>
                  </a:lnTo>
                  <a:cubicBezTo>
                    <a:pt x="164" y="74"/>
                    <a:pt x="417" y="0"/>
                    <a:pt x="712" y="0"/>
                  </a:cubicBezTo>
                  <a:cubicBezTo>
                    <a:pt x="1008" y="0"/>
                    <a:pt x="1261" y="74"/>
                    <a:pt x="1368" y="177"/>
                  </a:cubicBezTo>
                  <a:cubicBezTo>
                    <a:pt x="1425" y="177"/>
                    <a:pt x="1425" y="177"/>
                    <a:pt x="1425" y="177"/>
                  </a:cubicBezTo>
                  <a:cubicBezTo>
                    <a:pt x="1425" y="290"/>
                    <a:pt x="1425" y="290"/>
                    <a:pt x="1425" y="290"/>
                  </a:cubicBezTo>
                  <a:cubicBezTo>
                    <a:pt x="1425" y="454"/>
                    <a:pt x="1106" y="580"/>
                    <a:pt x="712" y="580"/>
                  </a:cubicBezTo>
                  <a:cubicBezTo>
                    <a:pt x="319" y="580"/>
                    <a:pt x="0" y="454"/>
                    <a:pt x="0" y="290"/>
                  </a:cubicBezTo>
                  <a:cubicBezTo>
                    <a:pt x="0" y="177"/>
                    <a:pt x="0" y="177"/>
                    <a:pt x="0" y="177"/>
                  </a:cubicBezTo>
                  <a:lnTo>
                    <a:pt x="57" y="177"/>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68">
              <a:extLst>
                <a:ext uri="{FF2B5EF4-FFF2-40B4-BE49-F238E27FC236}">
                  <a16:creationId xmlns:a16="http://schemas.microsoft.com/office/drawing/2014/main" id="{EC033A8A-CFC4-E0E8-74BC-83972CC01C6F}"/>
                </a:ext>
              </a:extLst>
            </p:cNvPr>
            <p:cNvSpPr>
              <a:spLocks noChangeArrowheads="1"/>
            </p:cNvSpPr>
            <p:nvPr/>
          </p:nvSpPr>
          <p:spPr bwMode="auto">
            <a:xfrm>
              <a:off x="1929288" y="3710801"/>
              <a:ext cx="638671" cy="259820"/>
            </a:xfrm>
            <a:custGeom>
              <a:avLst/>
              <a:gdLst>
                <a:gd name="T0" fmla="*/ 0 w 1426"/>
                <a:gd name="T1" fmla="*/ 290 h 582"/>
                <a:gd name="T2" fmla="*/ 0 w 1426"/>
                <a:gd name="T3" fmla="*/ 290 h 582"/>
                <a:gd name="T4" fmla="*/ 712 w 1426"/>
                <a:gd name="T5" fmla="*/ 581 h 582"/>
                <a:gd name="T6" fmla="*/ 1425 w 1426"/>
                <a:gd name="T7" fmla="*/ 290 h 582"/>
                <a:gd name="T8" fmla="*/ 712 w 1426"/>
                <a:gd name="T9" fmla="*/ 0 h 582"/>
                <a:gd name="T10" fmla="*/ 0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0" y="290"/>
                  </a:moveTo>
                  <a:lnTo>
                    <a:pt x="0" y="290"/>
                  </a:lnTo>
                  <a:cubicBezTo>
                    <a:pt x="0" y="450"/>
                    <a:pt x="319" y="581"/>
                    <a:pt x="712" y="581"/>
                  </a:cubicBezTo>
                  <a:cubicBezTo>
                    <a:pt x="1106" y="581"/>
                    <a:pt x="1425" y="450"/>
                    <a:pt x="1425" y="290"/>
                  </a:cubicBezTo>
                  <a:cubicBezTo>
                    <a:pt x="1425" y="131"/>
                    <a:pt x="1106" y="0"/>
                    <a:pt x="712" y="0"/>
                  </a:cubicBezTo>
                  <a:cubicBezTo>
                    <a:pt x="319"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69">
              <a:extLst>
                <a:ext uri="{FF2B5EF4-FFF2-40B4-BE49-F238E27FC236}">
                  <a16:creationId xmlns:a16="http://schemas.microsoft.com/office/drawing/2014/main" id="{B38B846B-5F5A-C98B-1AB9-C9CAE9908C95}"/>
                </a:ext>
              </a:extLst>
            </p:cNvPr>
            <p:cNvSpPr>
              <a:spLocks noChangeArrowheads="1"/>
            </p:cNvSpPr>
            <p:nvPr/>
          </p:nvSpPr>
          <p:spPr bwMode="auto">
            <a:xfrm>
              <a:off x="1972924" y="3718735"/>
              <a:ext cx="553383" cy="216186"/>
            </a:xfrm>
            <a:custGeom>
              <a:avLst/>
              <a:gdLst>
                <a:gd name="T0" fmla="*/ 0 w 1233"/>
                <a:gd name="T1" fmla="*/ 243 h 483"/>
                <a:gd name="T2" fmla="*/ 0 w 1233"/>
                <a:gd name="T3" fmla="*/ 243 h 483"/>
                <a:gd name="T4" fmla="*/ 618 w 1233"/>
                <a:gd name="T5" fmla="*/ 482 h 483"/>
                <a:gd name="T6" fmla="*/ 1232 w 1233"/>
                <a:gd name="T7" fmla="*/ 243 h 483"/>
                <a:gd name="T8" fmla="*/ 618 w 1233"/>
                <a:gd name="T9" fmla="*/ 0 h 483"/>
                <a:gd name="T10" fmla="*/ 0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0" y="243"/>
                  </a:moveTo>
                  <a:lnTo>
                    <a:pt x="0" y="243"/>
                  </a:lnTo>
                  <a:cubicBezTo>
                    <a:pt x="0" y="374"/>
                    <a:pt x="277" y="482"/>
                    <a:pt x="618" y="482"/>
                  </a:cubicBezTo>
                  <a:cubicBezTo>
                    <a:pt x="956" y="482"/>
                    <a:pt x="1232" y="374"/>
                    <a:pt x="1232" y="243"/>
                  </a:cubicBezTo>
                  <a:cubicBezTo>
                    <a:pt x="1232" y="107"/>
                    <a:pt x="956" y="0"/>
                    <a:pt x="618" y="0"/>
                  </a:cubicBezTo>
                  <a:cubicBezTo>
                    <a:pt x="277" y="0"/>
                    <a:pt x="0" y="107"/>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1" name="Freeform 70">
              <a:extLst>
                <a:ext uri="{FF2B5EF4-FFF2-40B4-BE49-F238E27FC236}">
                  <a16:creationId xmlns:a16="http://schemas.microsoft.com/office/drawing/2014/main" id="{844908B5-08E2-8075-3AA4-A38AB4017436}"/>
                </a:ext>
              </a:extLst>
            </p:cNvPr>
            <p:cNvSpPr>
              <a:spLocks noChangeArrowheads="1"/>
            </p:cNvSpPr>
            <p:nvPr/>
          </p:nvSpPr>
          <p:spPr bwMode="auto">
            <a:xfrm>
              <a:off x="1929288" y="3700884"/>
              <a:ext cx="638671" cy="259820"/>
            </a:xfrm>
            <a:custGeom>
              <a:avLst/>
              <a:gdLst>
                <a:gd name="T0" fmla="*/ 57 w 1426"/>
                <a:gd name="T1" fmla="*/ 174 h 582"/>
                <a:gd name="T2" fmla="*/ 57 w 1426"/>
                <a:gd name="T3" fmla="*/ 174 h 582"/>
                <a:gd name="T4" fmla="*/ 712 w 1426"/>
                <a:gd name="T5" fmla="*/ 0 h 582"/>
                <a:gd name="T6" fmla="*/ 1368 w 1426"/>
                <a:gd name="T7" fmla="*/ 174 h 582"/>
                <a:gd name="T8" fmla="*/ 1425 w 1426"/>
                <a:gd name="T9" fmla="*/ 174 h 582"/>
                <a:gd name="T10" fmla="*/ 1425 w 1426"/>
                <a:gd name="T11" fmla="*/ 291 h 582"/>
                <a:gd name="T12" fmla="*/ 712 w 1426"/>
                <a:gd name="T13" fmla="*/ 581 h 582"/>
                <a:gd name="T14" fmla="*/ 0 w 1426"/>
                <a:gd name="T15" fmla="*/ 291 h 582"/>
                <a:gd name="T16" fmla="*/ 0 w 1426"/>
                <a:gd name="T17" fmla="*/ 174 h 582"/>
                <a:gd name="T18" fmla="*/ 57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57" y="174"/>
                  </a:moveTo>
                  <a:lnTo>
                    <a:pt x="57" y="174"/>
                  </a:lnTo>
                  <a:cubicBezTo>
                    <a:pt x="164" y="71"/>
                    <a:pt x="417" y="0"/>
                    <a:pt x="712" y="0"/>
                  </a:cubicBezTo>
                  <a:cubicBezTo>
                    <a:pt x="1008" y="0"/>
                    <a:pt x="1261" y="71"/>
                    <a:pt x="1368" y="174"/>
                  </a:cubicBezTo>
                  <a:cubicBezTo>
                    <a:pt x="1425" y="174"/>
                    <a:pt x="1425" y="174"/>
                    <a:pt x="1425" y="174"/>
                  </a:cubicBezTo>
                  <a:cubicBezTo>
                    <a:pt x="1425" y="291"/>
                    <a:pt x="1425" y="291"/>
                    <a:pt x="1425" y="291"/>
                  </a:cubicBezTo>
                  <a:cubicBezTo>
                    <a:pt x="1425" y="451"/>
                    <a:pt x="1106" y="581"/>
                    <a:pt x="712" y="581"/>
                  </a:cubicBezTo>
                  <a:cubicBezTo>
                    <a:pt x="319" y="581"/>
                    <a:pt x="0" y="451"/>
                    <a:pt x="0" y="291"/>
                  </a:cubicBezTo>
                  <a:cubicBezTo>
                    <a:pt x="0" y="174"/>
                    <a:pt x="0" y="174"/>
                    <a:pt x="0" y="174"/>
                  </a:cubicBezTo>
                  <a:lnTo>
                    <a:pt x="57"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2" name="Freeform 71">
              <a:extLst>
                <a:ext uri="{FF2B5EF4-FFF2-40B4-BE49-F238E27FC236}">
                  <a16:creationId xmlns:a16="http://schemas.microsoft.com/office/drawing/2014/main" id="{B6E28A87-D1E8-B81E-4F23-6263BB87A807}"/>
                </a:ext>
              </a:extLst>
            </p:cNvPr>
            <p:cNvSpPr>
              <a:spLocks noChangeArrowheads="1"/>
            </p:cNvSpPr>
            <p:nvPr/>
          </p:nvSpPr>
          <p:spPr bwMode="auto">
            <a:xfrm>
              <a:off x="1929288" y="3647334"/>
              <a:ext cx="638671" cy="259820"/>
            </a:xfrm>
            <a:custGeom>
              <a:avLst/>
              <a:gdLst>
                <a:gd name="T0" fmla="*/ 0 w 1426"/>
                <a:gd name="T1" fmla="*/ 291 h 582"/>
                <a:gd name="T2" fmla="*/ 0 w 1426"/>
                <a:gd name="T3" fmla="*/ 291 h 582"/>
                <a:gd name="T4" fmla="*/ 712 w 1426"/>
                <a:gd name="T5" fmla="*/ 581 h 582"/>
                <a:gd name="T6" fmla="*/ 1425 w 1426"/>
                <a:gd name="T7" fmla="*/ 291 h 582"/>
                <a:gd name="T8" fmla="*/ 712 w 1426"/>
                <a:gd name="T9" fmla="*/ 0 h 582"/>
                <a:gd name="T10" fmla="*/ 0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0" y="291"/>
                  </a:moveTo>
                  <a:lnTo>
                    <a:pt x="0" y="291"/>
                  </a:lnTo>
                  <a:cubicBezTo>
                    <a:pt x="0" y="450"/>
                    <a:pt x="319" y="581"/>
                    <a:pt x="712" y="581"/>
                  </a:cubicBezTo>
                  <a:cubicBezTo>
                    <a:pt x="1106" y="581"/>
                    <a:pt x="1425" y="450"/>
                    <a:pt x="1425" y="291"/>
                  </a:cubicBezTo>
                  <a:cubicBezTo>
                    <a:pt x="1425" y="131"/>
                    <a:pt x="1106" y="0"/>
                    <a:pt x="712"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3" name="Freeform 72">
              <a:extLst>
                <a:ext uri="{FF2B5EF4-FFF2-40B4-BE49-F238E27FC236}">
                  <a16:creationId xmlns:a16="http://schemas.microsoft.com/office/drawing/2014/main" id="{2A4C9804-9F9B-EE79-2ADF-FF0427658066}"/>
                </a:ext>
              </a:extLst>
            </p:cNvPr>
            <p:cNvSpPr>
              <a:spLocks noChangeArrowheads="1"/>
            </p:cNvSpPr>
            <p:nvPr/>
          </p:nvSpPr>
          <p:spPr bwMode="auto">
            <a:xfrm>
              <a:off x="1972924" y="3655267"/>
              <a:ext cx="553383" cy="216186"/>
            </a:xfrm>
            <a:custGeom>
              <a:avLst/>
              <a:gdLst>
                <a:gd name="T0" fmla="*/ 0 w 1233"/>
                <a:gd name="T1" fmla="*/ 243 h 484"/>
                <a:gd name="T2" fmla="*/ 0 w 1233"/>
                <a:gd name="T3" fmla="*/ 243 h 484"/>
                <a:gd name="T4" fmla="*/ 618 w 1233"/>
                <a:gd name="T5" fmla="*/ 483 h 484"/>
                <a:gd name="T6" fmla="*/ 1232 w 1233"/>
                <a:gd name="T7" fmla="*/ 243 h 484"/>
                <a:gd name="T8" fmla="*/ 618 w 1233"/>
                <a:gd name="T9" fmla="*/ 0 h 484"/>
                <a:gd name="T10" fmla="*/ 0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0" y="243"/>
                  </a:moveTo>
                  <a:lnTo>
                    <a:pt x="0" y="243"/>
                  </a:lnTo>
                  <a:cubicBezTo>
                    <a:pt x="0" y="375"/>
                    <a:pt x="277" y="483"/>
                    <a:pt x="618" y="483"/>
                  </a:cubicBezTo>
                  <a:cubicBezTo>
                    <a:pt x="956" y="483"/>
                    <a:pt x="1232" y="375"/>
                    <a:pt x="1232" y="243"/>
                  </a:cubicBezTo>
                  <a:cubicBezTo>
                    <a:pt x="1232" y="108"/>
                    <a:pt x="956" y="0"/>
                    <a:pt x="618" y="0"/>
                  </a:cubicBezTo>
                  <a:cubicBezTo>
                    <a:pt x="277"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4" name="Freeform 73">
              <a:extLst>
                <a:ext uri="{FF2B5EF4-FFF2-40B4-BE49-F238E27FC236}">
                  <a16:creationId xmlns:a16="http://schemas.microsoft.com/office/drawing/2014/main" id="{97F5788F-8E03-2220-B20C-DC1D55825E39}"/>
                </a:ext>
              </a:extLst>
            </p:cNvPr>
            <p:cNvSpPr>
              <a:spLocks noChangeArrowheads="1"/>
            </p:cNvSpPr>
            <p:nvPr/>
          </p:nvSpPr>
          <p:spPr bwMode="auto">
            <a:xfrm>
              <a:off x="1929288" y="3635434"/>
              <a:ext cx="638671" cy="259820"/>
            </a:xfrm>
            <a:custGeom>
              <a:avLst/>
              <a:gdLst>
                <a:gd name="T0" fmla="*/ 57 w 1426"/>
                <a:gd name="T1" fmla="*/ 174 h 582"/>
                <a:gd name="T2" fmla="*/ 57 w 1426"/>
                <a:gd name="T3" fmla="*/ 174 h 582"/>
                <a:gd name="T4" fmla="*/ 712 w 1426"/>
                <a:gd name="T5" fmla="*/ 0 h 582"/>
                <a:gd name="T6" fmla="*/ 1368 w 1426"/>
                <a:gd name="T7" fmla="*/ 174 h 582"/>
                <a:gd name="T8" fmla="*/ 1425 w 1426"/>
                <a:gd name="T9" fmla="*/ 174 h 582"/>
                <a:gd name="T10" fmla="*/ 1425 w 1426"/>
                <a:gd name="T11" fmla="*/ 290 h 582"/>
                <a:gd name="T12" fmla="*/ 712 w 1426"/>
                <a:gd name="T13" fmla="*/ 581 h 582"/>
                <a:gd name="T14" fmla="*/ 0 w 1426"/>
                <a:gd name="T15" fmla="*/ 290 h 582"/>
                <a:gd name="T16" fmla="*/ 0 w 1426"/>
                <a:gd name="T17" fmla="*/ 174 h 582"/>
                <a:gd name="T18" fmla="*/ 57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57" y="174"/>
                  </a:moveTo>
                  <a:lnTo>
                    <a:pt x="57" y="174"/>
                  </a:lnTo>
                  <a:cubicBezTo>
                    <a:pt x="164" y="71"/>
                    <a:pt x="417" y="0"/>
                    <a:pt x="712" y="0"/>
                  </a:cubicBezTo>
                  <a:cubicBezTo>
                    <a:pt x="1008" y="0"/>
                    <a:pt x="1261" y="71"/>
                    <a:pt x="1368" y="174"/>
                  </a:cubicBezTo>
                  <a:cubicBezTo>
                    <a:pt x="1425" y="174"/>
                    <a:pt x="1425" y="174"/>
                    <a:pt x="1425" y="174"/>
                  </a:cubicBezTo>
                  <a:cubicBezTo>
                    <a:pt x="1425" y="290"/>
                    <a:pt x="1425" y="290"/>
                    <a:pt x="1425" y="290"/>
                  </a:cubicBezTo>
                  <a:cubicBezTo>
                    <a:pt x="1425" y="450"/>
                    <a:pt x="1106" y="581"/>
                    <a:pt x="712" y="581"/>
                  </a:cubicBezTo>
                  <a:cubicBezTo>
                    <a:pt x="319" y="581"/>
                    <a:pt x="0" y="450"/>
                    <a:pt x="0" y="290"/>
                  </a:cubicBezTo>
                  <a:cubicBezTo>
                    <a:pt x="0" y="174"/>
                    <a:pt x="0" y="174"/>
                    <a:pt x="0" y="174"/>
                  </a:cubicBezTo>
                  <a:lnTo>
                    <a:pt x="57"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5" name="Freeform 74">
              <a:extLst>
                <a:ext uri="{FF2B5EF4-FFF2-40B4-BE49-F238E27FC236}">
                  <a16:creationId xmlns:a16="http://schemas.microsoft.com/office/drawing/2014/main" id="{C0AAA06B-7A9D-1131-ABEB-9EBB43DE89B2}"/>
                </a:ext>
              </a:extLst>
            </p:cNvPr>
            <p:cNvSpPr>
              <a:spLocks noChangeArrowheads="1"/>
            </p:cNvSpPr>
            <p:nvPr/>
          </p:nvSpPr>
          <p:spPr bwMode="auto">
            <a:xfrm>
              <a:off x="1929288" y="3581883"/>
              <a:ext cx="638671" cy="259820"/>
            </a:xfrm>
            <a:custGeom>
              <a:avLst/>
              <a:gdLst>
                <a:gd name="T0" fmla="*/ 0 w 1426"/>
                <a:gd name="T1" fmla="*/ 291 h 582"/>
                <a:gd name="T2" fmla="*/ 0 w 1426"/>
                <a:gd name="T3" fmla="*/ 291 h 582"/>
                <a:gd name="T4" fmla="*/ 712 w 1426"/>
                <a:gd name="T5" fmla="*/ 581 h 582"/>
                <a:gd name="T6" fmla="*/ 1425 w 1426"/>
                <a:gd name="T7" fmla="*/ 291 h 582"/>
                <a:gd name="T8" fmla="*/ 712 w 1426"/>
                <a:gd name="T9" fmla="*/ 0 h 582"/>
                <a:gd name="T10" fmla="*/ 0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0" y="291"/>
                  </a:moveTo>
                  <a:lnTo>
                    <a:pt x="0" y="291"/>
                  </a:lnTo>
                  <a:cubicBezTo>
                    <a:pt x="0" y="455"/>
                    <a:pt x="319" y="581"/>
                    <a:pt x="712" y="581"/>
                  </a:cubicBezTo>
                  <a:cubicBezTo>
                    <a:pt x="1106" y="581"/>
                    <a:pt x="1425" y="455"/>
                    <a:pt x="1425" y="291"/>
                  </a:cubicBezTo>
                  <a:cubicBezTo>
                    <a:pt x="1425" y="131"/>
                    <a:pt x="1106" y="0"/>
                    <a:pt x="712"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6" name="Freeform 75">
              <a:extLst>
                <a:ext uri="{FF2B5EF4-FFF2-40B4-BE49-F238E27FC236}">
                  <a16:creationId xmlns:a16="http://schemas.microsoft.com/office/drawing/2014/main" id="{C7C8ADD9-61A7-6953-B151-FA374D356232}"/>
                </a:ext>
              </a:extLst>
            </p:cNvPr>
            <p:cNvSpPr>
              <a:spLocks noChangeArrowheads="1"/>
            </p:cNvSpPr>
            <p:nvPr/>
          </p:nvSpPr>
          <p:spPr bwMode="auto">
            <a:xfrm>
              <a:off x="1972924" y="3591800"/>
              <a:ext cx="553383" cy="216186"/>
            </a:xfrm>
            <a:custGeom>
              <a:avLst/>
              <a:gdLst>
                <a:gd name="T0" fmla="*/ 0 w 1233"/>
                <a:gd name="T1" fmla="*/ 243 h 484"/>
                <a:gd name="T2" fmla="*/ 0 w 1233"/>
                <a:gd name="T3" fmla="*/ 243 h 484"/>
                <a:gd name="T4" fmla="*/ 618 w 1233"/>
                <a:gd name="T5" fmla="*/ 483 h 484"/>
                <a:gd name="T6" fmla="*/ 1232 w 1233"/>
                <a:gd name="T7" fmla="*/ 243 h 484"/>
                <a:gd name="T8" fmla="*/ 618 w 1233"/>
                <a:gd name="T9" fmla="*/ 0 h 484"/>
                <a:gd name="T10" fmla="*/ 0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0" y="243"/>
                  </a:moveTo>
                  <a:lnTo>
                    <a:pt x="0" y="243"/>
                  </a:lnTo>
                  <a:cubicBezTo>
                    <a:pt x="0" y="375"/>
                    <a:pt x="277" y="483"/>
                    <a:pt x="618" y="483"/>
                  </a:cubicBezTo>
                  <a:cubicBezTo>
                    <a:pt x="956" y="483"/>
                    <a:pt x="1232" y="375"/>
                    <a:pt x="1232" y="243"/>
                  </a:cubicBezTo>
                  <a:cubicBezTo>
                    <a:pt x="1232" y="108"/>
                    <a:pt x="956" y="0"/>
                    <a:pt x="618" y="0"/>
                  </a:cubicBezTo>
                  <a:cubicBezTo>
                    <a:pt x="277"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nvGrpSpPr>
            <p:cNvPr id="67" name="Group 66">
              <a:extLst>
                <a:ext uri="{FF2B5EF4-FFF2-40B4-BE49-F238E27FC236}">
                  <a16:creationId xmlns:a16="http://schemas.microsoft.com/office/drawing/2014/main" id="{27EDADF1-7902-16E5-1388-9DD0385C1131}"/>
                </a:ext>
              </a:extLst>
            </p:cNvPr>
            <p:cNvGrpSpPr/>
            <p:nvPr/>
          </p:nvGrpSpPr>
          <p:grpSpPr>
            <a:xfrm>
              <a:off x="2621513" y="2887708"/>
              <a:ext cx="710076" cy="1203898"/>
              <a:chOff x="2621513" y="2887708"/>
              <a:chExt cx="710076" cy="1203898"/>
            </a:xfrm>
          </p:grpSpPr>
          <p:sp>
            <p:nvSpPr>
              <p:cNvPr id="90" name="Freeform 52">
                <a:extLst>
                  <a:ext uri="{FF2B5EF4-FFF2-40B4-BE49-F238E27FC236}">
                    <a16:creationId xmlns:a16="http://schemas.microsoft.com/office/drawing/2014/main" id="{072A6503-69C4-14B4-DE7D-8BD2374E83B6}"/>
                  </a:ext>
                </a:extLst>
              </p:cNvPr>
              <p:cNvSpPr>
                <a:spLocks noChangeArrowheads="1"/>
              </p:cNvSpPr>
              <p:nvPr/>
            </p:nvSpPr>
            <p:spPr bwMode="auto">
              <a:xfrm>
                <a:off x="2633414" y="3831786"/>
                <a:ext cx="638671" cy="259820"/>
              </a:xfrm>
              <a:custGeom>
                <a:avLst/>
                <a:gdLst>
                  <a:gd name="T0" fmla="*/ 56 w 1425"/>
                  <a:gd name="T1" fmla="*/ 178 h 582"/>
                  <a:gd name="T2" fmla="*/ 56 w 1425"/>
                  <a:gd name="T3" fmla="*/ 178 h 582"/>
                  <a:gd name="T4" fmla="*/ 712 w 1425"/>
                  <a:gd name="T5" fmla="*/ 0 h 582"/>
                  <a:gd name="T6" fmla="*/ 1368 w 1425"/>
                  <a:gd name="T7" fmla="*/ 178 h 582"/>
                  <a:gd name="T8" fmla="*/ 1424 w 1425"/>
                  <a:gd name="T9" fmla="*/ 178 h 582"/>
                  <a:gd name="T10" fmla="*/ 1424 w 1425"/>
                  <a:gd name="T11" fmla="*/ 290 h 582"/>
                  <a:gd name="T12" fmla="*/ 712 w 1425"/>
                  <a:gd name="T13" fmla="*/ 581 h 582"/>
                  <a:gd name="T14" fmla="*/ 0 w 1425"/>
                  <a:gd name="T15" fmla="*/ 290 h 582"/>
                  <a:gd name="T16" fmla="*/ 0 w 1425"/>
                  <a:gd name="T17" fmla="*/ 178 h 582"/>
                  <a:gd name="T18" fmla="*/ 56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56" y="178"/>
                    </a:moveTo>
                    <a:lnTo>
                      <a:pt x="56" y="178"/>
                    </a:lnTo>
                    <a:cubicBezTo>
                      <a:pt x="164" y="75"/>
                      <a:pt x="417" y="0"/>
                      <a:pt x="712" y="0"/>
                    </a:cubicBezTo>
                    <a:cubicBezTo>
                      <a:pt x="1007" y="0"/>
                      <a:pt x="1260" y="75"/>
                      <a:pt x="1368" y="178"/>
                    </a:cubicBezTo>
                    <a:cubicBezTo>
                      <a:pt x="1424" y="178"/>
                      <a:pt x="1424" y="178"/>
                      <a:pt x="1424" y="178"/>
                    </a:cubicBezTo>
                    <a:cubicBezTo>
                      <a:pt x="1424" y="290"/>
                      <a:pt x="1424" y="290"/>
                      <a:pt x="1424" y="290"/>
                    </a:cubicBezTo>
                    <a:cubicBezTo>
                      <a:pt x="1424" y="455"/>
                      <a:pt x="1105" y="581"/>
                      <a:pt x="712" y="581"/>
                    </a:cubicBezTo>
                    <a:cubicBezTo>
                      <a:pt x="318" y="581"/>
                      <a:pt x="0" y="455"/>
                      <a:pt x="0" y="290"/>
                    </a:cubicBezTo>
                    <a:cubicBezTo>
                      <a:pt x="0" y="178"/>
                      <a:pt x="0" y="178"/>
                      <a:pt x="0" y="178"/>
                    </a:cubicBezTo>
                    <a:lnTo>
                      <a:pt x="56"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1" name="Freeform 53">
                <a:extLst>
                  <a:ext uri="{FF2B5EF4-FFF2-40B4-BE49-F238E27FC236}">
                    <a16:creationId xmlns:a16="http://schemas.microsoft.com/office/drawing/2014/main" id="{B5014D74-7958-AB2C-8049-CFA97D5BB908}"/>
                  </a:ext>
                </a:extLst>
              </p:cNvPr>
              <p:cNvSpPr>
                <a:spLocks noChangeArrowheads="1"/>
              </p:cNvSpPr>
              <p:nvPr/>
            </p:nvSpPr>
            <p:spPr bwMode="auto">
              <a:xfrm>
                <a:off x="2633414" y="3780219"/>
                <a:ext cx="638671" cy="259820"/>
              </a:xfrm>
              <a:custGeom>
                <a:avLst/>
                <a:gdLst>
                  <a:gd name="T0" fmla="*/ 0 w 1425"/>
                  <a:gd name="T1" fmla="*/ 290 h 581"/>
                  <a:gd name="T2" fmla="*/ 0 w 1425"/>
                  <a:gd name="T3" fmla="*/ 290 h 581"/>
                  <a:gd name="T4" fmla="*/ 712 w 1425"/>
                  <a:gd name="T5" fmla="*/ 580 h 581"/>
                  <a:gd name="T6" fmla="*/ 1424 w 1425"/>
                  <a:gd name="T7" fmla="*/ 290 h 581"/>
                  <a:gd name="T8" fmla="*/ 712 w 1425"/>
                  <a:gd name="T9" fmla="*/ 0 h 581"/>
                  <a:gd name="T10" fmla="*/ 0 w 1425"/>
                  <a:gd name="T11" fmla="*/ 290 h 581"/>
                </a:gdLst>
                <a:ahLst/>
                <a:cxnLst>
                  <a:cxn ang="0">
                    <a:pos x="T0" y="T1"/>
                  </a:cxn>
                  <a:cxn ang="0">
                    <a:pos x="T2" y="T3"/>
                  </a:cxn>
                  <a:cxn ang="0">
                    <a:pos x="T4" y="T5"/>
                  </a:cxn>
                  <a:cxn ang="0">
                    <a:pos x="T6" y="T7"/>
                  </a:cxn>
                  <a:cxn ang="0">
                    <a:pos x="T8" y="T9"/>
                  </a:cxn>
                  <a:cxn ang="0">
                    <a:pos x="T10" y="T11"/>
                  </a:cxn>
                </a:cxnLst>
                <a:rect l="0" t="0" r="r" b="b"/>
                <a:pathLst>
                  <a:path w="1425" h="581">
                    <a:moveTo>
                      <a:pt x="0" y="290"/>
                    </a:moveTo>
                    <a:lnTo>
                      <a:pt x="0" y="290"/>
                    </a:lnTo>
                    <a:cubicBezTo>
                      <a:pt x="0" y="449"/>
                      <a:pt x="318" y="580"/>
                      <a:pt x="712" y="580"/>
                    </a:cubicBezTo>
                    <a:cubicBezTo>
                      <a:pt x="1105" y="580"/>
                      <a:pt x="1424" y="449"/>
                      <a:pt x="1424" y="290"/>
                    </a:cubicBezTo>
                    <a:cubicBezTo>
                      <a:pt x="1424" y="131"/>
                      <a:pt x="1105" y="0"/>
                      <a:pt x="712" y="0"/>
                    </a:cubicBezTo>
                    <a:cubicBezTo>
                      <a:pt x="318"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2" name="Freeform 54">
                <a:extLst>
                  <a:ext uri="{FF2B5EF4-FFF2-40B4-BE49-F238E27FC236}">
                    <a16:creationId xmlns:a16="http://schemas.microsoft.com/office/drawing/2014/main" id="{987B953F-8197-0D8A-0695-CABF9DEAF1F8}"/>
                  </a:ext>
                </a:extLst>
              </p:cNvPr>
              <p:cNvSpPr>
                <a:spLocks noChangeArrowheads="1"/>
              </p:cNvSpPr>
              <p:nvPr/>
            </p:nvSpPr>
            <p:spPr bwMode="auto">
              <a:xfrm>
                <a:off x="2677050" y="3788152"/>
                <a:ext cx="553383" cy="216186"/>
              </a:xfrm>
              <a:custGeom>
                <a:avLst/>
                <a:gdLst>
                  <a:gd name="T0" fmla="*/ 0 w 1234"/>
                  <a:gd name="T1" fmla="*/ 239 h 484"/>
                  <a:gd name="T2" fmla="*/ 0 w 1234"/>
                  <a:gd name="T3" fmla="*/ 239 h 484"/>
                  <a:gd name="T4" fmla="*/ 619 w 1234"/>
                  <a:gd name="T5" fmla="*/ 483 h 484"/>
                  <a:gd name="T6" fmla="*/ 1233 w 1234"/>
                  <a:gd name="T7" fmla="*/ 239 h 484"/>
                  <a:gd name="T8" fmla="*/ 619 w 1234"/>
                  <a:gd name="T9" fmla="*/ 0 h 484"/>
                  <a:gd name="T10" fmla="*/ 0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0" y="239"/>
                    </a:moveTo>
                    <a:lnTo>
                      <a:pt x="0" y="239"/>
                    </a:lnTo>
                    <a:cubicBezTo>
                      <a:pt x="0" y="375"/>
                      <a:pt x="277" y="483"/>
                      <a:pt x="619" y="483"/>
                    </a:cubicBezTo>
                    <a:cubicBezTo>
                      <a:pt x="956" y="483"/>
                      <a:pt x="1233" y="375"/>
                      <a:pt x="1233" y="239"/>
                    </a:cubicBezTo>
                    <a:cubicBezTo>
                      <a:pt x="1233" y="108"/>
                      <a:pt x="956" y="0"/>
                      <a:pt x="619" y="0"/>
                    </a:cubicBezTo>
                    <a:cubicBezTo>
                      <a:pt x="277"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3" name="Freeform 55">
                <a:extLst>
                  <a:ext uri="{FF2B5EF4-FFF2-40B4-BE49-F238E27FC236}">
                    <a16:creationId xmlns:a16="http://schemas.microsoft.com/office/drawing/2014/main" id="{D1B75827-EFC9-AE21-1E62-5E2CB5E2CC24}"/>
                  </a:ext>
                </a:extLst>
              </p:cNvPr>
              <p:cNvSpPr>
                <a:spLocks noChangeArrowheads="1"/>
              </p:cNvSpPr>
              <p:nvPr/>
            </p:nvSpPr>
            <p:spPr bwMode="auto">
              <a:xfrm>
                <a:off x="2657215" y="3762368"/>
                <a:ext cx="638671" cy="259820"/>
              </a:xfrm>
              <a:custGeom>
                <a:avLst/>
                <a:gdLst>
                  <a:gd name="T0" fmla="*/ 56 w 1425"/>
                  <a:gd name="T1" fmla="*/ 177 h 581"/>
                  <a:gd name="T2" fmla="*/ 56 w 1425"/>
                  <a:gd name="T3" fmla="*/ 177 h 581"/>
                  <a:gd name="T4" fmla="*/ 712 w 1425"/>
                  <a:gd name="T5" fmla="*/ 0 h 581"/>
                  <a:gd name="T6" fmla="*/ 1368 w 1425"/>
                  <a:gd name="T7" fmla="*/ 177 h 581"/>
                  <a:gd name="T8" fmla="*/ 1424 w 1425"/>
                  <a:gd name="T9" fmla="*/ 177 h 581"/>
                  <a:gd name="T10" fmla="*/ 1424 w 1425"/>
                  <a:gd name="T11" fmla="*/ 290 h 581"/>
                  <a:gd name="T12" fmla="*/ 712 w 1425"/>
                  <a:gd name="T13" fmla="*/ 580 h 581"/>
                  <a:gd name="T14" fmla="*/ 0 w 1425"/>
                  <a:gd name="T15" fmla="*/ 290 h 581"/>
                  <a:gd name="T16" fmla="*/ 0 w 1425"/>
                  <a:gd name="T17" fmla="*/ 177 h 581"/>
                  <a:gd name="T18" fmla="*/ 56 w 1425"/>
                  <a:gd name="T19" fmla="*/ 17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1">
                    <a:moveTo>
                      <a:pt x="56" y="177"/>
                    </a:moveTo>
                    <a:lnTo>
                      <a:pt x="56" y="177"/>
                    </a:lnTo>
                    <a:cubicBezTo>
                      <a:pt x="164" y="74"/>
                      <a:pt x="417" y="0"/>
                      <a:pt x="712" y="0"/>
                    </a:cubicBezTo>
                    <a:cubicBezTo>
                      <a:pt x="1007" y="0"/>
                      <a:pt x="1260" y="74"/>
                      <a:pt x="1368" y="177"/>
                    </a:cubicBezTo>
                    <a:cubicBezTo>
                      <a:pt x="1424" y="177"/>
                      <a:pt x="1424" y="177"/>
                      <a:pt x="1424" y="177"/>
                    </a:cubicBezTo>
                    <a:cubicBezTo>
                      <a:pt x="1424" y="290"/>
                      <a:pt x="1424" y="290"/>
                      <a:pt x="1424" y="290"/>
                    </a:cubicBezTo>
                    <a:cubicBezTo>
                      <a:pt x="1424" y="454"/>
                      <a:pt x="1106" y="580"/>
                      <a:pt x="712" y="580"/>
                    </a:cubicBezTo>
                    <a:cubicBezTo>
                      <a:pt x="319" y="580"/>
                      <a:pt x="0" y="454"/>
                      <a:pt x="0" y="290"/>
                    </a:cubicBezTo>
                    <a:cubicBezTo>
                      <a:pt x="0" y="177"/>
                      <a:pt x="0" y="177"/>
                      <a:pt x="0" y="177"/>
                    </a:cubicBezTo>
                    <a:lnTo>
                      <a:pt x="56" y="177"/>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4" name="Freeform 56">
                <a:extLst>
                  <a:ext uri="{FF2B5EF4-FFF2-40B4-BE49-F238E27FC236}">
                    <a16:creationId xmlns:a16="http://schemas.microsoft.com/office/drawing/2014/main" id="{814BD84A-8624-03A9-3CD1-916B657E0A90}"/>
                  </a:ext>
                </a:extLst>
              </p:cNvPr>
              <p:cNvSpPr>
                <a:spLocks noChangeArrowheads="1"/>
              </p:cNvSpPr>
              <p:nvPr/>
            </p:nvSpPr>
            <p:spPr bwMode="auto">
              <a:xfrm>
                <a:off x="2657215" y="3710801"/>
                <a:ext cx="638671" cy="259820"/>
              </a:xfrm>
              <a:custGeom>
                <a:avLst/>
                <a:gdLst>
                  <a:gd name="T0" fmla="*/ 0 w 1425"/>
                  <a:gd name="T1" fmla="*/ 290 h 582"/>
                  <a:gd name="T2" fmla="*/ 0 w 1425"/>
                  <a:gd name="T3" fmla="*/ 290 h 582"/>
                  <a:gd name="T4" fmla="*/ 712 w 1425"/>
                  <a:gd name="T5" fmla="*/ 581 h 582"/>
                  <a:gd name="T6" fmla="*/ 1424 w 1425"/>
                  <a:gd name="T7" fmla="*/ 290 h 582"/>
                  <a:gd name="T8" fmla="*/ 712 w 1425"/>
                  <a:gd name="T9" fmla="*/ 0 h 582"/>
                  <a:gd name="T10" fmla="*/ 0 w 1425"/>
                  <a:gd name="T11" fmla="*/ 290 h 582"/>
                </a:gdLst>
                <a:ahLst/>
                <a:cxnLst>
                  <a:cxn ang="0">
                    <a:pos x="T0" y="T1"/>
                  </a:cxn>
                  <a:cxn ang="0">
                    <a:pos x="T2" y="T3"/>
                  </a:cxn>
                  <a:cxn ang="0">
                    <a:pos x="T4" y="T5"/>
                  </a:cxn>
                  <a:cxn ang="0">
                    <a:pos x="T6" y="T7"/>
                  </a:cxn>
                  <a:cxn ang="0">
                    <a:pos x="T8" y="T9"/>
                  </a:cxn>
                  <a:cxn ang="0">
                    <a:pos x="T10" y="T11"/>
                  </a:cxn>
                </a:cxnLst>
                <a:rect l="0" t="0" r="r" b="b"/>
                <a:pathLst>
                  <a:path w="1425" h="582">
                    <a:moveTo>
                      <a:pt x="0" y="290"/>
                    </a:moveTo>
                    <a:lnTo>
                      <a:pt x="0" y="290"/>
                    </a:lnTo>
                    <a:cubicBezTo>
                      <a:pt x="0" y="450"/>
                      <a:pt x="319" y="581"/>
                      <a:pt x="712" y="581"/>
                    </a:cubicBezTo>
                    <a:cubicBezTo>
                      <a:pt x="1106" y="581"/>
                      <a:pt x="1424" y="450"/>
                      <a:pt x="1424" y="290"/>
                    </a:cubicBezTo>
                    <a:cubicBezTo>
                      <a:pt x="1424" y="131"/>
                      <a:pt x="1106" y="0"/>
                      <a:pt x="712" y="0"/>
                    </a:cubicBezTo>
                    <a:cubicBezTo>
                      <a:pt x="319"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5" name="Freeform 57">
                <a:extLst>
                  <a:ext uri="{FF2B5EF4-FFF2-40B4-BE49-F238E27FC236}">
                    <a16:creationId xmlns:a16="http://schemas.microsoft.com/office/drawing/2014/main" id="{1023B8B2-E218-4F26-E666-A9F7CBF7EA94}"/>
                  </a:ext>
                </a:extLst>
              </p:cNvPr>
              <p:cNvSpPr>
                <a:spLocks noChangeArrowheads="1"/>
              </p:cNvSpPr>
              <p:nvPr/>
            </p:nvSpPr>
            <p:spPr bwMode="auto">
              <a:xfrm>
                <a:off x="2698868" y="3718735"/>
                <a:ext cx="553383" cy="216186"/>
              </a:xfrm>
              <a:custGeom>
                <a:avLst/>
                <a:gdLst>
                  <a:gd name="T0" fmla="*/ 0 w 1233"/>
                  <a:gd name="T1" fmla="*/ 243 h 483"/>
                  <a:gd name="T2" fmla="*/ 0 w 1233"/>
                  <a:gd name="T3" fmla="*/ 243 h 483"/>
                  <a:gd name="T4" fmla="*/ 618 w 1233"/>
                  <a:gd name="T5" fmla="*/ 482 h 483"/>
                  <a:gd name="T6" fmla="*/ 1232 w 1233"/>
                  <a:gd name="T7" fmla="*/ 243 h 483"/>
                  <a:gd name="T8" fmla="*/ 618 w 1233"/>
                  <a:gd name="T9" fmla="*/ 0 h 483"/>
                  <a:gd name="T10" fmla="*/ 0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0" y="243"/>
                    </a:moveTo>
                    <a:lnTo>
                      <a:pt x="0" y="243"/>
                    </a:lnTo>
                    <a:cubicBezTo>
                      <a:pt x="0" y="374"/>
                      <a:pt x="276" y="482"/>
                      <a:pt x="618" y="482"/>
                    </a:cubicBezTo>
                    <a:cubicBezTo>
                      <a:pt x="955" y="482"/>
                      <a:pt x="1232" y="374"/>
                      <a:pt x="1232" y="243"/>
                    </a:cubicBezTo>
                    <a:cubicBezTo>
                      <a:pt x="1232" y="107"/>
                      <a:pt x="955" y="0"/>
                      <a:pt x="618" y="0"/>
                    </a:cubicBezTo>
                    <a:cubicBezTo>
                      <a:pt x="276" y="0"/>
                      <a:pt x="0" y="107"/>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6" name="Freeform 58">
                <a:extLst>
                  <a:ext uri="{FF2B5EF4-FFF2-40B4-BE49-F238E27FC236}">
                    <a16:creationId xmlns:a16="http://schemas.microsoft.com/office/drawing/2014/main" id="{B9945309-9613-81B0-7EB1-D6AC637F46D5}"/>
                  </a:ext>
                </a:extLst>
              </p:cNvPr>
              <p:cNvSpPr>
                <a:spLocks noChangeArrowheads="1"/>
              </p:cNvSpPr>
              <p:nvPr/>
            </p:nvSpPr>
            <p:spPr bwMode="auto">
              <a:xfrm>
                <a:off x="2657215" y="3700884"/>
                <a:ext cx="638671" cy="259820"/>
              </a:xfrm>
              <a:custGeom>
                <a:avLst/>
                <a:gdLst>
                  <a:gd name="T0" fmla="*/ 56 w 1425"/>
                  <a:gd name="T1" fmla="*/ 174 h 582"/>
                  <a:gd name="T2" fmla="*/ 56 w 1425"/>
                  <a:gd name="T3" fmla="*/ 174 h 582"/>
                  <a:gd name="T4" fmla="*/ 712 w 1425"/>
                  <a:gd name="T5" fmla="*/ 0 h 582"/>
                  <a:gd name="T6" fmla="*/ 1368 w 1425"/>
                  <a:gd name="T7" fmla="*/ 174 h 582"/>
                  <a:gd name="T8" fmla="*/ 1424 w 1425"/>
                  <a:gd name="T9" fmla="*/ 174 h 582"/>
                  <a:gd name="T10" fmla="*/ 1424 w 1425"/>
                  <a:gd name="T11" fmla="*/ 291 h 582"/>
                  <a:gd name="T12" fmla="*/ 712 w 1425"/>
                  <a:gd name="T13" fmla="*/ 581 h 582"/>
                  <a:gd name="T14" fmla="*/ 0 w 1425"/>
                  <a:gd name="T15" fmla="*/ 291 h 582"/>
                  <a:gd name="T16" fmla="*/ 0 w 1425"/>
                  <a:gd name="T17" fmla="*/ 174 h 582"/>
                  <a:gd name="T18" fmla="*/ 56 w 1425"/>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56" y="174"/>
                    </a:moveTo>
                    <a:lnTo>
                      <a:pt x="56" y="174"/>
                    </a:lnTo>
                    <a:cubicBezTo>
                      <a:pt x="164" y="71"/>
                      <a:pt x="417" y="0"/>
                      <a:pt x="712" y="0"/>
                    </a:cubicBezTo>
                    <a:cubicBezTo>
                      <a:pt x="1007" y="0"/>
                      <a:pt x="1260" y="71"/>
                      <a:pt x="1368" y="174"/>
                    </a:cubicBezTo>
                    <a:cubicBezTo>
                      <a:pt x="1424" y="174"/>
                      <a:pt x="1424" y="174"/>
                      <a:pt x="1424" y="174"/>
                    </a:cubicBezTo>
                    <a:cubicBezTo>
                      <a:pt x="1424" y="291"/>
                      <a:pt x="1424" y="291"/>
                      <a:pt x="1424" y="291"/>
                    </a:cubicBezTo>
                    <a:cubicBezTo>
                      <a:pt x="1424" y="451"/>
                      <a:pt x="1106" y="581"/>
                      <a:pt x="712" y="581"/>
                    </a:cubicBezTo>
                    <a:cubicBezTo>
                      <a:pt x="319" y="581"/>
                      <a:pt x="0" y="451"/>
                      <a:pt x="0" y="291"/>
                    </a:cubicBezTo>
                    <a:cubicBezTo>
                      <a:pt x="0" y="174"/>
                      <a:pt x="0" y="174"/>
                      <a:pt x="0" y="174"/>
                    </a:cubicBezTo>
                    <a:lnTo>
                      <a:pt x="56"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7" name="Freeform 59">
                <a:extLst>
                  <a:ext uri="{FF2B5EF4-FFF2-40B4-BE49-F238E27FC236}">
                    <a16:creationId xmlns:a16="http://schemas.microsoft.com/office/drawing/2014/main" id="{D756FC95-4E46-DBD7-438E-D50648982B58}"/>
                  </a:ext>
                </a:extLst>
              </p:cNvPr>
              <p:cNvSpPr>
                <a:spLocks noChangeArrowheads="1"/>
              </p:cNvSpPr>
              <p:nvPr/>
            </p:nvSpPr>
            <p:spPr bwMode="auto">
              <a:xfrm>
                <a:off x="2657215" y="3647334"/>
                <a:ext cx="638671" cy="259820"/>
              </a:xfrm>
              <a:custGeom>
                <a:avLst/>
                <a:gdLst>
                  <a:gd name="T0" fmla="*/ 0 w 1425"/>
                  <a:gd name="T1" fmla="*/ 291 h 582"/>
                  <a:gd name="T2" fmla="*/ 0 w 1425"/>
                  <a:gd name="T3" fmla="*/ 291 h 582"/>
                  <a:gd name="T4" fmla="*/ 712 w 1425"/>
                  <a:gd name="T5" fmla="*/ 581 h 582"/>
                  <a:gd name="T6" fmla="*/ 1424 w 1425"/>
                  <a:gd name="T7" fmla="*/ 291 h 582"/>
                  <a:gd name="T8" fmla="*/ 712 w 1425"/>
                  <a:gd name="T9" fmla="*/ 0 h 582"/>
                  <a:gd name="T10" fmla="*/ 0 w 1425"/>
                  <a:gd name="T11" fmla="*/ 291 h 582"/>
                </a:gdLst>
                <a:ahLst/>
                <a:cxnLst>
                  <a:cxn ang="0">
                    <a:pos x="T0" y="T1"/>
                  </a:cxn>
                  <a:cxn ang="0">
                    <a:pos x="T2" y="T3"/>
                  </a:cxn>
                  <a:cxn ang="0">
                    <a:pos x="T4" y="T5"/>
                  </a:cxn>
                  <a:cxn ang="0">
                    <a:pos x="T6" y="T7"/>
                  </a:cxn>
                  <a:cxn ang="0">
                    <a:pos x="T8" y="T9"/>
                  </a:cxn>
                  <a:cxn ang="0">
                    <a:pos x="T10" y="T11"/>
                  </a:cxn>
                </a:cxnLst>
                <a:rect l="0" t="0" r="r" b="b"/>
                <a:pathLst>
                  <a:path w="1425" h="582">
                    <a:moveTo>
                      <a:pt x="0" y="291"/>
                    </a:moveTo>
                    <a:lnTo>
                      <a:pt x="0" y="291"/>
                    </a:lnTo>
                    <a:cubicBezTo>
                      <a:pt x="0" y="450"/>
                      <a:pt x="319" y="581"/>
                      <a:pt x="712" y="581"/>
                    </a:cubicBezTo>
                    <a:cubicBezTo>
                      <a:pt x="1106" y="581"/>
                      <a:pt x="1424" y="450"/>
                      <a:pt x="1424" y="291"/>
                    </a:cubicBezTo>
                    <a:cubicBezTo>
                      <a:pt x="1424" y="131"/>
                      <a:pt x="1106" y="0"/>
                      <a:pt x="712"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8" name="Freeform 60">
                <a:extLst>
                  <a:ext uri="{FF2B5EF4-FFF2-40B4-BE49-F238E27FC236}">
                    <a16:creationId xmlns:a16="http://schemas.microsoft.com/office/drawing/2014/main" id="{95BE6EF9-E6E1-B420-0C45-EE35178DBCE6}"/>
                  </a:ext>
                </a:extLst>
              </p:cNvPr>
              <p:cNvSpPr>
                <a:spLocks noChangeArrowheads="1"/>
              </p:cNvSpPr>
              <p:nvPr/>
            </p:nvSpPr>
            <p:spPr bwMode="auto">
              <a:xfrm>
                <a:off x="2698868" y="3655267"/>
                <a:ext cx="553383" cy="216186"/>
              </a:xfrm>
              <a:custGeom>
                <a:avLst/>
                <a:gdLst>
                  <a:gd name="T0" fmla="*/ 0 w 1233"/>
                  <a:gd name="T1" fmla="*/ 243 h 484"/>
                  <a:gd name="T2" fmla="*/ 0 w 1233"/>
                  <a:gd name="T3" fmla="*/ 243 h 484"/>
                  <a:gd name="T4" fmla="*/ 618 w 1233"/>
                  <a:gd name="T5" fmla="*/ 483 h 484"/>
                  <a:gd name="T6" fmla="*/ 1232 w 1233"/>
                  <a:gd name="T7" fmla="*/ 243 h 484"/>
                  <a:gd name="T8" fmla="*/ 618 w 1233"/>
                  <a:gd name="T9" fmla="*/ 0 h 484"/>
                  <a:gd name="T10" fmla="*/ 0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0" y="243"/>
                    </a:moveTo>
                    <a:lnTo>
                      <a:pt x="0" y="243"/>
                    </a:lnTo>
                    <a:cubicBezTo>
                      <a:pt x="0" y="375"/>
                      <a:pt x="276" y="483"/>
                      <a:pt x="618" y="483"/>
                    </a:cubicBezTo>
                    <a:cubicBezTo>
                      <a:pt x="955" y="483"/>
                      <a:pt x="1232" y="375"/>
                      <a:pt x="1232" y="243"/>
                    </a:cubicBezTo>
                    <a:cubicBezTo>
                      <a:pt x="1232" y="108"/>
                      <a:pt x="955" y="0"/>
                      <a:pt x="618" y="0"/>
                    </a:cubicBezTo>
                    <a:cubicBezTo>
                      <a:pt x="276"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9" name="Freeform 61">
                <a:extLst>
                  <a:ext uri="{FF2B5EF4-FFF2-40B4-BE49-F238E27FC236}">
                    <a16:creationId xmlns:a16="http://schemas.microsoft.com/office/drawing/2014/main" id="{56B67F71-5725-618E-4902-A075FED25E7F}"/>
                  </a:ext>
                </a:extLst>
              </p:cNvPr>
              <p:cNvSpPr>
                <a:spLocks noChangeArrowheads="1"/>
              </p:cNvSpPr>
              <p:nvPr/>
            </p:nvSpPr>
            <p:spPr bwMode="auto">
              <a:xfrm>
                <a:off x="2657215" y="3635434"/>
                <a:ext cx="638671" cy="259820"/>
              </a:xfrm>
              <a:custGeom>
                <a:avLst/>
                <a:gdLst>
                  <a:gd name="T0" fmla="*/ 56 w 1425"/>
                  <a:gd name="T1" fmla="*/ 174 h 582"/>
                  <a:gd name="T2" fmla="*/ 56 w 1425"/>
                  <a:gd name="T3" fmla="*/ 174 h 582"/>
                  <a:gd name="T4" fmla="*/ 712 w 1425"/>
                  <a:gd name="T5" fmla="*/ 0 h 582"/>
                  <a:gd name="T6" fmla="*/ 1368 w 1425"/>
                  <a:gd name="T7" fmla="*/ 174 h 582"/>
                  <a:gd name="T8" fmla="*/ 1424 w 1425"/>
                  <a:gd name="T9" fmla="*/ 174 h 582"/>
                  <a:gd name="T10" fmla="*/ 1424 w 1425"/>
                  <a:gd name="T11" fmla="*/ 290 h 582"/>
                  <a:gd name="T12" fmla="*/ 712 w 1425"/>
                  <a:gd name="T13" fmla="*/ 581 h 582"/>
                  <a:gd name="T14" fmla="*/ 0 w 1425"/>
                  <a:gd name="T15" fmla="*/ 290 h 582"/>
                  <a:gd name="T16" fmla="*/ 0 w 1425"/>
                  <a:gd name="T17" fmla="*/ 174 h 582"/>
                  <a:gd name="T18" fmla="*/ 56 w 1425"/>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56" y="174"/>
                    </a:moveTo>
                    <a:lnTo>
                      <a:pt x="56" y="174"/>
                    </a:lnTo>
                    <a:cubicBezTo>
                      <a:pt x="164" y="71"/>
                      <a:pt x="417" y="0"/>
                      <a:pt x="712" y="0"/>
                    </a:cubicBezTo>
                    <a:cubicBezTo>
                      <a:pt x="1007" y="0"/>
                      <a:pt x="1260" y="71"/>
                      <a:pt x="1368" y="174"/>
                    </a:cubicBezTo>
                    <a:cubicBezTo>
                      <a:pt x="1424" y="174"/>
                      <a:pt x="1424" y="174"/>
                      <a:pt x="1424" y="174"/>
                    </a:cubicBezTo>
                    <a:cubicBezTo>
                      <a:pt x="1424" y="290"/>
                      <a:pt x="1424" y="290"/>
                      <a:pt x="1424" y="290"/>
                    </a:cubicBezTo>
                    <a:cubicBezTo>
                      <a:pt x="1424" y="450"/>
                      <a:pt x="1106" y="581"/>
                      <a:pt x="712" y="581"/>
                    </a:cubicBezTo>
                    <a:cubicBezTo>
                      <a:pt x="319" y="581"/>
                      <a:pt x="0" y="450"/>
                      <a:pt x="0" y="290"/>
                    </a:cubicBezTo>
                    <a:cubicBezTo>
                      <a:pt x="0" y="174"/>
                      <a:pt x="0" y="174"/>
                      <a:pt x="0" y="174"/>
                    </a:cubicBezTo>
                    <a:lnTo>
                      <a:pt x="56" y="174"/>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0" name="Freeform 62">
                <a:extLst>
                  <a:ext uri="{FF2B5EF4-FFF2-40B4-BE49-F238E27FC236}">
                    <a16:creationId xmlns:a16="http://schemas.microsoft.com/office/drawing/2014/main" id="{A56A0723-F9A2-8D4A-D787-D9BAFC2F6123}"/>
                  </a:ext>
                </a:extLst>
              </p:cNvPr>
              <p:cNvSpPr>
                <a:spLocks noChangeArrowheads="1"/>
              </p:cNvSpPr>
              <p:nvPr/>
            </p:nvSpPr>
            <p:spPr bwMode="auto">
              <a:xfrm>
                <a:off x="2657215" y="3581883"/>
                <a:ext cx="638671" cy="259820"/>
              </a:xfrm>
              <a:custGeom>
                <a:avLst/>
                <a:gdLst>
                  <a:gd name="T0" fmla="*/ 0 w 1425"/>
                  <a:gd name="T1" fmla="*/ 291 h 582"/>
                  <a:gd name="T2" fmla="*/ 0 w 1425"/>
                  <a:gd name="T3" fmla="*/ 291 h 582"/>
                  <a:gd name="T4" fmla="*/ 712 w 1425"/>
                  <a:gd name="T5" fmla="*/ 581 h 582"/>
                  <a:gd name="T6" fmla="*/ 1424 w 1425"/>
                  <a:gd name="T7" fmla="*/ 291 h 582"/>
                  <a:gd name="T8" fmla="*/ 712 w 1425"/>
                  <a:gd name="T9" fmla="*/ 0 h 582"/>
                  <a:gd name="T10" fmla="*/ 0 w 1425"/>
                  <a:gd name="T11" fmla="*/ 291 h 582"/>
                </a:gdLst>
                <a:ahLst/>
                <a:cxnLst>
                  <a:cxn ang="0">
                    <a:pos x="T0" y="T1"/>
                  </a:cxn>
                  <a:cxn ang="0">
                    <a:pos x="T2" y="T3"/>
                  </a:cxn>
                  <a:cxn ang="0">
                    <a:pos x="T4" y="T5"/>
                  </a:cxn>
                  <a:cxn ang="0">
                    <a:pos x="T6" y="T7"/>
                  </a:cxn>
                  <a:cxn ang="0">
                    <a:pos x="T8" y="T9"/>
                  </a:cxn>
                  <a:cxn ang="0">
                    <a:pos x="T10" y="T11"/>
                  </a:cxn>
                </a:cxnLst>
                <a:rect l="0" t="0" r="r" b="b"/>
                <a:pathLst>
                  <a:path w="1425" h="582">
                    <a:moveTo>
                      <a:pt x="0" y="291"/>
                    </a:moveTo>
                    <a:lnTo>
                      <a:pt x="0" y="291"/>
                    </a:lnTo>
                    <a:cubicBezTo>
                      <a:pt x="0" y="455"/>
                      <a:pt x="319" y="581"/>
                      <a:pt x="712" y="581"/>
                    </a:cubicBezTo>
                    <a:cubicBezTo>
                      <a:pt x="1106" y="581"/>
                      <a:pt x="1424" y="455"/>
                      <a:pt x="1424" y="291"/>
                    </a:cubicBezTo>
                    <a:cubicBezTo>
                      <a:pt x="1424" y="131"/>
                      <a:pt x="1106" y="0"/>
                      <a:pt x="712"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1" name="Freeform 63">
                <a:extLst>
                  <a:ext uri="{FF2B5EF4-FFF2-40B4-BE49-F238E27FC236}">
                    <a16:creationId xmlns:a16="http://schemas.microsoft.com/office/drawing/2014/main" id="{A6775A38-51D5-1814-D031-9D250975A4CE}"/>
                  </a:ext>
                </a:extLst>
              </p:cNvPr>
              <p:cNvSpPr>
                <a:spLocks noChangeArrowheads="1"/>
              </p:cNvSpPr>
              <p:nvPr/>
            </p:nvSpPr>
            <p:spPr bwMode="auto">
              <a:xfrm>
                <a:off x="2698868" y="3591800"/>
                <a:ext cx="553383" cy="216186"/>
              </a:xfrm>
              <a:custGeom>
                <a:avLst/>
                <a:gdLst>
                  <a:gd name="T0" fmla="*/ 0 w 1233"/>
                  <a:gd name="T1" fmla="*/ 243 h 484"/>
                  <a:gd name="T2" fmla="*/ 0 w 1233"/>
                  <a:gd name="T3" fmla="*/ 243 h 484"/>
                  <a:gd name="T4" fmla="*/ 618 w 1233"/>
                  <a:gd name="T5" fmla="*/ 483 h 484"/>
                  <a:gd name="T6" fmla="*/ 1232 w 1233"/>
                  <a:gd name="T7" fmla="*/ 243 h 484"/>
                  <a:gd name="T8" fmla="*/ 618 w 1233"/>
                  <a:gd name="T9" fmla="*/ 0 h 484"/>
                  <a:gd name="T10" fmla="*/ 0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0" y="243"/>
                    </a:moveTo>
                    <a:lnTo>
                      <a:pt x="0" y="243"/>
                    </a:lnTo>
                    <a:cubicBezTo>
                      <a:pt x="0" y="375"/>
                      <a:pt x="276" y="483"/>
                      <a:pt x="618" y="483"/>
                    </a:cubicBezTo>
                    <a:cubicBezTo>
                      <a:pt x="955" y="483"/>
                      <a:pt x="1232" y="375"/>
                      <a:pt x="1232" y="243"/>
                    </a:cubicBezTo>
                    <a:cubicBezTo>
                      <a:pt x="1232" y="108"/>
                      <a:pt x="955" y="0"/>
                      <a:pt x="618" y="0"/>
                    </a:cubicBezTo>
                    <a:cubicBezTo>
                      <a:pt x="276"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2" name="Freeform 76">
                <a:extLst>
                  <a:ext uri="{FF2B5EF4-FFF2-40B4-BE49-F238E27FC236}">
                    <a16:creationId xmlns:a16="http://schemas.microsoft.com/office/drawing/2014/main" id="{86F0E403-5B53-D47A-6D12-B5CC2B23ACC5}"/>
                  </a:ext>
                </a:extLst>
              </p:cNvPr>
              <p:cNvSpPr>
                <a:spLocks noChangeArrowheads="1"/>
              </p:cNvSpPr>
              <p:nvPr/>
            </p:nvSpPr>
            <p:spPr bwMode="auto">
              <a:xfrm>
                <a:off x="2677050" y="3566016"/>
                <a:ext cx="640655" cy="261803"/>
              </a:xfrm>
              <a:custGeom>
                <a:avLst/>
                <a:gdLst>
                  <a:gd name="T0" fmla="*/ 61 w 1430"/>
                  <a:gd name="T1" fmla="*/ 179 h 587"/>
                  <a:gd name="T2" fmla="*/ 61 w 1430"/>
                  <a:gd name="T3" fmla="*/ 179 h 587"/>
                  <a:gd name="T4" fmla="*/ 717 w 1430"/>
                  <a:gd name="T5" fmla="*/ 0 h 587"/>
                  <a:gd name="T6" fmla="*/ 1373 w 1430"/>
                  <a:gd name="T7" fmla="*/ 179 h 587"/>
                  <a:gd name="T8" fmla="*/ 1429 w 1430"/>
                  <a:gd name="T9" fmla="*/ 179 h 587"/>
                  <a:gd name="T10" fmla="*/ 1429 w 1430"/>
                  <a:gd name="T11" fmla="*/ 291 h 587"/>
                  <a:gd name="T12" fmla="*/ 717 w 1430"/>
                  <a:gd name="T13" fmla="*/ 586 h 587"/>
                  <a:gd name="T14" fmla="*/ 0 w 1430"/>
                  <a:gd name="T15" fmla="*/ 291 h 587"/>
                  <a:gd name="T16" fmla="*/ 0 w 1430"/>
                  <a:gd name="T17" fmla="*/ 179 h 587"/>
                  <a:gd name="T18" fmla="*/ 61 w 1430"/>
                  <a:gd name="T19" fmla="*/ 17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7">
                    <a:moveTo>
                      <a:pt x="61" y="179"/>
                    </a:moveTo>
                    <a:lnTo>
                      <a:pt x="61" y="179"/>
                    </a:lnTo>
                    <a:cubicBezTo>
                      <a:pt x="169" y="76"/>
                      <a:pt x="422" y="0"/>
                      <a:pt x="717" y="0"/>
                    </a:cubicBezTo>
                    <a:cubicBezTo>
                      <a:pt x="1007" y="0"/>
                      <a:pt x="1260" y="76"/>
                      <a:pt x="1373" y="179"/>
                    </a:cubicBezTo>
                    <a:cubicBezTo>
                      <a:pt x="1429" y="179"/>
                      <a:pt x="1429" y="179"/>
                      <a:pt x="1429" y="179"/>
                    </a:cubicBezTo>
                    <a:cubicBezTo>
                      <a:pt x="1429" y="291"/>
                      <a:pt x="1429" y="291"/>
                      <a:pt x="1429" y="291"/>
                    </a:cubicBezTo>
                    <a:cubicBezTo>
                      <a:pt x="1429" y="455"/>
                      <a:pt x="1111" y="586"/>
                      <a:pt x="717" y="586"/>
                    </a:cubicBezTo>
                    <a:cubicBezTo>
                      <a:pt x="319" y="586"/>
                      <a:pt x="0" y="455"/>
                      <a:pt x="0" y="291"/>
                    </a:cubicBezTo>
                    <a:cubicBezTo>
                      <a:pt x="0" y="179"/>
                      <a:pt x="0" y="179"/>
                      <a:pt x="0" y="179"/>
                    </a:cubicBezTo>
                    <a:lnTo>
                      <a:pt x="61" y="179"/>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3" name="Freeform 77">
                <a:extLst>
                  <a:ext uri="{FF2B5EF4-FFF2-40B4-BE49-F238E27FC236}">
                    <a16:creationId xmlns:a16="http://schemas.microsoft.com/office/drawing/2014/main" id="{F7B65A4D-786D-9097-654F-2807E45F5036}"/>
                  </a:ext>
                </a:extLst>
              </p:cNvPr>
              <p:cNvSpPr>
                <a:spLocks noChangeArrowheads="1"/>
              </p:cNvSpPr>
              <p:nvPr/>
            </p:nvSpPr>
            <p:spPr bwMode="auto">
              <a:xfrm>
                <a:off x="2677050" y="3514449"/>
                <a:ext cx="640655" cy="259820"/>
              </a:xfrm>
              <a:custGeom>
                <a:avLst/>
                <a:gdLst>
                  <a:gd name="T0" fmla="*/ 0 w 1430"/>
                  <a:gd name="T1" fmla="*/ 291 h 582"/>
                  <a:gd name="T2" fmla="*/ 0 w 1430"/>
                  <a:gd name="T3" fmla="*/ 291 h 582"/>
                  <a:gd name="T4" fmla="*/ 717 w 1430"/>
                  <a:gd name="T5" fmla="*/ 581 h 582"/>
                  <a:gd name="T6" fmla="*/ 1429 w 1430"/>
                  <a:gd name="T7" fmla="*/ 291 h 582"/>
                  <a:gd name="T8" fmla="*/ 717 w 1430"/>
                  <a:gd name="T9" fmla="*/ 0 h 582"/>
                  <a:gd name="T10" fmla="*/ 0 w 1430"/>
                  <a:gd name="T11" fmla="*/ 291 h 582"/>
                </a:gdLst>
                <a:ahLst/>
                <a:cxnLst>
                  <a:cxn ang="0">
                    <a:pos x="T0" y="T1"/>
                  </a:cxn>
                  <a:cxn ang="0">
                    <a:pos x="T2" y="T3"/>
                  </a:cxn>
                  <a:cxn ang="0">
                    <a:pos x="T4" y="T5"/>
                  </a:cxn>
                  <a:cxn ang="0">
                    <a:pos x="T6" y="T7"/>
                  </a:cxn>
                  <a:cxn ang="0">
                    <a:pos x="T8" y="T9"/>
                  </a:cxn>
                  <a:cxn ang="0">
                    <a:pos x="T10" y="T11"/>
                  </a:cxn>
                </a:cxnLst>
                <a:rect l="0" t="0" r="r" b="b"/>
                <a:pathLst>
                  <a:path w="1430" h="582">
                    <a:moveTo>
                      <a:pt x="0" y="291"/>
                    </a:moveTo>
                    <a:lnTo>
                      <a:pt x="0" y="291"/>
                    </a:lnTo>
                    <a:cubicBezTo>
                      <a:pt x="0" y="450"/>
                      <a:pt x="319" y="581"/>
                      <a:pt x="717" y="581"/>
                    </a:cubicBezTo>
                    <a:cubicBezTo>
                      <a:pt x="1111" y="581"/>
                      <a:pt x="1429" y="450"/>
                      <a:pt x="1429" y="291"/>
                    </a:cubicBezTo>
                    <a:cubicBezTo>
                      <a:pt x="1429" y="131"/>
                      <a:pt x="1111" y="0"/>
                      <a:pt x="717"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4" name="Freeform 78">
                <a:extLst>
                  <a:ext uri="{FF2B5EF4-FFF2-40B4-BE49-F238E27FC236}">
                    <a16:creationId xmlns:a16="http://schemas.microsoft.com/office/drawing/2014/main" id="{8375DC80-21A0-8ABA-F8E6-2EF4347DB109}"/>
                  </a:ext>
                </a:extLst>
              </p:cNvPr>
              <p:cNvSpPr>
                <a:spLocks noChangeArrowheads="1"/>
              </p:cNvSpPr>
              <p:nvPr/>
            </p:nvSpPr>
            <p:spPr bwMode="auto">
              <a:xfrm>
                <a:off x="2720686" y="3524366"/>
                <a:ext cx="553383" cy="216186"/>
              </a:xfrm>
              <a:custGeom>
                <a:avLst/>
                <a:gdLst>
                  <a:gd name="T0" fmla="*/ 0 w 1233"/>
                  <a:gd name="T1" fmla="*/ 243 h 483"/>
                  <a:gd name="T2" fmla="*/ 0 w 1233"/>
                  <a:gd name="T3" fmla="*/ 243 h 483"/>
                  <a:gd name="T4" fmla="*/ 618 w 1233"/>
                  <a:gd name="T5" fmla="*/ 482 h 483"/>
                  <a:gd name="T6" fmla="*/ 1232 w 1233"/>
                  <a:gd name="T7" fmla="*/ 243 h 483"/>
                  <a:gd name="T8" fmla="*/ 618 w 1233"/>
                  <a:gd name="T9" fmla="*/ 0 h 483"/>
                  <a:gd name="T10" fmla="*/ 0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0" y="243"/>
                    </a:moveTo>
                    <a:lnTo>
                      <a:pt x="0" y="243"/>
                    </a:lnTo>
                    <a:cubicBezTo>
                      <a:pt x="0" y="375"/>
                      <a:pt x="276" y="482"/>
                      <a:pt x="618" y="482"/>
                    </a:cubicBezTo>
                    <a:cubicBezTo>
                      <a:pt x="955" y="482"/>
                      <a:pt x="1232" y="375"/>
                      <a:pt x="1232" y="243"/>
                    </a:cubicBezTo>
                    <a:cubicBezTo>
                      <a:pt x="1232" y="108"/>
                      <a:pt x="955" y="0"/>
                      <a:pt x="618" y="0"/>
                    </a:cubicBezTo>
                    <a:cubicBezTo>
                      <a:pt x="276"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5" name="Freeform 79">
                <a:extLst>
                  <a:ext uri="{FF2B5EF4-FFF2-40B4-BE49-F238E27FC236}">
                    <a16:creationId xmlns:a16="http://schemas.microsoft.com/office/drawing/2014/main" id="{DDC48529-59E8-6989-1C0B-9DB288C42C66}"/>
                  </a:ext>
                </a:extLst>
              </p:cNvPr>
              <p:cNvSpPr>
                <a:spLocks noChangeArrowheads="1"/>
              </p:cNvSpPr>
              <p:nvPr/>
            </p:nvSpPr>
            <p:spPr bwMode="auto">
              <a:xfrm>
                <a:off x="2633414" y="3504532"/>
                <a:ext cx="638671" cy="259820"/>
              </a:xfrm>
              <a:custGeom>
                <a:avLst/>
                <a:gdLst>
                  <a:gd name="T0" fmla="*/ 56 w 1425"/>
                  <a:gd name="T1" fmla="*/ 173 h 581"/>
                  <a:gd name="T2" fmla="*/ 56 w 1425"/>
                  <a:gd name="T3" fmla="*/ 173 h 581"/>
                  <a:gd name="T4" fmla="*/ 712 w 1425"/>
                  <a:gd name="T5" fmla="*/ 0 h 581"/>
                  <a:gd name="T6" fmla="*/ 1368 w 1425"/>
                  <a:gd name="T7" fmla="*/ 173 h 581"/>
                  <a:gd name="T8" fmla="*/ 1424 w 1425"/>
                  <a:gd name="T9" fmla="*/ 173 h 581"/>
                  <a:gd name="T10" fmla="*/ 1424 w 1425"/>
                  <a:gd name="T11" fmla="*/ 290 h 581"/>
                  <a:gd name="T12" fmla="*/ 712 w 1425"/>
                  <a:gd name="T13" fmla="*/ 580 h 581"/>
                  <a:gd name="T14" fmla="*/ 0 w 1425"/>
                  <a:gd name="T15" fmla="*/ 290 h 581"/>
                  <a:gd name="T16" fmla="*/ 0 w 1425"/>
                  <a:gd name="T17" fmla="*/ 173 h 581"/>
                  <a:gd name="T18" fmla="*/ 56 w 1425"/>
                  <a:gd name="T19" fmla="*/ 1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1">
                    <a:moveTo>
                      <a:pt x="56" y="173"/>
                    </a:moveTo>
                    <a:lnTo>
                      <a:pt x="56" y="173"/>
                    </a:lnTo>
                    <a:cubicBezTo>
                      <a:pt x="164" y="70"/>
                      <a:pt x="417" y="0"/>
                      <a:pt x="712" y="0"/>
                    </a:cubicBezTo>
                    <a:cubicBezTo>
                      <a:pt x="1007" y="0"/>
                      <a:pt x="1260" y="70"/>
                      <a:pt x="1368" y="173"/>
                    </a:cubicBezTo>
                    <a:cubicBezTo>
                      <a:pt x="1424" y="173"/>
                      <a:pt x="1424" y="173"/>
                      <a:pt x="1424" y="173"/>
                    </a:cubicBezTo>
                    <a:cubicBezTo>
                      <a:pt x="1424" y="290"/>
                      <a:pt x="1424" y="290"/>
                      <a:pt x="1424" y="290"/>
                    </a:cubicBezTo>
                    <a:cubicBezTo>
                      <a:pt x="1424" y="449"/>
                      <a:pt x="1105" y="580"/>
                      <a:pt x="712" y="580"/>
                    </a:cubicBezTo>
                    <a:cubicBezTo>
                      <a:pt x="318" y="580"/>
                      <a:pt x="0" y="449"/>
                      <a:pt x="0" y="290"/>
                    </a:cubicBezTo>
                    <a:cubicBezTo>
                      <a:pt x="0" y="173"/>
                      <a:pt x="0" y="173"/>
                      <a:pt x="0" y="173"/>
                    </a:cubicBezTo>
                    <a:lnTo>
                      <a:pt x="56"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6" name="Freeform 80">
                <a:extLst>
                  <a:ext uri="{FF2B5EF4-FFF2-40B4-BE49-F238E27FC236}">
                    <a16:creationId xmlns:a16="http://schemas.microsoft.com/office/drawing/2014/main" id="{F42C72AA-E846-5137-987C-9DB82F0BCA9A}"/>
                  </a:ext>
                </a:extLst>
              </p:cNvPr>
              <p:cNvSpPr>
                <a:spLocks noChangeArrowheads="1"/>
              </p:cNvSpPr>
              <p:nvPr/>
            </p:nvSpPr>
            <p:spPr bwMode="auto">
              <a:xfrm>
                <a:off x="2633414" y="3450982"/>
                <a:ext cx="638671" cy="259820"/>
              </a:xfrm>
              <a:custGeom>
                <a:avLst/>
                <a:gdLst>
                  <a:gd name="T0" fmla="*/ 0 w 1425"/>
                  <a:gd name="T1" fmla="*/ 291 h 583"/>
                  <a:gd name="T2" fmla="*/ 0 w 1425"/>
                  <a:gd name="T3" fmla="*/ 291 h 583"/>
                  <a:gd name="T4" fmla="*/ 712 w 1425"/>
                  <a:gd name="T5" fmla="*/ 582 h 583"/>
                  <a:gd name="T6" fmla="*/ 1424 w 1425"/>
                  <a:gd name="T7" fmla="*/ 291 h 583"/>
                  <a:gd name="T8" fmla="*/ 712 w 1425"/>
                  <a:gd name="T9" fmla="*/ 0 h 583"/>
                  <a:gd name="T10" fmla="*/ 0 w 1425"/>
                  <a:gd name="T11" fmla="*/ 291 h 583"/>
                </a:gdLst>
                <a:ahLst/>
                <a:cxnLst>
                  <a:cxn ang="0">
                    <a:pos x="T0" y="T1"/>
                  </a:cxn>
                  <a:cxn ang="0">
                    <a:pos x="T2" y="T3"/>
                  </a:cxn>
                  <a:cxn ang="0">
                    <a:pos x="T4" y="T5"/>
                  </a:cxn>
                  <a:cxn ang="0">
                    <a:pos x="T6" y="T7"/>
                  </a:cxn>
                  <a:cxn ang="0">
                    <a:pos x="T8" y="T9"/>
                  </a:cxn>
                  <a:cxn ang="0">
                    <a:pos x="T10" y="T11"/>
                  </a:cxn>
                </a:cxnLst>
                <a:rect l="0" t="0" r="r" b="b"/>
                <a:pathLst>
                  <a:path w="1425" h="583">
                    <a:moveTo>
                      <a:pt x="0" y="291"/>
                    </a:moveTo>
                    <a:lnTo>
                      <a:pt x="0" y="291"/>
                    </a:lnTo>
                    <a:cubicBezTo>
                      <a:pt x="0" y="455"/>
                      <a:pt x="318" y="582"/>
                      <a:pt x="712" y="582"/>
                    </a:cubicBezTo>
                    <a:cubicBezTo>
                      <a:pt x="1105" y="582"/>
                      <a:pt x="1424" y="455"/>
                      <a:pt x="1424" y="291"/>
                    </a:cubicBezTo>
                    <a:cubicBezTo>
                      <a:pt x="1424" y="132"/>
                      <a:pt x="1105" y="0"/>
                      <a:pt x="712" y="0"/>
                    </a:cubicBezTo>
                    <a:cubicBezTo>
                      <a:pt x="318" y="0"/>
                      <a:pt x="0" y="132"/>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7" name="Freeform 81">
                <a:extLst>
                  <a:ext uri="{FF2B5EF4-FFF2-40B4-BE49-F238E27FC236}">
                    <a16:creationId xmlns:a16="http://schemas.microsoft.com/office/drawing/2014/main" id="{57B8DD21-1E97-FC0B-16B4-152BD9FD8648}"/>
                  </a:ext>
                </a:extLst>
              </p:cNvPr>
              <p:cNvSpPr>
                <a:spLocks noChangeArrowheads="1"/>
              </p:cNvSpPr>
              <p:nvPr/>
            </p:nvSpPr>
            <p:spPr bwMode="auto">
              <a:xfrm>
                <a:off x="2677050" y="3460898"/>
                <a:ext cx="553383" cy="216186"/>
              </a:xfrm>
              <a:custGeom>
                <a:avLst/>
                <a:gdLst>
                  <a:gd name="T0" fmla="*/ 0 w 1234"/>
                  <a:gd name="T1" fmla="*/ 244 h 484"/>
                  <a:gd name="T2" fmla="*/ 0 w 1234"/>
                  <a:gd name="T3" fmla="*/ 244 h 484"/>
                  <a:gd name="T4" fmla="*/ 619 w 1234"/>
                  <a:gd name="T5" fmla="*/ 483 h 484"/>
                  <a:gd name="T6" fmla="*/ 1233 w 1234"/>
                  <a:gd name="T7" fmla="*/ 244 h 484"/>
                  <a:gd name="T8" fmla="*/ 619 w 1234"/>
                  <a:gd name="T9" fmla="*/ 0 h 484"/>
                  <a:gd name="T10" fmla="*/ 0 w 1234"/>
                  <a:gd name="T11" fmla="*/ 244 h 484"/>
                </a:gdLst>
                <a:ahLst/>
                <a:cxnLst>
                  <a:cxn ang="0">
                    <a:pos x="T0" y="T1"/>
                  </a:cxn>
                  <a:cxn ang="0">
                    <a:pos x="T2" y="T3"/>
                  </a:cxn>
                  <a:cxn ang="0">
                    <a:pos x="T4" y="T5"/>
                  </a:cxn>
                  <a:cxn ang="0">
                    <a:pos x="T6" y="T7"/>
                  </a:cxn>
                  <a:cxn ang="0">
                    <a:pos x="T8" y="T9"/>
                  </a:cxn>
                  <a:cxn ang="0">
                    <a:pos x="T10" y="T11"/>
                  </a:cxn>
                </a:cxnLst>
                <a:rect l="0" t="0" r="r" b="b"/>
                <a:pathLst>
                  <a:path w="1234" h="484">
                    <a:moveTo>
                      <a:pt x="0" y="244"/>
                    </a:moveTo>
                    <a:lnTo>
                      <a:pt x="0" y="244"/>
                    </a:lnTo>
                    <a:cubicBezTo>
                      <a:pt x="0" y="375"/>
                      <a:pt x="277" y="483"/>
                      <a:pt x="619" y="483"/>
                    </a:cubicBezTo>
                    <a:cubicBezTo>
                      <a:pt x="956" y="483"/>
                      <a:pt x="1233" y="375"/>
                      <a:pt x="1233" y="244"/>
                    </a:cubicBezTo>
                    <a:cubicBezTo>
                      <a:pt x="1233" y="108"/>
                      <a:pt x="956" y="0"/>
                      <a:pt x="619" y="0"/>
                    </a:cubicBezTo>
                    <a:cubicBezTo>
                      <a:pt x="277" y="0"/>
                      <a:pt x="0" y="108"/>
                      <a:pt x="0" y="244"/>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8" name="Freeform 82">
                <a:extLst>
                  <a:ext uri="{FF2B5EF4-FFF2-40B4-BE49-F238E27FC236}">
                    <a16:creationId xmlns:a16="http://schemas.microsoft.com/office/drawing/2014/main" id="{EE01F6CB-020F-89DF-450A-382AAC589B65}"/>
                  </a:ext>
                </a:extLst>
              </p:cNvPr>
              <p:cNvSpPr>
                <a:spLocks noChangeArrowheads="1"/>
              </p:cNvSpPr>
              <p:nvPr/>
            </p:nvSpPr>
            <p:spPr bwMode="auto">
              <a:xfrm>
                <a:off x="2690934" y="3417264"/>
                <a:ext cx="640655" cy="259820"/>
              </a:xfrm>
              <a:custGeom>
                <a:avLst/>
                <a:gdLst>
                  <a:gd name="T0" fmla="*/ 61 w 1430"/>
                  <a:gd name="T1" fmla="*/ 178 h 581"/>
                  <a:gd name="T2" fmla="*/ 61 w 1430"/>
                  <a:gd name="T3" fmla="*/ 178 h 581"/>
                  <a:gd name="T4" fmla="*/ 717 w 1430"/>
                  <a:gd name="T5" fmla="*/ 0 h 581"/>
                  <a:gd name="T6" fmla="*/ 1373 w 1430"/>
                  <a:gd name="T7" fmla="*/ 178 h 581"/>
                  <a:gd name="T8" fmla="*/ 1429 w 1430"/>
                  <a:gd name="T9" fmla="*/ 178 h 581"/>
                  <a:gd name="T10" fmla="*/ 1429 w 1430"/>
                  <a:gd name="T11" fmla="*/ 290 h 581"/>
                  <a:gd name="T12" fmla="*/ 717 w 1430"/>
                  <a:gd name="T13" fmla="*/ 580 h 581"/>
                  <a:gd name="T14" fmla="*/ 0 w 1430"/>
                  <a:gd name="T15" fmla="*/ 290 h 581"/>
                  <a:gd name="T16" fmla="*/ 0 w 1430"/>
                  <a:gd name="T17" fmla="*/ 178 h 581"/>
                  <a:gd name="T18" fmla="*/ 61 w 1430"/>
                  <a:gd name="T19" fmla="*/ 17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1">
                    <a:moveTo>
                      <a:pt x="61" y="178"/>
                    </a:moveTo>
                    <a:lnTo>
                      <a:pt x="61" y="178"/>
                    </a:lnTo>
                    <a:cubicBezTo>
                      <a:pt x="169" y="74"/>
                      <a:pt x="422" y="0"/>
                      <a:pt x="717" y="0"/>
                    </a:cubicBezTo>
                    <a:cubicBezTo>
                      <a:pt x="1008" y="0"/>
                      <a:pt x="1261" y="74"/>
                      <a:pt x="1373" y="178"/>
                    </a:cubicBezTo>
                    <a:cubicBezTo>
                      <a:pt x="1429" y="178"/>
                      <a:pt x="1429" y="178"/>
                      <a:pt x="1429" y="178"/>
                    </a:cubicBezTo>
                    <a:cubicBezTo>
                      <a:pt x="1429" y="290"/>
                      <a:pt x="1429" y="290"/>
                      <a:pt x="1429" y="290"/>
                    </a:cubicBezTo>
                    <a:cubicBezTo>
                      <a:pt x="1429" y="454"/>
                      <a:pt x="1111" y="580"/>
                      <a:pt x="717" y="580"/>
                    </a:cubicBezTo>
                    <a:cubicBezTo>
                      <a:pt x="319" y="580"/>
                      <a:pt x="0" y="454"/>
                      <a:pt x="0" y="290"/>
                    </a:cubicBezTo>
                    <a:cubicBezTo>
                      <a:pt x="0" y="178"/>
                      <a:pt x="0" y="178"/>
                      <a:pt x="0" y="178"/>
                    </a:cubicBezTo>
                    <a:lnTo>
                      <a:pt x="61"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9" name="Freeform 83">
                <a:extLst>
                  <a:ext uri="{FF2B5EF4-FFF2-40B4-BE49-F238E27FC236}">
                    <a16:creationId xmlns:a16="http://schemas.microsoft.com/office/drawing/2014/main" id="{874C38FB-A26C-207E-EF4A-2210177B035D}"/>
                  </a:ext>
                </a:extLst>
              </p:cNvPr>
              <p:cNvSpPr>
                <a:spLocks noChangeArrowheads="1"/>
              </p:cNvSpPr>
              <p:nvPr/>
            </p:nvSpPr>
            <p:spPr bwMode="auto">
              <a:xfrm>
                <a:off x="2690934" y="3367681"/>
                <a:ext cx="640655" cy="259820"/>
              </a:xfrm>
              <a:custGeom>
                <a:avLst/>
                <a:gdLst>
                  <a:gd name="T0" fmla="*/ 0 w 1430"/>
                  <a:gd name="T1" fmla="*/ 291 h 582"/>
                  <a:gd name="T2" fmla="*/ 0 w 1430"/>
                  <a:gd name="T3" fmla="*/ 291 h 582"/>
                  <a:gd name="T4" fmla="*/ 717 w 1430"/>
                  <a:gd name="T5" fmla="*/ 581 h 582"/>
                  <a:gd name="T6" fmla="*/ 1429 w 1430"/>
                  <a:gd name="T7" fmla="*/ 291 h 582"/>
                  <a:gd name="T8" fmla="*/ 717 w 1430"/>
                  <a:gd name="T9" fmla="*/ 0 h 582"/>
                  <a:gd name="T10" fmla="*/ 0 w 1430"/>
                  <a:gd name="T11" fmla="*/ 291 h 582"/>
                </a:gdLst>
                <a:ahLst/>
                <a:cxnLst>
                  <a:cxn ang="0">
                    <a:pos x="T0" y="T1"/>
                  </a:cxn>
                  <a:cxn ang="0">
                    <a:pos x="T2" y="T3"/>
                  </a:cxn>
                  <a:cxn ang="0">
                    <a:pos x="T4" y="T5"/>
                  </a:cxn>
                  <a:cxn ang="0">
                    <a:pos x="T6" y="T7"/>
                  </a:cxn>
                  <a:cxn ang="0">
                    <a:pos x="T8" y="T9"/>
                  </a:cxn>
                  <a:cxn ang="0">
                    <a:pos x="T10" y="T11"/>
                  </a:cxn>
                </a:cxnLst>
                <a:rect l="0" t="0" r="r" b="b"/>
                <a:pathLst>
                  <a:path w="1430" h="582">
                    <a:moveTo>
                      <a:pt x="0" y="291"/>
                    </a:moveTo>
                    <a:lnTo>
                      <a:pt x="0" y="291"/>
                    </a:lnTo>
                    <a:cubicBezTo>
                      <a:pt x="0" y="450"/>
                      <a:pt x="319" y="581"/>
                      <a:pt x="717" y="581"/>
                    </a:cubicBezTo>
                    <a:cubicBezTo>
                      <a:pt x="1111" y="581"/>
                      <a:pt x="1429" y="450"/>
                      <a:pt x="1429" y="291"/>
                    </a:cubicBezTo>
                    <a:cubicBezTo>
                      <a:pt x="1429" y="131"/>
                      <a:pt x="1111" y="0"/>
                      <a:pt x="717" y="0"/>
                    </a:cubicBezTo>
                    <a:cubicBezTo>
                      <a:pt x="319" y="0"/>
                      <a:pt x="0" y="131"/>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0" name="Freeform 84">
                <a:extLst>
                  <a:ext uri="{FF2B5EF4-FFF2-40B4-BE49-F238E27FC236}">
                    <a16:creationId xmlns:a16="http://schemas.microsoft.com/office/drawing/2014/main" id="{927B7CEC-C556-7862-68C3-6A30DEA3C525}"/>
                  </a:ext>
                </a:extLst>
              </p:cNvPr>
              <p:cNvSpPr>
                <a:spLocks noChangeArrowheads="1"/>
              </p:cNvSpPr>
              <p:nvPr/>
            </p:nvSpPr>
            <p:spPr bwMode="auto">
              <a:xfrm>
                <a:off x="2734570" y="3375614"/>
                <a:ext cx="553383" cy="216186"/>
              </a:xfrm>
              <a:custGeom>
                <a:avLst/>
                <a:gdLst>
                  <a:gd name="T0" fmla="*/ 0 w 1234"/>
                  <a:gd name="T1" fmla="*/ 239 h 483"/>
                  <a:gd name="T2" fmla="*/ 0 w 1234"/>
                  <a:gd name="T3" fmla="*/ 239 h 483"/>
                  <a:gd name="T4" fmla="*/ 619 w 1234"/>
                  <a:gd name="T5" fmla="*/ 482 h 483"/>
                  <a:gd name="T6" fmla="*/ 1233 w 1234"/>
                  <a:gd name="T7" fmla="*/ 239 h 483"/>
                  <a:gd name="T8" fmla="*/ 619 w 1234"/>
                  <a:gd name="T9" fmla="*/ 0 h 483"/>
                  <a:gd name="T10" fmla="*/ 0 w 1234"/>
                  <a:gd name="T11" fmla="*/ 239 h 483"/>
                </a:gdLst>
                <a:ahLst/>
                <a:cxnLst>
                  <a:cxn ang="0">
                    <a:pos x="T0" y="T1"/>
                  </a:cxn>
                  <a:cxn ang="0">
                    <a:pos x="T2" y="T3"/>
                  </a:cxn>
                  <a:cxn ang="0">
                    <a:pos x="T4" y="T5"/>
                  </a:cxn>
                  <a:cxn ang="0">
                    <a:pos x="T6" y="T7"/>
                  </a:cxn>
                  <a:cxn ang="0">
                    <a:pos x="T8" y="T9"/>
                  </a:cxn>
                  <a:cxn ang="0">
                    <a:pos x="T10" y="T11"/>
                  </a:cxn>
                </a:cxnLst>
                <a:rect l="0" t="0" r="r" b="b"/>
                <a:pathLst>
                  <a:path w="1234" h="483">
                    <a:moveTo>
                      <a:pt x="0" y="239"/>
                    </a:moveTo>
                    <a:lnTo>
                      <a:pt x="0" y="239"/>
                    </a:lnTo>
                    <a:cubicBezTo>
                      <a:pt x="0" y="375"/>
                      <a:pt x="277" y="482"/>
                      <a:pt x="619" y="482"/>
                    </a:cubicBezTo>
                    <a:cubicBezTo>
                      <a:pt x="956" y="482"/>
                      <a:pt x="1233" y="375"/>
                      <a:pt x="1233" y="239"/>
                    </a:cubicBezTo>
                    <a:cubicBezTo>
                      <a:pt x="1233" y="107"/>
                      <a:pt x="956" y="0"/>
                      <a:pt x="619" y="0"/>
                    </a:cubicBezTo>
                    <a:cubicBezTo>
                      <a:pt x="277" y="0"/>
                      <a:pt x="0" y="107"/>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1" name="Freeform 85">
                <a:extLst>
                  <a:ext uri="{FF2B5EF4-FFF2-40B4-BE49-F238E27FC236}">
                    <a16:creationId xmlns:a16="http://schemas.microsoft.com/office/drawing/2014/main" id="{07374C52-35A4-1FCC-093F-1EA9AE5A213B}"/>
                  </a:ext>
                </a:extLst>
              </p:cNvPr>
              <p:cNvSpPr>
                <a:spLocks noChangeArrowheads="1"/>
              </p:cNvSpPr>
              <p:nvPr/>
            </p:nvSpPr>
            <p:spPr bwMode="auto">
              <a:xfrm>
                <a:off x="2690934" y="3345864"/>
                <a:ext cx="640655" cy="259820"/>
              </a:xfrm>
              <a:custGeom>
                <a:avLst/>
                <a:gdLst>
                  <a:gd name="T0" fmla="*/ 61 w 1430"/>
                  <a:gd name="T1" fmla="*/ 178 h 582"/>
                  <a:gd name="T2" fmla="*/ 61 w 1430"/>
                  <a:gd name="T3" fmla="*/ 178 h 582"/>
                  <a:gd name="T4" fmla="*/ 717 w 1430"/>
                  <a:gd name="T5" fmla="*/ 0 h 582"/>
                  <a:gd name="T6" fmla="*/ 1373 w 1430"/>
                  <a:gd name="T7" fmla="*/ 178 h 582"/>
                  <a:gd name="T8" fmla="*/ 1429 w 1430"/>
                  <a:gd name="T9" fmla="*/ 178 h 582"/>
                  <a:gd name="T10" fmla="*/ 1429 w 1430"/>
                  <a:gd name="T11" fmla="*/ 291 h 582"/>
                  <a:gd name="T12" fmla="*/ 717 w 1430"/>
                  <a:gd name="T13" fmla="*/ 581 h 582"/>
                  <a:gd name="T14" fmla="*/ 0 w 1430"/>
                  <a:gd name="T15" fmla="*/ 291 h 582"/>
                  <a:gd name="T16" fmla="*/ 0 w 1430"/>
                  <a:gd name="T17" fmla="*/ 178 h 582"/>
                  <a:gd name="T18" fmla="*/ 61 w 1430"/>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2">
                    <a:moveTo>
                      <a:pt x="61" y="178"/>
                    </a:moveTo>
                    <a:lnTo>
                      <a:pt x="61" y="178"/>
                    </a:lnTo>
                    <a:cubicBezTo>
                      <a:pt x="169" y="75"/>
                      <a:pt x="422" y="0"/>
                      <a:pt x="717" y="0"/>
                    </a:cubicBezTo>
                    <a:cubicBezTo>
                      <a:pt x="1008" y="0"/>
                      <a:pt x="1261" y="75"/>
                      <a:pt x="1373" y="178"/>
                    </a:cubicBezTo>
                    <a:cubicBezTo>
                      <a:pt x="1429" y="178"/>
                      <a:pt x="1429" y="178"/>
                      <a:pt x="1429" y="178"/>
                    </a:cubicBezTo>
                    <a:cubicBezTo>
                      <a:pt x="1429" y="291"/>
                      <a:pt x="1429" y="291"/>
                      <a:pt x="1429" y="291"/>
                    </a:cubicBezTo>
                    <a:cubicBezTo>
                      <a:pt x="1429" y="455"/>
                      <a:pt x="1111" y="581"/>
                      <a:pt x="717" y="581"/>
                    </a:cubicBezTo>
                    <a:cubicBezTo>
                      <a:pt x="319" y="581"/>
                      <a:pt x="0" y="455"/>
                      <a:pt x="0" y="291"/>
                    </a:cubicBezTo>
                    <a:cubicBezTo>
                      <a:pt x="0" y="178"/>
                      <a:pt x="0" y="178"/>
                      <a:pt x="0" y="178"/>
                    </a:cubicBezTo>
                    <a:lnTo>
                      <a:pt x="61"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2" name="Freeform 86">
                <a:extLst>
                  <a:ext uri="{FF2B5EF4-FFF2-40B4-BE49-F238E27FC236}">
                    <a16:creationId xmlns:a16="http://schemas.microsoft.com/office/drawing/2014/main" id="{9F559A97-833B-6757-B768-13922D4B122D}"/>
                  </a:ext>
                </a:extLst>
              </p:cNvPr>
              <p:cNvSpPr>
                <a:spLocks noChangeArrowheads="1"/>
              </p:cNvSpPr>
              <p:nvPr/>
            </p:nvSpPr>
            <p:spPr bwMode="auto">
              <a:xfrm>
                <a:off x="2690934" y="3296280"/>
                <a:ext cx="640655" cy="259820"/>
              </a:xfrm>
              <a:custGeom>
                <a:avLst/>
                <a:gdLst>
                  <a:gd name="T0" fmla="*/ 0 w 1430"/>
                  <a:gd name="T1" fmla="*/ 290 h 582"/>
                  <a:gd name="T2" fmla="*/ 0 w 1430"/>
                  <a:gd name="T3" fmla="*/ 290 h 582"/>
                  <a:gd name="T4" fmla="*/ 717 w 1430"/>
                  <a:gd name="T5" fmla="*/ 581 h 582"/>
                  <a:gd name="T6" fmla="*/ 1429 w 1430"/>
                  <a:gd name="T7" fmla="*/ 290 h 582"/>
                  <a:gd name="T8" fmla="*/ 717 w 1430"/>
                  <a:gd name="T9" fmla="*/ 0 h 582"/>
                  <a:gd name="T10" fmla="*/ 0 w 1430"/>
                  <a:gd name="T11" fmla="*/ 290 h 582"/>
                </a:gdLst>
                <a:ahLst/>
                <a:cxnLst>
                  <a:cxn ang="0">
                    <a:pos x="T0" y="T1"/>
                  </a:cxn>
                  <a:cxn ang="0">
                    <a:pos x="T2" y="T3"/>
                  </a:cxn>
                  <a:cxn ang="0">
                    <a:pos x="T4" y="T5"/>
                  </a:cxn>
                  <a:cxn ang="0">
                    <a:pos x="T6" y="T7"/>
                  </a:cxn>
                  <a:cxn ang="0">
                    <a:pos x="T8" y="T9"/>
                  </a:cxn>
                  <a:cxn ang="0">
                    <a:pos x="T10" y="T11"/>
                  </a:cxn>
                </a:cxnLst>
                <a:rect l="0" t="0" r="r" b="b"/>
                <a:pathLst>
                  <a:path w="1430" h="582">
                    <a:moveTo>
                      <a:pt x="0" y="290"/>
                    </a:moveTo>
                    <a:lnTo>
                      <a:pt x="0" y="290"/>
                    </a:lnTo>
                    <a:cubicBezTo>
                      <a:pt x="0" y="450"/>
                      <a:pt x="319" y="581"/>
                      <a:pt x="717" y="581"/>
                    </a:cubicBezTo>
                    <a:cubicBezTo>
                      <a:pt x="1111" y="581"/>
                      <a:pt x="1429" y="450"/>
                      <a:pt x="1429" y="290"/>
                    </a:cubicBezTo>
                    <a:cubicBezTo>
                      <a:pt x="1429" y="131"/>
                      <a:pt x="1111" y="0"/>
                      <a:pt x="717" y="0"/>
                    </a:cubicBezTo>
                    <a:cubicBezTo>
                      <a:pt x="319"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3" name="Freeform 87">
                <a:extLst>
                  <a:ext uri="{FF2B5EF4-FFF2-40B4-BE49-F238E27FC236}">
                    <a16:creationId xmlns:a16="http://schemas.microsoft.com/office/drawing/2014/main" id="{4BB5E377-0B5F-1922-E05F-34B093913996}"/>
                  </a:ext>
                </a:extLst>
              </p:cNvPr>
              <p:cNvSpPr>
                <a:spLocks noChangeArrowheads="1"/>
              </p:cNvSpPr>
              <p:nvPr/>
            </p:nvSpPr>
            <p:spPr bwMode="auto">
              <a:xfrm>
                <a:off x="2734570" y="3304213"/>
                <a:ext cx="553383" cy="216186"/>
              </a:xfrm>
              <a:custGeom>
                <a:avLst/>
                <a:gdLst>
                  <a:gd name="T0" fmla="*/ 0 w 1234"/>
                  <a:gd name="T1" fmla="*/ 243 h 483"/>
                  <a:gd name="T2" fmla="*/ 0 w 1234"/>
                  <a:gd name="T3" fmla="*/ 243 h 483"/>
                  <a:gd name="T4" fmla="*/ 619 w 1234"/>
                  <a:gd name="T5" fmla="*/ 482 h 483"/>
                  <a:gd name="T6" fmla="*/ 1233 w 1234"/>
                  <a:gd name="T7" fmla="*/ 243 h 483"/>
                  <a:gd name="T8" fmla="*/ 619 w 1234"/>
                  <a:gd name="T9" fmla="*/ 0 h 483"/>
                  <a:gd name="T10" fmla="*/ 0 w 1234"/>
                  <a:gd name="T11" fmla="*/ 243 h 483"/>
                </a:gdLst>
                <a:ahLst/>
                <a:cxnLst>
                  <a:cxn ang="0">
                    <a:pos x="T0" y="T1"/>
                  </a:cxn>
                  <a:cxn ang="0">
                    <a:pos x="T2" y="T3"/>
                  </a:cxn>
                  <a:cxn ang="0">
                    <a:pos x="T4" y="T5"/>
                  </a:cxn>
                  <a:cxn ang="0">
                    <a:pos x="T6" y="T7"/>
                  </a:cxn>
                  <a:cxn ang="0">
                    <a:pos x="T8" y="T9"/>
                  </a:cxn>
                  <a:cxn ang="0">
                    <a:pos x="T10" y="T11"/>
                  </a:cxn>
                </a:cxnLst>
                <a:rect l="0" t="0" r="r" b="b"/>
                <a:pathLst>
                  <a:path w="1234" h="483">
                    <a:moveTo>
                      <a:pt x="0" y="243"/>
                    </a:moveTo>
                    <a:lnTo>
                      <a:pt x="0" y="243"/>
                    </a:lnTo>
                    <a:cubicBezTo>
                      <a:pt x="0" y="374"/>
                      <a:pt x="277" y="482"/>
                      <a:pt x="619" y="482"/>
                    </a:cubicBezTo>
                    <a:cubicBezTo>
                      <a:pt x="956" y="482"/>
                      <a:pt x="1233" y="374"/>
                      <a:pt x="1233" y="243"/>
                    </a:cubicBezTo>
                    <a:cubicBezTo>
                      <a:pt x="1233" y="107"/>
                      <a:pt x="956" y="0"/>
                      <a:pt x="619" y="0"/>
                    </a:cubicBezTo>
                    <a:cubicBezTo>
                      <a:pt x="277" y="0"/>
                      <a:pt x="0" y="107"/>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4" name="Freeform 88">
                <a:extLst>
                  <a:ext uri="{FF2B5EF4-FFF2-40B4-BE49-F238E27FC236}">
                    <a16:creationId xmlns:a16="http://schemas.microsoft.com/office/drawing/2014/main" id="{93B32BAA-8347-396E-8BEE-B8DDDECD1E37}"/>
                  </a:ext>
                </a:extLst>
              </p:cNvPr>
              <p:cNvSpPr>
                <a:spLocks noChangeArrowheads="1"/>
              </p:cNvSpPr>
              <p:nvPr/>
            </p:nvSpPr>
            <p:spPr bwMode="auto">
              <a:xfrm>
                <a:off x="2665149" y="3286363"/>
                <a:ext cx="638671" cy="259820"/>
              </a:xfrm>
              <a:custGeom>
                <a:avLst/>
                <a:gdLst>
                  <a:gd name="T0" fmla="*/ 57 w 1426"/>
                  <a:gd name="T1" fmla="*/ 178 h 582"/>
                  <a:gd name="T2" fmla="*/ 57 w 1426"/>
                  <a:gd name="T3" fmla="*/ 178 h 582"/>
                  <a:gd name="T4" fmla="*/ 713 w 1426"/>
                  <a:gd name="T5" fmla="*/ 0 h 582"/>
                  <a:gd name="T6" fmla="*/ 1369 w 1426"/>
                  <a:gd name="T7" fmla="*/ 178 h 582"/>
                  <a:gd name="T8" fmla="*/ 1425 w 1426"/>
                  <a:gd name="T9" fmla="*/ 178 h 582"/>
                  <a:gd name="T10" fmla="*/ 1425 w 1426"/>
                  <a:gd name="T11" fmla="*/ 291 h 582"/>
                  <a:gd name="T12" fmla="*/ 713 w 1426"/>
                  <a:gd name="T13" fmla="*/ 581 h 582"/>
                  <a:gd name="T14" fmla="*/ 0 w 1426"/>
                  <a:gd name="T15" fmla="*/ 291 h 582"/>
                  <a:gd name="T16" fmla="*/ 0 w 1426"/>
                  <a:gd name="T17" fmla="*/ 178 h 582"/>
                  <a:gd name="T18" fmla="*/ 57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57" y="178"/>
                    </a:moveTo>
                    <a:lnTo>
                      <a:pt x="57" y="178"/>
                    </a:lnTo>
                    <a:cubicBezTo>
                      <a:pt x="165" y="75"/>
                      <a:pt x="418" y="0"/>
                      <a:pt x="713" y="0"/>
                    </a:cubicBezTo>
                    <a:cubicBezTo>
                      <a:pt x="1008" y="0"/>
                      <a:pt x="1261" y="75"/>
                      <a:pt x="1369" y="178"/>
                    </a:cubicBezTo>
                    <a:cubicBezTo>
                      <a:pt x="1425" y="178"/>
                      <a:pt x="1425" y="178"/>
                      <a:pt x="1425" y="178"/>
                    </a:cubicBezTo>
                    <a:cubicBezTo>
                      <a:pt x="1425" y="291"/>
                      <a:pt x="1425" y="291"/>
                      <a:pt x="1425" y="291"/>
                    </a:cubicBezTo>
                    <a:cubicBezTo>
                      <a:pt x="1425" y="450"/>
                      <a:pt x="1107" y="581"/>
                      <a:pt x="713" y="581"/>
                    </a:cubicBezTo>
                    <a:cubicBezTo>
                      <a:pt x="319" y="581"/>
                      <a:pt x="0" y="450"/>
                      <a:pt x="0" y="291"/>
                    </a:cubicBezTo>
                    <a:cubicBezTo>
                      <a:pt x="0" y="178"/>
                      <a:pt x="0" y="178"/>
                      <a:pt x="0" y="178"/>
                    </a:cubicBezTo>
                    <a:lnTo>
                      <a:pt x="57"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5" name="Freeform 89">
                <a:extLst>
                  <a:ext uri="{FF2B5EF4-FFF2-40B4-BE49-F238E27FC236}">
                    <a16:creationId xmlns:a16="http://schemas.microsoft.com/office/drawing/2014/main" id="{9511EAF6-0972-3FE5-85BE-9A07041D4600}"/>
                  </a:ext>
                </a:extLst>
              </p:cNvPr>
              <p:cNvSpPr>
                <a:spLocks noChangeArrowheads="1"/>
              </p:cNvSpPr>
              <p:nvPr/>
            </p:nvSpPr>
            <p:spPr bwMode="auto">
              <a:xfrm>
                <a:off x="2665149" y="3236779"/>
                <a:ext cx="638671" cy="259820"/>
              </a:xfrm>
              <a:custGeom>
                <a:avLst/>
                <a:gdLst>
                  <a:gd name="T0" fmla="*/ 0 w 1426"/>
                  <a:gd name="T1" fmla="*/ 290 h 582"/>
                  <a:gd name="T2" fmla="*/ 0 w 1426"/>
                  <a:gd name="T3" fmla="*/ 290 h 582"/>
                  <a:gd name="T4" fmla="*/ 713 w 1426"/>
                  <a:gd name="T5" fmla="*/ 581 h 582"/>
                  <a:gd name="T6" fmla="*/ 1425 w 1426"/>
                  <a:gd name="T7" fmla="*/ 290 h 582"/>
                  <a:gd name="T8" fmla="*/ 713 w 1426"/>
                  <a:gd name="T9" fmla="*/ 0 h 582"/>
                  <a:gd name="T10" fmla="*/ 0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0" y="290"/>
                    </a:moveTo>
                    <a:lnTo>
                      <a:pt x="0" y="290"/>
                    </a:lnTo>
                    <a:cubicBezTo>
                      <a:pt x="0" y="450"/>
                      <a:pt x="319" y="581"/>
                      <a:pt x="713" y="581"/>
                    </a:cubicBezTo>
                    <a:cubicBezTo>
                      <a:pt x="1107" y="581"/>
                      <a:pt x="1425" y="450"/>
                      <a:pt x="1425" y="290"/>
                    </a:cubicBezTo>
                    <a:cubicBezTo>
                      <a:pt x="1425" y="131"/>
                      <a:pt x="1107" y="0"/>
                      <a:pt x="713" y="0"/>
                    </a:cubicBezTo>
                    <a:cubicBezTo>
                      <a:pt x="319"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6" name="Freeform 90">
                <a:extLst>
                  <a:ext uri="{FF2B5EF4-FFF2-40B4-BE49-F238E27FC236}">
                    <a16:creationId xmlns:a16="http://schemas.microsoft.com/office/drawing/2014/main" id="{A0F6AE31-EBAE-7362-6AC3-F6E5FBC7AACD}"/>
                  </a:ext>
                </a:extLst>
              </p:cNvPr>
              <p:cNvSpPr>
                <a:spLocks noChangeArrowheads="1"/>
              </p:cNvSpPr>
              <p:nvPr/>
            </p:nvSpPr>
            <p:spPr bwMode="auto">
              <a:xfrm>
                <a:off x="2710768" y="3244712"/>
                <a:ext cx="553383" cy="216186"/>
              </a:xfrm>
              <a:custGeom>
                <a:avLst/>
                <a:gdLst>
                  <a:gd name="T0" fmla="*/ 0 w 1234"/>
                  <a:gd name="T1" fmla="*/ 239 h 484"/>
                  <a:gd name="T2" fmla="*/ 0 w 1234"/>
                  <a:gd name="T3" fmla="*/ 239 h 484"/>
                  <a:gd name="T4" fmla="*/ 614 w 1234"/>
                  <a:gd name="T5" fmla="*/ 483 h 484"/>
                  <a:gd name="T6" fmla="*/ 1233 w 1234"/>
                  <a:gd name="T7" fmla="*/ 239 h 484"/>
                  <a:gd name="T8" fmla="*/ 614 w 1234"/>
                  <a:gd name="T9" fmla="*/ 0 h 484"/>
                  <a:gd name="T10" fmla="*/ 0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0" y="239"/>
                    </a:moveTo>
                    <a:lnTo>
                      <a:pt x="0" y="239"/>
                    </a:lnTo>
                    <a:cubicBezTo>
                      <a:pt x="0" y="375"/>
                      <a:pt x="277" y="483"/>
                      <a:pt x="614" y="483"/>
                    </a:cubicBezTo>
                    <a:cubicBezTo>
                      <a:pt x="956" y="483"/>
                      <a:pt x="1233" y="375"/>
                      <a:pt x="1233" y="239"/>
                    </a:cubicBezTo>
                    <a:cubicBezTo>
                      <a:pt x="1233" y="108"/>
                      <a:pt x="956" y="0"/>
                      <a:pt x="614" y="0"/>
                    </a:cubicBezTo>
                    <a:cubicBezTo>
                      <a:pt x="277"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7" name="Freeform 91">
                <a:extLst>
                  <a:ext uri="{FF2B5EF4-FFF2-40B4-BE49-F238E27FC236}">
                    <a16:creationId xmlns:a16="http://schemas.microsoft.com/office/drawing/2014/main" id="{55502598-8AEE-B995-5477-F698C2B7C9C3}"/>
                  </a:ext>
                </a:extLst>
              </p:cNvPr>
              <p:cNvSpPr>
                <a:spLocks noChangeArrowheads="1"/>
              </p:cNvSpPr>
              <p:nvPr/>
            </p:nvSpPr>
            <p:spPr bwMode="auto">
              <a:xfrm>
                <a:off x="2677050" y="3214962"/>
                <a:ext cx="640655" cy="259820"/>
              </a:xfrm>
              <a:custGeom>
                <a:avLst/>
                <a:gdLst>
                  <a:gd name="T0" fmla="*/ 61 w 1430"/>
                  <a:gd name="T1" fmla="*/ 178 h 582"/>
                  <a:gd name="T2" fmla="*/ 61 w 1430"/>
                  <a:gd name="T3" fmla="*/ 178 h 582"/>
                  <a:gd name="T4" fmla="*/ 717 w 1430"/>
                  <a:gd name="T5" fmla="*/ 0 h 582"/>
                  <a:gd name="T6" fmla="*/ 1373 w 1430"/>
                  <a:gd name="T7" fmla="*/ 178 h 582"/>
                  <a:gd name="T8" fmla="*/ 1429 w 1430"/>
                  <a:gd name="T9" fmla="*/ 178 h 582"/>
                  <a:gd name="T10" fmla="*/ 1429 w 1430"/>
                  <a:gd name="T11" fmla="*/ 290 h 582"/>
                  <a:gd name="T12" fmla="*/ 717 w 1430"/>
                  <a:gd name="T13" fmla="*/ 581 h 582"/>
                  <a:gd name="T14" fmla="*/ 0 w 1430"/>
                  <a:gd name="T15" fmla="*/ 290 h 582"/>
                  <a:gd name="T16" fmla="*/ 0 w 1430"/>
                  <a:gd name="T17" fmla="*/ 178 h 582"/>
                  <a:gd name="T18" fmla="*/ 61 w 1430"/>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2">
                    <a:moveTo>
                      <a:pt x="61" y="178"/>
                    </a:moveTo>
                    <a:lnTo>
                      <a:pt x="61" y="178"/>
                    </a:lnTo>
                    <a:cubicBezTo>
                      <a:pt x="169" y="75"/>
                      <a:pt x="422" y="0"/>
                      <a:pt x="717" y="0"/>
                    </a:cubicBezTo>
                    <a:cubicBezTo>
                      <a:pt x="1007" y="0"/>
                      <a:pt x="1260" y="75"/>
                      <a:pt x="1373" y="178"/>
                    </a:cubicBezTo>
                    <a:cubicBezTo>
                      <a:pt x="1429" y="178"/>
                      <a:pt x="1429" y="178"/>
                      <a:pt x="1429" y="178"/>
                    </a:cubicBezTo>
                    <a:cubicBezTo>
                      <a:pt x="1429" y="290"/>
                      <a:pt x="1429" y="290"/>
                      <a:pt x="1429" y="290"/>
                    </a:cubicBezTo>
                    <a:cubicBezTo>
                      <a:pt x="1429" y="454"/>
                      <a:pt x="1111" y="581"/>
                      <a:pt x="717" y="581"/>
                    </a:cubicBezTo>
                    <a:cubicBezTo>
                      <a:pt x="319" y="581"/>
                      <a:pt x="0" y="454"/>
                      <a:pt x="0" y="290"/>
                    </a:cubicBezTo>
                    <a:cubicBezTo>
                      <a:pt x="0" y="178"/>
                      <a:pt x="0" y="178"/>
                      <a:pt x="0" y="178"/>
                    </a:cubicBezTo>
                    <a:lnTo>
                      <a:pt x="61"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8" name="Freeform 92">
                <a:extLst>
                  <a:ext uri="{FF2B5EF4-FFF2-40B4-BE49-F238E27FC236}">
                    <a16:creationId xmlns:a16="http://schemas.microsoft.com/office/drawing/2014/main" id="{7360C926-9CE0-16A9-422C-41A60F9C8AD2}"/>
                  </a:ext>
                </a:extLst>
              </p:cNvPr>
              <p:cNvSpPr>
                <a:spLocks noChangeArrowheads="1"/>
              </p:cNvSpPr>
              <p:nvPr/>
            </p:nvSpPr>
            <p:spPr bwMode="auto">
              <a:xfrm>
                <a:off x="2677050" y="3165378"/>
                <a:ext cx="640655" cy="259820"/>
              </a:xfrm>
              <a:custGeom>
                <a:avLst/>
                <a:gdLst>
                  <a:gd name="T0" fmla="*/ 0 w 1430"/>
                  <a:gd name="T1" fmla="*/ 290 h 581"/>
                  <a:gd name="T2" fmla="*/ 0 w 1430"/>
                  <a:gd name="T3" fmla="*/ 290 h 581"/>
                  <a:gd name="T4" fmla="*/ 717 w 1430"/>
                  <a:gd name="T5" fmla="*/ 580 h 581"/>
                  <a:gd name="T6" fmla="*/ 1429 w 1430"/>
                  <a:gd name="T7" fmla="*/ 290 h 581"/>
                  <a:gd name="T8" fmla="*/ 717 w 1430"/>
                  <a:gd name="T9" fmla="*/ 0 h 581"/>
                  <a:gd name="T10" fmla="*/ 0 w 1430"/>
                  <a:gd name="T11" fmla="*/ 290 h 581"/>
                </a:gdLst>
                <a:ahLst/>
                <a:cxnLst>
                  <a:cxn ang="0">
                    <a:pos x="T0" y="T1"/>
                  </a:cxn>
                  <a:cxn ang="0">
                    <a:pos x="T2" y="T3"/>
                  </a:cxn>
                  <a:cxn ang="0">
                    <a:pos x="T4" y="T5"/>
                  </a:cxn>
                  <a:cxn ang="0">
                    <a:pos x="T6" y="T7"/>
                  </a:cxn>
                  <a:cxn ang="0">
                    <a:pos x="T8" y="T9"/>
                  </a:cxn>
                  <a:cxn ang="0">
                    <a:pos x="T10" y="T11"/>
                  </a:cxn>
                </a:cxnLst>
                <a:rect l="0" t="0" r="r" b="b"/>
                <a:pathLst>
                  <a:path w="1430" h="581">
                    <a:moveTo>
                      <a:pt x="0" y="290"/>
                    </a:moveTo>
                    <a:lnTo>
                      <a:pt x="0" y="290"/>
                    </a:lnTo>
                    <a:cubicBezTo>
                      <a:pt x="0" y="449"/>
                      <a:pt x="319" y="580"/>
                      <a:pt x="717" y="580"/>
                    </a:cubicBezTo>
                    <a:cubicBezTo>
                      <a:pt x="1111" y="580"/>
                      <a:pt x="1429" y="449"/>
                      <a:pt x="1429" y="290"/>
                    </a:cubicBezTo>
                    <a:cubicBezTo>
                      <a:pt x="1429" y="131"/>
                      <a:pt x="1111" y="0"/>
                      <a:pt x="717" y="0"/>
                    </a:cubicBezTo>
                    <a:cubicBezTo>
                      <a:pt x="319" y="0"/>
                      <a:pt x="0" y="131"/>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9" name="Freeform 93">
                <a:extLst>
                  <a:ext uri="{FF2B5EF4-FFF2-40B4-BE49-F238E27FC236}">
                    <a16:creationId xmlns:a16="http://schemas.microsoft.com/office/drawing/2014/main" id="{E8F493EC-0B73-E994-E5F8-7262C3E60076}"/>
                  </a:ext>
                </a:extLst>
              </p:cNvPr>
              <p:cNvSpPr>
                <a:spLocks noChangeArrowheads="1"/>
              </p:cNvSpPr>
              <p:nvPr/>
            </p:nvSpPr>
            <p:spPr bwMode="auto">
              <a:xfrm>
                <a:off x="2720686" y="3173312"/>
                <a:ext cx="553383" cy="216186"/>
              </a:xfrm>
              <a:custGeom>
                <a:avLst/>
                <a:gdLst>
                  <a:gd name="T0" fmla="*/ 0 w 1233"/>
                  <a:gd name="T1" fmla="*/ 243 h 484"/>
                  <a:gd name="T2" fmla="*/ 0 w 1233"/>
                  <a:gd name="T3" fmla="*/ 243 h 484"/>
                  <a:gd name="T4" fmla="*/ 618 w 1233"/>
                  <a:gd name="T5" fmla="*/ 483 h 484"/>
                  <a:gd name="T6" fmla="*/ 1232 w 1233"/>
                  <a:gd name="T7" fmla="*/ 243 h 484"/>
                  <a:gd name="T8" fmla="*/ 618 w 1233"/>
                  <a:gd name="T9" fmla="*/ 0 h 484"/>
                  <a:gd name="T10" fmla="*/ 0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0" y="243"/>
                    </a:moveTo>
                    <a:lnTo>
                      <a:pt x="0" y="243"/>
                    </a:lnTo>
                    <a:cubicBezTo>
                      <a:pt x="0" y="375"/>
                      <a:pt x="276" y="483"/>
                      <a:pt x="618" y="483"/>
                    </a:cubicBezTo>
                    <a:cubicBezTo>
                      <a:pt x="955" y="483"/>
                      <a:pt x="1232" y="375"/>
                      <a:pt x="1232" y="243"/>
                    </a:cubicBezTo>
                    <a:cubicBezTo>
                      <a:pt x="1232" y="108"/>
                      <a:pt x="955" y="0"/>
                      <a:pt x="618" y="0"/>
                    </a:cubicBezTo>
                    <a:cubicBezTo>
                      <a:pt x="276" y="0"/>
                      <a:pt x="0" y="108"/>
                      <a:pt x="0"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0" name="Freeform 94">
                <a:extLst>
                  <a:ext uri="{FF2B5EF4-FFF2-40B4-BE49-F238E27FC236}">
                    <a16:creationId xmlns:a16="http://schemas.microsoft.com/office/drawing/2014/main" id="{DB2EFAF1-0A32-121C-D590-AE9AFC579112}"/>
                  </a:ext>
                </a:extLst>
              </p:cNvPr>
              <p:cNvSpPr>
                <a:spLocks noChangeArrowheads="1"/>
              </p:cNvSpPr>
              <p:nvPr/>
            </p:nvSpPr>
            <p:spPr bwMode="auto">
              <a:xfrm>
                <a:off x="2647298" y="3139595"/>
                <a:ext cx="642638" cy="259820"/>
              </a:xfrm>
              <a:custGeom>
                <a:avLst/>
                <a:gdLst>
                  <a:gd name="T0" fmla="*/ 61 w 1431"/>
                  <a:gd name="T1" fmla="*/ 178 h 582"/>
                  <a:gd name="T2" fmla="*/ 61 w 1431"/>
                  <a:gd name="T3" fmla="*/ 178 h 582"/>
                  <a:gd name="T4" fmla="*/ 717 w 1431"/>
                  <a:gd name="T5" fmla="*/ 0 h 582"/>
                  <a:gd name="T6" fmla="*/ 1374 w 1431"/>
                  <a:gd name="T7" fmla="*/ 178 h 582"/>
                  <a:gd name="T8" fmla="*/ 1430 w 1431"/>
                  <a:gd name="T9" fmla="*/ 178 h 582"/>
                  <a:gd name="T10" fmla="*/ 1430 w 1431"/>
                  <a:gd name="T11" fmla="*/ 291 h 582"/>
                  <a:gd name="T12" fmla="*/ 717 w 1431"/>
                  <a:gd name="T13" fmla="*/ 581 h 582"/>
                  <a:gd name="T14" fmla="*/ 0 w 1431"/>
                  <a:gd name="T15" fmla="*/ 291 h 582"/>
                  <a:gd name="T16" fmla="*/ 0 w 1431"/>
                  <a:gd name="T17" fmla="*/ 178 h 582"/>
                  <a:gd name="T18" fmla="*/ 61 w 1431"/>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1" h="582">
                    <a:moveTo>
                      <a:pt x="61" y="178"/>
                    </a:moveTo>
                    <a:lnTo>
                      <a:pt x="61" y="178"/>
                    </a:lnTo>
                    <a:cubicBezTo>
                      <a:pt x="169" y="70"/>
                      <a:pt x="422" y="0"/>
                      <a:pt x="717" y="0"/>
                    </a:cubicBezTo>
                    <a:cubicBezTo>
                      <a:pt x="1012" y="0"/>
                      <a:pt x="1261" y="70"/>
                      <a:pt x="1374" y="178"/>
                    </a:cubicBezTo>
                    <a:cubicBezTo>
                      <a:pt x="1430" y="178"/>
                      <a:pt x="1430" y="178"/>
                      <a:pt x="1430" y="178"/>
                    </a:cubicBezTo>
                    <a:cubicBezTo>
                      <a:pt x="1430" y="291"/>
                      <a:pt x="1430" y="291"/>
                      <a:pt x="1430" y="291"/>
                    </a:cubicBezTo>
                    <a:cubicBezTo>
                      <a:pt x="1430" y="450"/>
                      <a:pt x="1111" y="581"/>
                      <a:pt x="717" y="581"/>
                    </a:cubicBezTo>
                    <a:cubicBezTo>
                      <a:pt x="324" y="581"/>
                      <a:pt x="0" y="450"/>
                      <a:pt x="0" y="291"/>
                    </a:cubicBezTo>
                    <a:cubicBezTo>
                      <a:pt x="0" y="178"/>
                      <a:pt x="0" y="178"/>
                      <a:pt x="0" y="178"/>
                    </a:cubicBezTo>
                    <a:lnTo>
                      <a:pt x="61"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1" name="Freeform 95">
                <a:extLst>
                  <a:ext uri="{FF2B5EF4-FFF2-40B4-BE49-F238E27FC236}">
                    <a16:creationId xmlns:a16="http://schemas.microsoft.com/office/drawing/2014/main" id="{6BBB5BCE-8AC4-9B1D-60F4-F38C583F6498}"/>
                  </a:ext>
                </a:extLst>
              </p:cNvPr>
              <p:cNvSpPr>
                <a:spLocks noChangeArrowheads="1"/>
              </p:cNvSpPr>
              <p:nvPr/>
            </p:nvSpPr>
            <p:spPr bwMode="auto">
              <a:xfrm>
                <a:off x="2647298" y="3090011"/>
                <a:ext cx="642638" cy="259820"/>
              </a:xfrm>
              <a:custGeom>
                <a:avLst/>
                <a:gdLst>
                  <a:gd name="T0" fmla="*/ 0 w 1431"/>
                  <a:gd name="T1" fmla="*/ 290 h 581"/>
                  <a:gd name="T2" fmla="*/ 0 w 1431"/>
                  <a:gd name="T3" fmla="*/ 290 h 581"/>
                  <a:gd name="T4" fmla="*/ 717 w 1431"/>
                  <a:gd name="T5" fmla="*/ 580 h 581"/>
                  <a:gd name="T6" fmla="*/ 1430 w 1431"/>
                  <a:gd name="T7" fmla="*/ 290 h 581"/>
                  <a:gd name="T8" fmla="*/ 717 w 1431"/>
                  <a:gd name="T9" fmla="*/ 0 h 581"/>
                  <a:gd name="T10" fmla="*/ 0 w 1431"/>
                  <a:gd name="T11" fmla="*/ 290 h 581"/>
                </a:gdLst>
                <a:ahLst/>
                <a:cxnLst>
                  <a:cxn ang="0">
                    <a:pos x="T0" y="T1"/>
                  </a:cxn>
                  <a:cxn ang="0">
                    <a:pos x="T2" y="T3"/>
                  </a:cxn>
                  <a:cxn ang="0">
                    <a:pos x="T4" y="T5"/>
                  </a:cxn>
                  <a:cxn ang="0">
                    <a:pos x="T6" y="T7"/>
                  </a:cxn>
                  <a:cxn ang="0">
                    <a:pos x="T8" y="T9"/>
                  </a:cxn>
                  <a:cxn ang="0">
                    <a:pos x="T10" y="T11"/>
                  </a:cxn>
                </a:cxnLst>
                <a:rect l="0" t="0" r="r" b="b"/>
                <a:pathLst>
                  <a:path w="1431" h="581">
                    <a:moveTo>
                      <a:pt x="0" y="290"/>
                    </a:moveTo>
                    <a:lnTo>
                      <a:pt x="0" y="290"/>
                    </a:lnTo>
                    <a:cubicBezTo>
                      <a:pt x="0" y="449"/>
                      <a:pt x="324" y="580"/>
                      <a:pt x="717" y="580"/>
                    </a:cubicBezTo>
                    <a:cubicBezTo>
                      <a:pt x="1111" y="580"/>
                      <a:pt x="1430" y="449"/>
                      <a:pt x="1430" y="290"/>
                    </a:cubicBezTo>
                    <a:cubicBezTo>
                      <a:pt x="1430" y="126"/>
                      <a:pt x="1111" y="0"/>
                      <a:pt x="717" y="0"/>
                    </a:cubicBezTo>
                    <a:cubicBezTo>
                      <a:pt x="324" y="0"/>
                      <a:pt x="0" y="126"/>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2" name="Freeform 96">
                <a:extLst>
                  <a:ext uri="{FF2B5EF4-FFF2-40B4-BE49-F238E27FC236}">
                    <a16:creationId xmlns:a16="http://schemas.microsoft.com/office/drawing/2014/main" id="{5E10F4FF-4577-35FE-F61F-A58194954CCB}"/>
                  </a:ext>
                </a:extLst>
              </p:cNvPr>
              <p:cNvSpPr>
                <a:spLocks noChangeArrowheads="1"/>
              </p:cNvSpPr>
              <p:nvPr/>
            </p:nvSpPr>
            <p:spPr bwMode="auto">
              <a:xfrm>
                <a:off x="2690934" y="3097944"/>
                <a:ext cx="553383" cy="216186"/>
              </a:xfrm>
              <a:custGeom>
                <a:avLst/>
                <a:gdLst>
                  <a:gd name="T0" fmla="*/ 0 w 1233"/>
                  <a:gd name="T1" fmla="*/ 239 h 484"/>
                  <a:gd name="T2" fmla="*/ 0 w 1233"/>
                  <a:gd name="T3" fmla="*/ 239 h 484"/>
                  <a:gd name="T4" fmla="*/ 618 w 1233"/>
                  <a:gd name="T5" fmla="*/ 483 h 484"/>
                  <a:gd name="T6" fmla="*/ 1232 w 1233"/>
                  <a:gd name="T7" fmla="*/ 239 h 484"/>
                  <a:gd name="T8" fmla="*/ 618 w 1233"/>
                  <a:gd name="T9" fmla="*/ 0 h 484"/>
                  <a:gd name="T10" fmla="*/ 0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0" y="239"/>
                    </a:moveTo>
                    <a:lnTo>
                      <a:pt x="0" y="239"/>
                    </a:lnTo>
                    <a:cubicBezTo>
                      <a:pt x="0" y="375"/>
                      <a:pt x="276" y="483"/>
                      <a:pt x="618" y="483"/>
                    </a:cubicBezTo>
                    <a:cubicBezTo>
                      <a:pt x="956" y="483"/>
                      <a:pt x="1232" y="375"/>
                      <a:pt x="1232" y="239"/>
                    </a:cubicBezTo>
                    <a:cubicBezTo>
                      <a:pt x="1232" y="108"/>
                      <a:pt x="956" y="0"/>
                      <a:pt x="618" y="0"/>
                    </a:cubicBezTo>
                    <a:cubicBezTo>
                      <a:pt x="276"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3" name="Freeform 97">
                <a:extLst>
                  <a:ext uri="{FF2B5EF4-FFF2-40B4-BE49-F238E27FC236}">
                    <a16:creationId xmlns:a16="http://schemas.microsoft.com/office/drawing/2014/main" id="{F7A28C4F-B268-644E-8708-8AB3BE6F6BF0}"/>
                  </a:ext>
                </a:extLst>
              </p:cNvPr>
              <p:cNvSpPr>
                <a:spLocks noChangeArrowheads="1"/>
              </p:cNvSpPr>
              <p:nvPr/>
            </p:nvSpPr>
            <p:spPr bwMode="auto">
              <a:xfrm>
                <a:off x="2657215" y="3068194"/>
                <a:ext cx="638671" cy="259820"/>
              </a:xfrm>
              <a:custGeom>
                <a:avLst/>
                <a:gdLst>
                  <a:gd name="T0" fmla="*/ 56 w 1425"/>
                  <a:gd name="T1" fmla="*/ 178 h 582"/>
                  <a:gd name="T2" fmla="*/ 56 w 1425"/>
                  <a:gd name="T3" fmla="*/ 178 h 582"/>
                  <a:gd name="T4" fmla="*/ 712 w 1425"/>
                  <a:gd name="T5" fmla="*/ 0 h 582"/>
                  <a:gd name="T6" fmla="*/ 1368 w 1425"/>
                  <a:gd name="T7" fmla="*/ 178 h 582"/>
                  <a:gd name="T8" fmla="*/ 1424 w 1425"/>
                  <a:gd name="T9" fmla="*/ 178 h 582"/>
                  <a:gd name="T10" fmla="*/ 1424 w 1425"/>
                  <a:gd name="T11" fmla="*/ 290 h 582"/>
                  <a:gd name="T12" fmla="*/ 712 w 1425"/>
                  <a:gd name="T13" fmla="*/ 581 h 582"/>
                  <a:gd name="T14" fmla="*/ 0 w 1425"/>
                  <a:gd name="T15" fmla="*/ 290 h 582"/>
                  <a:gd name="T16" fmla="*/ 0 w 1425"/>
                  <a:gd name="T17" fmla="*/ 178 h 582"/>
                  <a:gd name="T18" fmla="*/ 56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56" y="178"/>
                    </a:moveTo>
                    <a:lnTo>
                      <a:pt x="56" y="178"/>
                    </a:lnTo>
                    <a:cubicBezTo>
                      <a:pt x="164" y="75"/>
                      <a:pt x="417" y="0"/>
                      <a:pt x="712" y="0"/>
                    </a:cubicBezTo>
                    <a:cubicBezTo>
                      <a:pt x="1007" y="0"/>
                      <a:pt x="1260" y="75"/>
                      <a:pt x="1368" y="178"/>
                    </a:cubicBezTo>
                    <a:cubicBezTo>
                      <a:pt x="1424" y="178"/>
                      <a:pt x="1424" y="178"/>
                      <a:pt x="1424" y="178"/>
                    </a:cubicBezTo>
                    <a:cubicBezTo>
                      <a:pt x="1424" y="290"/>
                      <a:pt x="1424" y="290"/>
                      <a:pt x="1424" y="290"/>
                    </a:cubicBezTo>
                    <a:cubicBezTo>
                      <a:pt x="1424" y="450"/>
                      <a:pt x="1106" y="581"/>
                      <a:pt x="712" y="581"/>
                    </a:cubicBezTo>
                    <a:cubicBezTo>
                      <a:pt x="319" y="581"/>
                      <a:pt x="0" y="450"/>
                      <a:pt x="0" y="290"/>
                    </a:cubicBezTo>
                    <a:cubicBezTo>
                      <a:pt x="0" y="178"/>
                      <a:pt x="0" y="178"/>
                      <a:pt x="0" y="178"/>
                    </a:cubicBezTo>
                    <a:lnTo>
                      <a:pt x="56"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4" name="Freeform 98">
                <a:extLst>
                  <a:ext uri="{FF2B5EF4-FFF2-40B4-BE49-F238E27FC236}">
                    <a16:creationId xmlns:a16="http://schemas.microsoft.com/office/drawing/2014/main" id="{BAF85E90-3DE7-49CF-18AB-8FCB90BED1F5}"/>
                  </a:ext>
                </a:extLst>
              </p:cNvPr>
              <p:cNvSpPr>
                <a:spLocks noChangeArrowheads="1"/>
              </p:cNvSpPr>
              <p:nvPr/>
            </p:nvSpPr>
            <p:spPr bwMode="auto">
              <a:xfrm>
                <a:off x="2657215" y="3016626"/>
                <a:ext cx="638671" cy="259820"/>
              </a:xfrm>
              <a:custGeom>
                <a:avLst/>
                <a:gdLst>
                  <a:gd name="T0" fmla="*/ 0 w 1425"/>
                  <a:gd name="T1" fmla="*/ 291 h 583"/>
                  <a:gd name="T2" fmla="*/ 0 w 1425"/>
                  <a:gd name="T3" fmla="*/ 291 h 583"/>
                  <a:gd name="T4" fmla="*/ 712 w 1425"/>
                  <a:gd name="T5" fmla="*/ 582 h 583"/>
                  <a:gd name="T6" fmla="*/ 1424 w 1425"/>
                  <a:gd name="T7" fmla="*/ 291 h 583"/>
                  <a:gd name="T8" fmla="*/ 712 w 1425"/>
                  <a:gd name="T9" fmla="*/ 0 h 583"/>
                  <a:gd name="T10" fmla="*/ 0 w 1425"/>
                  <a:gd name="T11" fmla="*/ 291 h 583"/>
                </a:gdLst>
                <a:ahLst/>
                <a:cxnLst>
                  <a:cxn ang="0">
                    <a:pos x="T0" y="T1"/>
                  </a:cxn>
                  <a:cxn ang="0">
                    <a:pos x="T2" y="T3"/>
                  </a:cxn>
                  <a:cxn ang="0">
                    <a:pos x="T4" y="T5"/>
                  </a:cxn>
                  <a:cxn ang="0">
                    <a:pos x="T6" y="T7"/>
                  </a:cxn>
                  <a:cxn ang="0">
                    <a:pos x="T8" y="T9"/>
                  </a:cxn>
                  <a:cxn ang="0">
                    <a:pos x="T10" y="T11"/>
                  </a:cxn>
                </a:cxnLst>
                <a:rect l="0" t="0" r="r" b="b"/>
                <a:pathLst>
                  <a:path w="1425" h="583">
                    <a:moveTo>
                      <a:pt x="0" y="291"/>
                    </a:moveTo>
                    <a:lnTo>
                      <a:pt x="0" y="291"/>
                    </a:lnTo>
                    <a:cubicBezTo>
                      <a:pt x="0" y="450"/>
                      <a:pt x="319" y="582"/>
                      <a:pt x="712" y="582"/>
                    </a:cubicBezTo>
                    <a:cubicBezTo>
                      <a:pt x="1106" y="582"/>
                      <a:pt x="1424" y="450"/>
                      <a:pt x="1424" y="291"/>
                    </a:cubicBezTo>
                    <a:cubicBezTo>
                      <a:pt x="1424" y="127"/>
                      <a:pt x="1106" y="0"/>
                      <a:pt x="712" y="0"/>
                    </a:cubicBezTo>
                    <a:cubicBezTo>
                      <a:pt x="319" y="0"/>
                      <a:pt x="0" y="127"/>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5" name="Freeform 99">
                <a:extLst>
                  <a:ext uri="{FF2B5EF4-FFF2-40B4-BE49-F238E27FC236}">
                    <a16:creationId xmlns:a16="http://schemas.microsoft.com/office/drawing/2014/main" id="{5E7CBA97-F955-A842-A05E-6288E6ADE8AB}"/>
                  </a:ext>
                </a:extLst>
              </p:cNvPr>
              <p:cNvSpPr>
                <a:spLocks noChangeArrowheads="1"/>
              </p:cNvSpPr>
              <p:nvPr/>
            </p:nvSpPr>
            <p:spPr bwMode="auto">
              <a:xfrm>
                <a:off x="2698868" y="3026543"/>
                <a:ext cx="553383" cy="216186"/>
              </a:xfrm>
              <a:custGeom>
                <a:avLst/>
                <a:gdLst>
                  <a:gd name="T0" fmla="*/ 0 w 1233"/>
                  <a:gd name="T1" fmla="*/ 239 h 484"/>
                  <a:gd name="T2" fmla="*/ 0 w 1233"/>
                  <a:gd name="T3" fmla="*/ 239 h 484"/>
                  <a:gd name="T4" fmla="*/ 618 w 1233"/>
                  <a:gd name="T5" fmla="*/ 483 h 484"/>
                  <a:gd name="T6" fmla="*/ 1232 w 1233"/>
                  <a:gd name="T7" fmla="*/ 239 h 484"/>
                  <a:gd name="T8" fmla="*/ 618 w 1233"/>
                  <a:gd name="T9" fmla="*/ 0 h 484"/>
                  <a:gd name="T10" fmla="*/ 0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0" y="239"/>
                    </a:moveTo>
                    <a:lnTo>
                      <a:pt x="0" y="239"/>
                    </a:lnTo>
                    <a:cubicBezTo>
                      <a:pt x="0" y="375"/>
                      <a:pt x="276" y="483"/>
                      <a:pt x="618" y="483"/>
                    </a:cubicBezTo>
                    <a:cubicBezTo>
                      <a:pt x="955" y="483"/>
                      <a:pt x="1232" y="375"/>
                      <a:pt x="1232" y="239"/>
                    </a:cubicBezTo>
                    <a:cubicBezTo>
                      <a:pt x="1232" y="108"/>
                      <a:pt x="955" y="0"/>
                      <a:pt x="618" y="0"/>
                    </a:cubicBezTo>
                    <a:cubicBezTo>
                      <a:pt x="276"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6" name="Freeform 100">
                <a:extLst>
                  <a:ext uri="{FF2B5EF4-FFF2-40B4-BE49-F238E27FC236}">
                    <a16:creationId xmlns:a16="http://schemas.microsoft.com/office/drawing/2014/main" id="{D7A6CC80-FEBD-B5B1-7B8E-5E5ADD8F0903}"/>
                  </a:ext>
                </a:extLst>
              </p:cNvPr>
              <p:cNvSpPr>
                <a:spLocks noChangeArrowheads="1"/>
              </p:cNvSpPr>
              <p:nvPr/>
            </p:nvSpPr>
            <p:spPr bwMode="auto">
              <a:xfrm>
                <a:off x="2621513" y="3008693"/>
                <a:ext cx="642638" cy="259820"/>
              </a:xfrm>
              <a:custGeom>
                <a:avLst/>
                <a:gdLst>
                  <a:gd name="T0" fmla="*/ 56 w 1431"/>
                  <a:gd name="T1" fmla="*/ 179 h 583"/>
                  <a:gd name="T2" fmla="*/ 56 w 1431"/>
                  <a:gd name="T3" fmla="*/ 179 h 583"/>
                  <a:gd name="T4" fmla="*/ 712 w 1431"/>
                  <a:gd name="T5" fmla="*/ 0 h 583"/>
                  <a:gd name="T6" fmla="*/ 1369 w 1431"/>
                  <a:gd name="T7" fmla="*/ 179 h 583"/>
                  <a:gd name="T8" fmla="*/ 1430 w 1431"/>
                  <a:gd name="T9" fmla="*/ 179 h 583"/>
                  <a:gd name="T10" fmla="*/ 1430 w 1431"/>
                  <a:gd name="T11" fmla="*/ 291 h 583"/>
                  <a:gd name="T12" fmla="*/ 712 w 1431"/>
                  <a:gd name="T13" fmla="*/ 582 h 583"/>
                  <a:gd name="T14" fmla="*/ 0 w 1431"/>
                  <a:gd name="T15" fmla="*/ 291 h 583"/>
                  <a:gd name="T16" fmla="*/ 0 w 1431"/>
                  <a:gd name="T17" fmla="*/ 179 h 583"/>
                  <a:gd name="T18" fmla="*/ 56 w 1431"/>
                  <a:gd name="T19" fmla="*/ 1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1" h="583">
                    <a:moveTo>
                      <a:pt x="56" y="179"/>
                    </a:moveTo>
                    <a:lnTo>
                      <a:pt x="56" y="179"/>
                    </a:lnTo>
                    <a:cubicBezTo>
                      <a:pt x="169" y="71"/>
                      <a:pt x="422" y="0"/>
                      <a:pt x="712" y="0"/>
                    </a:cubicBezTo>
                    <a:cubicBezTo>
                      <a:pt x="1008" y="0"/>
                      <a:pt x="1261" y="71"/>
                      <a:pt x="1369" y="179"/>
                    </a:cubicBezTo>
                    <a:cubicBezTo>
                      <a:pt x="1430" y="179"/>
                      <a:pt x="1430" y="179"/>
                      <a:pt x="1430" y="179"/>
                    </a:cubicBezTo>
                    <a:cubicBezTo>
                      <a:pt x="1430" y="291"/>
                      <a:pt x="1430" y="291"/>
                      <a:pt x="1430" y="291"/>
                    </a:cubicBezTo>
                    <a:cubicBezTo>
                      <a:pt x="1430" y="451"/>
                      <a:pt x="1106" y="582"/>
                      <a:pt x="712" y="582"/>
                    </a:cubicBezTo>
                    <a:cubicBezTo>
                      <a:pt x="319" y="582"/>
                      <a:pt x="0" y="451"/>
                      <a:pt x="0" y="291"/>
                    </a:cubicBezTo>
                    <a:cubicBezTo>
                      <a:pt x="0" y="179"/>
                      <a:pt x="0" y="179"/>
                      <a:pt x="0" y="179"/>
                    </a:cubicBezTo>
                    <a:lnTo>
                      <a:pt x="56" y="179"/>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7" name="Freeform 101">
                <a:extLst>
                  <a:ext uri="{FF2B5EF4-FFF2-40B4-BE49-F238E27FC236}">
                    <a16:creationId xmlns:a16="http://schemas.microsoft.com/office/drawing/2014/main" id="{046A1D80-C3AD-3EE5-2576-5317FC908A9B}"/>
                  </a:ext>
                </a:extLst>
              </p:cNvPr>
              <p:cNvSpPr>
                <a:spLocks noChangeArrowheads="1"/>
              </p:cNvSpPr>
              <p:nvPr/>
            </p:nvSpPr>
            <p:spPr bwMode="auto">
              <a:xfrm>
                <a:off x="2621513" y="2959109"/>
                <a:ext cx="642638" cy="259820"/>
              </a:xfrm>
              <a:custGeom>
                <a:avLst/>
                <a:gdLst>
                  <a:gd name="T0" fmla="*/ 0 w 1431"/>
                  <a:gd name="T1" fmla="*/ 291 h 582"/>
                  <a:gd name="T2" fmla="*/ 0 w 1431"/>
                  <a:gd name="T3" fmla="*/ 291 h 582"/>
                  <a:gd name="T4" fmla="*/ 712 w 1431"/>
                  <a:gd name="T5" fmla="*/ 581 h 582"/>
                  <a:gd name="T6" fmla="*/ 1430 w 1431"/>
                  <a:gd name="T7" fmla="*/ 291 h 582"/>
                  <a:gd name="T8" fmla="*/ 712 w 1431"/>
                  <a:gd name="T9" fmla="*/ 0 h 582"/>
                  <a:gd name="T10" fmla="*/ 0 w 1431"/>
                  <a:gd name="T11" fmla="*/ 291 h 582"/>
                </a:gdLst>
                <a:ahLst/>
                <a:cxnLst>
                  <a:cxn ang="0">
                    <a:pos x="T0" y="T1"/>
                  </a:cxn>
                  <a:cxn ang="0">
                    <a:pos x="T2" y="T3"/>
                  </a:cxn>
                  <a:cxn ang="0">
                    <a:pos x="T4" y="T5"/>
                  </a:cxn>
                  <a:cxn ang="0">
                    <a:pos x="T6" y="T7"/>
                  </a:cxn>
                  <a:cxn ang="0">
                    <a:pos x="T8" y="T9"/>
                  </a:cxn>
                  <a:cxn ang="0">
                    <a:pos x="T10" y="T11"/>
                  </a:cxn>
                </a:cxnLst>
                <a:rect l="0" t="0" r="r" b="b"/>
                <a:pathLst>
                  <a:path w="1431" h="582">
                    <a:moveTo>
                      <a:pt x="0" y="291"/>
                    </a:moveTo>
                    <a:lnTo>
                      <a:pt x="0" y="291"/>
                    </a:lnTo>
                    <a:cubicBezTo>
                      <a:pt x="0" y="450"/>
                      <a:pt x="319" y="581"/>
                      <a:pt x="712" y="581"/>
                    </a:cubicBezTo>
                    <a:cubicBezTo>
                      <a:pt x="1106" y="581"/>
                      <a:pt x="1430" y="450"/>
                      <a:pt x="1430" y="291"/>
                    </a:cubicBezTo>
                    <a:cubicBezTo>
                      <a:pt x="1430" y="127"/>
                      <a:pt x="1106" y="0"/>
                      <a:pt x="712" y="0"/>
                    </a:cubicBezTo>
                    <a:cubicBezTo>
                      <a:pt x="319" y="0"/>
                      <a:pt x="0" y="127"/>
                      <a:pt x="0"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8" name="Freeform 102">
                <a:extLst>
                  <a:ext uri="{FF2B5EF4-FFF2-40B4-BE49-F238E27FC236}">
                    <a16:creationId xmlns:a16="http://schemas.microsoft.com/office/drawing/2014/main" id="{8057FFDE-73B5-6FCB-B5C4-DE4E26FCF047}"/>
                  </a:ext>
                </a:extLst>
              </p:cNvPr>
              <p:cNvSpPr>
                <a:spLocks noChangeArrowheads="1"/>
              </p:cNvSpPr>
              <p:nvPr/>
            </p:nvSpPr>
            <p:spPr bwMode="auto">
              <a:xfrm>
                <a:off x="2665149" y="2967043"/>
                <a:ext cx="553383" cy="216186"/>
              </a:xfrm>
              <a:custGeom>
                <a:avLst/>
                <a:gdLst>
                  <a:gd name="T0" fmla="*/ 0 w 1234"/>
                  <a:gd name="T1" fmla="*/ 239 h 484"/>
                  <a:gd name="T2" fmla="*/ 0 w 1234"/>
                  <a:gd name="T3" fmla="*/ 239 h 484"/>
                  <a:gd name="T4" fmla="*/ 614 w 1234"/>
                  <a:gd name="T5" fmla="*/ 483 h 484"/>
                  <a:gd name="T6" fmla="*/ 1233 w 1234"/>
                  <a:gd name="T7" fmla="*/ 239 h 484"/>
                  <a:gd name="T8" fmla="*/ 614 w 1234"/>
                  <a:gd name="T9" fmla="*/ 0 h 484"/>
                  <a:gd name="T10" fmla="*/ 0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0" y="239"/>
                    </a:moveTo>
                    <a:lnTo>
                      <a:pt x="0" y="239"/>
                    </a:lnTo>
                    <a:cubicBezTo>
                      <a:pt x="0" y="375"/>
                      <a:pt x="277" y="483"/>
                      <a:pt x="614" y="483"/>
                    </a:cubicBezTo>
                    <a:cubicBezTo>
                      <a:pt x="957" y="483"/>
                      <a:pt x="1233" y="375"/>
                      <a:pt x="1233" y="239"/>
                    </a:cubicBezTo>
                    <a:cubicBezTo>
                      <a:pt x="1233" y="108"/>
                      <a:pt x="957" y="0"/>
                      <a:pt x="614" y="0"/>
                    </a:cubicBezTo>
                    <a:cubicBezTo>
                      <a:pt x="277" y="0"/>
                      <a:pt x="0" y="108"/>
                      <a:pt x="0" y="239"/>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9" name="Freeform 103">
                <a:extLst>
                  <a:ext uri="{FF2B5EF4-FFF2-40B4-BE49-F238E27FC236}">
                    <a16:creationId xmlns:a16="http://schemas.microsoft.com/office/drawing/2014/main" id="{CF42BD1E-E583-4BDE-F5D3-8D2EE18CF952}"/>
                  </a:ext>
                </a:extLst>
              </p:cNvPr>
              <p:cNvSpPr>
                <a:spLocks noChangeArrowheads="1"/>
              </p:cNvSpPr>
              <p:nvPr/>
            </p:nvSpPr>
            <p:spPr bwMode="auto">
              <a:xfrm>
                <a:off x="2657215" y="2937292"/>
                <a:ext cx="638671" cy="259820"/>
              </a:xfrm>
              <a:custGeom>
                <a:avLst/>
                <a:gdLst>
                  <a:gd name="T0" fmla="*/ 56 w 1425"/>
                  <a:gd name="T1" fmla="*/ 178 h 582"/>
                  <a:gd name="T2" fmla="*/ 56 w 1425"/>
                  <a:gd name="T3" fmla="*/ 178 h 582"/>
                  <a:gd name="T4" fmla="*/ 712 w 1425"/>
                  <a:gd name="T5" fmla="*/ 0 h 582"/>
                  <a:gd name="T6" fmla="*/ 1368 w 1425"/>
                  <a:gd name="T7" fmla="*/ 178 h 582"/>
                  <a:gd name="T8" fmla="*/ 1424 w 1425"/>
                  <a:gd name="T9" fmla="*/ 178 h 582"/>
                  <a:gd name="T10" fmla="*/ 1424 w 1425"/>
                  <a:gd name="T11" fmla="*/ 291 h 582"/>
                  <a:gd name="T12" fmla="*/ 712 w 1425"/>
                  <a:gd name="T13" fmla="*/ 581 h 582"/>
                  <a:gd name="T14" fmla="*/ 0 w 1425"/>
                  <a:gd name="T15" fmla="*/ 291 h 582"/>
                  <a:gd name="T16" fmla="*/ 0 w 1425"/>
                  <a:gd name="T17" fmla="*/ 178 h 582"/>
                  <a:gd name="T18" fmla="*/ 56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56" y="178"/>
                    </a:moveTo>
                    <a:lnTo>
                      <a:pt x="56" y="178"/>
                    </a:lnTo>
                    <a:cubicBezTo>
                      <a:pt x="164" y="75"/>
                      <a:pt x="417" y="0"/>
                      <a:pt x="712" y="0"/>
                    </a:cubicBezTo>
                    <a:cubicBezTo>
                      <a:pt x="1007" y="0"/>
                      <a:pt x="1260" y="75"/>
                      <a:pt x="1368" y="178"/>
                    </a:cubicBezTo>
                    <a:cubicBezTo>
                      <a:pt x="1424" y="178"/>
                      <a:pt x="1424" y="178"/>
                      <a:pt x="1424" y="178"/>
                    </a:cubicBezTo>
                    <a:cubicBezTo>
                      <a:pt x="1424" y="291"/>
                      <a:pt x="1424" y="291"/>
                      <a:pt x="1424" y="291"/>
                    </a:cubicBezTo>
                    <a:cubicBezTo>
                      <a:pt x="1424" y="450"/>
                      <a:pt x="1106" y="581"/>
                      <a:pt x="712" y="581"/>
                    </a:cubicBezTo>
                    <a:cubicBezTo>
                      <a:pt x="319" y="581"/>
                      <a:pt x="0" y="450"/>
                      <a:pt x="0" y="291"/>
                    </a:cubicBezTo>
                    <a:cubicBezTo>
                      <a:pt x="0" y="178"/>
                      <a:pt x="0" y="178"/>
                      <a:pt x="0" y="178"/>
                    </a:cubicBezTo>
                    <a:lnTo>
                      <a:pt x="56"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0" name="Freeform 104">
                <a:extLst>
                  <a:ext uri="{FF2B5EF4-FFF2-40B4-BE49-F238E27FC236}">
                    <a16:creationId xmlns:a16="http://schemas.microsoft.com/office/drawing/2014/main" id="{567176FE-C50C-CC09-7D46-A060782BD5DF}"/>
                  </a:ext>
                </a:extLst>
              </p:cNvPr>
              <p:cNvSpPr>
                <a:spLocks noChangeArrowheads="1"/>
              </p:cNvSpPr>
              <p:nvPr/>
            </p:nvSpPr>
            <p:spPr bwMode="auto">
              <a:xfrm>
                <a:off x="2657215" y="2887708"/>
                <a:ext cx="638671" cy="259820"/>
              </a:xfrm>
              <a:custGeom>
                <a:avLst/>
                <a:gdLst>
                  <a:gd name="T0" fmla="*/ 0 w 1425"/>
                  <a:gd name="T1" fmla="*/ 290 h 582"/>
                  <a:gd name="T2" fmla="*/ 0 w 1425"/>
                  <a:gd name="T3" fmla="*/ 290 h 582"/>
                  <a:gd name="T4" fmla="*/ 712 w 1425"/>
                  <a:gd name="T5" fmla="*/ 581 h 582"/>
                  <a:gd name="T6" fmla="*/ 1424 w 1425"/>
                  <a:gd name="T7" fmla="*/ 290 h 582"/>
                  <a:gd name="T8" fmla="*/ 712 w 1425"/>
                  <a:gd name="T9" fmla="*/ 0 h 582"/>
                  <a:gd name="T10" fmla="*/ 0 w 1425"/>
                  <a:gd name="T11" fmla="*/ 290 h 582"/>
                </a:gdLst>
                <a:ahLst/>
                <a:cxnLst>
                  <a:cxn ang="0">
                    <a:pos x="T0" y="T1"/>
                  </a:cxn>
                  <a:cxn ang="0">
                    <a:pos x="T2" y="T3"/>
                  </a:cxn>
                  <a:cxn ang="0">
                    <a:pos x="T4" y="T5"/>
                  </a:cxn>
                  <a:cxn ang="0">
                    <a:pos x="T6" y="T7"/>
                  </a:cxn>
                  <a:cxn ang="0">
                    <a:pos x="T8" y="T9"/>
                  </a:cxn>
                  <a:cxn ang="0">
                    <a:pos x="T10" y="T11"/>
                  </a:cxn>
                </a:cxnLst>
                <a:rect l="0" t="0" r="r" b="b"/>
                <a:pathLst>
                  <a:path w="1425" h="582">
                    <a:moveTo>
                      <a:pt x="0" y="290"/>
                    </a:moveTo>
                    <a:lnTo>
                      <a:pt x="0" y="290"/>
                    </a:lnTo>
                    <a:cubicBezTo>
                      <a:pt x="0" y="450"/>
                      <a:pt x="319" y="581"/>
                      <a:pt x="712" y="581"/>
                    </a:cubicBezTo>
                    <a:cubicBezTo>
                      <a:pt x="1106" y="581"/>
                      <a:pt x="1424" y="450"/>
                      <a:pt x="1424" y="290"/>
                    </a:cubicBezTo>
                    <a:cubicBezTo>
                      <a:pt x="1424" y="126"/>
                      <a:pt x="1106" y="0"/>
                      <a:pt x="712" y="0"/>
                    </a:cubicBezTo>
                    <a:cubicBezTo>
                      <a:pt x="319" y="0"/>
                      <a:pt x="0" y="126"/>
                      <a:pt x="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1" name="Freeform 105">
                <a:extLst>
                  <a:ext uri="{FF2B5EF4-FFF2-40B4-BE49-F238E27FC236}">
                    <a16:creationId xmlns:a16="http://schemas.microsoft.com/office/drawing/2014/main" id="{A014E007-9729-82ED-F8BF-F97563958593}"/>
                  </a:ext>
                </a:extLst>
              </p:cNvPr>
              <p:cNvSpPr>
                <a:spLocks noChangeArrowheads="1"/>
              </p:cNvSpPr>
              <p:nvPr/>
            </p:nvSpPr>
            <p:spPr bwMode="auto">
              <a:xfrm>
                <a:off x="2698868" y="2895642"/>
                <a:ext cx="553383" cy="216186"/>
              </a:xfrm>
              <a:custGeom>
                <a:avLst/>
                <a:gdLst>
                  <a:gd name="T0" fmla="*/ 0 w 1233"/>
                  <a:gd name="T1" fmla="*/ 240 h 484"/>
                  <a:gd name="T2" fmla="*/ 0 w 1233"/>
                  <a:gd name="T3" fmla="*/ 240 h 484"/>
                  <a:gd name="T4" fmla="*/ 618 w 1233"/>
                  <a:gd name="T5" fmla="*/ 483 h 484"/>
                  <a:gd name="T6" fmla="*/ 1232 w 1233"/>
                  <a:gd name="T7" fmla="*/ 240 h 484"/>
                  <a:gd name="T8" fmla="*/ 618 w 1233"/>
                  <a:gd name="T9" fmla="*/ 0 h 484"/>
                  <a:gd name="T10" fmla="*/ 0 w 1233"/>
                  <a:gd name="T11" fmla="*/ 240 h 484"/>
                </a:gdLst>
                <a:ahLst/>
                <a:cxnLst>
                  <a:cxn ang="0">
                    <a:pos x="T0" y="T1"/>
                  </a:cxn>
                  <a:cxn ang="0">
                    <a:pos x="T2" y="T3"/>
                  </a:cxn>
                  <a:cxn ang="0">
                    <a:pos x="T4" y="T5"/>
                  </a:cxn>
                  <a:cxn ang="0">
                    <a:pos x="T6" y="T7"/>
                  </a:cxn>
                  <a:cxn ang="0">
                    <a:pos x="T8" y="T9"/>
                  </a:cxn>
                  <a:cxn ang="0">
                    <a:pos x="T10" y="T11"/>
                  </a:cxn>
                </a:cxnLst>
                <a:rect l="0" t="0" r="r" b="b"/>
                <a:pathLst>
                  <a:path w="1233" h="484">
                    <a:moveTo>
                      <a:pt x="0" y="240"/>
                    </a:moveTo>
                    <a:lnTo>
                      <a:pt x="0" y="240"/>
                    </a:lnTo>
                    <a:cubicBezTo>
                      <a:pt x="0" y="375"/>
                      <a:pt x="276" y="483"/>
                      <a:pt x="618" y="483"/>
                    </a:cubicBezTo>
                    <a:cubicBezTo>
                      <a:pt x="955" y="483"/>
                      <a:pt x="1232" y="375"/>
                      <a:pt x="1232" y="240"/>
                    </a:cubicBezTo>
                    <a:cubicBezTo>
                      <a:pt x="1232" y="108"/>
                      <a:pt x="955" y="0"/>
                      <a:pt x="618" y="0"/>
                    </a:cubicBezTo>
                    <a:cubicBezTo>
                      <a:pt x="276" y="0"/>
                      <a:pt x="0" y="108"/>
                      <a:pt x="0" y="240"/>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68" name="Freeform 106">
              <a:extLst>
                <a:ext uri="{FF2B5EF4-FFF2-40B4-BE49-F238E27FC236}">
                  <a16:creationId xmlns:a16="http://schemas.microsoft.com/office/drawing/2014/main" id="{58DA49B3-5D99-DA25-92D3-1DCE150AF2E9}"/>
                </a:ext>
              </a:extLst>
            </p:cNvPr>
            <p:cNvSpPr>
              <a:spLocks noChangeArrowheads="1"/>
            </p:cNvSpPr>
            <p:nvPr/>
          </p:nvSpPr>
          <p:spPr bwMode="auto">
            <a:xfrm>
              <a:off x="3355390" y="2861925"/>
              <a:ext cx="638671" cy="259820"/>
            </a:xfrm>
            <a:custGeom>
              <a:avLst/>
              <a:gdLst>
                <a:gd name="T0" fmla="*/ 1368 w 1426"/>
                <a:gd name="T1" fmla="*/ 173 h 581"/>
                <a:gd name="T2" fmla="*/ 1368 w 1426"/>
                <a:gd name="T3" fmla="*/ 173 h 581"/>
                <a:gd name="T4" fmla="*/ 712 w 1426"/>
                <a:gd name="T5" fmla="*/ 0 h 581"/>
                <a:gd name="T6" fmla="*/ 56 w 1426"/>
                <a:gd name="T7" fmla="*/ 173 h 581"/>
                <a:gd name="T8" fmla="*/ 0 w 1426"/>
                <a:gd name="T9" fmla="*/ 173 h 581"/>
                <a:gd name="T10" fmla="*/ 0 w 1426"/>
                <a:gd name="T11" fmla="*/ 290 h 581"/>
                <a:gd name="T12" fmla="*/ 712 w 1426"/>
                <a:gd name="T13" fmla="*/ 580 h 581"/>
                <a:gd name="T14" fmla="*/ 1425 w 1426"/>
                <a:gd name="T15" fmla="*/ 290 h 581"/>
                <a:gd name="T16" fmla="*/ 1425 w 1426"/>
                <a:gd name="T17" fmla="*/ 173 h 581"/>
                <a:gd name="T18" fmla="*/ 1368 w 1426"/>
                <a:gd name="T19" fmla="*/ 1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8" y="173"/>
                  </a:moveTo>
                  <a:lnTo>
                    <a:pt x="1368" y="173"/>
                  </a:lnTo>
                  <a:cubicBezTo>
                    <a:pt x="1260" y="70"/>
                    <a:pt x="1007" y="0"/>
                    <a:pt x="712" y="0"/>
                  </a:cubicBezTo>
                  <a:cubicBezTo>
                    <a:pt x="417" y="0"/>
                    <a:pt x="164" y="70"/>
                    <a:pt x="56" y="173"/>
                  </a:cubicBezTo>
                  <a:cubicBezTo>
                    <a:pt x="0" y="173"/>
                    <a:pt x="0" y="173"/>
                    <a:pt x="0" y="173"/>
                  </a:cubicBezTo>
                  <a:cubicBezTo>
                    <a:pt x="0" y="290"/>
                    <a:pt x="0" y="290"/>
                    <a:pt x="0" y="290"/>
                  </a:cubicBezTo>
                  <a:cubicBezTo>
                    <a:pt x="0" y="449"/>
                    <a:pt x="318" y="580"/>
                    <a:pt x="712" y="580"/>
                  </a:cubicBezTo>
                  <a:cubicBezTo>
                    <a:pt x="1106" y="580"/>
                    <a:pt x="1425" y="449"/>
                    <a:pt x="1425" y="290"/>
                  </a:cubicBezTo>
                  <a:cubicBezTo>
                    <a:pt x="1425" y="173"/>
                    <a:pt x="1425" y="173"/>
                    <a:pt x="1425" y="173"/>
                  </a:cubicBezTo>
                  <a:lnTo>
                    <a:pt x="1368"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9" name="Freeform 107">
              <a:extLst>
                <a:ext uri="{FF2B5EF4-FFF2-40B4-BE49-F238E27FC236}">
                  <a16:creationId xmlns:a16="http://schemas.microsoft.com/office/drawing/2014/main" id="{CCB448F6-A0B0-F038-EBCD-D4E175E41792}"/>
                </a:ext>
              </a:extLst>
            </p:cNvPr>
            <p:cNvSpPr>
              <a:spLocks noChangeArrowheads="1"/>
            </p:cNvSpPr>
            <p:nvPr/>
          </p:nvSpPr>
          <p:spPr bwMode="auto">
            <a:xfrm>
              <a:off x="3355390" y="2808374"/>
              <a:ext cx="638671" cy="259820"/>
            </a:xfrm>
            <a:custGeom>
              <a:avLst/>
              <a:gdLst>
                <a:gd name="T0" fmla="*/ 1425 w 1426"/>
                <a:gd name="T1" fmla="*/ 291 h 583"/>
                <a:gd name="T2" fmla="*/ 1425 w 1426"/>
                <a:gd name="T3" fmla="*/ 291 h 583"/>
                <a:gd name="T4" fmla="*/ 712 w 1426"/>
                <a:gd name="T5" fmla="*/ 582 h 583"/>
                <a:gd name="T6" fmla="*/ 0 w 1426"/>
                <a:gd name="T7" fmla="*/ 291 h 583"/>
                <a:gd name="T8" fmla="*/ 712 w 1426"/>
                <a:gd name="T9" fmla="*/ 0 h 583"/>
                <a:gd name="T10" fmla="*/ 1425 w 1426"/>
                <a:gd name="T11" fmla="*/ 291 h 583"/>
              </a:gdLst>
              <a:ahLst/>
              <a:cxnLst>
                <a:cxn ang="0">
                  <a:pos x="T0" y="T1"/>
                </a:cxn>
                <a:cxn ang="0">
                  <a:pos x="T2" y="T3"/>
                </a:cxn>
                <a:cxn ang="0">
                  <a:pos x="T4" y="T5"/>
                </a:cxn>
                <a:cxn ang="0">
                  <a:pos x="T6" y="T7"/>
                </a:cxn>
                <a:cxn ang="0">
                  <a:pos x="T8" y="T9"/>
                </a:cxn>
                <a:cxn ang="0">
                  <a:pos x="T10" y="T11"/>
                </a:cxn>
              </a:cxnLst>
              <a:rect l="0" t="0" r="r" b="b"/>
              <a:pathLst>
                <a:path w="1426" h="583">
                  <a:moveTo>
                    <a:pt x="1425" y="291"/>
                  </a:moveTo>
                  <a:lnTo>
                    <a:pt x="1425" y="291"/>
                  </a:lnTo>
                  <a:cubicBezTo>
                    <a:pt x="1425" y="455"/>
                    <a:pt x="1106" y="582"/>
                    <a:pt x="712" y="582"/>
                  </a:cubicBezTo>
                  <a:cubicBezTo>
                    <a:pt x="318" y="582"/>
                    <a:pt x="0" y="455"/>
                    <a:pt x="0" y="291"/>
                  </a:cubicBezTo>
                  <a:cubicBezTo>
                    <a:pt x="0" y="132"/>
                    <a:pt x="318" y="0"/>
                    <a:pt x="712" y="0"/>
                  </a:cubicBezTo>
                  <a:cubicBezTo>
                    <a:pt x="1106" y="0"/>
                    <a:pt x="1425" y="132"/>
                    <a:pt x="1425"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0" name="Freeform 108">
              <a:extLst>
                <a:ext uri="{FF2B5EF4-FFF2-40B4-BE49-F238E27FC236}">
                  <a16:creationId xmlns:a16="http://schemas.microsoft.com/office/drawing/2014/main" id="{411E032F-3D72-6D3F-C156-A4543CE9582C}"/>
                </a:ext>
              </a:extLst>
            </p:cNvPr>
            <p:cNvSpPr>
              <a:spLocks noChangeArrowheads="1"/>
            </p:cNvSpPr>
            <p:nvPr/>
          </p:nvSpPr>
          <p:spPr bwMode="auto">
            <a:xfrm>
              <a:off x="3397043" y="2818291"/>
              <a:ext cx="553383" cy="216186"/>
            </a:xfrm>
            <a:custGeom>
              <a:avLst/>
              <a:gdLst>
                <a:gd name="T0" fmla="*/ 1232 w 1233"/>
                <a:gd name="T1" fmla="*/ 244 h 484"/>
                <a:gd name="T2" fmla="*/ 1232 w 1233"/>
                <a:gd name="T3" fmla="*/ 244 h 484"/>
                <a:gd name="T4" fmla="*/ 618 w 1233"/>
                <a:gd name="T5" fmla="*/ 483 h 484"/>
                <a:gd name="T6" fmla="*/ 0 w 1233"/>
                <a:gd name="T7" fmla="*/ 244 h 484"/>
                <a:gd name="T8" fmla="*/ 618 w 1233"/>
                <a:gd name="T9" fmla="*/ 0 h 484"/>
                <a:gd name="T10" fmla="*/ 1232 w 1233"/>
                <a:gd name="T11" fmla="*/ 244 h 484"/>
              </a:gdLst>
              <a:ahLst/>
              <a:cxnLst>
                <a:cxn ang="0">
                  <a:pos x="T0" y="T1"/>
                </a:cxn>
                <a:cxn ang="0">
                  <a:pos x="T2" y="T3"/>
                </a:cxn>
                <a:cxn ang="0">
                  <a:pos x="T4" y="T5"/>
                </a:cxn>
                <a:cxn ang="0">
                  <a:pos x="T6" y="T7"/>
                </a:cxn>
                <a:cxn ang="0">
                  <a:pos x="T8" y="T9"/>
                </a:cxn>
                <a:cxn ang="0">
                  <a:pos x="T10" y="T11"/>
                </a:cxn>
              </a:cxnLst>
              <a:rect l="0" t="0" r="r" b="b"/>
              <a:pathLst>
                <a:path w="1233" h="484">
                  <a:moveTo>
                    <a:pt x="1232" y="244"/>
                  </a:moveTo>
                  <a:lnTo>
                    <a:pt x="1232" y="244"/>
                  </a:lnTo>
                  <a:cubicBezTo>
                    <a:pt x="1232" y="375"/>
                    <a:pt x="956" y="483"/>
                    <a:pt x="618" y="483"/>
                  </a:cubicBezTo>
                  <a:cubicBezTo>
                    <a:pt x="276" y="483"/>
                    <a:pt x="0" y="375"/>
                    <a:pt x="0" y="244"/>
                  </a:cubicBezTo>
                  <a:cubicBezTo>
                    <a:pt x="0" y="108"/>
                    <a:pt x="276" y="0"/>
                    <a:pt x="618" y="0"/>
                  </a:cubicBezTo>
                  <a:cubicBezTo>
                    <a:pt x="956" y="0"/>
                    <a:pt x="1232" y="108"/>
                    <a:pt x="1232" y="244"/>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1" name="Freeform 109">
              <a:extLst>
                <a:ext uri="{FF2B5EF4-FFF2-40B4-BE49-F238E27FC236}">
                  <a16:creationId xmlns:a16="http://schemas.microsoft.com/office/drawing/2014/main" id="{FB0A39AE-044F-62BC-9C3A-DEC65A65E6E9}"/>
                </a:ext>
              </a:extLst>
            </p:cNvPr>
            <p:cNvSpPr>
              <a:spLocks noChangeArrowheads="1"/>
            </p:cNvSpPr>
            <p:nvPr/>
          </p:nvSpPr>
          <p:spPr bwMode="auto">
            <a:xfrm>
              <a:off x="3389109" y="2798457"/>
              <a:ext cx="638671" cy="259820"/>
            </a:xfrm>
            <a:custGeom>
              <a:avLst/>
              <a:gdLst>
                <a:gd name="T0" fmla="*/ 1368 w 1425"/>
                <a:gd name="T1" fmla="*/ 178 h 582"/>
                <a:gd name="T2" fmla="*/ 1368 w 1425"/>
                <a:gd name="T3" fmla="*/ 178 h 582"/>
                <a:gd name="T4" fmla="*/ 712 w 1425"/>
                <a:gd name="T5" fmla="*/ 0 h 582"/>
                <a:gd name="T6" fmla="*/ 56 w 1425"/>
                <a:gd name="T7" fmla="*/ 178 h 582"/>
                <a:gd name="T8" fmla="*/ 0 w 1425"/>
                <a:gd name="T9" fmla="*/ 178 h 582"/>
                <a:gd name="T10" fmla="*/ 0 w 1425"/>
                <a:gd name="T11" fmla="*/ 291 h 582"/>
                <a:gd name="T12" fmla="*/ 712 w 1425"/>
                <a:gd name="T13" fmla="*/ 581 h 582"/>
                <a:gd name="T14" fmla="*/ 1424 w 1425"/>
                <a:gd name="T15" fmla="*/ 291 h 582"/>
                <a:gd name="T16" fmla="*/ 1424 w 1425"/>
                <a:gd name="T17" fmla="*/ 178 h 582"/>
                <a:gd name="T18" fmla="*/ 1368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1368" y="178"/>
                  </a:moveTo>
                  <a:lnTo>
                    <a:pt x="1368" y="178"/>
                  </a:lnTo>
                  <a:cubicBezTo>
                    <a:pt x="1261" y="70"/>
                    <a:pt x="1007" y="0"/>
                    <a:pt x="712" y="0"/>
                  </a:cubicBezTo>
                  <a:cubicBezTo>
                    <a:pt x="417" y="0"/>
                    <a:pt x="164" y="70"/>
                    <a:pt x="56" y="178"/>
                  </a:cubicBezTo>
                  <a:cubicBezTo>
                    <a:pt x="0" y="178"/>
                    <a:pt x="0" y="178"/>
                    <a:pt x="0" y="178"/>
                  </a:cubicBezTo>
                  <a:cubicBezTo>
                    <a:pt x="0" y="291"/>
                    <a:pt x="0" y="291"/>
                    <a:pt x="0" y="291"/>
                  </a:cubicBezTo>
                  <a:cubicBezTo>
                    <a:pt x="0" y="450"/>
                    <a:pt x="319" y="581"/>
                    <a:pt x="712" y="581"/>
                  </a:cubicBezTo>
                  <a:cubicBezTo>
                    <a:pt x="1105" y="581"/>
                    <a:pt x="1424" y="450"/>
                    <a:pt x="1424" y="291"/>
                  </a:cubicBezTo>
                  <a:cubicBezTo>
                    <a:pt x="1424" y="178"/>
                    <a:pt x="1424" y="178"/>
                    <a:pt x="1424" y="178"/>
                  </a:cubicBezTo>
                  <a:lnTo>
                    <a:pt x="1368" y="178"/>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2" name="Freeform 110">
              <a:extLst>
                <a:ext uri="{FF2B5EF4-FFF2-40B4-BE49-F238E27FC236}">
                  <a16:creationId xmlns:a16="http://schemas.microsoft.com/office/drawing/2014/main" id="{6FAF5F21-3FD0-10D5-8BE8-DBBFA57DC2C4}"/>
                </a:ext>
              </a:extLst>
            </p:cNvPr>
            <p:cNvSpPr>
              <a:spLocks noChangeArrowheads="1"/>
            </p:cNvSpPr>
            <p:nvPr/>
          </p:nvSpPr>
          <p:spPr bwMode="auto">
            <a:xfrm>
              <a:off x="3389109" y="2744907"/>
              <a:ext cx="638671" cy="261803"/>
            </a:xfrm>
            <a:custGeom>
              <a:avLst/>
              <a:gdLst>
                <a:gd name="T0" fmla="*/ 1424 w 1425"/>
                <a:gd name="T1" fmla="*/ 295 h 586"/>
                <a:gd name="T2" fmla="*/ 1424 w 1425"/>
                <a:gd name="T3" fmla="*/ 295 h 586"/>
                <a:gd name="T4" fmla="*/ 712 w 1425"/>
                <a:gd name="T5" fmla="*/ 585 h 586"/>
                <a:gd name="T6" fmla="*/ 0 w 1425"/>
                <a:gd name="T7" fmla="*/ 295 h 586"/>
                <a:gd name="T8" fmla="*/ 712 w 1425"/>
                <a:gd name="T9" fmla="*/ 0 h 586"/>
                <a:gd name="T10" fmla="*/ 1424 w 1425"/>
                <a:gd name="T11" fmla="*/ 295 h 586"/>
              </a:gdLst>
              <a:ahLst/>
              <a:cxnLst>
                <a:cxn ang="0">
                  <a:pos x="T0" y="T1"/>
                </a:cxn>
                <a:cxn ang="0">
                  <a:pos x="T2" y="T3"/>
                </a:cxn>
                <a:cxn ang="0">
                  <a:pos x="T4" y="T5"/>
                </a:cxn>
                <a:cxn ang="0">
                  <a:pos x="T6" y="T7"/>
                </a:cxn>
                <a:cxn ang="0">
                  <a:pos x="T8" y="T9"/>
                </a:cxn>
                <a:cxn ang="0">
                  <a:pos x="T10" y="T11"/>
                </a:cxn>
              </a:cxnLst>
              <a:rect l="0" t="0" r="r" b="b"/>
              <a:pathLst>
                <a:path w="1425" h="586">
                  <a:moveTo>
                    <a:pt x="1424" y="295"/>
                  </a:moveTo>
                  <a:lnTo>
                    <a:pt x="1424" y="295"/>
                  </a:lnTo>
                  <a:cubicBezTo>
                    <a:pt x="1424" y="454"/>
                    <a:pt x="1105" y="585"/>
                    <a:pt x="712" y="585"/>
                  </a:cubicBezTo>
                  <a:cubicBezTo>
                    <a:pt x="319" y="585"/>
                    <a:pt x="0" y="454"/>
                    <a:pt x="0" y="295"/>
                  </a:cubicBezTo>
                  <a:cubicBezTo>
                    <a:pt x="0" y="131"/>
                    <a:pt x="319" y="0"/>
                    <a:pt x="712" y="0"/>
                  </a:cubicBezTo>
                  <a:cubicBezTo>
                    <a:pt x="1105" y="0"/>
                    <a:pt x="1424" y="131"/>
                    <a:pt x="1424" y="295"/>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3" name="Freeform 111">
              <a:extLst>
                <a:ext uri="{FF2B5EF4-FFF2-40B4-BE49-F238E27FC236}">
                  <a16:creationId xmlns:a16="http://schemas.microsoft.com/office/drawing/2014/main" id="{C66B1BEE-E89B-CC57-182C-86F6A2EAAEC9}"/>
                </a:ext>
              </a:extLst>
            </p:cNvPr>
            <p:cNvSpPr>
              <a:spLocks noChangeArrowheads="1"/>
            </p:cNvSpPr>
            <p:nvPr/>
          </p:nvSpPr>
          <p:spPr bwMode="auto">
            <a:xfrm>
              <a:off x="3432745" y="2756807"/>
              <a:ext cx="553383" cy="216186"/>
            </a:xfrm>
            <a:custGeom>
              <a:avLst/>
              <a:gdLst>
                <a:gd name="T0" fmla="*/ 1233 w 1234"/>
                <a:gd name="T1" fmla="*/ 240 h 484"/>
                <a:gd name="T2" fmla="*/ 1233 w 1234"/>
                <a:gd name="T3" fmla="*/ 240 h 484"/>
                <a:gd name="T4" fmla="*/ 614 w 1234"/>
                <a:gd name="T5" fmla="*/ 483 h 484"/>
                <a:gd name="T6" fmla="*/ 0 w 1234"/>
                <a:gd name="T7" fmla="*/ 240 h 484"/>
                <a:gd name="T8" fmla="*/ 614 w 1234"/>
                <a:gd name="T9" fmla="*/ 0 h 484"/>
                <a:gd name="T10" fmla="*/ 1233 w 1234"/>
                <a:gd name="T11" fmla="*/ 240 h 484"/>
              </a:gdLst>
              <a:ahLst/>
              <a:cxnLst>
                <a:cxn ang="0">
                  <a:pos x="T0" y="T1"/>
                </a:cxn>
                <a:cxn ang="0">
                  <a:pos x="T2" y="T3"/>
                </a:cxn>
                <a:cxn ang="0">
                  <a:pos x="T4" y="T5"/>
                </a:cxn>
                <a:cxn ang="0">
                  <a:pos x="T6" y="T7"/>
                </a:cxn>
                <a:cxn ang="0">
                  <a:pos x="T8" y="T9"/>
                </a:cxn>
                <a:cxn ang="0">
                  <a:pos x="T10" y="T11"/>
                </a:cxn>
              </a:cxnLst>
              <a:rect l="0" t="0" r="r" b="b"/>
              <a:pathLst>
                <a:path w="1234" h="484">
                  <a:moveTo>
                    <a:pt x="1233" y="240"/>
                  </a:moveTo>
                  <a:lnTo>
                    <a:pt x="1233" y="240"/>
                  </a:lnTo>
                  <a:cubicBezTo>
                    <a:pt x="1233" y="375"/>
                    <a:pt x="957" y="483"/>
                    <a:pt x="614" y="483"/>
                  </a:cubicBezTo>
                  <a:cubicBezTo>
                    <a:pt x="277" y="483"/>
                    <a:pt x="0" y="375"/>
                    <a:pt x="0" y="240"/>
                  </a:cubicBezTo>
                  <a:cubicBezTo>
                    <a:pt x="0" y="108"/>
                    <a:pt x="277" y="0"/>
                    <a:pt x="614" y="0"/>
                  </a:cubicBezTo>
                  <a:cubicBezTo>
                    <a:pt x="957" y="0"/>
                    <a:pt x="1233" y="108"/>
                    <a:pt x="1233" y="240"/>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4" name="Freeform 112">
              <a:extLst>
                <a:ext uri="{FF2B5EF4-FFF2-40B4-BE49-F238E27FC236}">
                  <a16:creationId xmlns:a16="http://schemas.microsoft.com/office/drawing/2014/main" id="{4F65A5A7-AB3E-5D66-C440-11DA89BE3067}"/>
                </a:ext>
              </a:extLst>
            </p:cNvPr>
            <p:cNvSpPr>
              <a:spLocks noChangeArrowheads="1"/>
            </p:cNvSpPr>
            <p:nvPr/>
          </p:nvSpPr>
          <p:spPr bwMode="auto">
            <a:xfrm>
              <a:off x="3363324" y="2715156"/>
              <a:ext cx="638671" cy="259820"/>
            </a:xfrm>
            <a:custGeom>
              <a:avLst/>
              <a:gdLst>
                <a:gd name="T0" fmla="*/ 1368 w 1425"/>
                <a:gd name="T1" fmla="*/ 173 h 582"/>
                <a:gd name="T2" fmla="*/ 1368 w 1425"/>
                <a:gd name="T3" fmla="*/ 173 h 582"/>
                <a:gd name="T4" fmla="*/ 712 w 1425"/>
                <a:gd name="T5" fmla="*/ 0 h 582"/>
                <a:gd name="T6" fmla="*/ 56 w 1425"/>
                <a:gd name="T7" fmla="*/ 173 h 582"/>
                <a:gd name="T8" fmla="*/ 0 w 1425"/>
                <a:gd name="T9" fmla="*/ 173 h 582"/>
                <a:gd name="T10" fmla="*/ 0 w 1425"/>
                <a:gd name="T11" fmla="*/ 290 h 582"/>
                <a:gd name="T12" fmla="*/ 712 w 1425"/>
                <a:gd name="T13" fmla="*/ 581 h 582"/>
                <a:gd name="T14" fmla="*/ 1424 w 1425"/>
                <a:gd name="T15" fmla="*/ 290 h 582"/>
                <a:gd name="T16" fmla="*/ 1424 w 1425"/>
                <a:gd name="T17" fmla="*/ 173 h 582"/>
                <a:gd name="T18" fmla="*/ 1368 w 1425"/>
                <a:gd name="T19" fmla="*/ 17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1368" y="173"/>
                  </a:moveTo>
                  <a:lnTo>
                    <a:pt x="1368" y="173"/>
                  </a:lnTo>
                  <a:cubicBezTo>
                    <a:pt x="1260" y="70"/>
                    <a:pt x="1007" y="0"/>
                    <a:pt x="712" y="0"/>
                  </a:cubicBezTo>
                  <a:cubicBezTo>
                    <a:pt x="417" y="0"/>
                    <a:pt x="164" y="70"/>
                    <a:pt x="56" y="173"/>
                  </a:cubicBezTo>
                  <a:cubicBezTo>
                    <a:pt x="0" y="173"/>
                    <a:pt x="0" y="173"/>
                    <a:pt x="0" y="173"/>
                  </a:cubicBezTo>
                  <a:cubicBezTo>
                    <a:pt x="0" y="290"/>
                    <a:pt x="0" y="290"/>
                    <a:pt x="0" y="290"/>
                  </a:cubicBezTo>
                  <a:cubicBezTo>
                    <a:pt x="0" y="450"/>
                    <a:pt x="318" y="581"/>
                    <a:pt x="712" y="581"/>
                  </a:cubicBezTo>
                  <a:cubicBezTo>
                    <a:pt x="1105" y="581"/>
                    <a:pt x="1424" y="450"/>
                    <a:pt x="1424" y="290"/>
                  </a:cubicBezTo>
                  <a:cubicBezTo>
                    <a:pt x="1424" y="173"/>
                    <a:pt x="1424" y="173"/>
                    <a:pt x="1424" y="173"/>
                  </a:cubicBezTo>
                  <a:lnTo>
                    <a:pt x="1368"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5" name="Freeform 113">
              <a:extLst>
                <a:ext uri="{FF2B5EF4-FFF2-40B4-BE49-F238E27FC236}">
                  <a16:creationId xmlns:a16="http://schemas.microsoft.com/office/drawing/2014/main" id="{F4477B61-5544-9F13-EF2A-016F6C4E211F}"/>
                </a:ext>
              </a:extLst>
            </p:cNvPr>
            <p:cNvSpPr>
              <a:spLocks noChangeArrowheads="1"/>
            </p:cNvSpPr>
            <p:nvPr/>
          </p:nvSpPr>
          <p:spPr bwMode="auto">
            <a:xfrm>
              <a:off x="3363324" y="2661606"/>
              <a:ext cx="638671" cy="259820"/>
            </a:xfrm>
            <a:custGeom>
              <a:avLst/>
              <a:gdLst>
                <a:gd name="T0" fmla="*/ 1424 w 1425"/>
                <a:gd name="T1" fmla="*/ 291 h 582"/>
                <a:gd name="T2" fmla="*/ 1424 w 1425"/>
                <a:gd name="T3" fmla="*/ 291 h 582"/>
                <a:gd name="T4" fmla="*/ 712 w 1425"/>
                <a:gd name="T5" fmla="*/ 581 h 582"/>
                <a:gd name="T6" fmla="*/ 0 w 1425"/>
                <a:gd name="T7" fmla="*/ 291 h 582"/>
                <a:gd name="T8" fmla="*/ 712 w 1425"/>
                <a:gd name="T9" fmla="*/ 0 h 582"/>
                <a:gd name="T10" fmla="*/ 1424 w 1425"/>
                <a:gd name="T11" fmla="*/ 291 h 582"/>
              </a:gdLst>
              <a:ahLst/>
              <a:cxnLst>
                <a:cxn ang="0">
                  <a:pos x="T0" y="T1"/>
                </a:cxn>
                <a:cxn ang="0">
                  <a:pos x="T2" y="T3"/>
                </a:cxn>
                <a:cxn ang="0">
                  <a:pos x="T4" y="T5"/>
                </a:cxn>
                <a:cxn ang="0">
                  <a:pos x="T6" y="T7"/>
                </a:cxn>
                <a:cxn ang="0">
                  <a:pos x="T8" y="T9"/>
                </a:cxn>
                <a:cxn ang="0">
                  <a:pos x="T10" y="T11"/>
                </a:cxn>
              </a:cxnLst>
              <a:rect l="0" t="0" r="r" b="b"/>
              <a:pathLst>
                <a:path w="1425" h="582">
                  <a:moveTo>
                    <a:pt x="1424" y="291"/>
                  </a:moveTo>
                  <a:lnTo>
                    <a:pt x="1424" y="291"/>
                  </a:lnTo>
                  <a:cubicBezTo>
                    <a:pt x="1424" y="451"/>
                    <a:pt x="1105" y="581"/>
                    <a:pt x="712" y="581"/>
                  </a:cubicBezTo>
                  <a:cubicBezTo>
                    <a:pt x="318" y="581"/>
                    <a:pt x="0" y="451"/>
                    <a:pt x="0" y="291"/>
                  </a:cubicBezTo>
                  <a:cubicBezTo>
                    <a:pt x="0" y="132"/>
                    <a:pt x="318" y="0"/>
                    <a:pt x="712" y="0"/>
                  </a:cubicBezTo>
                  <a:cubicBezTo>
                    <a:pt x="1105" y="0"/>
                    <a:pt x="1424" y="132"/>
                    <a:pt x="1424" y="291"/>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6" name="Freeform 114">
              <a:extLst>
                <a:ext uri="{FF2B5EF4-FFF2-40B4-BE49-F238E27FC236}">
                  <a16:creationId xmlns:a16="http://schemas.microsoft.com/office/drawing/2014/main" id="{67843874-9E2C-31CE-82FB-68363715E2D9}"/>
                </a:ext>
              </a:extLst>
            </p:cNvPr>
            <p:cNvSpPr>
              <a:spLocks noChangeArrowheads="1"/>
            </p:cNvSpPr>
            <p:nvPr/>
          </p:nvSpPr>
          <p:spPr bwMode="auto">
            <a:xfrm>
              <a:off x="3404976" y="2669539"/>
              <a:ext cx="553383" cy="216186"/>
            </a:xfrm>
            <a:custGeom>
              <a:avLst/>
              <a:gdLst>
                <a:gd name="T0" fmla="*/ 1233 w 1234"/>
                <a:gd name="T1" fmla="*/ 244 h 484"/>
                <a:gd name="T2" fmla="*/ 1233 w 1234"/>
                <a:gd name="T3" fmla="*/ 244 h 484"/>
                <a:gd name="T4" fmla="*/ 619 w 1234"/>
                <a:gd name="T5" fmla="*/ 483 h 484"/>
                <a:gd name="T6" fmla="*/ 0 w 1234"/>
                <a:gd name="T7" fmla="*/ 244 h 484"/>
                <a:gd name="T8" fmla="*/ 619 w 1234"/>
                <a:gd name="T9" fmla="*/ 0 h 484"/>
                <a:gd name="T10" fmla="*/ 1233 w 1234"/>
                <a:gd name="T11" fmla="*/ 244 h 484"/>
              </a:gdLst>
              <a:ahLst/>
              <a:cxnLst>
                <a:cxn ang="0">
                  <a:pos x="T0" y="T1"/>
                </a:cxn>
                <a:cxn ang="0">
                  <a:pos x="T2" y="T3"/>
                </a:cxn>
                <a:cxn ang="0">
                  <a:pos x="T4" y="T5"/>
                </a:cxn>
                <a:cxn ang="0">
                  <a:pos x="T6" y="T7"/>
                </a:cxn>
                <a:cxn ang="0">
                  <a:pos x="T8" y="T9"/>
                </a:cxn>
                <a:cxn ang="0">
                  <a:pos x="T10" y="T11"/>
                </a:cxn>
              </a:cxnLst>
              <a:rect l="0" t="0" r="r" b="b"/>
              <a:pathLst>
                <a:path w="1234" h="484">
                  <a:moveTo>
                    <a:pt x="1233" y="244"/>
                  </a:moveTo>
                  <a:lnTo>
                    <a:pt x="1233" y="244"/>
                  </a:lnTo>
                  <a:cubicBezTo>
                    <a:pt x="1233" y="375"/>
                    <a:pt x="957" y="483"/>
                    <a:pt x="619" y="483"/>
                  </a:cubicBezTo>
                  <a:cubicBezTo>
                    <a:pt x="277" y="483"/>
                    <a:pt x="0" y="375"/>
                    <a:pt x="0" y="244"/>
                  </a:cubicBezTo>
                  <a:cubicBezTo>
                    <a:pt x="0" y="108"/>
                    <a:pt x="277" y="0"/>
                    <a:pt x="619" y="0"/>
                  </a:cubicBezTo>
                  <a:cubicBezTo>
                    <a:pt x="957" y="0"/>
                    <a:pt x="1233" y="108"/>
                    <a:pt x="1233" y="244"/>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7" name="Freeform 115">
              <a:extLst>
                <a:ext uri="{FF2B5EF4-FFF2-40B4-BE49-F238E27FC236}">
                  <a16:creationId xmlns:a16="http://schemas.microsoft.com/office/drawing/2014/main" id="{4732E322-706B-3BE0-3891-40DB54341A39}"/>
                </a:ext>
              </a:extLst>
            </p:cNvPr>
            <p:cNvSpPr>
              <a:spLocks noChangeArrowheads="1"/>
            </p:cNvSpPr>
            <p:nvPr/>
          </p:nvSpPr>
          <p:spPr bwMode="auto">
            <a:xfrm>
              <a:off x="3404976" y="2651689"/>
              <a:ext cx="642638" cy="259820"/>
            </a:xfrm>
            <a:custGeom>
              <a:avLst/>
              <a:gdLst>
                <a:gd name="T0" fmla="*/ 1374 w 1431"/>
                <a:gd name="T1" fmla="*/ 173 h 582"/>
                <a:gd name="T2" fmla="*/ 1374 w 1431"/>
                <a:gd name="T3" fmla="*/ 173 h 582"/>
                <a:gd name="T4" fmla="*/ 717 w 1431"/>
                <a:gd name="T5" fmla="*/ 0 h 582"/>
                <a:gd name="T6" fmla="*/ 61 w 1431"/>
                <a:gd name="T7" fmla="*/ 173 h 582"/>
                <a:gd name="T8" fmla="*/ 0 w 1431"/>
                <a:gd name="T9" fmla="*/ 173 h 582"/>
                <a:gd name="T10" fmla="*/ 0 w 1431"/>
                <a:gd name="T11" fmla="*/ 290 h 582"/>
                <a:gd name="T12" fmla="*/ 717 w 1431"/>
                <a:gd name="T13" fmla="*/ 581 h 582"/>
                <a:gd name="T14" fmla="*/ 1430 w 1431"/>
                <a:gd name="T15" fmla="*/ 290 h 582"/>
                <a:gd name="T16" fmla="*/ 1430 w 1431"/>
                <a:gd name="T17" fmla="*/ 173 h 582"/>
                <a:gd name="T18" fmla="*/ 1374 w 1431"/>
                <a:gd name="T19" fmla="*/ 17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1" h="582">
                  <a:moveTo>
                    <a:pt x="1374" y="173"/>
                  </a:moveTo>
                  <a:lnTo>
                    <a:pt x="1374" y="173"/>
                  </a:lnTo>
                  <a:cubicBezTo>
                    <a:pt x="1261" y="71"/>
                    <a:pt x="1008" y="0"/>
                    <a:pt x="717" y="0"/>
                  </a:cubicBezTo>
                  <a:cubicBezTo>
                    <a:pt x="422" y="0"/>
                    <a:pt x="169" y="71"/>
                    <a:pt x="61" y="173"/>
                  </a:cubicBezTo>
                  <a:cubicBezTo>
                    <a:pt x="0" y="173"/>
                    <a:pt x="0" y="173"/>
                    <a:pt x="0" y="173"/>
                  </a:cubicBezTo>
                  <a:cubicBezTo>
                    <a:pt x="0" y="290"/>
                    <a:pt x="0" y="290"/>
                    <a:pt x="0" y="290"/>
                  </a:cubicBezTo>
                  <a:cubicBezTo>
                    <a:pt x="0" y="450"/>
                    <a:pt x="324" y="581"/>
                    <a:pt x="717" y="581"/>
                  </a:cubicBezTo>
                  <a:cubicBezTo>
                    <a:pt x="1111" y="581"/>
                    <a:pt x="1430" y="450"/>
                    <a:pt x="1430" y="290"/>
                  </a:cubicBezTo>
                  <a:cubicBezTo>
                    <a:pt x="1430" y="173"/>
                    <a:pt x="1430" y="173"/>
                    <a:pt x="1430" y="173"/>
                  </a:cubicBezTo>
                  <a:lnTo>
                    <a:pt x="1374"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8" name="Freeform 116">
              <a:extLst>
                <a:ext uri="{FF2B5EF4-FFF2-40B4-BE49-F238E27FC236}">
                  <a16:creationId xmlns:a16="http://schemas.microsoft.com/office/drawing/2014/main" id="{BB82494C-9F2B-EDED-22F6-14ADEE3F8C7B}"/>
                </a:ext>
              </a:extLst>
            </p:cNvPr>
            <p:cNvSpPr>
              <a:spLocks noChangeArrowheads="1"/>
            </p:cNvSpPr>
            <p:nvPr/>
          </p:nvSpPr>
          <p:spPr bwMode="auto">
            <a:xfrm>
              <a:off x="3404976" y="2598138"/>
              <a:ext cx="642638" cy="259820"/>
            </a:xfrm>
            <a:custGeom>
              <a:avLst/>
              <a:gdLst>
                <a:gd name="T0" fmla="*/ 1430 w 1431"/>
                <a:gd name="T1" fmla="*/ 290 h 582"/>
                <a:gd name="T2" fmla="*/ 1430 w 1431"/>
                <a:gd name="T3" fmla="*/ 290 h 582"/>
                <a:gd name="T4" fmla="*/ 717 w 1431"/>
                <a:gd name="T5" fmla="*/ 581 h 582"/>
                <a:gd name="T6" fmla="*/ 0 w 1431"/>
                <a:gd name="T7" fmla="*/ 290 h 582"/>
                <a:gd name="T8" fmla="*/ 717 w 1431"/>
                <a:gd name="T9" fmla="*/ 0 h 582"/>
                <a:gd name="T10" fmla="*/ 1430 w 1431"/>
                <a:gd name="T11" fmla="*/ 290 h 582"/>
              </a:gdLst>
              <a:ahLst/>
              <a:cxnLst>
                <a:cxn ang="0">
                  <a:pos x="T0" y="T1"/>
                </a:cxn>
                <a:cxn ang="0">
                  <a:pos x="T2" y="T3"/>
                </a:cxn>
                <a:cxn ang="0">
                  <a:pos x="T4" y="T5"/>
                </a:cxn>
                <a:cxn ang="0">
                  <a:pos x="T6" y="T7"/>
                </a:cxn>
                <a:cxn ang="0">
                  <a:pos x="T8" y="T9"/>
                </a:cxn>
                <a:cxn ang="0">
                  <a:pos x="T10" y="T11"/>
                </a:cxn>
              </a:cxnLst>
              <a:rect l="0" t="0" r="r" b="b"/>
              <a:pathLst>
                <a:path w="1431" h="582">
                  <a:moveTo>
                    <a:pt x="1430" y="290"/>
                  </a:moveTo>
                  <a:lnTo>
                    <a:pt x="1430" y="290"/>
                  </a:lnTo>
                  <a:cubicBezTo>
                    <a:pt x="1430" y="454"/>
                    <a:pt x="1111" y="581"/>
                    <a:pt x="717" y="581"/>
                  </a:cubicBezTo>
                  <a:cubicBezTo>
                    <a:pt x="324" y="581"/>
                    <a:pt x="0" y="454"/>
                    <a:pt x="0" y="290"/>
                  </a:cubicBezTo>
                  <a:cubicBezTo>
                    <a:pt x="0" y="131"/>
                    <a:pt x="324" y="0"/>
                    <a:pt x="717" y="0"/>
                  </a:cubicBezTo>
                  <a:cubicBezTo>
                    <a:pt x="1111" y="0"/>
                    <a:pt x="1430" y="131"/>
                    <a:pt x="1430"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9" name="Freeform 117">
              <a:extLst>
                <a:ext uri="{FF2B5EF4-FFF2-40B4-BE49-F238E27FC236}">
                  <a16:creationId xmlns:a16="http://schemas.microsoft.com/office/drawing/2014/main" id="{1D0F929B-AD6B-7E52-6640-EBF387539B3F}"/>
                </a:ext>
              </a:extLst>
            </p:cNvPr>
            <p:cNvSpPr>
              <a:spLocks noChangeArrowheads="1"/>
            </p:cNvSpPr>
            <p:nvPr/>
          </p:nvSpPr>
          <p:spPr bwMode="auto">
            <a:xfrm>
              <a:off x="3450596" y="2606072"/>
              <a:ext cx="553383" cy="216186"/>
            </a:xfrm>
            <a:custGeom>
              <a:avLst/>
              <a:gdLst>
                <a:gd name="T0" fmla="*/ 1232 w 1233"/>
                <a:gd name="T1" fmla="*/ 243 h 484"/>
                <a:gd name="T2" fmla="*/ 1232 w 1233"/>
                <a:gd name="T3" fmla="*/ 243 h 484"/>
                <a:gd name="T4" fmla="*/ 618 w 1233"/>
                <a:gd name="T5" fmla="*/ 483 h 484"/>
                <a:gd name="T6" fmla="*/ 0 w 1233"/>
                <a:gd name="T7" fmla="*/ 243 h 484"/>
                <a:gd name="T8" fmla="*/ 618 w 1233"/>
                <a:gd name="T9" fmla="*/ 0 h 484"/>
                <a:gd name="T10" fmla="*/ 1232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1232" y="243"/>
                  </a:moveTo>
                  <a:lnTo>
                    <a:pt x="1232" y="243"/>
                  </a:lnTo>
                  <a:cubicBezTo>
                    <a:pt x="1232" y="375"/>
                    <a:pt x="956" y="483"/>
                    <a:pt x="618" y="483"/>
                  </a:cubicBezTo>
                  <a:cubicBezTo>
                    <a:pt x="276" y="483"/>
                    <a:pt x="0" y="375"/>
                    <a:pt x="0" y="243"/>
                  </a:cubicBezTo>
                  <a:cubicBezTo>
                    <a:pt x="0" y="108"/>
                    <a:pt x="276" y="0"/>
                    <a:pt x="618" y="0"/>
                  </a:cubicBezTo>
                  <a:cubicBezTo>
                    <a:pt x="956" y="0"/>
                    <a:pt x="1232" y="108"/>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0" name="Freeform 118">
              <a:extLst>
                <a:ext uri="{FF2B5EF4-FFF2-40B4-BE49-F238E27FC236}">
                  <a16:creationId xmlns:a16="http://schemas.microsoft.com/office/drawing/2014/main" id="{E6FA795A-76F2-3CBF-A226-9D31FB834C43}"/>
                </a:ext>
              </a:extLst>
            </p:cNvPr>
            <p:cNvSpPr>
              <a:spLocks noChangeArrowheads="1"/>
            </p:cNvSpPr>
            <p:nvPr/>
          </p:nvSpPr>
          <p:spPr bwMode="auto">
            <a:xfrm>
              <a:off x="3420844" y="2582271"/>
              <a:ext cx="640655" cy="261803"/>
            </a:xfrm>
            <a:custGeom>
              <a:avLst/>
              <a:gdLst>
                <a:gd name="T0" fmla="*/ 1373 w 1430"/>
                <a:gd name="T1" fmla="*/ 177 h 586"/>
                <a:gd name="T2" fmla="*/ 1373 w 1430"/>
                <a:gd name="T3" fmla="*/ 177 h 586"/>
                <a:gd name="T4" fmla="*/ 717 w 1430"/>
                <a:gd name="T5" fmla="*/ 0 h 586"/>
                <a:gd name="T6" fmla="*/ 61 w 1430"/>
                <a:gd name="T7" fmla="*/ 177 h 586"/>
                <a:gd name="T8" fmla="*/ 0 w 1430"/>
                <a:gd name="T9" fmla="*/ 177 h 586"/>
                <a:gd name="T10" fmla="*/ 0 w 1430"/>
                <a:gd name="T11" fmla="*/ 295 h 586"/>
                <a:gd name="T12" fmla="*/ 717 w 1430"/>
                <a:gd name="T13" fmla="*/ 585 h 586"/>
                <a:gd name="T14" fmla="*/ 1429 w 1430"/>
                <a:gd name="T15" fmla="*/ 295 h 586"/>
                <a:gd name="T16" fmla="*/ 1429 w 1430"/>
                <a:gd name="T17" fmla="*/ 177 h 586"/>
                <a:gd name="T18" fmla="*/ 1373 w 1430"/>
                <a:gd name="T19" fmla="*/ 17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6">
                  <a:moveTo>
                    <a:pt x="1373" y="177"/>
                  </a:moveTo>
                  <a:lnTo>
                    <a:pt x="1373" y="177"/>
                  </a:lnTo>
                  <a:cubicBezTo>
                    <a:pt x="1261" y="75"/>
                    <a:pt x="1008" y="0"/>
                    <a:pt x="717" y="0"/>
                  </a:cubicBezTo>
                  <a:cubicBezTo>
                    <a:pt x="422" y="0"/>
                    <a:pt x="169" y="75"/>
                    <a:pt x="61" y="177"/>
                  </a:cubicBezTo>
                  <a:cubicBezTo>
                    <a:pt x="0" y="177"/>
                    <a:pt x="0" y="177"/>
                    <a:pt x="0" y="177"/>
                  </a:cubicBezTo>
                  <a:cubicBezTo>
                    <a:pt x="0" y="295"/>
                    <a:pt x="0" y="295"/>
                    <a:pt x="0" y="295"/>
                  </a:cubicBezTo>
                  <a:cubicBezTo>
                    <a:pt x="0" y="454"/>
                    <a:pt x="323" y="585"/>
                    <a:pt x="717" y="585"/>
                  </a:cubicBezTo>
                  <a:cubicBezTo>
                    <a:pt x="1111" y="585"/>
                    <a:pt x="1429" y="454"/>
                    <a:pt x="1429" y="295"/>
                  </a:cubicBezTo>
                  <a:cubicBezTo>
                    <a:pt x="1429" y="177"/>
                    <a:pt x="1429" y="177"/>
                    <a:pt x="1429" y="177"/>
                  </a:cubicBezTo>
                  <a:lnTo>
                    <a:pt x="1373" y="177"/>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1" name="Freeform 119">
              <a:extLst>
                <a:ext uri="{FF2B5EF4-FFF2-40B4-BE49-F238E27FC236}">
                  <a16:creationId xmlns:a16="http://schemas.microsoft.com/office/drawing/2014/main" id="{1C3AAB45-B8C5-26B5-B192-51357696B0BD}"/>
                </a:ext>
              </a:extLst>
            </p:cNvPr>
            <p:cNvSpPr>
              <a:spLocks noChangeArrowheads="1"/>
            </p:cNvSpPr>
            <p:nvPr/>
          </p:nvSpPr>
          <p:spPr bwMode="auto">
            <a:xfrm>
              <a:off x="3420844" y="2530704"/>
              <a:ext cx="640655" cy="259820"/>
            </a:xfrm>
            <a:custGeom>
              <a:avLst/>
              <a:gdLst>
                <a:gd name="T0" fmla="*/ 1429 w 1430"/>
                <a:gd name="T1" fmla="*/ 290 h 582"/>
                <a:gd name="T2" fmla="*/ 1429 w 1430"/>
                <a:gd name="T3" fmla="*/ 290 h 582"/>
                <a:gd name="T4" fmla="*/ 717 w 1430"/>
                <a:gd name="T5" fmla="*/ 581 h 582"/>
                <a:gd name="T6" fmla="*/ 0 w 1430"/>
                <a:gd name="T7" fmla="*/ 290 h 582"/>
                <a:gd name="T8" fmla="*/ 717 w 1430"/>
                <a:gd name="T9" fmla="*/ 0 h 582"/>
                <a:gd name="T10" fmla="*/ 1429 w 1430"/>
                <a:gd name="T11" fmla="*/ 290 h 582"/>
              </a:gdLst>
              <a:ahLst/>
              <a:cxnLst>
                <a:cxn ang="0">
                  <a:pos x="T0" y="T1"/>
                </a:cxn>
                <a:cxn ang="0">
                  <a:pos x="T2" y="T3"/>
                </a:cxn>
                <a:cxn ang="0">
                  <a:pos x="T4" y="T5"/>
                </a:cxn>
                <a:cxn ang="0">
                  <a:pos x="T6" y="T7"/>
                </a:cxn>
                <a:cxn ang="0">
                  <a:pos x="T8" y="T9"/>
                </a:cxn>
                <a:cxn ang="0">
                  <a:pos x="T10" y="T11"/>
                </a:cxn>
              </a:cxnLst>
              <a:rect l="0" t="0" r="r" b="b"/>
              <a:pathLst>
                <a:path w="1430" h="582">
                  <a:moveTo>
                    <a:pt x="1429" y="290"/>
                  </a:moveTo>
                  <a:lnTo>
                    <a:pt x="1429" y="290"/>
                  </a:lnTo>
                  <a:cubicBezTo>
                    <a:pt x="1429" y="450"/>
                    <a:pt x="1111" y="581"/>
                    <a:pt x="717" y="581"/>
                  </a:cubicBezTo>
                  <a:cubicBezTo>
                    <a:pt x="323" y="581"/>
                    <a:pt x="0" y="450"/>
                    <a:pt x="0" y="290"/>
                  </a:cubicBezTo>
                  <a:cubicBezTo>
                    <a:pt x="0" y="131"/>
                    <a:pt x="323" y="0"/>
                    <a:pt x="717" y="0"/>
                  </a:cubicBezTo>
                  <a:cubicBezTo>
                    <a:pt x="1111" y="0"/>
                    <a:pt x="1429" y="131"/>
                    <a:pt x="1429"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2" name="Freeform 120">
              <a:extLst>
                <a:ext uri="{FF2B5EF4-FFF2-40B4-BE49-F238E27FC236}">
                  <a16:creationId xmlns:a16="http://schemas.microsoft.com/office/drawing/2014/main" id="{6F4E5FD6-2D1A-A736-96E4-F55C20C1ACAA}"/>
                </a:ext>
              </a:extLst>
            </p:cNvPr>
            <p:cNvSpPr>
              <a:spLocks noChangeArrowheads="1"/>
            </p:cNvSpPr>
            <p:nvPr/>
          </p:nvSpPr>
          <p:spPr bwMode="auto">
            <a:xfrm>
              <a:off x="3464480" y="2538638"/>
              <a:ext cx="553383" cy="216186"/>
            </a:xfrm>
            <a:custGeom>
              <a:avLst/>
              <a:gdLst>
                <a:gd name="T0" fmla="*/ 1232 w 1233"/>
                <a:gd name="T1" fmla="*/ 243 h 483"/>
                <a:gd name="T2" fmla="*/ 1232 w 1233"/>
                <a:gd name="T3" fmla="*/ 243 h 483"/>
                <a:gd name="T4" fmla="*/ 618 w 1233"/>
                <a:gd name="T5" fmla="*/ 482 h 483"/>
                <a:gd name="T6" fmla="*/ 0 w 1233"/>
                <a:gd name="T7" fmla="*/ 243 h 483"/>
                <a:gd name="T8" fmla="*/ 618 w 1233"/>
                <a:gd name="T9" fmla="*/ 0 h 483"/>
                <a:gd name="T10" fmla="*/ 1232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1232" y="243"/>
                  </a:moveTo>
                  <a:lnTo>
                    <a:pt x="1232" y="243"/>
                  </a:lnTo>
                  <a:cubicBezTo>
                    <a:pt x="1232" y="375"/>
                    <a:pt x="955" y="482"/>
                    <a:pt x="618" y="482"/>
                  </a:cubicBezTo>
                  <a:cubicBezTo>
                    <a:pt x="276" y="482"/>
                    <a:pt x="0" y="375"/>
                    <a:pt x="0" y="243"/>
                  </a:cubicBezTo>
                  <a:cubicBezTo>
                    <a:pt x="0" y="108"/>
                    <a:pt x="276" y="0"/>
                    <a:pt x="618" y="0"/>
                  </a:cubicBezTo>
                  <a:cubicBezTo>
                    <a:pt x="955" y="0"/>
                    <a:pt x="1232" y="108"/>
                    <a:pt x="1232" y="243"/>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3" name="Freeform 121">
              <a:extLst>
                <a:ext uri="{FF2B5EF4-FFF2-40B4-BE49-F238E27FC236}">
                  <a16:creationId xmlns:a16="http://schemas.microsoft.com/office/drawing/2014/main" id="{B6088C87-CFFA-A519-80C4-1ED90B206D2F}"/>
                </a:ext>
              </a:extLst>
            </p:cNvPr>
            <p:cNvSpPr>
              <a:spLocks noChangeArrowheads="1"/>
            </p:cNvSpPr>
            <p:nvPr/>
          </p:nvSpPr>
          <p:spPr bwMode="auto">
            <a:xfrm>
              <a:off x="3389109" y="2520787"/>
              <a:ext cx="638671" cy="259820"/>
            </a:xfrm>
            <a:custGeom>
              <a:avLst/>
              <a:gdLst>
                <a:gd name="T0" fmla="*/ 1368 w 1425"/>
                <a:gd name="T1" fmla="*/ 173 h 581"/>
                <a:gd name="T2" fmla="*/ 1368 w 1425"/>
                <a:gd name="T3" fmla="*/ 173 h 581"/>
                <a:gd name="T4" fmla="*/ 712 w 1425"/>
                <a:gd name="T5" fmla="*/ 0 h 581"/>
                <a:gd name="T6" fmla="*/ 56 w 1425"/>
                <a:gd name="T7" fmla="*/ 173 h 581"/>
                <a:gd name="T8" fmla="*/ 0 w 1425"/>
                <a:gd name="T9" fmla="*/ 173 h 581"/>
                <a:gd name="T10" fmla="*/ 0 w 1425"/>
                <a:gd name="T11" fmla="*/ 290 h 581"/>
                <a:gd name="T12" fmla="*/ 712 w 1425"/>
                <a:gd name="T13" fmla="*/ 580 h 581"/>
                <a:gd name="T14" fmla="*/ 1424 w 1425"/>
                <a:gd name="T15" fmla="*/ 290 h 581"/>
                <a:gd name="T16" fmla="*/ 1424 w 1425"/>
                <a:gd name="T17" fmla="*/ 173 h 581"/>
                <a:gd name="T18" fmla="*/ 1368 w 1425"/>
                <a:gd name="T19" fmla="*/ 1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1">
                  <a:moveTo>
                    <a:pt x="1368" y="173"/>
                  </a:moveTo>
                  <a:lnTo>
                    <a:pt x="1368" y="173"/>
                  </a:lnTo>
                  <a:cubicBezTo>
                    <a:pt x="1261" y="70"/>
                    <a:pt x="1007" y="0"/>
                    <a:pt x="712" y="0"/>
                  </a:cubicBezTo>
                  <a:cubicBezTo>
                    <a:pt x="417" y="0"/>
                    <a:pt x="164" y="70"/>
                    <a:pt x="56" y="173"/>
                  </a:cubicBezTo>
                  <a:cubicBezTo>
                    <a:pt x="0" y="173"/>
                    <a:pt x="0" y="173"/>
                    <a:pt x="0" y="173"/>
                  </a:cubicBezTo>
                  <a:cubicBezTo>
                    <a:pt x="0" y="290"/>
                    <a:pt x="0" y="290"/>
                    <a:pt x="0" y="290"/>
                  </a:cubicBezTo>
                  <a:cubicBezTo>
                    <a:pt x="0" y="450"/>
                    <a:pt x="319" y="580"/>
                    <a:pt x="712" y="580"/>
                  </a:cubicBezTo>
                  <a:cubicBezTo>
                    <a:pt x="1105" y="580"/>
                    <a:pt x="1424" y="450"/>
                    <a:pt x="1424" y="290"/>
                  </a:cubicBezTo>
                  <a:cubicBezTo>
                    <a:pt x="1424" y="173"/>
                    <a:pt x="1424" y="173"/>
                    <a:pt x="1424" y="173"/>
                  </a:cubicBezTo>
                  <a:lnTo>
                    <a:pt x="1368" y="173"/>
                  </a:ln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4" name="Freeform 122">
              <a:extLst>
                <a:ext uri="{FF2B5EF4-FFF2-40B4-BE49-F238E27FC236}">
                  <a16:creationId xmlns:a16="http://schemas.microsoft.com/office/drawing/2014/main" id="{FC8FF7C7-7843-09C1-F747-D03C2F5B7CB6}"/>
                </a:ext>
              </a:extLst>
            </p:cNvPr>
            <p:cNvSpPr>
              <a:spLocks noChangeArrowheads="1"/>
            </p:cNvSpPr>
            <p:nvPr/>
          </p:nvSpPr>
          <p:spPr bwMode="auto">
            <a:xfrm>
              <a:off x="3389109" y="2467237"/>
              <a:ext cx="638671" cy="259820"/>
            </a:xfrm>
            <a:custGeom>
              <a:avLst/>
              <a:gdLst>
                <a:gd name="T0" fmla="*/ 1424 w 1425"/>
                <a:gd name="T1" fmla="*/ 290 h 581"/>
                <a:gd name="T2" fmla="*/ 1424 w 1425"/>
                <a:gd name="T3" fmla="*/ 290 h 581"/>
                <a:gd name="T4" fmla="*/ 712 w 1425"/>
                <a:gd name="T5" fmla="*/ 580 h 581"/>
                <a:gd name="T6" fmla="*/ 0 w 1425"/>
                <a:gd name="T7" fmla="*/ 290 h 581"/>
                <a:gd name="T8" fmla="*/ 712 w 1425"/>
                <a:gd name="T9" fmla="*/ 0 h 581"/>
                <a:gd name="T10" fmla="*/ 1424 w 1425"/>
                <a:gd name="T11" fmla="*/ 290 h 581"/>
              </a:gdLst>
              <a:ahLst/>
              <a:cxnLst>
                <a:cxn ang="0">
                  <a:pos x="T0" y="T1"/>
                </a:cxn>
                <a:cxn ang="0">
                  <a:pos x="T2" y="T3"/>
                </a:cxn>
                <a:cxn ang="0">
                  <a:pos x="T4" y="T5"/>
                </a:cxn>
                <a:cxn ang="0">
                  <a:pos x="T6" y="T7"/>
                </a:cxn>
                <a:cxn ang="0">
                  <a:pos x="T8" y="T9"/>
                </a:cxn>
                <a:cxn ang="0">
                  <a:pos x="T10" y="T11"/>
                </a:cxn>
              </a:cxnLst>
              <a:rect l="0" t="0" r="r" b="b"/>
              <a:pathLst>
                <a:path w="1425" h="581">
                  <a:moveTo>
                    <a:pt x="1424" y="290"/>
                  </a:moveTo>
                  <a:lnTo>
                    <a:pt x="1424" y="290"/>
                  </a:lnTo>
                  <a:cubicBezTo>
                    <a:pt x="1424" y="454"/>
                    <a:pt x="1105" y="580"/>
                    <a:pt x="712" y="580"/>
                  </a:cubicBezTo>
                  <a:cubicBezTo>
                    <a:pt x="319" y="580"/>
                    <a:pt x="0" y="454"/>
                    <a:pt x="0" y="290"/>
                  </a:cubicBezTo>
                  <a:cubicBezTo>
                    <a:pt x="0" y="130"/>
                    <a:pt x="319" y="0"/>
                    <a:pt x="712" y="0"/>
                  </a:cubicBezTo>
                  <a:cubicBezTo>
                    <a:pt x="1105" y="0"/>
                    <a:pt x="1424" y="130"/>
                    <a:pt x="1424" y="290"/>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5" name="Freeform 123">
              <a:extLst>
                <a:ext uri="{FF2B5EF4-FFF2-40B4-BE49-F238E27FC236}">
                  <a16:creationId xmlns:a16="http://schemas.microsoft.com/office/drawing/2014/main" id="{3B0EF9FD-250B-3AB9-D077-F5F53547D8D4}"/>
                </a:ext>
              </a:extLst>
            </p:cNvPr>
            <p:cNvSpPr>
              <a:spLocks noChangeArrowheads="1"/>
            </p:cNvSpPr>
            <p:nvPr/>
          </p:nvSpPr>
          <p:spPr bwMode="auto">
            <a:xfrm>
              <a:off x="3432745" y="2475170"/>
              <a:ext cx="553383" cy="216186"/>
            </a:xfrm>
            <a:custGeom>
              <a:avLst/>
              <a:gdLst>
                <a:gd name="T0" fmla="*/ 1233 w 1234"/>
                <a:gd name="T1" fmla="*/ 244 h 484"/>
                <a:gd name="T2" fmla="*/ 1233 w 1234"/>
                <a:gd name="T3" fmla="*/ 244 h 484"/>
                <a:gd name="T4" fmla="*/ 614 w 1234"/>
                <a:gd name="T5" fmla="*/ 483 h 484"/>
                <a:gd name="T6" fmla="*/ 0 w 1234"/>
                <a:gd name="T7" fmla="*/ 244 h 484"/>
                <a:gd name="T8" fmla="*/ 614 w 1234"/>
                <a:gd name="T9" fmla="*/ 0 h 484"/>
                <a:gd name="T10" fmla="*/ 1233 w 1234"/>
                <a:gd name="T11" fmla="*/ 244 h 484"/>
              </a:gdLst>
              <a:ahLst/>
              <a:cxnLst>
                <a:cxn ang="0">
                  <a:pos x="T0" y="T1"/>
                </a:cxn>
                <a:cxn ang="0">
                  <a:pos x="T2" y="T3"/>
                </a:cxn>
                <a:cxn ang="0">
                  <a:pos x="T4" y="T5"/>
                </a:cxn>
                <a:cxn ang="0">
                  <a:pos x="T6" y="T7"/>
                </a:cxn>
                <a:cxn ang="0">
                  <a:pos x="T8" y="T9"/>
                </a:cxn>
                <a:cxn ang="0">
                  <a:pos x="T10" y="T11"/>
                </a:cxn>
              </a:cxnLst>
              <a:rect l="0" t="0" r="r" b="b"/>
              <a:pathLst>
                <a:path w="1234" h="484">
                  <a:moveTo>
                    <a:pt x="1233" y="244"/>
                  </a:moveTo>
                  <a:lnTo>
                    <a:pt x="1233" y="244"/>
                  </a:lnTo>
                  <a:cubicBezTo>
                    <a:pt x="1233" y="375"/>
                    <a:pt x="957" y="483"/>
                    <a:pt x="614" y="483"/>
                  </a:cubicBezTo>
                  <a:cubicBezTo>
                    <a:pt x="277" y="483"/>
                    <a:pt x="0" y="375"/>
                    <a:pt x="0" y="244"/>
                  </a:cubicBezTo>
                  <a:cubicBezTo>
                    <a:pt x="0" y="108"/>
                    <a:pt x="277" y="0"/>
                    <a:pt x="614" y="0"/>
                  </a:cubicBezTo>
                  <a:cubicBezTo>
                    <a:pt x="957" y="0"/>
                    <a:pt x="1233" y="108"/>
                    <a:pt x="1233" y="244"/>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6" name="Freeform 124">
              <a:extLst>
                <a:ext uri="{FF2B5EF4-FFF2-40B4-BE49-F238E27FC236}">
                  <a16:creationId xmlns:a16="http://schemas.microsoft.com/office/drawing/2014/main" id="{0673EF4F-264C-C7C2-A4E7-55AEDA201BA9}"/>
                </a:ext>
              </a:extLst>
            </p:cNvPr>
            <p:cNvSpPr>
              <a:spLocks noChangeArrowheads="1"/>
            </p:cNvSpPr>
            <p:nvPr/>
          </p:nvSpPr>
          <p:spPr bwMode="auto">
            <a:xfrm>
              <a:off x="3785799" y="3482715"/>
              <a:ext cx="638671" cy="640624"/>
            </a:xfrm>
            <a:custGeom>
              <a:avLst/>
              <a:gdLst>
                <a:gd name="T0" fmla="*/ 1424 w 1425"/>
                <a:gd name="T1" fmla="*/ 712 h 1430"/>
                <a:gd name="T2" fmla="*/ 1424 w 1425"/>
                <a:gd name="T3" fmla="*/ 712 h 1430"/>
                <a:gd name="T4" fmla="*/ 712 w 1425"/>
                <a:gd name="T5" fmla="*/ 1429 h 1430"/>
                <a:gd name="T6" fmla="*/ 0 w 1425"/>
                <a:gd name="T7" fmla="*/ 712 h 1430"/>
                <a:gd name="T8" fmla="*/ 712 w 1425"/>
                <a:gd name="T9" fmla="*/ 0 h 1430"/>
                <a:gd name="T10" fmla="*/ 1424 w 1425"/>
                <a:gd name="T11" fmla="*/ 712 h 1430"/>
              </a:gdLst>
              <a:ahLst/>
              <a:cxnLst>
                <a:cxn ang="0">
                  <a:pos x="T0" y="T1"/>
                </a:cxn>
                <a:cxn ang="0">
                  <a:pos x="T2" y="T3"/>
                </a:cxn>
                <a:cxn ang="0">
                  <a:pos x="T4" y="T5"/>
                </a:cxn>
                <a:cxn ang="0">
                  <a:pos x="T6" y="T7"/>
                </a:cxn>
                <a:cxn ang="0">
                  <a:pos x="T8" y="T9"/>
                </a:cxn>
                <a:cxn ang="0">
                  <a:pos x="T10" y="T11"/>
                </a:cxn>
              </a:cxnLst>
              <a:rect l="0" t="0" r="r" b="b"/>
              <a:pathLst>
                <a:path w="1425" h="1430">
                  <a:moveTo>
                    <a:pt x="1424" y="712"/>
                  </a:moveTo>
                  <a:lnTo>
                    <a:pt x="1424" y="712"/>
                  </a:lnTo>
                  <a:cubicBezTo>
                    <a:pt x="1424" y="1106"/>
                    <a:pt x="1106" y="1429"/>
                    <a:pt x="712" y="1429"/>
                  </a:cubicBezTo>
                  <a:cubicBezTo>
                    <a:pt x="319" y="1429"/>
                    <a:pt x="0" y="1106"/>
                    <a:pt x="0" y="712"/>
                  </a:cubicBezTo>
                  <a:cubicBezTo>
                    <a:pt x="0" y="319"/>
                    <a:pt x="319" y="0"/>
                    <a:pt x="712" y="0"/>
                  </a:cubicBezTo>
                  <a:cubicBezTo>
                    <a:pt x="1106" y="0"/>
                    <a:pt x="1424" y="319"/>
                    <a:pt x="1424" y="712"/>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7" name="Freeform 125">
              <a:extLst>
                <a:ext uri="{FF2B5EF4-FFF2-40B4-BE49-F238E27FC236}">
                  <a16:creationId xmlns:a16="http://schemas.microsoft.com/office/drawing/2014/main" id="{FD0C5526-17E9-F856-3889-F8B55B29F197}"/>
                </a:ext>
              </a:extLst>
            </p:cNvPr>
            <p:cNvSpPr>
              <a:spLocks noChangeArrowheads="1"/>
            </p:cNvSpPr>
            <p:nvPr/>
          </p:nvSpPr>
          <p:spPr bwMode="auto">
            <a:xfrm>
              <a:off x="3785799" y="3464865"/>
              <a:ext cx="638671" cy="638641"/>
            </a:xfrm>
            <a:custGeom>
              <a:avLst/>
              <a:gdLst>
                <a:gd name="T0" fmla="*/ 1424 w 1425"/>
                <a:gd name="T1" fmla="*/ 712 h 1425"/>
                <a:gd name="T2" fmla="*/ 1424 w 1425"/>
                <a:gd name="T3" fmla="*/ 712 h 1425"/>
                <a:gd name="T4" fmla="*/ 712 w 1425"/>
                <a:gd name="T5" fmla="*/ 1424 h 1425"/>
                <a:gd name="T6" fmla="*/ 0 w 1425"/>
                <a:gd name="T7" fmla="*/ 712 h 1425"/>
                <a:gd name="T8" fmla="*/ 712 w 1425"/>
                <a:gd name="T9" fmla="*/ 0 h 1425"/>
                <a:gd name="T10" fmla="*/ 1424 w 1425"/>
                <a:gd name="T11" fmla="*/ 712 h 1425"/>
              </a:gdLst>
              <a:ahLst/>
              <a:cxnLst>
                <a:cxn ang="0">
                  <a:pos x="T0" y="T1"/>
                </a:cxn>
                <a:cxn ang="0">
                  <a:pos x="T2" y="T3"/>
                </a:cxn>
                <a:cxn ang="0">
                  <a:pos x="T4" y="T5"/>
                </a:cxn>
                <a:cxn ang="0">
                  <a:pos x="T6" y="T7"/>
                </a:cxn>
                <a:cxn ang="0">
                  <a:pos x="T8" y="T9"/>
                </a:cxn>
                <a:cxn ang="0">
                  <a:pos x="T10" y="T11"/>
                </a:cxn>
              </a:cxnLst>
              <a:rect l="0" t="0" r="r" b="b"/>
              <a:pathLst>
                <a:path w="1425" h="1425">
                  <a:moveTo>
                    <a:pt x="1424" y="712"/>
                  </a:moveTo>
                  <a:lnTo>
                    <a:pt x="1424" y="712"/>
                  </a:lnTo>
                  <a:cubicBezTo>
                    <a:pt x="1424" y="1105"/>
                    <a:pt x="1106" y="1424"/>
                    <a:pt x="712" y="1424"/>
                  </a:cubicBezTo>
                  <a:cubicBezTo>
                    <a:pt x="319" y="1424"/>
                    <a:pt x="0" y="1105"/>
                    <a:pt x="0" y="712"/>
                  </a:cubicBezTo>
                  <a:cubicBezTo>
                    <a:pt x="0" y="318"/>
                    <a:pt x="319" y="0"/>
                    <a:pt x="712" y="0"/>
                  </a:cubicBezTo>
                  <a:cubicBezTo>
                    <a:pt x="1106" y="0"/>
                    <a:pt x="1424" y="318"/>
                    <a:pt x="1424" y="712"/>
                  </a:cubicBezTo>
                </a:path>
              </a:pathLst>
            </a:custGeom>
            <a:solidFill>
              <a:srgbClr val="FFC90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8" name="Freeform 126">
              <a:extLst>
                <a:ext uri="{FF2B5EF4-FFF2-40B4-BE49-F238E27FC236}">
                  <a16:creationId xmlns:a16="http://schemas.microsoft.com/office/drawing/2014/main" id="{ED1B8BC4-BC47-C70A-E6B9-B486F0A21ABA}"/>
                </a:ext>
              </a:extLst>
            </p:cNvPr>
            <p:cNvSpPr>
              <a:spLocks noChangeArrowheads="1"/>
            </p:cNvSpPr>
            <p:nvPr/>
          </p:nvSpPr>
          <p:spPr bwMode="auto">
            <a:xfrm>
              <a:off x="3827452" y="3506515"/>
              <a:ext cx="555366" cy="555340"/>
            </a:xfrm>
            <a:custGeom>
              <a:avLst/>
              <a:gdLst>
                <a:gd name="T0" fmla="*/ 1237 w 1238"/>
                <a:gd name="T1" fmla="*/ 618 h 1238"/>
                <a:gd name="T2" fmla="*/ 1237 w 1238"/>
                <a:gd name="T3" fmla="*/ 618 h 1238"/>
                <a:gd name="T4" fmla="*/ 618 w 1238"/>
                <a:gd name="T5" fmla="*/ 1237 h 1238"/>
                <a:gd name="T6" fmla="*/ 0 w 1238"/>
                <a:gd name="T7" fmla="*/ 618 h 1238"/>
                <a:gd name="T8" fmla="*/ 618 w 1238"/>
                <a:gd name="T9" fmla="*/ 0 h 1238"/>
                <a:gd name="T10" fmla="*/ 1237 w 1238"/>
                <a:gd name="T11" fmla="*/ 618 h 1238"/>
              </a:gdLst>
              <a:ahLst/>
              <a:cxnLst>
                <a:cxn ang="0">
                  <a:pos x="T0" y="T1"/>
                </a:cxn>
                <a:cxn ang="0">
                  <a:pos x="T2" y="T3"/>
                </a:cxn>
                <a:cxn ang="0">
                  <a:pos x="T4" y="T5"/>
                </a:cxn>
                <a:cxn ang="0">
                  <a:pos x="T6" y="T7"/>
                </a:cxn>
                <a:cxn ang="0">
                  <a:pos x="T8" y="T9"/>
                </a:cxn>
                <a:cxn ang="0">
                  <a:pos x="T10" y="T11"/>
                </a:cxn>
              </a:cxnLst>
              <a:rect l="0" t="0" r="r" b="b"/>
              <a:pathLst>
                <a:path w="1238" h="1238">
                  <a:moveTo>
                    <a:pt x="1237" y="618"/>
                  </a:moveTo>
                  <a:lnTo>
                    <a:pt x="1237" y="618"/>
                  </a:lnTo>
                  <a:cubicBezTo>
                    <a:pt x="1237" y="960"/>
                    <a:pt x="960" y="1237"/>
                    <a:pt x="618" y="1237"/>
                  </a:cubicBezTo>
                  <a:cubicBezTo>
                    <a:pt x="276" y="1237"/>
                    <a:pt x="0" y="960"/>
                    <a:pt x="0" y="618"/>
                  </a:cubicBezTo>
                  <a:cubicBezTo>
                    <a:pt x="0" y="276"/>
                    <a:pt x="276" y="0"/>
                    <a:pt x="618" y="0"/>
                  </a:cubicBezTo>
                  <a:cubicBezTo>
                    <a:pt x="960" y="0"/>
                    <a:pt x="1237" y="276"/>
                    <a:pt x="1237" y="618"/>
                  </a:cubicBezTo>
                </a:path>
              </a:pathLst>
            </a:custGeom>
            <a:solidFill>
              <a:srgbClr val="FBE02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89" name="Text Box 127">
              <a:extLst>
                <a:ext uri="{FF2B5EF4-FFF2-40B4-BE49-F238E27FC236}">
                  <a16:creationId xmlns:a16="http://schemas.microsoft.com/office/drawing/2014/main" id="{311702DD-F906-5409-FB85-25AED9EAFB26}"/>
                </a:ext>
              </a:extLst>
            </p:cNvPr>
            <p:cNvSpPr txBox="1">
              <a:spLocks noChangeArrowheads="1"/>
            </p:cNvSpPr>
            <p:nvPr/>
          </p:nvSpPr>
          <p:spPr bwMode="auto">
            <a:xfrm>
              <a:off x="3978194" y="3597750"/>
              <a:ext cx="247931" cy="4839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Calibri" charset="0"/>
                  <a:ea typeface="ＭＳ Ｐゴシック" charset="0"/>
                  <a:cs typeface="ＭＳ Ｐゴシック" charset="0"/>
                </a:defRPr>
              </a:lvl9pPr>
            </a:lstStyle>
            <a:p>
              <a:r>
                <a:rPr lang="en-US" sz="8800" dirty="0">
                  <a:solidFill>
                    <a:srgbClr val="FFC907"/>
                  </a:solidFill>
                  <a:latin typeface="Myriad Pro" charset="0"/>
                  <a:cs typeface="Myriad Pro" charset="0"/>
                </a:rPr>
                <a:t>$</a:t>
              </a:r>
            </a:p>
          </p:txBody>
        </p:sp>
      </p:grpSp>
    </p:spTree>
    <p:extLst>
      <p:ext uri="{BB962C8B-B14F-4D97-AF65-F5344CB8AC3E}">
        <p14:creationId xmlns:p14="http://schemas.microsoft.com/office/powerpoint/2010/main" val="34959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Setting rates</a:t>
            </a:r>
          </a:p>
        </p:txBody>
      </p:sp>
      <p:sp>
        <p:nvSpPr>
          <p:cNvPr id="3" name="Content Placeholder 2"/>
          <p:cNvSpPr>
            <a:spLocks noGrp="1"/>
          </p:cNvSpPr>
          <p:nvPr>
            <p:ph sz="quarter" idx="1"/>
          </p:nvPr>
        </p:nvSpPr>
        <p:spPr>
          <a:xfrm>
            <a:off x="609600" y="1427581"/>
            <a:ext cx="10591800" cy="4983162"/>
          </a:xfrm>
        </p:spPr>
        <p:txBody>
          <a:bodyPr>
            <a:normAutofit fontScale="92500" lnSpcReduction="20000"/>
          </a:bodyPr>
          <a:lstStyle/>
          <a:p>
            <a:pPr marL="0" indent="0">
              <a:lnSpc>
                <a:spcPct val="110000"/>
              </a:lnSpc>
              <a:spcBef>
                <a:spcPts val="600"/>
              </a:spcBef>
              <a:spcAft>
                <a:spcPts val="600"/>
              </a:spcAft>
              <a:buNone/>
            </a:pPr>
            <a:r>
              <a:rPr lang="en-US" sz="4100" dirty="0"/>
              <a:t>Some things to remember</a:t>
            </a:r>
          </a:p>
          <a:p>
            <a:pPr>
              <a:lnSpc>
                <a:spcPct val="110000"/>
              </a:lnSpc>
              <a:spcBef>
                <a:spcPts val="600"/>
              </a:spcBef>
              <a:spcAft>
                <a:spcPts val="600"/>
              </a:spcAft>
            </a:pPr>
            <a:r>
              <a:rPr lang="en-US" sz="3600" dirty="0"/>
              <a:t>The “market rate” sometimes isn’t enough.   </a:t>
            </a:r>
          </a:p>
          <a:p>
            <a:pPr lvl="1">
              <a:lnSpc>
                <a:spcPct val="110000"/>
              </a:lnSpc>
              <a:spcBef>
                <a:spcPts val="600"/>
              </a:spcBef>
              <a:spcAft>
                <a:spcPts val="600"/>
              </a:spcAft>
            </a:pPr>
            <a:r>
              <a:rPr lang="en-US" sz="3100" dirty="0"/>
              <a:t>Sometimes competitors offer “loss leader” pricing. </a:t>
            </a:r>
          </a:p>
          <a:p>
            <a:pPr>
              <a:lnSpc>
                <a:spcPct val="110000"/>
              </a:lnSpc>
              <a:spcBef>
                <a:spcPts val="600"/>
              </a:spcBef>
              <a:spcAft>
                <a:spcPts val="600"/>
              </a:spcAft>
            </a:pPr>
            <a:r>
              <a:rPr lang="en-US" sz="3600" dirty="0"/>
              <a:t>Loss costs are predictable, but not perfectly predictable.  </a:t>
            </a:r>
          </a:p>
          <a:p>
            <a:pPr lvl="1">
              <a:lnSpc>
                <a:spcPct val="110000"/>
              </a:lnSpc>
              <a:spcBef>
                <a:spcPts val="600"/>
              </a:spcBef>
              <a:spcAft>
                <a:spcPts val="600"/>
              </a:spcAft>
            </a:pPr>
            <a:r>
              <a:rPr lang="en-US" sz="3100" dirty="0"/>
              <a:t>Losses will vary from year to year, and it can be by a lot.  </a:t>
            </a:r>
          </a:p>
          <a:p>
            <a:pPr lvl="1">
              <a:lnSpc>
                <a:spcPct val="110000"/>
              </a:lnSpc>
              <a:spcBef>
                <a:spcPts val="600"/>
              </a:spcBef>
              <a:spcAft>
                <a:spcPts val="600"/>
              </a:spcAft>
            </a:pPr>
            <a:r>
              <a:rPr lang="en-US" sz="3100" dirty="0"/>
              <a:t>Just because it’s never happened, that doesn’t mean that it can’t. </a:t>
            </a:r>
          </a:p>
        </p:txBody>
      </p:sp>
    </p:spTree>
    <p:extLst>
      <p:ext uri="{BB962C8B-B14F-4D97-AF65-F5344CB8AC3E}">
        <p14:creationId xmlns:p14="http://schemas.microsoft.com/office/powerpoint/2010/main" val="386517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Setting Rates</a:t>
            </a:r>
          </a:p>
        </p:txBody>
      </p:sp>
      <p:sp>
        <p:nvSpPr>
          <p:cNvPr id="3" name="Content Placeholder 2"/>
          <p:cNvSpPr>
            <a:spLocks noGrp="1"/>
          </p:cNvSpPr>
          <p:nvPr>
            <p:ph sz="quarter" idx="1"/>
          </p:nvPr>
        </p:nvSpPr>
        <p:spPr>
          <a:xfrm>
            <a:off x="1066800" y="1600200"/>
            <a:ext cx="6858000" cy="4648200"/>
          </a:xfrm>
        </p:spPr>
        <p:txBody>
          <a:bodyPr>
            <a:normAutofit/>
          </a:bodyPr>
          <a:lstStyle/>
          <a:p>
            <a:pPr marL="0" indent="0">
              <a:spcBef>
                <a:spcPts val="600"/>
              </a:spcBef>
              <a:spcAft>
                <a:spcPts val="600"/>
              </a:spcAft>
              <a:buNone/>
            </a:pPr>
            <a:r>
              <a:rPr lang="en-US" dirty="0"/>
              <a:t>Some more questions to think about</a:t>
            </a:r>
          </a:p>
          <a:p>
            <a:pPr>
              <a:spcBef>
                <a:spcPts val="600"/>
              </a:spcBef>
              <a:spcAft>
                <a:spcPts val="600"/>
              </a:spcAft>
            </a:pPr>
            <a:r>
              <a:rPr lang="en-US" sz="2800" dirty="0"/>
              <a:t>Are some coverages being “subsidized” by other coverages?</a:t>
            </a:r>
          </a:p>
          <a:p>
            <a:pPr>
              <a:spcBef>
                <a:spcPts val="600"/>
              </a:spcBef>
              <a:spcAft>
                <a:spcPts val="600"/>
              </a:spcAft>
            </a:pPr>
            <a:r>
              <a:rPr lang="en-US" sz="2800" dirty="0"/>
              <a:t>Does our rate system allocate costs of that coverage appropriately among members? </a:t>
            </a:r>
          </a:p>
          <a:p>
            <a:pPr>
              <a:spcBef>
                <a:spcPts val="600"/>
              </a:spcBef>
              <a:spcAft>
                <a:spcPts val="600"/>
              </a:spcAft>
            </a:pPr>
            <a:r>
              <a:rPr lang="en-US" sz="2800" dirty="0"/>
              <a:t>Are premiums/contributions competitively priced?</a:t>
            </a:r>
          </a:p>
        </p:txBody>
      </p:sp>
      <p:grpSp>
        <p:nvGrpSpPr>
          <p:cNvPr id="4" name="Group 3">
            <a:extLst>
              <a:ext uri="{FF2B5EF4-FFF2-40B4-BE49-F238E27FC236}">
                <a16:creationId xmlns:a16="http://schemas.microsoft.com/office/drawing/2014/main" id="{FDE0A2F1-B7DC-FABA-C03B-BEB0A2909A7C}"/>
              </a:ext>
            </a:extLst>
          </p:cNvPr>
          <p:cNvGrpSpPr/>
          <p:nvPr/>
        </p:nvGrpSpPr>
        <p:grpSpPr>
          <a:xfrm>
            <a:off x="7900737" y="2349630"/>
            <a:ext cx="4038600" cy="3149339"/>
            <a:chOff x="3382089" y="2405487"/>
            <a:chExt cx="459775" cy="380032"/>
          </a:xfrm>
          <a:solidFill>
            <a:schemeClr val="accent6"/>
          </a:solidFill>
        </p:grpSpPr>
        <p:sp>
          <p:nvSpPr>
            <p:cNvPr id="5" name="Freeform 184">
              <a:extLst>
                <a:ext uri="{FF2B5EF4-FFF2-40B4-BE49-F238E27FC236}">
                  <a16:creationId xmlns:a16="http://schemas.microsoft.com/office/drawing/2014/main" id="{B4AB741C-ACB2-DC6F-DCA2-FD9F24E6FBDF}"/>
                </a:ext>
              </a:extLst>
            </p:cNvPr>
            <p:cNvSpPr>
              <a:spLocks noChangeArrowheads="1"/>
            </p:cNvSpPr>
            <p:nvPr/>
          </p:nvSpPr>
          <p:spPr bwMode="auto">
            <a:xfrm>
              <a:off x="3382089" y="2405487"/>
              <a:ext cx="405480" cy="380032"/>
            </a:xfrm>
            <a:custGeom>
              <a:avLst/>
              <a:gdLst>
                <a:gd name="T0" fmla="*/ 961 w 1054"/>
                <a:gd name="T1" fmla="*/ 961 h 987"/>
                <a:gd name="T2" fmla="*/ 953 w 1054"/>
                <a:gd name="T3" fmla="*/ 903 h 987"/>
                <a:gd name="T4" fmla="*/ 953 w 1054"/>
                <a:gd name="T5" fmla="*/ 961 h 987"/>
                <a:gd name="T6" fmla="*/ 853 w 1054"/>
                <a:gd name="T7" fmla="*/ 911 h 987"/>
                <a:gd name="T8" fmla="*/ 844 w 1054"/>
                <a:gd name="T9" fmla="*/ 911 h 987"/>
                <a:gd name="T10" fmla="*/ 752 w 1054"/>
                <a:gd name="T11" fmla="*/ 961 h 987"/>
                <a:gd name="T12" fmla="*/ 744 w 1054"/>
                <a:gd name="T13" fmla="*/ 903 h 987"/>
                <a:gd name="T14" fmla="*/ 744 w 1054"/>
                <a:gd name="T15" fmla="*/ 961 h 987"/>
                <a:gd name="T16" fmla="*/ 644 w 1054"/>
                <a:gd name="T17" fmla="*/ 911 h 987"/>
                <a:gd name="T18" fmla="*/ 635 w 1054"/>
                <a:gd name="T19" fmla="*/ 911 h 987"/>
                <a:gd name="T20" fmla="*/ 543 w 1054"/>
                <a:gd name="T21" fmla="*/ 961 h 987"/>
                <a:gd name="T22" fmla="*/ 535 w 1054"/>
                <a:gd name="T23" fmla="*/ 903 h 987"/>
                <a:gd name="T24" fmla="*/ 535 w 1054"/>
                <a:gd name="T25" fmla="*/ 961 h 987"/>
                <a:gd name="T26" fmla="*/ 443 w 1054"/>
                <a:gd name="T27" fmla="*/ 911 h 987"/>
                <a:gd name="T28" fmla="*/ 426 w 1054"/>
                <a:gd name="T29" fmla="*/ 911 h 987"/>
                <a:gd name="T30" fmla="*/ 334 w 1054"/>
                <a:gd name="T31" fmla="*/ 961 h 987"/>
                <a:gd name="T32" fmla="*/ 326 w 1054"/>
                <a:gd name="T33" fmla="*/ 903 h 987"/>
                <a:gd name="T34" fmla="*/ 326 w 1054"/>
                <a:gd name="T35" fmla="*/ 961 h 987"/>
                <a:gd name="T36" fmla="*/ 234 w 1054"/>
                <a:gd name="T37" fmla="*/ 911 h 987"/>
                <a:gd name="T38" fmla="*/ 217 w 1054"/>
                <a:gd name="T39" fmla="*/ 911 h 987"/>
                <a:gd name="T40" fmla="*/ 33 w 1054"/>
                <a:gd name="T41" fmla="*/ 961 h 987"/>
                <a:gd name="T42" fmla="*/ 75 w 1054"/>
                <a:gd name="T43" fmla="*/ 844 h 987"/>
                <a:gd name="T44" fmla="*/ 75 w 1054"/>
                <a:gd name="T45" fmla="*/ 827 h 987"/>
                <a:gd name="T46" fmla="*/ 33 w 1054"/>
                <a:gd name="T47" fmla="*/ 735 h 987"/>
                <a:gd name="T48" fmla="*/ 75 w 1054"/>
                <a:gd name="T49" fmla="*/ 727 h 987"/>
                <a:gd name="T50" fmla="*/ 33 w 1054"/>
                <a:gd name="T51" fmla="*/ 635 h 987"/>
                <a:gd name="T52" fmla="*/ 75 w 1054"/>
                <a:gd name="T53" fmla="*/ 627 h 987"/>
                <a:gd name="T54" fmla="*/ 33 w 1054"/>
                <a:gd name="T55" fmla="*/ 618 h 987"/>
                <a:gd name="T56" fmla="*/ 75 w 1054"/>
                <a:gd name="T57" fmla="*/ 526 h 987"/>
                <a:gd name="T58" fmla="*/ 33 w 1054"/>
                <a:gd name="T59" fmla="*/ 518 h 987"/>
                <a:gd name="T60" fmla="*/ 75 w 1054"/>
                <a:gd name="T61" fmla="*/ 426 h 987"/>
                <a:gd name="T62" fmla="*/ 33 w 1054"/>
                <a:gd name="T63" fmla="*/ 418 h 987"/>
                <a:gd name="T64" fmla="*/ 75 w 1054"/>
                <a:gd name="T65" fmla="*/ 317 h 987"/>
                <a:gd name="T66" fmla="*/ 33 w 1054"/>
                <a:gd name="T67" fmla="*/ 309 h 987"/>
                <a:gd name="T68" fmla="*/ 75 w 1054"/>
                <a:gd name="T69" fmla="*/ 217 h 987"/>
                <a:gd name="T70" fmla="*/ 33 w 1054"/>
                <a:gd name="T71" fmla="*/ 209 h 987"/>
                <a:gd name="T72" fmla="*/ 75 w 1054"/>
                <a:gd name="T73" fmla="*/ 108 h 987"/>
                <a:gd name="T74" fmla="*/ 33 w 1054"/>
                <a:gd name="T75" fmla="*/ 100 h 987"/>
                <a:gd name="T76" fmla="*/ 17 w 1054"/>
                <a:gd name="T77" fmla="*/ 0 h 987"/>
                <a:gd name="T78" fmla="*/ 0 w 1054"/>
                <a:gd name="T79" fmla="*/ 978 h 987"/>
                <a:gd name="T80" fmla="*/ 1036 w 1054"/>
                <a:gd name="T81" fmla="*/ 986 h 987"/>
                <a:gd name="T82" fmla="*/ 1036 w 1054"/>
                <a:gd name="T83" fmla="*/ 961 h 987"/>
                <a:gd name="T84" fmla="*/ 1036 w 1054"/>
                <a:gd name="T85" fmla="*/ 96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4" h="987">
                  <a:moveTo>
                    <a:pt x="1036" y="961"/>
                  </a:moveTo>
                  <a:cubicBezTo>
                    <a:pt x="961" y="961"/>
                    <a:pt x="961" y="961"/>
                    <a:pt x="961" y="961"/>
                  </a:cubicBezTo>
                  <a:cubicBezTo>
                    <a:pt x="961" y="911"/>
                    <a:pt x="961" y="911"/>
                    <a:pt x="961" y="911"/>
                  </a:cubicBezTo>
                  <a:cubicBezTo>
                    <a:pt x="961" y="903"/>
                    <a:pt x="961" y="903"/>
                    <a:pt x="953" y="903"/>
                  </a:cubicBezTo>
                  <a:lnTo>
                    <a:pt x="953" y="911"/>
                  </a:lnTo>
                  <a:cubicBezTo>
                    <a:pt x="953" y="961"/>
                    <a:pt x="953" y="961"/>
                    <a:pt x="953" y="961"/>
                  </a:cubicBezTo>
                  <a:cubicBezTo>
                    <a:pt x="853" y="961"/>
                    <a:pt x="853" y="961"/>
                    <a:pt x="853" y="961"/>
                  </a:cubicBezTo>
                  <a:cubicBezTo>
                    <a:pt x="853" y="911"/>
                    <a:pt x="853" y="911"/>
                    <a:pt x="853" y="911"/>
                  </a:cubicBezTo>
                  <a:cubicBezTo>
                    <a:pt x="853" y="903"/>
                    <a:pt x="853" y="903"/>
                    <a:pt x="853" y="903"/>
                  </a:cubicBezTo>
                  <a:cubicBezTo>
                    <a:pt x="844" y="903"/>
                    <a:pt x="844" y="903"/>
                    <a:pt x="844" y="911"/>
                  </a:cubicBezTo>
                  <a:cubicBezTo>
                    <a:pt x="844" y="961"/>
                    <a:pt x="844" y="961"/>
                    <a:pt x="844" y="961"/>
                  </a:cubicBezTo>
                  <a:cubicBezTo>
                    <a:pt x="752" y="961"/>
                    <a:pt x="752" y="961"/>
                    <a:pt x="752" y="961"/>
                  </a:cubicBezTo>
                  <a:cubicBezTo>
                    <a:pt x="752" y="911"/>
                    <a:pt x="752" y="911"/>
                    <a:pt x="752" y="911"/>
                  </a:cubicBezTo>
                  <a:cubicBezTo>
                    <a:pt x="752" y="903"/>
                    <a:pt x="752" y="903"/>
                    <a:pt x="744" y="903"/>
                  </a:cubicBezTo>
                  <a:lnTo>
                    <a:pt x="744" y="911"/>
                  </a:lnTo>
                  <a:cubicBezTo>
                    <a:pt x="744" y="961"/>
                    <a:pt x="744" y="961"/>
                    <a:pt x="744" y="961"/>
                  </a:cubicBezTo>
                  <a:cubicBezTo>
                    <a:pt x="644" y="961"/>
                    <a:pt x="644" y="961"/>
                    <a:pt x="644" y="961"/>
                  </a:cubicBezTo>
                  <a:cubicBezTo>
                    <a:pt x="644" y="911"/>
                    <a:pt x="644" y="911"/>
                    <a:pt x="644" y="911"/>
                  </a:cubicBezTo>
                  <a:cubicBezTo>
                    <a:pt x="644" y="903"/>
                    <a:pt x="644" y="903"/>
                    <a:pt x="644" y="903"/>
                  </a:cubicBezTo>
                  <a:cubicBezTo>
                    <a:pt x="635" y="903"/>
                    <a:pt x="635" y="903"/>
                    <a:pt x="635" y="911"/>
                  </a:cubicBezTo>
                  <a:cubicBezTo>
                    <a:pt x="635" y="961"/>
                    <a:pt x="635" y="961"/>
                    <a:pt x="635" y="961"/>
                  </a:cubicBezTo>
                  <a:cubicBezTo>
                    <a:pt x="543" y="961"/>
                    <a:pt x="543" y="961"/>
                    <a:pt x="543" y="961"/>
                  </a:cubicBezTo>
                  <a:cubicBezTo>
                    <a:pt x="543" y="911"/>
                    <a:pt x="543" y="911"/>
                    <a:pt x="543" y="911"/>
                  </a:cubicBezTo>
                  <a:cubicBezTo>
                    <a:pt x="543" y="903"/>
                    <a:pt x="543" y="903"/>
                    <a:pt x="535" y="903"/>
                  </a:cubicBezTo>
                  <a:lnTo>
                    <a:pt x="535" y="911"/>
                  </a:lnTo>
                  <a:cubicBezTo>
                    <a:pt x="535" y="961"/>
                    <a:pt x="535" y="961"/>
                    <a:pt x="535" y="961"/>
                  </a:cubicBezTo>
                  <a:cubicBezTo>
                    <a:pt x="443" y="961"/>
                    <a:pt x="443" y="961"/>
                    <a:pt x="443" y="961"/>
                  </a:cubicBezTo>
                  <a:cubicBezTo>
                    <a:pt x="443" y="911"/>
                    <a:pt x="443" y="911"/>
                    <a:pt x="443" y="911"/>
                  </a:cubicBezTo>
                  <a:cubicBezTo>
                    <a:pt x="443" y="903"/>
                    <a:pt x="434" y="903"/>
                    <a:pt x="434" y="903"/>
                  </a:cubicBezTo>
                  <a:cubicBezTo>
                    <a:pt x="434" y="903"/>
                    <a:pt x="426" y="903"/>
                    <a:pt x="426" y="911"/>
                  </a:cubicBezTo>
                  <a:cubicBezTo>
                    <a:pt x="426" y="961"/>
                    <a:pt x="426" y="961"/>
                    <a:pt x="426" y="961"/>
                  </a:cubicBezTo>
                  <a:cubicBezTo>
                    <a:pt x="334" y="961"/>
                    <a:pt x="334" y="961"/>
                    <a:pt x="334" y="961"/>
                  </a:cubicBezTo>
                  <a:cubicBezTo>
                    <a:pt x="334" y="911"/>
                    <a:pt x="334" y="911"/>
                    <a:pt x="334" y="911"/>
                  </a:cubicBezTo>
                  <a:cubicBezTo>
                    <a:pt x="334" y="903"/>
                    <a:pt x="334" y="903"/>
                    <a:pt x="326" y="903"/>
                  </a:cubicBezTo>
                  <a:lnTo>
                    <a:pt x="326" y="911"/>
                  </a:lnTo>
                  <a:cubicBezTo>
                    <a:pt x="326" y="961"/>
                    <a:pt x="326" y="961"/>
                    <a:pt x="326" y="961"/>
                  </a:cubicBezTo>
                  <a:cubicBezTo>
                    <a:pt x="234" y="961"/>
                    <a:pt x="234" y="961"/>
                    <a:pt x="234" y="961"/>
                  </a:cubicBezTo>
                  <a:cubicBezTo>
                    <a:pt x="234" y="911"/>
                    <a:pt x="234" y="911"/>
                    <a:pt x="234" y="911"/>
                  </a:cubicBezTo>
                  <a:cubicBezTo>
                    <a:pt x="234" y="903"/>
                    <a:pt x="226" y="903"/>
                    <a:pt x="226" y="903"/>
                  </a:cubicBezTo>
                  <a:cubicBezTo>
                    <a:pt x="226" y="903"/>
                    <a:pt x="217" y="903"/>
                    <a:pt x="217" y="911"/>
                  </a:cubicBezTo>
                  <a:cubicBezTo>
                    <a:pt x="217" y="961"/>
                    <a:pt x="217" y="961"/>
                    <a:pt x="217" y="961"/>
                  </a:cubicBezTo>
                  <a:cubicBezTo>
                    <a:pt x="33" y="961"/>
                    <a:pt x="33" y="961"/>
                    <a:pt x="33" y="961"/>
                  </a:cubicBezTo>
                  <a:cubicBezTo>
                    <a:pt x="33" y="844"/>
                    <a:pt x="33" y="844"/>
                    <a:pt x="33" y="844"/>
                  </a:cubicBezTo>
                  <a:cubicBezTo>
                    <a:pt x="75" y="844"/>
                    <a:pt x="75" y="844"/>
                    <a:pt x="75" y="844"/>
                  </a:cubicBezTo>
                  <a:lnTo>
                    <a:pt x="75" y="836"/>
                  </a:lnTo>
                  <a:lnTo>
                    <a:pt x="75" y="827"/>
                  </a:lnTo>
                  <a:cubicBezTo>
                    <a:pt x="33" y="827"/>
                    <a:pt x="33" y="827"/>
                    <a:pt x="33" y="827"/>
                  </a:cubicBezTo>
                  <a:cubicBezTo>
                    <a:pt x="33" y="735"/>
                    <a:pt x="33" y="735"/>
                    <a:pt x="33" y="735"/>
                  </a:cubicBezTo>
                  <a:cubicBezTo>
                    <a:pt x="75" y="735"/>
                    <a:pt x="75" y="735"/>
                    <a:pt x="75" y="735"/>
                  </a:cubicBezTo>
                  <a:cubicBezTo>
                    <a:pt x="75" y="727"/>
                    <a:pt x="75" y="727"/>
                    <a:pt x="75" y="727"/>
                  </a:cubicBezTo>
                  <a:cubicBezTo>
                    <a:pt x="33" y="727"/>
                    <a:pt x="33" y="727"/>
                    <a:pt x="33" y="727"/>
                  </a:cubicBezTo>
                  <a:cubicBezTo>
                    <a:pt x="33" y="635"/>
                    <a:pt x="33" y="635"/>
                    <a:pt x="33" y="635"/>
                  </a:cubicBezTo>
                  <a:cubicBezTo>
                    <a:pt x="75" y="635"/>
                    <a:pt x="75" y="635"/>
                    <a:pt x="75" y="635"/>
                  </a:cubicBezTo>
                  <a:lnTo>
                    <a:pt x="75" y="627"/>
                  </a:lnTo>
                  <a:lnTo>
                    <a:pt x="75" y="618"/>
                  </a:lnTo>
                  <a:cubicBezTo>
                    <a:pt x="33" y="618"/>
                    <a:pt x="33" y="618"/>
                    <a:pt x="33" y="618"/>
                  </a:cubicBezTo>
                  <a:cubicBezTo>
                    <a:pt x="33" y="526"/>
                    <a:pt x="33" y="526"/>
                    <a:pt x="33" y="526"/>
                  </a:cubicBezTo>
                  <a:cubicBezTo>
                    <a:pt x="75" y="526"/>
                    <a:pt x="75" y="526"/>
                    <a:pt x="75" y="526"/>
                  </a:cubicBezTo>
                  <a:cubicBezTo>
                    <a:pt x="75" y="518"/>
                    <a:pt x="75" y="518"/>
                    <a:pt x="75" y="518"/>
                  </a:cubicBezTo>
                  <a:cubicBezTo>
                    <a:pt x="33" y="518"/>
                    <a:pt x="33" y="518"/>
                    <a:pt x="33" y="518"/>
                  </a:cubicBezTo>
                  <a:cubicBezTo>
                    <a:pt x="33" y="426"/>
                    <a:pt x="33" y="426"/>
                    <a:pt x="33" y="426"/>
                  </a:cubicBezTo>
                  <a:cubicBezTo>
                    <a:pt x="75" y="426"/>
                    <a:pt x="75" y="426"/>
                    <a:pt x="75" y="426"/>
                  </a:cubicBezTo>
                  <a:lnTo>
                    <a:pt x="75" y="418"/>
                  </a:lnTo>
                  <a:cubicBezTo>
                    <a:pt x="33" y="418"/>
                    <a:pt x="33" y="418"/>
                    <a:pt x="33" y="418"/>
                  </a:cubicBezTo>
                  <a:cubicBezTo>
                    <a:pt x="33" y="317"/>
                    <a:pt x="33" y="317"/>
                    <a:pt x="33" y="317"/>
                  </a:cubicBezTo>
                  <a:cubicBezTo>
                    <a:pt x="75" y="317"/>
                    <a:pt x="75" y="317"/>
                    <a:pt x="75" y="317"/>
                  </a:cubicBezTo>
                  <a:cubicBezTo>
                    <a:pt x="75" y="309"/>
                    <a:pt x="75" y="309"/>
                    <a:pt x="75" y="309"/>
                  </a:cubicBezTo>
                  <a:cubicBezTo>
                    <a:pt x="33" y="309"/>
                    <a:pt x="33" y="309"/>
                    <a:pt x="33" y="309"/>
                  </a:cubicBezTo>
                  <a:cubicBezTo>
                    <a:pt x="33" y="217"/>
                    <a:pt x="33" y="217"/>
                    <a:pt x="33" y="217"/>
                  </a:cubicBezTo>
                  <a:cubicBezTo>
                    <a:pt x="75" y="217"/>
                    <a:pt x="75" y="217"/>
                    <a:pt x="75" y="217"/>
                  </a:cubicBezTo>
                  <a:lnTo>
                    <a:pt x="75" y="209"/>
                  </a:lnTo>
                  <a:cubicBezTo>
                    <a:pt x="33" y="209"/>
                    <a:pt x="33" y="209"/>
                    <a:pt x="33" y="209"/>
                  </a:cubicBezTo>
                  <a:cubicBezTo>
                    <a:pt x="33" y="108"/>
                    <a:pt x="33" y="108"/>
                    <a:pt x="33" y="108"/>
                  </a:cubicBezTo>
                  <a:cubicBezTo>
                    <a:pt x="75" y="108"/>
                    <a:pt x="75" y="108"/>
                    <a:pt x="75" y="108"/>
                  </a:cubicBezTo>
                  <a:lnTo>
                    <a:pt x="75" y="100"/>
                  </a:lnTo>
                  <a:cubicBezTo>
                    <a:pt x="33" y="100"/>
                    <a:pt x="33" y="100"/>
                    <a:pt x="33" y="100"/>
                  </a:cubicBezTo>
                  <a:cubicBezTo>
                    <a:pt x="33" y="16"/>
                    <a:pt x="33" y="16"/>
                    <a:pt x="33" y="16"/>
                  </a:cubicBezTo>
                  <a:cubicBezTo>
                    <a:pt x="33" y="8"/>
                    <a:pt x="25" y="0"/>
                    <a:pt x="17" y="0"/>
                  </a:cubicBezTo>
                  <a:cubicBezTo>
                    <a:pt x="8" y="0"/>
                    <a:pt x="0" y="8"/>
                    <a:pt x="0" y="16"/>
                  </a:cubicBezTo>
                  <a:cubicBezTo>
                    <a:pt x="0" y="978"/>
                    <a:pt x="0" y="978"/>
                    <a:pt x="0" y="978"/>
                  </a:cubicBezTo>
                  <a:cubicBezTo>
                    <a:pt x="0" y="986"/>
                    <a:pt x="8" y="986"/>
                    <a:pt x="17" y="986"/>
                  </a:cubicBezTo>
                  <a:cubicBezTo>
                    <a:pt x="1036" y="986"/>
                    <a:pt x="1036" y="986"/>
                    <a:pt x="1036" y="986"/>
                  </a:cubicBezTo>
                  <a:cubicBezTo>
                    <a:pt x="1045" y="986"/>
                    <a:pt x="1053" y="986"/>
                    <a:pt x="1053" y="978"/>
                  </a:cubicBezTo>
                  <a:cubicBezTo>
                    <a:pt x="1053" y="970"/>
                    <a:pt x="1045" y="961"/>
                    <a:pt x="1036" y="961"/>
                  </a:cubicBezTo>
                  <a:close/>
                  <a:moveTo>
                    <a:pt x="1036" y="961"/>
                  </a:moveTo>
                  <a:lnTo>
                    <a:pt x="1036" y="96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6" name="Freeform 185">
              <a:extLst>
                <a:ext uri="{FF2B5EF4-FFF2-40B4-BE49-F238E27FC236}">
                  <a16:creationId xmlns:a16="http://schemas.microsoft.com/office/drawing/2014/main" id="{150E11C7-CA95-DBD3-5437-C966DE5B331F}"/>
                </a:ext>
              </a:extLst>
            </p:cNvPr>
            <p:cNvSpPr>
              <a:spLocks noChangeArrowheads="1"/>
            </p:cNvSpPr>
            <p:nvPr/>
          </p:nvSpPr>
          <p:spPr bwMode="auto">
            <a:xfrm>
              <a:off x="3444865" y="2459775"/>
              <a:ext cx="39022" cy="273149"/>
            </a:xfrm>
            <a:custGeom>
              <a:avLst/>
              <a:gdLst>
                <a:gd name="T0" fmla="*/ 0 w 101"/>
                <a:gd name="T1" fmla="*/ 0 h 711"/>
                <a:gd name="T2" fmla="*/ 100 w 101"/>
                <a:gd name="T3" fmla="*/ 0 h 711"/>
                <a:gd name="T4" fmla="*/ 100 w 101"/>
                <a:gd name="T5" fmla="*/ 710 h 711"/>
                <a:gd name="T6" fmla="*/ 0 w 101"/>
                <a:gd name="T7" fmla="*/ 710 h 711"/>
                <a:gd name="T8" fmla="*/ 0 w 101"/>
                <a:gd name="T9" fmla="*/ 0 h 711"/>
              </a:gdLst>
              <a:ahLst/>
              <a:cxnLst>
                <a:cxn ang="0">
                  <a:pos x="T0" y="T1"/>
                </a:cxn>
                <a:cxn ang="0">
                  <a:pos x="T2" y="T3"/>
                </a:cxn>
                <a:cxn ang="0">
                  <a:pos x="T4" y="T5"/>
                </a:cxn>
                <a:cxn ang="0">
                  <a:pos x="T6" y="T7"/>
                </a:cxn>
                <a:cxn ang="0">
                  <a:pos x="T8" y="T9"/>
                </a:cxn>
              </a:cxnLst>
              <a:rect l="0" t="0" r="r" b="b"/>
              <a:pathLst>
                <a:path w="101" h="711">
                  <a:moveTo>
                    <a:pt x="0" y="0"/>
                  </a:moveTo>
                  <a:lnTo>
                    <a:pt x="100" y="0"/>
                  </a:lnTo>
                  <a:lnTo>
                    <a:pt x="100" y="710"/>
                  </a:lnTo>
                  <a:lnTo>
                    <a:pt x="0" y="71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7" name="Freeform 186">
              <a:extLst>
                <a:ext uri="{FF2B5EF4-FFF2-40B4-BE49-F238E27FC236}">
                  <a16:creationId xmlns:a16="http://schemas.microsoft.com/office/drawing/2014/main" id="{AA957A2A-036F-E202-7AC1-91B10FBD7681}"/>
                </a:ext>
              </a:extLst>
            </p:cNvPr>
            <p:cNvSpPr>
              <a:spLocks noChangeArrowheads="1"/>
            </p:cNvSpPr>
            <p:nvPr/>
          </p:nvSpPr>
          <p:spPr bwMode="auto">
            <a:xfrm>
              <a:off x="3533086" y="2566659"/>
              <a:ext cx="39022" cy="167961"/>
            </a:xfrm>
            <a:custGeom>
              <a:avLst/>
              <a:gdLst>
                <a:gd name="T0" fmla="*/ 100 w 101"/>
                <a:gd name="T1" fmla="*/ 58 h 435"/>
                <a:gd name="T2" fmla="*/ 67 w 101"/>
                <a:gd name="T3" fmla="*/ 0 h 435"/>
                <a:gd name="T4" fmla="*/ 0 w 101"/>
                <a:gd name="T5" fmla="*/ 0 h 435"/>
                <a:gd name="T6" fmla="*/ 0 w 101"/>
                <a:gd name="T7" fmla="*/ 434 h 435"/>
                <a:gd name="T8" fmla="*/ 100 w 101"/>
                <a:gd name="T9" fmla="*/ 434 h 435"/>
                <a:gd name="T10" fmla="*/ 100 w 101"/>
                <a:gd name="T11" fmla="*/ 58 h 435"/>
                <a:gd name="T12" fmla="*/ 100 w 101"/>
                <a:gd name="T13" fmla="*/ 58 h 435"/>
                <a:gd name="T14" fmla="*/ 100 w 101"/>
                <a:gd name="T15" fmla="*/ 58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435">
                  <a:moveTo>
                    <a:pt x="100" y="58"/>
                  </a:moveTo>
                  <a:cubicBezTo>
                    <a:pt x="92" y="41"/>
                    <a:pt x="75" y="16"/>
                    <a:pt x="67" y="0"/>
                  </a:cubicBezTo>
                  <a:cubicBezTo>
                    <a:pt x="0" y="0"/>
                    <a:pt x="0" y="0"/>
                    <a:pt x="0" y="0"/>
                  </a:cubicBezTo>
                  <a:cubicBezTo>
                    <a:pt x="0" y="434"/>
                    <a:pt x="0" y="434"/>
                    <a:pt x="0" y="434"/>
                  </a:cubicBezTo>
                  <a:cubicBezTo>
                    <a:pt x="100" y="434"/>
                    <a:pt x="100" y="434"/>
                    <a:pt x="100" y="434"/>
                  </a:cubicBezTo>
                  <a:lnTo>
                    <a:pt x="100" y="58"/>
                  </a:lnTo>
                  <a:close/>
                  <a:moveTo>
                    <a:pt x="100" y="58"/>
                  </a:moveTo>
                  <a:lnTo>
                    <a:pt x="100" y="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8" name="Freeform 187">
              <a:extLst>
                <a:ext uri="{FF2B5EF4-FFF2-40B4-BE49-F238E27FC236}">
                  <a16:creationId xmlns:a16="http://schemas.microsoft.com/office/drawing/2014/main" id="{68BBF562-CE9C-FB6F-CCED-F6A8EB9EA2C1}"/>
                </a:ext>
              </a:extLst>
            </p:cNvPr>
            <p:cNvSpPr>
              <a:spLocks noChangeArrowheads="1"/>
            </p:cNvSpPr>
            <p:nvPr/>
          </p:nvSpPr>
          <p:spPr bwMode="auto">
            <a:xfrm>
              <a:off x="3616220" y="2620948"/>
              <a:ext cx="42414" cy="111974"/>
            </a:xfrm>
            <a:custGeom>
              <a:avLst/>
              <a:gdLst>
                <a:gd name="T0" fmla="*/ 109 w 110"/>
                <a:gd name="T1" fmla="*/ 17 h 293"/>
                <a:gd name="T2" fmla="*/ 101 w 110"/>
                <a:gd name="T3" fmla="*/ 17 h 293"/>
                <a:gd name="T4" fmla="*/ 0 w 110"/>
                <a:gd name="T5" fmla="*/ 0 h 293"/>
                <a:gd name="T6" fmla="*/ 0 w 110"/>
                <a:gd name="T7" fmla="*/ 292 h 293"/>
                <a:gd name="T8" fmla="*/ 109 w 110"/>
                <a:gd name="T9" fmla="*/ 292 h 293"/>
                <a:gd name="T10" fmla="*/ 109 w 110"/>
                <a:gd name="T11" fmla="*/ 17 h 293"/>
                <a:gd name="T12" fmla="*/ 109 w 110"/>
                <a:gd name="T13" fmla="*/ 17 h 293"/>
                <a:gd name="T14" fmla="*/ 109 w 110"/>
                <a:gd name="T15" fmla="*/ 1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93">
                  <a:moveTo>
                    <a:pt x="109" y="17"/>
                  </a:moveTo>
                  <a:lnTo>
                    <a:pt x="101" y="17"/>
                  </a:lnTo>
                  <a:cubicBezTo>
                    <a:pt x="67" y="17"/>
                    <a:pt x="34" y="17"/>
                    <a:pt x="0" y="0"/>
                  </a:cubicBezTo>
                  <a:cubicBezTo>
                    <a:pt x="0" y="292"/>
                    <a:pt x="0" y="292"/>
                    <a:pt x="0" y="292"/>
                  </a:cubicBezTo>
                  <a:cubicBezTo>
                    <a:pt x="109" y="292"/>
                    <a:pt x="109" y="292"/>
                    <a:pt x="109" y="292"/>
                  </a:cubicBezTo>
                  <a:lnTo>
                    <a:pt x="109" y="17"/>
                  </a:lnTo>
                  <a:close/>
                  <a:moveTo>
                    <a:pt x="109" y="17"/>
                  </a:moveTo>
                  <a:lnTo>
                    <a:pt x="109" y="1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9" name="Freeform 188">
              <a:extLst>
                <a:ext uri="{FF2B5EF4-FFF2-40B4-BE49-F238E27FC236}">
                  <a16:creationId xmlns:a16="http://schemas.microsoft.com/office/drawing/2014/main" id="{9A3A5B66-E5B8-7634-1435-BCA3A8FDDB72}"/>
                </a:ext>
              </a:extLst>
            </p:cNvPr>
            <p:cNvSpPr>
              <a:spLocks noChangeArrowheads="1"/>
            </p:cNvSpPr>
            <p:nvPr/>
          </p:nvSpPr>
          <p:spPr bwMode="auto">
            <a:xfrm>
              <a:off x="3706137" y="2614163"/>
              <a:ext cx="42415" cy="118760"/>
            </a:xfrm>
            <a:custGeom>
              <a:avLst/>
              <a:gdLst>
                <a:gd name="T0" fmla="*/ 109 w 110"/>
                <a:gd name="T1" fmla="*/ 100 h 310"/>
                <a:gd name="T2" fmla="*/ 9 w 110"/>
                <a:gd name="T3" fmla="*/ 0 h 310"/>
                <a:gd name="T4" fmla="*/ 0 w 110"/>
                <a:gd name="T5" fmla="*/ 0 h 310"/>
                <a:gd name="T6" fmla="*/ 0 w 110"/>
                <a:gd name="T7" fmla="*/ 309 h 310"/>
                <a:gd name="T8" fmla="*/ 109 w 110"/>
                <a:gd name="T9" fmla="*/ 309 h 310"/>
                <a:gd name="T10" fmla="*/ 109 w 110"/>
                <a:gd name="T11" fmla="*/ 100 h 310"/>
                <a:gd name="T12" fmla="*/ 109 w 110"/>
                <a:gd name="T13" fmla="*/ 100 h 310"/>
                <a:gd name="T14" fmla="*/ 109 w 110"/>
                <a:gd name="T15" fmla="*/ 10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10">
                  <a:moveTo>
                    <a:pt x="109" y="100"/>
                  </a:moveTo>
                  <a:cubicBezTo>
                    <a:pt x="9" y="0"/>
                    <a:pt x="9" y="0"/>
                    <a:pt x="9" y="0"/>
                  </a:cubicBezTo>
                  <a:lnTo>
                    <a:pt x="0" y="0"/>
                  </a:lnTo>
                  <a:cubicBezTo>
                    <a:pt x="0" y="309"/>
                    <a:pt x="0" y="309"/>
                    <a:pt x="0" y="309"/>
                  </a:cubicBezTo>
                  <a:cubicBezTo>
                    <a:pt x="109" y="309"/>
                    <a:pt x="109" y="309"/>
                    <a:pt x="109" y="309"/>
                  </a:cubicBezTo>
                  <a:lnTo>
                    <a:pt x="109" y="100"/>
                  </a:lnTo>
                  <a:close/>
                  <a:moveTo>
                    <a:pt x="109" y="100"/>
                  </a:moveTo>
                  <a:lnTo>
                    <a:pt x="109" y="10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0" name="Freeform 189">
              <a:extLst>
                <a:ext uri="{FF2B5EF4-FFF2-40B4-BE49-F238E27FC236}">
                  <a16:creationId xmlns:a16="http://schemas.microsoft.com/office/drawing/2014/main" id="{08DBAAC2-6ECA-D86F-1E90-EE3CF785F8AA}"/>
                </a:ext>
              </a:extLst>
            </p:cNvPr>
            <p:cNvSpPr>
              <a:spLocks noChangeArrowheads="1"/>
            </p:cNvSpPr>
            <p:nvPr/>
          </p:nvSpPr>
          <p:spPr bwMode="auto">
            <a:xfrm>
              <a:off x="3555142" y="2424146"/>
              <a:ext cx="286722" cy="293508"/>
            </a:xfrm>
            <a:custGeom>
              <a:avLst/>
              <a:gdLst>
                <a:gd name="T0" fmla="*/ 736 w 745"/>
                <a:gd name="T1" fmla="*/ 702 h 762"/>
                <a:gd name="T2" fmla="*/ 443 w 745"/>
                <a:gd name="T3" fmla="*/ 409 h 762"/>
                <a:gd name="T4" fmla="*/ 427 w 745"/>
                <a:gd name="T5" fmla="*/ 100 h 762"/>
                <a:gd name="T6" fmla="*/ 92 w 745"/>
                <a:gd name="T7" fmla="*/ 100 h 762"/>
                <a:gd name="T8" fmla="*/ 92 w 745"/>
                <a:gd name="T9" fmla="*/ 434 h 762"/>
                <a:gd name="T10" fmla="*/ 402 w 745"/>
                <a:gd name="T11" fmla="*/ 451 h 762"/>
                <a:gd name="T12" fmla="*/ 694 w 745"/>
                <a:gd name="T13" fmla="*/ 744 h 762"/>
                <a:gd name="T14" fmla="*/ 736 w 745"/>
                <a:gd name="T15" fmla="*/ 744 h 762"/>
                <a:gd name="T16" fmla="*/ 736 w 745"/>
                <a:gd name="T17" fmla="*/ 702 h 762"/>
                <a:gd name="T18" fmla="*/ 385 w 745"/>
                <a:gd name="T19" fmla="*/ 393 h 762"/>
                <a:gd name="T20" fmla="*/ 134 w 745"/>
                <a:gd name="T21" fmla="*/ 393 h 762"/>
                <a:gd name="T22" fmla="*/ 134 w 745"/>
                <a:gd name="T23" fmla="*/ 142 h 762"/>
                <a:gd name="T24" fmla="*/ 385 w 745"/>
                <a:gd name="T25" fmla="*/ 142 h 762"/>
                <a:gd name="T26" fmla="*/ 385 w 745"/>
                <a:gd name="T27" fmla="*/ 393 h 762"/>
                <a:gd name="T28" fmla="*/ 385 w 745"/>
                <a:gd name="T29" fmla="*/ 393 h 762"/>
                <a:gd name="T30" fmla="*/ 385 w 745"/>
                <a:gd name="T31" fmla="*/ 393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5" h="762">
                  <a:moveTo>
                    <a:pt x="736" y="702"/>
                  </a:moveTo>
                  <a:cubicBezTo>
                    <a:pt x="443" y="409"/>
                    <a:pt x="443" y="409"/>
                    <a:pt x="443" y="409"/>
                  </a:cubicBezTo>
                  <a:cubicBezTo>
                    <a:pt x="519" y="318"/>
                    <a:pt x="510" y="184"/>
                    <a:pt x="427" y="100"/>
                  </a:cubicBezTo>
                  <a:cubicBezTo>
                    <a:pt x="335" y="0"/>
                    <a:pt x="184" y="0"/>
                    <a:pt x="92" y="100"/>
                  </a:cubicBezTo>
                  <a:cubicBezTo>
                    <a:pt x="0" y="192"/>
                    <a:pt x="0" y="342"/>
                    <a:pt x="92" y="434"/>
                  </a:cubicBezTo>
                  <a:cubicBezTo>
                    <a:pt x="176" y="518"/>
                    <a:pt x="310" y="527"/>
                    <a:pt x="402" y="451"/>
                  </a:cubicBezTo>
                  <a:cubicBezTo>
                    <a:pt x="694" y="744"/>
                    <a:pt x="694" y="744"/>
                    <a:pt x="694" y="744"/>
                  </a:cubicBezTo>
                  <a:cubicBezTo>
                    <a:pt x="703" y="761"/>
                    <a:pt x="719" y="761"/>
                    <a:pt x="736" y="744"/>
                  </a:cubicBezTo>
                  <a:cubicBezTo>
                    <a:pt x="744" y="735"/>
                    <a:pt x="744" y="710"/>
                    <a:pt x="736" y="702"/>
                  </a:cubicBezTo>
                  <a:close/>
                  <a:moveTo>
                    <a:pt x="385" y="393"/>
                  </a:moveTo>
                  <a:cubicBezTo>
                    <a:pt x="310" y="460"/>
                    <a:pt x="201" y="460"/>
                    <a:pt x="134" y="393"/>
                  </a:cubicBezTo>
                  <a:cubicBezTo>
                    <a:pt x="59" y="318"/>
                    <a:pt x="59" y="209"/>
                    <a:pt x="134" y="142"/>
                  </a:cubicBezTo>
                  <a:cubicBezTo>
                    <a:pt x="201" y="67"/>
                    <a:pt x="310" y="67"/>
                    <a:pt x="385" y="142"/>
                  </a:cubicBezTo>
                  <a:cubicBezTo>
                    <a:pt x="452" y="209"/>
                    <a:pt x="452" y="318"/>
                    <a:pt x="385" y="393"/>
                  </a:cubicBezTo>
                  <a:close/>
                  <a:moveTo>
                    <a:pt x="385" y="393"/>
                  </a:moveTo>
                  <a:lnTo>
                    <a:pt x="385" y="39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11" name="Freeform 190">
              <a:extLst>
                <a:ext uri="{FF2B5EF4-FFF2-40B4-BE49-F238E27FC236}">
                  <a16:creationId xmlns:a16="http://schemas.microsoft.com/office/drawing/2014/main" id="{5006DE0C-8918-9249-AC81-8C34ACD9023B}"/>
                </a:ext>
              </a:extLst>
            </p:cNvPr>
            <p:cNvSpPr>
              <a:spLocks noChangeArrowheads="1"/>
            </p:cNvSpPr>
            <p:nvPr/>
          </p:nvSpPr>
          <p:spPr bwMode="auto">
            <a:xfrm>
              <a:off x="3629791" y="2471650"/>
              <a:ext cx="49200" cy="103492"/>
            </a:xfrm>
            <a:custGeom>
              <a:avLst/>
              <a:gdLst>
                <a:gd name="T0" fmla="*/ 75 w 126"/>
                <a:gd name="T1" fmla="*/ 117 h 269"/>
                <a:gd name="T2" fmla="*/ 41 w 126"/>
                <a:gd name="T3" fmla="*/ 84 h 269"/>
                <a:gd name="T4" fmla="*/ 67 w 126"/>
                <a:gd name="T5" fmla="*/ 59 h 269"/>
                <a:gd name="T6" fmla="*/ 100 w 126"/>
                <a:gd name="T7" fmla="*/ 75 h 269"/>
                <a:gd name="T8" fmla="*/ 108 w 126"/>
                <a:gd name="T9" fmla="*/ 75 h 269"/>
                <a:gd name="T10" fmla="*/ 108 w 126"/>
                <a:gd name="T11" fmla="*/ 67 h 269"/>
                <a:gd name="T12" fmla="*/ 117 w 126"/>
                <a:gd name="T13" fmla="*/ 50 h 269"/>
                <a:gd name="T14" fmla="*/ 117 w 126"/>
                <a:gd name="T15" fmla="*/ 42 h 269"/>
                <a:gd name="T16" fmla="*/ 75 w 126"/>
                <a:gd name="T17" fmla="*/ 34 h 269"/>
                <a:gd name="T18" fmla="*/ 75 w 126"/>
                <a:gd name="T19" fmla="*/ 8 h 269"/>
                <a:gd name="T20" fmla="*/ 75 w 126"/>
                <a:gd name="T21" fmla="*/ 0 h 269"/>
                <a:gd name="T22" fmla="*/ 50 w 126"/>
                <a:gd name="T23" fmla="*/ 0 h 269"/>
                <a:gd name="T24" fmla="*/ 50 w 126"/>
                <a:gd name="T25" fmla="*/ 8 h 269"/>
                <a:gd name="T26" fmla="*/ 50 w 126"/>
                <a:gd name="T27" fmla="*/ 34 h 269"/>
                <a:gd name="T28" fmla="*/ 0 w 126"/>
                <a:gd name="T29" fmla="*/ 84 h 269"/>
                <a:gd name="T30" fmla="*/ 58 w 126"/>
                <a:gd name="T31" fmla="*/ 142 h 269"/>
                <a:gd name="T32" fmla="*/ 83 w 126"/>
                <a:gd name="T33" fmla="*/ 176 h 269"/>
                <a:gd name="T34" fmla="*/ 58 w 126"/>
                <a:gd name="T35" fmla="*/ 201 h 269"/>
                <a:gd name="T36" fmla="*/ 16 w 126"/>
                <a:gd name="T37" fmla="*/ 193 h 269"/>
                <a:gd name="T38" fmla="*/ 8 w 126"/>
                <a:gd name="T39" fmla="*/ 193 h 269"/>
                <a:gd name="T40" fmla="*/ 0 w 126"/>
                <a:gd name="T41" fmla="*/ 217 h 269"/>
                <a:gd name="T42" fmla="*/ 41 w 126"/>
                <a:gd name="T43" fmla="*/ 234 h 269"/>
                <a:gd name="T44" fmla="*/ 41 w 126"/>
                <a:gd name="T45" fmla="*/ 259 h 269"/>
                <a:gd name="T46" fmla="*/ 50 w 126"/>
                <a:gd name="T47" fmla="*/ 268 h 269"/>
                <a:gd name="T48" fmla="*/ 67 w 126"/>
                <a:gd name="T49" fmla="*/ 268 h 269"/>
                <a:gd name="T50" fmla="*/ 75 w 126"/>
                <a:gd name="T51" fmla="*/ 259 h 269"/>
                <a:gd name="T52" fmla="*/ 75 w 126"/>
                <a:gd name="T53" fmla="*/ 234 h 269"/>
                <a:gd name="T54" fmla="*/ 125 w 126"/>
                <a:gd name="T55" fmla="*/ 176 h 269"/>
                <a:gd name="T56" fmla="*/ 75 w 126"/>
                <a:gd name="T57" fmla="*/ 117 h 269"/>
                <a:gd name="T58" fmla="*/ 75 w 126"/>
                <a:gd name="T59" fmla="*/ 117 h 269"/>
                <a:gd name="T60" fmla="*/ 75 w 126"/>
                <a:gd name="T61" fmla="*/ 11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269">
                  <a:moveTo>
                    <a:pt x="75" y="117"/>
                  </a:moveTo>
                  <a:cubicBezTo>
                    <a:pt x="50" y="101"/>
                    <a:pt x="41" y="92"/>
                    <a:pt x="41" y="84"/>
                  </a:cubicBezTo>
                  <a:cubicBezTo>
                    <a:pt x="41" y="75"/>
                    <a:pt x="41" y="59"/>
                    <a:pt x="67" y="59"/>
                  </a:cubicBezTo>
                  <a:cubicBezTo>
                    <a:pt x="83" y="59"/>
                    <a:pt x="100" y="67"/>
                    <a:pt x="100" y="75"/>
                  </a:cubicBezTo>
                  <a:lnTo>
                    <a:pt x="108" y="75"/>
                  </a:lnTo>
                  <a:lnTo>
                    <a:pt x="108" y="67"/>
                  </a:lnTo>
                  <a:cubicBezTo>
                    <a:pt x="117" y="50"/>
                    <a:pt x="117" y="50"/>
                    <a:pt x="117" y="50"/>
                  </a:cubicBezTo>
                  <a:lnTo>
                    <a:pt x="117" y="42"/>
                  </a:lnTo>
                  <a:cubicBezTo>
                    <a:pt x="100" y="34"/>
                    <a:pt x="91" y="34"/>
                    <a:pt x="75" y="34"/>
                  </a:cubicBezTo>
                  <a:cubicBezTo>
                    <a:pt x="75" y="8"/>
                    <a:pt x="75" y="8"/>
                    <a:pt x="75" y="8"/>
                  </a:cubicBezTo>
                  <a:cubicBezTo>
                    <a:pt x="75" y="0"/>
                    <a:pt x="75" y="0"/>
                    <a:pt x="75" y="0"/>
                  </a:cubicBezTo>
                  <a:cubicBezTo>
                    <a:pt x="50" y="0"/>
                    <a:pt x="50" y="0"/>
                    <a:pt x="50" y="0"/>
                  </a:cubicBezTo>
                  <a:lnTo>
                    <a:pt x="50" y="8"/>
                  </a:lnTo>
                  <a:cubicBezTo>
                    <a:pt x="50" y="34"/>
                    <a:pt x="50" y="34"/>
                    <a:pt x="50" y="34"/>
                  </a:cubicBezTo>
                  <a:cubicBezTo>
                    <a:pt x="16" y="42"/>
                    <a:pt x="0" y="59"/>
                    <a:pt x="0" y="84"/>
                  </a:cubicBezTo>
                  <a:cubicBezTo>
                    <a:pt x="0" y="117"/>
                    <a:pt x="25" y="134"/>
                    <a:pt x="58" y="142"/>
                  </a:cubicBezTo>
                  <a:cubicBezTo>
                    <a:pt x="75" y="151"/>
                    <a:pt x="83" y="167"/>
                    <a:pt x="83" y="176"/>
                  </a:cubicBezTo>
                  <a:cubicBezTo>
                    <a:pt x="83" y="193"/>
                    <a:pt x="75" y="201"/>
                    <a:pt x="58" y="201"/>
                  </a:cubicBezTo>
                  <a:cubicBezTo>
                    <a:pt x="41" y="201"/>
                    <a:pt x="25" y="201"/>
                    <a:pt x="16" y="193"/>
                  </a:cubicBezTo>
                  <a:lnTo>
                    <a:pt x="8" y="193"/>
                  </a:lnTo>
                  <a:cubicBezTo>
                    <a:pt x="0" y="217"/>
                    <a:pt x="0" y="217"/>
                    <a:pt x="0" y="217"/>
                  </a:cubicBezTo>
                  <a:cubicBezTo>
                    <a:pt x="8" y="226"/>
                    <a:pt x="25" y="234"/>
                    <a:pt x="41" y="234"/>
                  </a:cubicBezTo>
                  <a:cubicBezTo>
                    <a:pt x="41" y="259"/>
                    <a:pt x="41" y="259"/>
                    <a:pt x="41" y="259"/>
                  </a:cubicBezTo>
                  <a:lnTo>
                    <a:pt x="50" y="268"/>
                  </a:lnTo>
                  <a:cubicBezTo>
                    <a:pt x="67" y="268"/>
                    <a:pt x="67" y="268"/>
                    <a:pt x="67" y="268"/>
                  </a:cubicBezTo>
                  <a:cubicBezTo>
                    <a:pt x="75" y="268"/>
                    <a:pt x="75" y="259"/>
                    <a:pt x="75" y="259"/>
                  </a:cubicBezTo>
                  <a:cubicBezTo>
                    <a:pt x="75" y="234"/>
                    <a:pt x="75" y="234"/>
                    <a:pt x="75" y="234"/>
                  </a:cubicBezTo>
                  <a:cubicBezTo>
                    <a:pt x="108" y="226"/>
                    <a:pt x="125" y="201"/>
                    <a:pt x="125" y="176"/>
                  </a:cubicBezTo>
                  <a:cubicBezTo>
                    <a:pt x="125" y="151"/>
                    <a:pt x="108" y="126"/>
                    <a:pt x="75" y="117"/>
                  </a:cubicBezTo>
                  <a:close/>
                  <a:moveTo>
                    <a:pt x="75" y="117"/>
                  </a:moveTo>
                  <a:lnTo>
                    <a:pt x="75" y="11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Tree>
    <p:extLst>
      <p:ext uri="{BB962C8B-B14F-4D97-AF65-F5344CB8AC3E}">
        <p14:creationId xmlns:p14="http://schemas.microsoft.com/office/powerpoint/2010/main" val="16187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76962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886200" y="1600201"/>
            <a:ext cx="8001000" cy="4525963"/>
          </a:xfrm>
        </p:spPr>
        <p:txBody>
          <a:bodyPr>
            <a:normAutofit fontScale="92500" lnSpcReduction="20000"/>
          </a:bodyPr>
          <a:lstStyle/>
          <a:p>
            <a:pPr>
              <a:lnSpc>
                <a:spcPct val="110000"/>
              </a:lnSpc>
              <a:spcBef>
                <a:spcPts val="600"/>
              </a:spcBef>
              <a:spcAft>
                <a:spcPts val="600"/>
              </a:spcAft>
            </a:pPr>
            <a:r>
              <a:rPr lang="en-US" dirty="0"/>
              <a:t>Competitive environment</a:t>
            </a:r>
          </a:p>
          <a:p>
            <a:pPr lvl="1">
              <a:lnSpc>
                <a:spcPct val="110000"/>
              </a:lnSpc>
              <a:spcBef>
                <a:spcPts val="600"/>
              </a:spcBef>
              <a:spcAft>
                <a:spcPts val="600"/>
              </a:spcAft>
            </a:pPr>
            <a:r>
              <a:rPr lang="en-US" dirty="0"/>
              <a:t>Who is our main competition?</a:t>
            </a:r>
          </a:p>
          <a:p>
            <a:pPr lvl="1">
              <a:lnSpc>
                <a:spcPct val="110000"/>
              </a:lnSpc>
              <a:spcBef>
                <a:spcPts val="600"/>
              </a:spcBef>
              <a:spcAft>
                <a:spcPts val="600"/>
              </a:spcAft>
            </a:pPr>
            <a:r>
              <a:rPr lang="en-US" dirty="0"/>
              <a:t>How do we view our role in the marketplace?</a:t>
            </a:r>
          </a:p>
          <a:p>
            <a:pPr>
              <a:lnSpc>
                <a:spcPct val="110000"/>
              </a:lnSpc>
              <a:spcBef>
                <a:spcPts val="600"/>
              </a:spcBef>
              <a:spcAft>
                <a:spcPts val="600"/>
              </a:spcAft>
            </a:pPr>
            <a:r>
              <a:rPr lang="en-US" dirty="0"/>
              <a:t>Agents</a:t>
            </a:r>
          </a:p>
          <a:p>
            <a:pPr lvl="1">
              <a:lnSpc>
                <a:spcPct val="110000"/>
              </a:lnSpc>
              <a:spcBef>
                <a:spcPts val="600"/>
              </a:spcBef>
              <a:spcAft>
                <a:spcPts val="600"/>
              </a:spcAft>
            </a:pPr>
            <a:r>
              <a:rPr lang="en-US" dirty="0"/>
              <a:t>Does the pool use agents?</a:t>
            </a:r>
          </a:p>
          <a:p>
            <a:pPr lvl="1">
              <a:lnSpc>
                <a:spcPct val="110000"/>
              </a:lnSpc>
              <a:spcBef>
                <a:spcPts val="600"/>
              </a:spcBef>
              <a:spcAft>
                <a:spcPts val="600"/>
              </a:spcAft>
            </a:pPr>
            <a:r>
              <a:rPr lang="en-US" dirty="0"/>
              <a:t>Required or optional?</a:t>
            </a:r>
          </a:p>
          <a:p>
            <a:pPr lvl="1">
              <a:lnSpc>
                <a:spcPct val="110000"/>
              </a:lnSpc>
              <a:spcBef>
                <a:spcPts val="600"/>
              </a:spcBef>
              <a:spcAft>
                <a:spcPts val="600"/>
              </a:spcAft>
            </a:pPr>
            <a:r>
              <a:rPr lang="en-US" dirty="0"/>
              <a:t>What’s the agent’s role?</a:t>
            </a:r>
          </a:p>
          <a:p>
            <a:pPr lvl="1">
              <a:lnSpc>
                <a:spcPct val="110000"/>
              </a:lnSpc>
              <a:spcBef>
                <a:spcPts val="600"/>
              </a:spcBef>
              <a:spcAft>
                <a:spcPts val="600"/>
              </a:spcAft>
            </a:pPr>
            <a:r>
              <a:rPr lang="en-US" dirty="0"/>
              <a:t>How is the agent compensated?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dirty="0"/>
          </a:p>
        </p:txBody>
      </p:sp>
      <p:pic>
        <p:nvPicPr>
          <p:cNvPr id="5" name="Picture 4">
            <a:extLst>
              <a:ext uri="{FF2B5EF4-FFF2-40B4-BE49-F238E27FC236}">
                <a16:creationId xmlns:a16="http://schemas.microsoft.com/office/drawing/2014/main" id="{E6458AFA-BAEA-2F20-7645-A87861CAD04C}"/>
              </a:ext>
            </a:extLst>
          </p:cNvPr>
          <p:cNvPicPr>
            <a:picLocks noChangeAspect="1"/>
          </p:cNvPicPr>
          <p:nvPr/>
        </p:nvPicPr>
        <p:blipFill rotWithShape="1">
          <a:blip r:embed="rId3"/>
          <a:srcRect l="48890"/>
          <a:stretch/>
        </p:blipFill>
        <p:spPr>
          <a:xfrm>
            <a:off x="0" y="0"/>
            <a:ext cx="3508248" cy="6858000"/>
          </a:xfrm>
          <a:prstGeom prst="rect">
            <a:avLst/>
          </a:prstGeom>
        </p:spPr>
      </p:pic>
      <p:sp>
        <p:nvSpPr>
          <p:cNvPr id="6" name="Freeform 1">
            <a:extLst>
              <a:ext uri="{FF2B5EF4-FFF2-40B4-BE49-F238E27FC236}">
                <a16:creationId xmlns:a16="http://schemas.microsoft.com/office/drawing/2014/main" id="{6B0E39C6-4FAF-DD5C-AD38-487A0C99A566}"/>
              </a:ext>
            </a:extLst>
          </p:cNvPr>
          <p:cNvSpPr>
            <a:spLocks noChangeArrowheads="1"/>
          </p:cNvSpPr>
          <p:nvPr/>
        </p:nvSpPr>
        <p:spPr bwMode="auto">
          <a:xfrm rot="16955497">
            <a:off x="175785" y="4142486"/>
            <a:ext cx="407590" cy="645869"/>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endParaRPr lang="en-US" dirty="0"/>
          </a:p>
        </p:txBody>
      </p:sp>
      <p:sp>
        <p:nvSpPr>
          <p:cNvPr id="7" name="Freeform 27">
            <a:extLst>
              <a:ext uri="{FF2B5EF4-FFF2-40B4-BE49-F238E27FC236}">
                <a16:creationId xmlns:a16="http://schemas.microsoft.com/office/drawing/2014/main" id="{E479745D-138B-1133-D8AB-C02A50C38AD7}"/>
              </a:ext>
            </a:extLst>
          </p:cNvPr>
          <p:cNvSpPr>
            <a:spLocks noChangeArrowheads="1"/>
          </p:cNvSpPr>
          <p:nvPr/>
        </p:nvSpPr>
        <p:spPr bwMode="auto">
          <a:xfrm rot="16955497">
            <a:off x="2860094" y="2673170"/>
            <a:ext cx="407591" cy="636062"/>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43" tIns="91422" rIns="182843" bIns="91422" anchor="ctr"/>
          <a:lstStyle/>
          <a:p>
            <a:endParaRPr lang="en-US" dirty="0"/>
          </a:p>
        </p:txBody>
      </p:sp>
      <p:grpSp>
        <p:nvGrpSpPr>
          <p:cNvPr id="8" name="Group 7">
            <a:extLst>
              <a:ext uri="{FF2B5EF4-FFF2-40B4-BE49-F238E27FC236}">
                <a16:creationId xmlns:a16="http://schemas.microsoft.com/office/drawing/2014/main" id="{5662A0CD-62FC-9007-CC10-34CC2EC25268}"/>
              </a:ext>
            </a:extLst>
          </p:cNvPr>
          <p:cNvGrpSpPr/>
          <p:nvPr/>
        </p:nvGrpSpPr>
        <p:grpSpPr>
          <a:xfrm rot="16955497">
            <a:off x="-641411" y="2513332"/>
            <a:ext cx="4724400" cy="2422360"/>
            <a:chOff x="6420323" y="2550227"/>
            <a:chExt cx="4941784" cy="2533160"/>
          </a:xfrm>
          <a:solidFill>
            <a:schemeClr val="bg1"/>
          </a:solidFill>
        </p:grpSpPr>
        <p:sp>
          <p:nvSpPr>
            <p:cNvPr id="9" name="Freeform 2">
              <a:extLst>
                <a:ext uri="{FF2B5EF4-FFF2-40B4-BE49-F238E27FC236}">
                  <a16:creationId xmlns:a16="http://schemas.microsoft.com/office/drawing/2014/main" id="{9DF461DF-1EEB-EE8A-687E-85A97ACB700B}"/>
                </a:ext>
              </a:extLst>
            </p:cNvPr>
            <p:cNvSpPr>
              <a:spLocks noChangeArrowheads="1"/>
            </p:cNvSpPr>
            <p:nvPr/>
          </p:nvSpPr>
          <p:spPr bwMode="auto">
            <a:xfrm>
              <a:off x="7626100" y="2550227"/>
              <a:ext cx="134789" cy="134789"/>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 name="Freeform 3">
              <a:extLst>
                <a:ext uri="{FF2B5EF4-FFF2-40B4-BE49-F238E27FC236}">
                  <a16:creationId xmlns:a16="http://schemas.microsoft.com/office/drawing/2014/main" id="{C05A80BA-724C-2F69-CFE1-E16846C06489}"/>
                </a:ext>
              </a:extLst>
            </p:cNvPr>
            <p:cNvSpPr>
              <a:spLocks noChangeArrowheads="1"/>
            </p:cNvSpPr>
            <p:nvPr/>
          </p:nvSpPr>
          <p:spPr bwMode="auto">
            <a:xfrm>
              <a:off x="7626100" y="4947132"/>
              <a:ext cx="134789" cy="136255"/>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1" name="Freeform 4">
              <a:extLst>
                <a:ext uri="{FF2B5EF4-FFF2-40B4-BE49-F238E27FC236}">
                  <a16:creationId xmlns:a16="http://schemas.microsoft.com/office/drawing/2014/main" id="{FA7A4B16-AD68-3822-2DAA-4CF4AB0EBCF8}"/>
                </a:ext>
              </a:extLst>
            </p:cNvPr>
            <p:cNvSpPr>
              <a:spLocks noChangeArrowheads="1"/>
            </p:cNvSpPr>
            <p:nvPr/>
          </p:nvSpPr>
          <p:spPr bwMode="auto">
            <a:xfrm>
              <a:off x="8820158" y="3754540"/>
              <a:ext cx="134789" cy="124534"/>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2" name="Freeform 5">
              <a:extLst>
                <a:ext uri="{FF2B5EF4-FFF2-40B4-BE49-F238E27FC236}">
                  <a16:creationId xmlns:a16="http://schemas.microsoft.com/office/drawing/2014/main" id="{E49A0E4B-5A82-547C-A075-010100DCCBB8}"/>
                </a:ext>
              </a:extLst>
            </p:cNvPr>
            <p:cNvSpPr>
              <a:spLocks noChangeArrowheads="1"/>
            </p:cNvSpPr>
            <p:nvPr/>
          </p:nvSpPr>
          <p:spPr bwMode="auto">
            <a:xfrm>
              <a:off x="6420323" y="3754540"/>
              <a:ext cx="134789" cy="124534"/>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3" name="Freeform 6">
              <a:extLst>
                <a:ext uri="{FF2B5EF4-FFF2-40B4-BE49-F238E27FC236}">
                  <a16:creationId xmlns:a16="http://schemas.microsoft.com/office/drawing/2014/main" id="{0CF05FFB-DC7C-FF20-7418-9A57D45B2850}"/>
                </a:ext>
              </a:extLst>
            </p:cNvPr>
            <p:cNvSpPr>
              <a:spLocks noChangeArrowheads="1"/>
            </p:cNvSpPr>
            <p:nvPr/>
          </p:nvSpPr>
          <p:spPr bwMode="auto">
            <a:xfrm>
              <a:off x="6763157" y="4594043"/>
              <a:ext cx="146510" cy="145044"/>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4" name="Freeform 7">
              <a:extLst>
                <a:ext uri="{FF2B5EF4-FFF2-40B4-BE49-F238E27FC236}">
                  <a16:creationId xmlns:a16="http://schemas.microsoft.com/office/drawing/2014/main" id="{B5695D44-BF2B-FE7B-001C-15137047297C}"/>
                </a:ext>
              </a:extLst>
            </p:cNvPr>
            <p:cNvSpPr>
              <a:spLocks noChangeArrowheads="1"/>
            </p:cNvSpPr>
            <p:nvPr/>
          </p:nvSpPr>
          <p:spPr bwMode="auto">
            <a:xfrm>
              <a:off x="8467068" y="4594043"/>
              <a:ext cx="146510" cy="145044"/>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5" name="Freeform 8">
              <a:extLst>
                <a:ext uri="{FF2B5EF4-FFF2-40B4-BE49-F238E27FC236}">
                  <a16:creationId xmlns:a16="http://schemas.microsoft.com/office/drawing/2014/main" id="{39978473-E04D-2DD1-56C0-CD4698377CF8}"/>
                </a:ext>
              </a:extLst>
            </p:cNvPr>
            <p:cNvSpPr>
              <a:spLocks noChangeArrowheads="1"/>
            </p:cNvSpPr>
            <p:nvPr/>
          </p:nvSpPr>
          <p:spPr bwMode="auto">
            <a:xfrm>
              <a:off x="6763157" y="2891596"/>
              <a:ext cx="146510" cy="145044"/>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6" name="Freeform 9">
              <a:extLst>
                <a:ext uri="{FF2B5EF4-FFF2-40B4-BE49-F238E27FC236}">
                  <a16:creationId xmlns:a16="http://schemas.microsoft.com/office/drawing/2014/main" id="{B908679B-08C6-85FD-64F7-0EC7D646550B}"/>
                </a:ext>
              </a:extLst>
            </p:cNvPr>
            <p:cNvSpPr>
              <a:spLocks noChangeArrowheads="1"/>
            </p:cNvSpPr>
            <p:nvPr/>
          </p:nvSpPr>
          <p:spPr bwMode="auto">
            <a:xfrm>
              <a:off x="7158734" y="4853365"/>
              <a:ext cx="145045" cy="14651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10">
              <a:extLst>
                <a:ext uri="{FF2B5EF4-FFF2-40B4-BE49-F238E27FC236}">
                  <a16:creationId xmlns:a16="http://schemas.microsoft.com/office/drawing/2014/main" id="{98CCD7CA-C226-0C00-D379-5B4853BCC7D6}"/>
                </a:ext>
              </a:extLst>
            </p:cNvPr>
            <p:cNvSpPr>
              <a:spLocks noChangeArrowheads="1"/>
            </p:cNvSpPr>
            <p:nvPr/>
          </p:nvSpPr>
          <p:spPr bwMode="auto">
            <a:xfrm>
              <a:off x="8726391" y="4199930"/>
              <a:ext cx="146510" cy="14651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1">
              <a:extLst>
                <a:ext uri="{FF2B5EF4-FFF2-40B4-BE49-F238E27FC236}">
                  <a16:creationId xmlns:a16="http://schemas.microsoft.com/office/drawing/2014/main" id="{408BB587-223E-DC62-8319-80A9E201195D}"/>
                </a:ext>
              </a:extLst>
            </p:cNvPr>
            <p:cNvSpPr>
              <a:spLocks noChangeArrowheads="1"/>
            </p:cNvSpPr>
            <p:nvPr/>
          </p:nvSpPr>
          <p:spPr bwMode="auto">
            <a:xfrm>
              <a:off x="6503833" y="3275452"/>
              <a:ext cx="156766" cy="156765"/>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12">
              <a:extLst>
                <a:ext uri="{FF2B5EF4-FFF2-40B4-BE49-F238E27FC236}">
                  <a16:creationId xmlns:a16="http://schemas.microsoft.com/office/drawing/2014/main" id="{0654CCC2-0B49-10DC-F04F-161550E49A3C}"/>
                </a:ext>
              </a:extLst>
            </p:cNvPr>
            <p:cNvSpPr>
              <a:spLocks noChangeArrowheads="1"/>
            </p:cNvSpPr>
            <p:nvPr/>
          </p:nvSpPr>
          <p:spPr bwMode="auto">
            <a:xfrm>
              <a:off x="6503833" y="4199930"/>
              <a:ext cx="156766" cy="14651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13">
              <a:extLst>
                <a:ext uri="{FF2B5EF4-FFF2-40B4-BE49-F238E27FC236}">
                  <a16:creationId xmlns:a16="http://schemas.microsoft.com/office/drawing/2014/main" id="{2F1C37BE-AC65-8174-01AD-F4985E7F58AF}"/>
                </a:ext>
              </a:extLst>
            </p:cNvPr>
            <p:cNvSpPr>
              <a:spLocks noChangeArrowheads="1"/>
            </p:cNvSpPr>
            <p:nvPr/>
          </p:nvSpPr>
          <p:spPr bwMode="auto">
            <a:xfrm>
              <a:off x="8071491" y="4853365"/>
              <a:ext cx="155301" cy="14651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14">
              <a:extLst>
                <a:ext uri="{FF2B5EF4-FFF2-40B4-BE49-F238E27FC236}">
                  <a16:creationId xmlns:a16="http://schemas.microsoft.com/office/drawing/2014/main" id="{3FC4360D-496E-03E9-258C-04614D050D8C}"/>
                </a:ext>
              </a:extLst>
            </p:cNvPr>
            <p:cNvSpPr>
              <a:spLocks noChangeArrowheads="1"/>
            </p:cNvSpPr>
            <p:nvPr/>
          </p:nvSpPr>
          <p:spPr bwMode="auto">
            <a:xfrm>
              <a:off x="7158734" y="2632273"/>
              <a:ext cx="145045" cy="145045"/>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15">
              <a:extLst>
                <a:ext uri="{FF2B5EF4-FFF2-40B4-BE49-F238E27FC236}">
                  <a16:creationId xmlns:a16="http://schemas.microsoft.com/office/drawing/2014/main" id="{71D94CFE-4EF5-52D5-2810-0AD8AF1387B9}"/>
                </a:ext>
              </a:extLst>
            </p:cNvPr>
            <p:cNvSpPr>
              <a:spLocks noChangeArrowheads="1"/>
            </p:cNvSpPr>
            <p:nvPr/>
          </p:nvSpPr>
          <p:spPr bwMode="auto">
            <a:xfrm>
              <a:off x="7385824" y="2570739"/>
              <a:ext cx="146510" cy="134789"/>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16">
              <a:extLst>
                <a:ext uri="{FF2B5EF4-FFF2-40B4-BE49-F238E27FC236}">
                  <a16:creationId xmlns:a16="http://schemas.microsoft.com/office/drawing/2014/main" id="{45269907-65CC-653C-AF08-95F59CA57B81}"/>
                </a:ext>
              </a:extLst>
            </p:cNvPr>
            <p:cNvSpPr>
              <a:spLocks noChangeArrowheads="1"/>
            </p:cNvSpPr>
            <p:nvPr/>
          </p:nvSpPr>
          <p:spPr bwMode="auto">
            <a:xfrm>
              <a:off x="7853191" y="4916365"/>
              <a:ext cx="146510" cy="145044"/>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17">
              <a:extLst>
                <a:ext uri="{FF2B5EF4-FFF2-40B4-BE49-F238E27FC236}">
                  <a16:creationId xmlns:a16="http://schemas.microsoft.com/office/drawing/2014/main" id="{FCAADFA1-1EBD-2A49-5C2E-6009DDDEC848}"/>
                </a:ext>
              </a:extLst>
            </p:cNvPr>
            <p:cNvSpPr>
              <a:spLocks noChangeArrowheads="1"/>
            </p:cNvSpPr>
            <p:nvPr/>
          </p:nvSpPr>
          <p:spPr bwMode="auto">
            <a:xfrm>
              <a:off x="6442299" y="3981631"/>
              <a:ext cx="146510" cy="134789"/>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18">
              <a:extLst>
                <a:ext uri="{FF2B5EF4-FFF2-40B4-BE49-F238E27FC236}">
                  <a16:creationId xmlns:a16="http://schemas.microsoft.com/office/drawing/2014/main" id="{39359B7D-1DE8-86DD-33FE-A56EF0908B40}"/>
                </a:ext>
              </a:extLst>
            </p:cNvPr>
            <p:cNvSpPr>
              <a:spLocks noChangeArrowheads="1"/>
            </p:cNvSpPr>
            <p:nvPr/>
          </p:nvSpPr>
          <p:spPr bwMode="auto">
            <a:xfrm>
              <a:off x="6950689" y="4739087"/>
              <a:ext cx="145045" cy="14651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19">
              <a:extLst>
                <a:ext uri="{FF2B5EF4-FFF2-40B4-BE49-F238E27FC236}">
                  <a16:creationId xmlns:a16="http://schemas.microsoft.com/office/drawing/2014/main" id="{CFC410C5-833D-69CF-8CAC-E5A7EDD439F6}"/>
                </a:ext>
              </a:extLst>
            </p:cNvPr>
            <p:cNvSpPr>
              <a:spLocks noChangeArrowheads="1"/>
            </p:cNvSpPr>
            <p:nvPr/>
          </p:nvSpPr>
          <p:spPr bwMode="auto">
            <a:xfrm>
              <a:off x="8612114" y="4407975"/>
              <a:ext cx="155301" cy="14651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0">
              <a:extLst>
                <a:ext uri="{FF2B5EF4-FFF2-40B4-BE49-F238E27FC236}">
                  <a16:creationId xmlns:a16="http://schemas.microsoft.com/office/drawing/2014/main" id="{E7A6971B-77A2-E9D0-E158-2F0516FE6700}"/>
                </a:ext>
              </a:extLst>
            </p:cNvPr>
            <p:cNvSpPr>
              <a:spLocks noChangeArrowheads="1"/>
            </p:cNvSpPr>
            <p:nvPr/>
          </p:nvSpPr>
          <p:spPr bwMode="auto">
            <a:xfrm>
              <a:off x="6618111" y="3068873"/>
              <a:ext cx="145045" cy="156766"/>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 name="Freeform 21">
              <a:extLst>
                <a:ext uri="{FF2B5EF4-FFF2-40B4-BE49-F238E27FC236}">
                  <a16:creationId xmlns:a16="http://schemas.microsoft.com/office/drawing/2014/main" id="{9C0EBF19-43A8-768A-3EDE-0E2A5F9F2C53}"/>
                </a:ext>
              </a:extLst>
            </p:cNvPr>
            <p:cNvSpPr>
              <a:spLocks noChangeArrowheads="1"/>
            </p:cNvSpPr>
            <p:nvPr/>
          </p:nvSpPr>
          <p:spPr bwMode="auto">
            <a:xfrm>
              <a:off x="7385824" y="4916365"/>
              <a:ext cx="146510" cy="145044"/>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 name="Freeform 22">
              <a:extLst>
                <a:ext uri="{FF2B5EF4-FFF2-40B4-BE49-F238E27FC236}">
                  <a16:creationId xmlns:a16="http://schemas.microsoft.com/office/drawing/2014/main" id="{85D0A15D-C584-662A-DDF5-BB89BE390A26}"/>
                </a:ext>
              </a:extLst>
            </p:cNvPr>
            <p:cNvSpPr>
              <a:spLocks noChangeArrowheads="1"/>
            </p:cNvSpPr>
            <p:nvPr/>
          </p:nvSpPr>
          <p:spPr bwMode="auto">
            <a:xfrm>
              <a:off x="8798181" y="3981631"/>
              <a:ext cx="145045" cy="134789"/>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 name="Freeform 23">
              <a:extLst>
                <a:ext uri="{FF2B5EF4-FFF2-40B4-BE49-F238E27FC236}">
                  <a16:creationId xmlns:a16="http://schemas.microsoft.com/office/drawing/2014/main" id="{5B06A980-4D79-AAC6-5272-B0E6B1842F04}"/>
                </a:ext>
              </a:extLst>
            </p:cNvPr>
            <p:cNvSpPr>
              <a:spLocks noChangeArrowheads="1"/>
            </p:cNvSpPr>
            <p:nvPr/>
          </p:nvSpPr>
          <p:spPr bwMode="auto">
            <a:xfrm>
              <a:off x="6442299" y="3505473"/>
              <a:ext cx="146510" cy="145045"/>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 name="Freeform 24">
              <a:extLst>
                <a:ext uri="{FF2B5EF4-FFF2-40B4-BE49-F238E27FC236}">
                  <a16:creationId xmlns:a16="http://schemas.microsoft.com/office/drawing/2014/main" id="{7E3C82E9-7790-B374-A851-F61264FCB2AE}"/>
                </a:ext>
              </a:extLst>
            </p:cNvPr>
            <p:cNvSpPr>
              <a:spLocks noChangeArrowheads="1"/>
            </p:cNvSpPr>
            <p:nvPr/>
          </p:nvSpPr>
          <p:spPr bwMode="auto">
            <a:xfrm>
              <a:off x="6618111" y="4407975"/>
              <a:ext cx="145045" cy="14651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 name="Freeform 25">
              <a:extLst>
                <a:ext uri="{FF2B5EF4-FFF2-40B4-BE49-F238E27FC236}">
                  <a16:creationId xmlns:a16="http://schemas.microsoft.com/office/drawing/2014/main" id="{F167B692-A498-694A-3CED-457373EA68CA}"/>
                </a:ext>
              </a:extLst>
            </p:cNvPr>
            <p:cNvSpPr>
              <a:spLocks noChangeArrowheads="1"/>
            </p:cNvSpPr>
            <p:nvPr/>
          </p:nvSpPr>
          <p:spPr bwMode="auto">
            <a:xfrm>
              <a:off x="8279535" y="4739087"/>
              <a:ext cx="155301" cy="14651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 name="Freeform 26">
              <a:extLst>
                <a:ext uri="{FF2B5EF4-FFF2-40B4-BE49-F238E27FC236}">
                  <a16:creationId xmlns:a16="http://schemas.microsoft.com/office/drawing/2014/main" id="{F629F7D3-F9A7-519B-C662-D440C987E279}"/>
                </a:ext>
              </a:extLst>
            </p:cNvPr>
            <p:cNvSpPr>
              <a:spLocks noChangeArrowheads="1"/>
            </p:cNvSpPr>
            <p:nvPr/>
          </p:nvSpPr>
          <p:spPr bwMode="auto">
            <a:xfrm>
              <a:off x="6950689" y="2746551"/>
              <a:ext cx="145045" cy="14651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 name="Freeform 28">
              <a:extLst>
                <a:ext uri="{FF2B5EF4-FFF2-40B4-BE49-F238E27FC236}">
                  <a16:creationId xmlns:a16="http://schemas.microsoft.com/office/drawing/2014/main" id="{1F3BD669-D75A-4197-3CB6-419A23C04499}"/>
                </a:ext>
              </a:extLst>
            </p:cNvPr>
            <p:cNvSpPr>
              <a:spLocks noChangeArrowheads="1"/>
            </p:cNvSpPr>
            <p:nvPr/>
          </p:nvSpPr>
          <p:spPr bwMode="auto">
            <a:xfrm>
              <a:off x="10023005" y="4947132"/>
              <a:ext cx="134789" cy="136255"/>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 name="Freeform 29">
              <a:extLst>
                <a:ext uri="{FF2B5EF4-FFF2-40B4-BE49-F238E27FC236}">
                  <a16:creationId xmlns:a16="http://schemas.microsoft.com/office/drawing/2014/main" id="{08E7CA09-A044-337E-8DB5-9F506EA96AE7}"/>
                </a:ext>
              </a:extLst>
            </p:cNvPr>
            <p:cNvSpPr>
              <a:spLocks noChangeArrowheads="1"/>
            </p:cNvSpPr>
            <p:nvPr/>
          </p:nvSpPr>
          <p:spPr bwMode="auto">
            <a:xfrm>
              <a:off x="10023005" y="2550227"/>
              <a:ext cx="134789" cy="134789"/>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 name="Freeform 30">
              <a:extLst>
                <a:ext uri="{FF2B5EF4-FFF2-40B4-BE49-F238E27FC236}">
                  <a16:creationId xmlns:a16="http://schemas.microsoft.com/office/drawing/2014/main" id="{4C129DB3-355C-55BD-8385-1F0365B4A8DF}"/>
                </a:ext>
              </a:extLst>
            </p:cNvPr>
            <p:cNvSpPr>
              <a:spLocks noChangeArrowheads="1"/>
            </p:cNvSpPr>
            <p:nvPr/>
          </p:nvSpPr>
          <p:spPr bwMode="auto">
            <a:xfrm>
              <a:off x="11227318" y="3754540"/>
              <a:ext cx="134789" cy="124534"/>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31">
              <a:extLst>
                <a:ext uri="{FF2B5EF4-FFF2-40B4-BE49-F238E27FC236}">
                  <a16:creationId xmlns:a16="http://schemas.microsoft.com/office/drawing/2014/main" id="{F1621BDC-E0B5-EB6B-D622-3649598327B2}"/>
                </a:ext>
              </a:extLst>
            </p:cNvPr>
            <p:cNvSpPr>
              <a:spLocks noChangeArrowheads="1"/>
            </p:cNvSpPr>
            <p:nvPr/>
          </p:nvSpPr>
          <p:spPr bwMode="auto">
            <a:xfrm>
              <a:off x="10863973" y="2891596"/>
              <a:ext cx="145045" cy="145044"/>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32">
              <a:extLst>
                <a:ext uri="{FF2B5EF4-FFF2-40B4-BE49-F238E27FC236}">
                  <a16:creationId xmlns:a16="http://schemas.microsoft.com/office/drawing/2014/main" id="{E672B8AA-A622-3C84-902E-7BC39D658EA9}"/>
                </a:ext>
              </a:extLst>
            </p:cNvPr>
            <p:cNvSpPr>
              <a:spLocks noChangeArrowheads="1"/>
            </p:cNvSpPr>
            <p:nvPr/>
          </p:nvSpPr>
          <p:spPr bwMode="auto">
            <a:xfrm>
              <a:off x="9171782" y="2891596"/>
              <a:ext cx="146510" cy="145044"/>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9" name="Freeform 33">
              <a:extLst>
                <a:ext uri="{FF2B5EF4-FFF2-40B4-BE49-F238E27FC236}">
                  <a16:creationId xmlns:a16="http://schemas.microsoft.com/office/drawing/2014/main" id="{20D5D83C-C345-C27D-3D23-6AFD3E606DCF}"/>
                </a:ext>
              </a:extLst>
            </p:cNvPr>
            <p:cNvSpPr>
              <a:spLocks noChangeArrowheads="1"/>
            </p:cNvSpPr>
            <p:nvPr/>
          </p:nvSpPr>
          <p:spPr bwMode="auto">
            <a:xfrm>
              <a:off x="10863973" y="4594043"/>
              <a:ext cx="145045" cy="145044"/>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 name="Freeform 34">
              <a:extLst>
                <a:ext uri="{FF2B5EF4-FFF2-40B4-BE49-F238E27FC236}">
                  <a16:creationId xmlns:a16="http://schemas.microsoft.com/office/drawing/2014/main" id="{B95CB3A5-6188-EEFD-E328-271A092B1E0F}"/>
                </a:ext>
              </a:extLst>
            </p:cNvPr>
            <p:cNvSpPr>
              <a:spLocks noChangeArrowheads="1"/>
            </p:cNvSpPr>
            <p:nvPr/>
          </p:nvSpPr>
          <p:spPr bwMode="auto">
            <a:xfrm>
              <a:off x="10480116" y="2632273"/>
              <a:ext cx="145045" cy="155301"/>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35">
              <a:extLst>
                <a:ext uri="{FF2B5EF4-FFF2-40B4-BE49-F238E27FC236}">
                  <a16:creationId xmlns:a16="http://schemas.microsoft.com/office/drawing/2014/main" id="{E49D80F3-E6F5-5055-369E-55B586220B14}"/>
                </a:ext>
              </a:extLst>
            </p:cNvPr>
            <p:cNvSpPr>
              <a:spLocks noChangeArrowheads="1"/>
            </p:cNvSpPr>
            <p:nvPr/>
          </p:nvSpPr>
          <p:spPr bwMode="auto">
            <a:xfrm>
              <a:off x="8902203" y="3287173"/>
              <a:ext cx="155301" cy="14651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36">
              <a:extLst>
                <a:ext uri="{FF2B5EF4-FFF2-40B4-BE49-F238E27FC236}">
                  <a16:creationId xmlns:a16="http://schemas.microsoft.com/office/drawing/2014/main" id="{0C573AD1-582F-67AF-1412-EBA60791ACC6}"/>
                </a:ext>
              </a:extLst>
            </p:cNvPr>
            <p:cNvSpPr>
              <a:spLocks noChangeArrowheads="1"/>
            </p:cNvSpPr>
            <p:nvPr/>
          </p:nvSpPr>
          <p:spPr bwMode="auto">
            <a:xfrm>
              <a:off x="11123296" y="4199930"/>
              <a:ext cx="156765" cy="156766"/>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3" name="Freeform 37">
              <a:extLst>
                <a:ext uri="{FF2B5EF4-FFF2-40B4-BE49-F238E27FC236}">
                  <a16:creationId xmlns:a16="http://schemas.microsoft.com/office/drawing/2014/main" id="{DB212EA3-A141-13B2-1B23-7493CFA89091}"/>
                </a:ext>
              </a:extLst>
            </p:cNvPr>
            <p:cNvSpPr>
              <a:spLocks noChangeArrowheads="1"/>
            </p:cNvSpPr>
            <p:nvPr/>
          </p:nvSpPr>
          <p:spPr bwMode="auto">
            <a:xfrm>
              <a:off x="11123296" y="3287173"/>
              <a:ext cx="156765" cy="14651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4" name="Freeform 38">
              <a:extLst>
                <a:ext uri="{FF2B5EF4-FFF2-40B4-BE49-F238E27FC236}">
                  <a16:creationId xmlns:a16="http://schemas.microsoft.com/office/drawing/2014/main" id="{A3AEE2F1-F5E3-3988-7A34-8056BC667BED}"/>
                </a:ext>
              </a:extLst>
            </p:cNvPr>
            <p:cNvSpPr>
              <a:spLocks noChangeArrowheads="1"/>
            </p:cNvSpPr>
            <p:nvPr/>
          </p:nvSpPr>
          <p:spPr bwMode="auto">
            <a:xfrm>
              <a:off x="9555638" y="2632273"/>
              <a:ext cx="146510" cy="155301"/>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5" name="Freeform 39">
              <a:extLst>
                <a:ext uri="{FF2B5EF4-FFF2-40B4-BE49-F238E27FC236}">
                  <a16:creationId xmlns:a16="http://schemas.microsoft.com/office/drawing/2014/main" id="{130D1667-427D-E7F7-D90D-567E57B79EE0}"/>
                </a:ext>
              </a:extLst>
            </p:cNvPr>
            <p:cNvSpPr>
              <a:spLocks noChangeArrowheads="1"/>
            </p:cNvSpPr>
            <p:nvPr/>
          </p:nvSpPr>
          <p:spPr bwMode="auto">
            <a:xfrm>
              <a:off x="10480116" y="4853365"/>
              <a:ext cx="145045" cy="14651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40">
              <a:extLst>
                <a:ext uri="{FF2B5EF4-FFF2-40B4-BE49-F238E27FC236}">
                  <a16:creationId xmlns:a16="http://schemas.microsoft.com/office/drawing/2014/main" id="{1F07B56A-D768-4F83-60D0-770BB510D4C5}"/>
                </a:ext>
              </a:extLst>
            </p:cNvPr>
            <p:cNvSpPr>
              <a:spLocks noChangeArrowheads="1"/>
            </p:cNvSpPr>
            <p:nvPr/>
          </p:nvSpPr>
          <p:spPr bwMode="auto">
            <a:xfrm>
              <a:off x="10251561" y="4926620"/>
              <a:ext cx="146510" cy="134789"/>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41">
              <a:extLst>
                <a:ext uri="{FF2B5EF4-FFF2-40B4-BE49-F238E27FC236}">
                  <a16:creationId xmlns:a16="http://schemas.microsoft.com/office/drawing/2014/main" id="{98B89140-3D35-11F9-E598-8188C1992043}"/>
                </a:ext>
              </a:extLst>
            </p:cNvPr>
            <p:cNvSpPr>
              <a:spLocks noChangeArrowheads="1"/>
            </p:cNvSpPr>
            <p:nvPr/>
          </p:nvSpPr>
          <p:spPr bwMode="auto">
            <a:xfrm>
              <a:off x="9784194" y="2570739"/>
              <a:ext cx="145045" cy="14651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42">
              <a:extLst>
                <a:ext uri="{FF2B5EF4-FFF2-40B4-BE49-F238E27FC236}">
                  <a16:creationId xmlns:a16="http://schemas.microsoft.com/office/drawing/2014/main" id="{A77E452E-51AC-DF62-F818-1256FCBF2FED}"/>
                </a:ext>
              </a:extLst>
            </p:cNvPr>
            <p:cNvSpPr>
              <a:spLocks noChangeArrowheads="1"/>
            </p:cNvSpPr>
            <p:nvPr/>
          </p:nvSpPr>
          <p:spPr bwMode="auto">
            <a:xfrm>
              <a:off x="11196551" y="3515729"/>
              <a:ext cx="145045" cy="134789"/>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43">
              <a:extLst>
                <a:ext uri="{FF2B5EF4-FFF2-40B4-BE49-F238E27FC236}">
                  <a16:creationId xmlns:a16="http://schemas.microsoft.com/office/drawing/2014/main" id="{D402F6D8-495A-B2E8-9C24-F170971ADC21}"/>
                </a:ext>
              </a:extLst>
            </p:cNvPr>
            <p:cNvSpPr>
              <a:spLocks noChangeArrowheads="1"/>
            </p:cNvSpPr>
            <p:nvPr/>
          </p:nvSpPr>
          <p:spPr bwMode="auto">
            <a:xfrm>
              <a:off x="10677905" y="2746551"/>
              <a:ext cx="156765" cy="14651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44">
              <a:extLst>
                <a:ext uri="{FF2B5EF4-FFF2-40B4-BE49-F238E27FC236}">
                  <a16:creationId xmlns:a16="http://schemas.microsoft.com/office/drawing/2014/main" id="{FE30A558-E030-67ED-8C0D-3E93294EEC42}"/>
                </a:ext>
              </a:extLst>
            </p:cNvPr>
            <p:cNvSpPr>
              <a:spLocks noChangeArrowheads="1"/>
            </p:cNvSpPr>
            <p:nvPr/>
          </p:nvSpPr>
          <p:spPr bwMode="auto">
            <a:xfrm>
              <a:off x="9016481" y="3079129"/>
              <a:ext cx="156765" cy="14651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45">
              <a:extLst>
                <a:ext uri="{FF2B5EF4-FFF2-40B4-BE49-F238E27FC236}">
                  <a16:creationId xmlns:a16="http://schemas.microsoft.com/office/drawing/2014/main" id="{A578E8E5-3A2B-7BEE-E3D9-82E1C67FF62C}"/>
                </a:ext>
              </a:extLst>
            </p:cNvPr>
            <p:cNvSpPr>
              <a:spLocks noChangeArrowheads="1"/>
            </p:cNvSpPr>
            <p:nvPr/>
          </p:nvSpPr>
          <p:spPr bwMode="auto">
            <a:xfrm>
              <a:off x="11009018" y="4407975"/>
              <a:ext cx="156765" cy="156766"/>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46">
              <a:extLst>
                <a:ext uri="{FF2B5EF4-FFF2-40B4-BE49-F238E27FC236}">
                  <a16:creationId xmlns:a16="http://schemas.microsoft.com/office/drawing/2014/main" id="{F5E48CDE-8B3A-DE13-C7B6-BD0795C4E7C6}"/>
                </a:ext>
              </a:extLst>
            </p:cNvPr>
            <p:cNvSpPr>
              <a:spLocks noChangeArrowheads="1"/>
            </p:cNvSpPr>
            <p:nvPr/>
          </p:nvSpPr>
          <p:spPr bwMode="auto">
            <a:xfrm>
              <a:off x="10251561" y="2570739"/>
              <a:ext cx="146510" cy="14651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47">
              <a:extLst>
                <a:ext uri="{FF2B5EF4-FFF2-40B4-BE49-F238E27FC236}">
                  <a16:creationId xmlns:a16="http://schemas.microsoft.com/office/drawing/2014/main" id="{6175F0CC-ACCB-2DDE-E6BB-B0EB6A3A5838}"/>
                </a:ext>
              </a:extLst>
            </p:cNvPr>
            <p:cNvSpPr>
              <a:spLocks noChangeArrowheads="1"/>
            </p:cNvSpPr>
            <p:nvPr/>
          </p:nvSpPr>
          <p:spPr bwMode="auto">
            <a:xfrm>
              <a:off x="8840669" y="3515729"/>
              <a:ext cx="145045" cy="134789"/>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 name="Freeform 48">
              <a:extLst>
                <a:ext uri="{FF2B5EF4-FFF2-40B4-BE49-F238E27FC236}">
                  <a16:creationId xmlns:a16="http://schemas.microsoft.com/office/drawing/2014/main" id="{A9AEFB14-163E-1A89-AAFE-F6FC9CEA9EE9}"/>
                </a:ext>
              </a:extLst>
            </p:cNvPr>
            <p:cNvSpPr>
              <a:spLocks noChangeArrowheads="1"/>
            </p:cNvSpPr>
            <p:nvPr/>
          </p:nvSpPr>
          <p:spPr bwMode="auto">
            <a:xfrm>
              <a:off x="11196551" y="3981631"/>
              <a:ext cx="145045" cy="14651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 name="Freeform 49">
              <a:extLst>
                <a:ext uri="{FF2B5EF4-FFF2-40B4-BE49-F238E27FC236}">
                  <a16:creationId xmlns:a16="http://schemas.microsoft.com/office/drawing/2014/main" id="{EFDDEE0E-1333-E7C6-5B61-42E7D6A49562}"/>
                </a:ext>
              </a:extLst>
            </p:cNvPr>
            <p:cNvSpPr>
              <a:spLocks noChangeArrowheads="1"/>
            </p:cNvSpPr>
            <p:nvPr/>
          </p:nvSpPr>
          <p:spPr bwMode="auto">
            <a:xfrm>
              <a:off x="11009018" y="3079129"/>
              <a:ext cx="156765" cy="14651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Freeform 50">
              <a:extLst>
                <a:ext uri="{FF2B5EF4-FFF2-40B4-BE49-F238E27FC236}">
                  <a16:creationId xmlns:a16="http://schemas.microsoft.com/office/drawing/2014/main" id="{EC838239-47FA-9E03-8D18-E41112131391}"/>
                </a:ext>
              </a:extLst>
            </p:cNvPr>
            <p:cNvSpPr>
              <a:spLocks noChangeArrowheads="1"/>
            </p:cNvSpPr>
            <p:nvPr/>
          </p:nvSpPr>
          <p:spPr bwMode="auto">
            <a:xfrm>
              <a:off x="9349059" y="2746551"/>
              <a:ext cx="146510" cy="14651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7" name="Freeform 51">
              <a:extLst>
                <a:ext uri="{FF2B5EF4-FFF2-40B4-BE49-F238E27FC236}">
                  <a16:creationId xmlns:a16="http://schemas.microsoft.com/office/drawing/2014/main" id="{F8C33859-109F-36D8-90F1-AEA5354EAAE5}"/>
                </a:ext>
              </a:extLst>
            </p:cNvPr>
            <p:cNvSpPr>
              <a:spLocks noChangeArrowheads="1"/>
            </p:cNvSpPr>
            <p:nvPr/>
          </p:nvSpPr>
          <p:spPr bwMode="auto">
            <a:xfrm>
              <a:off x="10677905" y="4739087"/>
              <a:ext cx="156765" cy="156766"/>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58" name="Oval 57">
            <a:extLst>
              <a:ext uri="{FF2B5EF4-FFF2-40B4-BE49-F238E27FC236}">
                <a16:creationId xmlns:a16="http://schemas.microsoft.com/office/drawing/2014/main" id="{FF1C043D-0B6F-9C38-A545-272E59D8D8FC}"/>
              </a:ext>
            </a:extLst>
          </p:cNvPr>
          <p:cNvSpPr/>
          <p:nvPr/>
        </p:nvSpPr>
        <p:spPr>
          <a:xfrm rot="16955497">
            <a:off x="2563298" y="3224685"/>
            <a:ext cx="714780" cy="71496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dirty="0"/>
          </a:p>
        </p:txBody>
      </p:sp>
      <p:sp>
        <p:nvSpPr>
          <p:cNvPr id="59" name="Oval 58">
            <a:extLst>
              <a:ext uri="{FF2B5EF4-FFF2-40B4-BE49-F238E27FC236}">
                <a16:creationId xmlns:a16="http://schemas.microsoft.com/office/drawing/2014/main" id="{0BCC08FA-7682-FF41-8E20-6BE5540B2280}"/>
              </a:ext>
            </a:extLst>
          </p:cNvPr>
          <p:cNvSpPr/>
          <p:nvPr/>
        </p:nvSpPr>
        <p:spPr>
          <a:xfrm rot="21342639">
            <a:off x="127129" y="3519517"/>
            <a:ext cx="714780" cy="71496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82843" tIns="91422" rIns="182843" bIns="91422" rtlCol="0" anchor="ctr"/>
          <a:lstStyle/>
          <a:p>
            <a:pPr algn="ctr"/>
            <a:endParaRPr lang="en-US" dirty="0"/>
          </a:p>
        </p:txBody>
      </p:sp>
      <p:sp>
        <p:nvSpPr>
          <p:cNvPr id="84" name="AutoShape 114">
            <a:extLst>
              <a:ext uri="{FF2B5EF4-FFF2-40B4-BE49-F238E27FC236}">
                <a16:creationId xmlns:a16="http://schemas.microsoft.com/office/drawing/2014/main" id="{132EBA8F-BCA5-7EEC-F7B8-43FB06906871}"/>
              </a:ext>
            </a:extLst>
          </p:cNvPr>
          <p:cNvSpPr>
            <a:spLocks/>
          </p:cNvSpPr>
          <p:nvPr/>
        </p:nvSpPr>
        <p:spPr bwMode="auto">
          <a:xfrm>
            <a:off x="153691" y="3570395"/>
            <a:ext cx="641824" cy="587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6" name="AutoShape 123">
            <a:extLst>
              <a:ext uri="{FF2B5EF4-FFF2-40B4-BE49-F238E27FC236}">
                <a16:creationId xmlns:a16="http://schemas.microsoft.com/office/drawing/2014/main" id="{10BE2F95-8012-9181-2417-7F663DCF6636}"/>
              </a:ext>
            </a:extLst>
          </p:cNvPr>
          <p:cNvSpPr>
            <a:spLocks/>
          </p:cNvSpPr>
          <p:nvPr/>
        </p:nvSpPr>
        <p:spPr bwMode="auto">
          <a:xfrm>
            <a:off x="2713752" y="3385050"/>
            <a:ext cx="412183" cy="394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99" tIns="50799" rIns="50799" bIns="50799"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2279558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838200"/>
            <a:ext cx="79248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594990" y="2059104"/>
            <a:ext cx="8229600" cy="4308894"/>
          </a:xfrm>
        </p:spPr>
        <p:txBody>
          <a:bodyPr>
            <a:normAutofit/>
          </a:bodyPr>
          <a:lstStyle/>
          <a:p>
            <a:pPr>
              <a:spcBef>
                <a:spcPts val="600"/>
              </a:spcBef>
              <a:spcAft>
                <a:spcPts val="600"/>
              </a:spcAft>
            </a:pPr>
            <a:r>
              <a:rPr lang="en-US" dirty="0"/>
              <a:t>Self insurance and reinsurance structures</a:t>
            </a:r>
          </a:p>
          <a:p>
            <a:pPr lvl="1">
              <a:spcBef>
                <a:spcPts val="600"/>
              </a:spcBef>
              <a:spcAft>
                <a:spcPts val="600"/>
              </a:spcAft>
            </a:pPr>
            <a:r>
              <a:rPr lang="en-US" dirty="0"/>
              <a:t>How much risk does the pool retain? </a:t>
            </a:r>
          </a:p>
          <a:p>
            <a:pPr lvl="1">
              <a:spcBef>
                <a:spcPts val="600"/>
              </a:spcBef>
              <a:spcAft>
                <a:spcPts val="600"/>
              </a:spcAft>
            </a:pPr>
            <a:r>
              <a:rPr lang="en-US" dirty="0"/>
              <a:t>Why is that right amount of risk for us?</a:t>
            </a:r>
          </a:p>
          <a:p>
            <a:pPr lvl="1">
              <a:spcBef>
                <a:spcPts val="600"/>
              </a:spcBef>
              <a:spcAft>
                <a:spcPts val="600"/>
              </a:spcAft>
            </a:pPr>
            <a:r>
              <a:rPr lang="en-US" dirty="0"/>
              <a:t>Reasons to buy reinsurance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dirty="0"/>
          </a:p>
        </p:txBody>
      </p:sp>
      <p:pic>
        <p:nvPicPr>
          <p:cNvPr id="5" name="Picture 4">
            <a:extLst>
              <a:ext uri="{FF2B5EF4-FFF2-40B4-BE49-F238E27FC236}">
                <a16:creationId xmlns:a16="http://schemas.microsoft.com/office/drawing/2014/main" id="{BCC6DB0B-09A0-613E-7467-3DD6DB89F269}"/>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40" name="Group 39">
            <a:extLst>
              <a:ext uri="{FF2B5EF4-FFF2-40B4-BE49-F238E27FC236}">
                <a16:creationId xmlns:a16="http://schemas.microsoft.com/office/drawing/2014/main" id="{23989881-27F1-9206-DC7D-767C608008C6}"/>
              </a:ext>
            </a:extLst>
          </p:cNvPr>
          <p:cNvGrpSpPr/>
          <p:nvPr/>
        </p:nvGrpSpPr>
        <p:grpSpPr>
          <a:xfrm rot="20685354">
            <a:off x="-320781" y="1603306"/>
            <a:ext cx="4149808" cy="3651388"/>
            <a:chOff x="11271562" y="4307530"/>
            <a:chExt cx="9718446" cy="8404105"/>
          </a:xfrm>
        </p:grpSpPr>
        <p:grpSp>
          <p:nvGrpSpPr>
            <p:cNvPr id="7" name="Group 6">
              <a:extLst>
                <a:ext uri="{FF2B5EF4-FFF2-40B4-BE49-F238E27FC236}">
                  <a16:creationId xmlns:a16="http://schemas.microsoft.com/office/drawing/2014/main" id="{F7EEE10F-E708-3F33-DBD1-B14307A40FFB}"/>
                </a:ext>
              </a:extLst>
            </p:cNvPr>
            <p:cNvGrpSpPr/>
            <p:nvPr/>
          </p:nvGrpSpPr>
          <p:grpSpPr>
            <a:xfrm>
              <a:off x="11786053" y="9055099"/>
              <a:ext cx="7051951" cy="3656536"/>
              <a:chOff x="11786053" y="9055099"/>
              <a:chExt cx="7051951" cy="3656536"/>
            </a:xfrm>
          </p:grpSpPr>
          <p:sp>
            <p:nvSpPr>
              <p:cNvPr id="8" name="Freeform 1">
                <a:extLst>
                  <a:ext uri="{FF2B5EF4-FFF2-40B4-BE49-F238E27FC236}">
                    <a16:creationId xmlns:a16="http://schemas.microsoft.com/office/drawing/2014/main" id="{9452708C-BCB6-6B42-8D26-5E4F0C866B09}"/>
                  </a:ext>
                </a:extLst>
              </p:cNvPr>
              <p:cNvSpPr>
                <a:spLocks noChangeArrowheads="1"/>
              </p:cNvSpPr>
              <p:nvPr/>
            </p:nvSpPr>
            <p:spPr bwMode="auto">
              <a:xfrm rot="950581">
                <a:off x="11786053" y="9055099"/>
                <a:ext cx="6866518" cy="3212494"/>
              </a:xfrm>
              <a:custGeom>
                <a:avLst/>
                <a:gdLst>
                  <a:gd name="T0" fmla="*/ 610 w 14140"/>
                  <a:gd name="T1" fmla="*/ 4685 h 6615"/>
                  <a:gd name="T2" fmla="*/ 610 w 14140"/>
                  <a:gd name="T3" fmla="*/ 4685 h 6615"/>
                  <a:gd name="T4" fmla="*/ 505 w 14140"/>
                  <a:gd name="T5" fmla="*/ 5029 h 6615"/>
                  <a:gd name="T6" fmla="*/ 1120 w 14140"/>
                  <a:gd name="T7" fmla="*/ 5639 h 6615"/>
                  <a:gd name="T8" fmla="*/ 1714 w 14140"/>
                  <a:gd name="T9" fmla="*/ 5184 h 6615"/>
                  <a:gd name="T10" fmla="*/ 2335 w 14140"/>
                  <a:gd name="T11" fmla="*/ 4507 h 6615"/>
                  <a:gd name="T12" fmla="*/ 2335 w 14140"/>
                  <a:gd name="T13" fmla="*/ 4485 h 6615"/>
                  <a:gd name="T14" fmla="*/ 3050 w 14140"/>
                  <a:gd name="T15" fmla="*/ 3753 h 6615"/>
                  <a:gd name="T16" fmla="*/ 4608 w 14140"/>
                  <a:gd name="T17" fmla="*/ 3903 h 6615"/>
                  <a:gd name="T18" fmla="*/ 6821 w 14140"/>
                  <a:gd name="T19" fmla="*/ 3554 h 6615"/>
                  <a:gd name="T20" fmla="*/ 7673 w 14140"/>
                  <a:gd name="T21" fmla="*/ 3903 h 6615"/>
                  <a:gd name="T22" fmla="*/ 8394 w 14140"/>
                  <a:gd name="T23" fmla="*/ 3665 h 6615"/>
                  <a:gd name="T24" fmla="*/ 9409 w 14140"/>
                  <a:gd name="T25" fmla="*/ 3936 h 6615"/>
                  <a:gd name="T26" fmla="*/ 10296 w 14140"/>
                  <a:gd name="T27" fmla="*/ 3731 h 6615"/>
                  <a:gd name="T28" fmla="*/ 11333 w 14140"/>
                  <a:gd name="T29" fmla="*/ 4252 h 6615"/>
                  <a:gd name="T30" fmla="*/ 11533 w 14140"/>
                  <a:gd name="T31" fmla="*/ 4768 h 6615"/>
                  <a:gd name="T32" fmla="*/ 11056 w 14140"/>
                  <a:gd name="T33" fmla="*/ 5616 h 6615"/>
                  <a:gd name="T34" fmla="*/ 12065 w 14140"/>
                  <a:gd name="T35" fmla="*/ 6614 h 6615"/>
                  <a:gd name="T36" fmla="*/ 13041 w 14140"/>
                  <a:gd name="T37" fmla="*/ 5877 h 6615"/>
                  <a:gd name="T38" fmla="*/ 13335 w 14140"/>
                  <a:gd name="T39" fmla="*/ 5932 h 6615"/>
                  <a:gd name="T40" fmla="*/ 14139 w 14140"/>
                  <a:gd name="T41" fmla="*/ 5139 h 6615"/>
                  <a:gd name="T42" fmla="*/ 13734 w 14140"/>
                  <a:gd name="T43" fmla="*/ 4457 h 6615"/>
                  <a:gd name="T44" fmla="*/ 13795 w 14140"/>
                  <a:gd name="T45" fmla="*/ 4086 h 6615"/>
                  <a:gd name="T46" fmla="*/ 13091 w 14140"/>
                  <a:gd name="T47" fmla="*/ 2977 h 6615"/>
                  <a:gd name="T48" fmla="*/ 13124 w 14140"/>
                  <a:gd name="T49" fmla="*/ 2655 h 6615"/>
                  <a:gd name="T50" fmla="*/ 11499 w 14140"/>
                  <a:gd name="T51" fmla="*/ 1047 h 6615"/>
                  <a:gd name="T52" fmla="*/ 11183 w 14140"/>
                  <a:gd name="T53" fmla="*/ 1081 h 6615"/>
                  <a:gd name="T54" fmla="*/ 9409 w 14140"/>
                  <a:gd name="T55" fmla="*/ 0 h 6615"/>
                  <a:gd name="T56" fmla="*/ 7475 w 14140"/>
                  <a:gd name="T57" fmla="*/ 1513 h 6615"/>
                  <a:gd name="T58" fmla="*/ 6471 w 14140"/>
                  <a:gd name="T59" fmla="*/ 2539 h 6615"/>
                  <a:gd name="T60" fmla="*/ 4608 w 14140"/>
                  <a:gd name="T61" fmla="*/ 2317 h 6615"/>
                  <a:gd name="T62" fmla="*/ 4536 w 14140"/>
                  <a:gd name="T63" fmla="*/ 2317 h 6615"/>
                  <a:gd name="T64" fmla="*/ 4192 w 14140"/>
                  <a:gd name="T65" fmla="*/ 1996 h 6615"/>
                  <a:gd name="T66" fmla="*/ 3543 w 14140"/>
                  <a:gd name="T67" fmla="*/ 1369 h 6615"/>
                  <a:gd name="T68" fmla="*/ 3399 w 14140"/>
                  <a:gd name="T69" fmla="*/ 1386 h 6615"/>
                  <a:gd name="T70" fmla="*/ 3089 w 14140"/>
                  <a:gd name="T71" fmla="*/ 1314 h 6615"/>
                  <a:gd name="T72" fmla="*/ 2806 w 14140"/>
                  <a:gd name="T73" fmla="*/ 1375 h 6615"/>
                  <a:gd name="T74" fmla="*/ 2806 w 14140"/>
                  <a:gd name="T75" fmla="*/ 1369 h 6615"/>
                  <a:gd name="T76" fmla="*/ 2279 w 14140"/>
                  <a:gd name="T77" fmla="*/ 848 h 6615"/>
                  <a:gd name="T78" fmla="*/ 1780 w 14140"/>
                  <a:gd name="T79" fmla="*/ 1203 h 6615"/>
                  <a:gd name="T80" fmla="*/ 1719 w 14140"/>
                  <a:gd name="T81" fmla="*/ 1203 h 6615"/>
                  <a:gd name="T82" fmla="*/ 1154 w 14140"/>
                  <a:gd name="T83" fmla="*/ 1757 h 6615"/>
                  <a:gd name="T84" fmla="*/ 1597 w 14140"/>
                  <a:gd name="T85" fmla="*/ 2301 h 6615"/>
                  <a:gd name="T86" fmla="*/ 1736 w 14140"/>
                  <a:gd name="T87" fmla="*/ 2556 h 6615"/>
                  <a:gd name="T88" fmla="*/ 1037 w 14140"/>
                  <a:gd name="T89" fmla="*/ 3515 h 6615"/>
                  <a:gd name="T90" fmla="*/ 1037 w 14140"/>
                  <a:gd name="T91" fmla="*/ 3520 h 6615"/>
                  <a:gd name="T92" fmla="*/ 655 w 14140"/>
                  <a:gd name="T93" fmla="*/ 3393 h 6615"/>
                  <a:gd name="T94" fmla="*/ 0 w 14140"/>
                  <a:gd name="T95" fmla="*/ 4042 h 6615"/>
                  <a:gd name="T96" fmla="*/ 610 w 14140"/>
                  <a:gd name="T97" fmla="*/ 4685 h 6615"/>
                  <a:gd name="T98" fmla="*/ 2723 w 14140"/>
                  <a:gd name="T99" fmla="*/ 2545 h 6615"/>
                  <a:gd name="T100" fmla="*/ 2723 w 14140"/>
                  <a:gd name="T101" fmla="*/ 2545 h 6615"/>
                  <a:gd name="T102" fmla="*/ 2573 w 14140"/>
                  <a:gd name="T103" fmla="*/ 2594 h 6615"/>
                  <a:gd name="T104" fmla="*/ 2656 w 14140"/>
                  <a:gd name="T105" fmla="*/ 2500 h 6615"/>
                  <a:gd name="T106" fmla="*/ 2723 w 14140"/>
                  <a:gd name="T107" fmla="*/ 2545 h 6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40" h="6615">
                    <a:moveTo>
                      <a:pt x="610" y="4685"/>
                    </a:moveTo>
                    <a:lnTo>
                      <a:pt x="610" y="4685"/>
                    </a:lnTo>
                    <a:cubicBezTo>
                      <a:pt x="544" y="4785"/>
                      <a:pt x="505" y="4901"/>
                      <a:pt x="505" y="5029"/>
                    </a:cubicBezTo>
                    <a:cubicBezTo>
                      <a:pt x="505" y="5367"/>
                      <a:pt x="777" y="5639"/>
                      <a:pt x="1120" y="5639"/>
                    </a:cubicBezTo>
                    <a:cubicBezTo>
                      <a:pt x="1409" y="5639"/>
                      <a:pt x="1647" y="5444"/>
                      <a:pt x="1714" y="5184"/>
                    </a:cubicBezTo>
                    <a:cubicBezTo>
                      <a:pt x="2063" y="5145"/>
                      <a:pt x="2335" y="4857"/>
                      <a:pt x="2335" y="4507"/>
                    </a:cubicBezTo>
                    <a:cubicBezTo>
                      <a:pt x="2335" y="4496"/>
                      <a:pt x="2335" y="4491"/>
                      <a:pt x="2335" y="4485"/>
                    </a:cubicBezTo>
                    <a:cubicBezTo>
                      <a:pt x="2684" y="4391"/>
                      <a:pt x="2961" y="4108"/>
                      <a:pt x="3050" y="3753"/>
                    </a:cubicBezTo>
                    <a:cubicBezTo>
                      <a:pt x="3488" y="3848"/>
                      <a:pt x="4026" y="3903"/>
                      <a:pt x="4608" y="3903"/>
                    </a:cubicBezTo>
                    <a:cubicBezTo>
                      <a:pt x="5529" y="3903"/>
                      <a:pt x="6338" y="3764"/>
                      <a:pt x="6821" y="3554"/>
                    </a:cubicBezTo>
                    <a:cubicBezTo>
                      <a:pt x="7042" y="3770"/>
                      <a:pt x="7342" y="3903"/>
                      <a:pt x="7673" y="3903"/>
                    </a:cubicBezTo>
                    <a:cubicBezTo>
                      <a:pt x="7945" y="3903"/>
                      <a:pt x="8195" y="3814"/>
                      <a:pt x="8394" y="3665"/>
                    </a:cubicBezTo>
                    <a:cubicBezTo>
                      <a:pt x="8694" y="3836"/>
                      <a:pt x="9037" y="3936"/>
                      <a:pt x="9409" y="3936"/>
                    </a:cubicBezTo>
                    <a:cubicBezTo>
                      <a:pt x="9731" y="3936"/>
                      <a:pt x="10030" y="3864"/>
                      <a:pt x="10296" y="3731"/>
                    </a:cubicBezTo>
                    <a:cubicBezTo>
                      <a:pt x="10562" y="4014"/>
                      <a:pt x="10923" y="4208"/>
                      <a:pt x="11333" y="4252"/>
                    </a:cubicBezTo>
                    <a:cubicBezTo>
                      <a:pt x="11355" y="4441"/>
                      <a:pt x="11427" y="4618"/>
                      <a:pt x="11533" y="4768"/>
                    </a:cubicBezTo>
                    <a:cubicBezTo>
                      <a:pt x="11244" y="4945"/>
                      <a:pt x="11056" y="5262"/>
                      <a:pt x="11056" y="5616"/>
                    </a:cubicBezTo>
                    <a:cubicBezTo>
                      <a:pt x="11056" y="6171"/>
                      <a:pt x="11510" y="6614"/>
                      <a:pt x="12065" y="6614"/>
                    </a:cubicBezTo>
                    <a:cubicBezTo>
                      <a:pt x="12536" y="6614"/>
                      <a:pt x="12924" y="6304"/>
                      <a:pt x="13041" y="5877"/>
                    </a:cubicBezTo>
                    <a:cubicBezTo>
                      <a:pt x="13135" y="5910"/>
                      <a:pt x="13235" y="5932"/>
                      <a:pt x="13335" y="5932"/>
                    </a:cubicBezTo>
                    <a:cubicBezTo>
                      <a:pt x="13778" y="5932"/>
                      <a:pt x="14139" y="5578"/>
                      <a:pt x="14139" y="5139"/>
                    </a:cubicBezTo>
                    <a:cubicBezTo>
                      <a:pt x="14139" y="4851"/>
                      <a:pt x="13978" y="4596"/>
                      <a:pt x="13734" y="4457"/>
                    </a:cubicBezTo>
                    <a:cubicBezTo>
                      <a:pt x="13773" y="4341"/>
                      <a:pt x="13795" y="4213"/>
                      <a:pt x="13795" y="4086"/>
                    </a:cubicBezTo>
                    <a:cubicBezTo>
                      <a:pt x="13795" y="3598"/>
                      <a:pt x="13506" y="3177"/>
                      <a:pt x="13091" y="2977"/>
                    </a:cubicBezTo>
                    <a:cubicBezTo>
                      <a:pt x="13113" y="2872"/>
                      <a:pt x="13124" y="2766"/>
                      <a:pt x="13124" y="2655"/>
                    </a:cubicBezTo>
                    <a:cubicBezTo>
                      <a:pt x="13124" y="1768"/>
                      <a:pt x="12398" y="1047"/>
                      <a:pt x="11499" y="1047"/>
                    </a:cubicBezTo>
                    <a:cubicBezTo>
                      <a:pt x="11394" y="1047"/>
                      <a:pt x="11283" y="1059"/>
                      <a:pt x="11183" y="1081"/>
                    </a:cubicBezTo>
                    <a:cubicBezTo>
                      <a:pt x="10856" y="439"/>
                      <a:pt x="10185" y="0"/>
                      <a:pt x="9409" y="0"/>
                    </a:cubicBezTo>
                    <a:cubicBezTo>
                      <a:pt x="8466" y="0"/>
                      <a:pt x="7679" y="648"/>
                      <a:pt x="7475" y="1513"/>
                    </a:cubicBezTo>
                    <a:cubicBezTo>
                      <a:pt x="6954" y="1602"/>
                      <a:pt x="6543" y="2018"/>
                      <a:pt x="6471" y="2539"/>
                    </a:cubicBezTo>
                    <a:cubicBezTo>
                      <a:pt x="5989" y="2400"/>
                      <a:pt x="5334" y="2317"/>
                      <a:pt x="4608" y="2317"/>
                    </a:cubicBezTo>
                    <a:cubicBezTo>
                      <a:pt x="4586" y="2317"/>
                      <a:pt x="4564" y="2317"/>
                      <a:pt x="4536" y="2317"/>
                    </a:cubicBezTo>
                    <a:cubicBezTo>
                      <a:pt x="4486" y="2162"/>
                      <a:pt x="4353" y="2040"/>
                      <a:pt x="4192" y="1996"/>
                    </a:cubicBezTo>
                    <a:cubicBezTo>
                      <a:pt x="4181" y="1652"/>
                      <a:pt x="3898" y="1369"/>
                      <a:pt x="3543" y="1369"/>
                    </a:cubicBezTo>
                    <a:cubicBezTo>
                      <a:pt x="3494" y="1369"/>
                      <a:pt x="3444" y="1375"/>
                      <a:pt x="3399" y="1386"/>
                    </a:cubicBezTo>
                    <a:cubicBezTo>
                      <a:pt x="3305" y="1341"/>
                      <a:pt x="3200" y="1314"/>
                      <a:pt x="3089" y="1314"/>
                    </a:cubicBezTo>
                    <a:cubicBezTo>
                      <a:pt x="2989" y="1314"/>
                      <a:pt x="2895" y="1336"/>
                      <a:pt x="2806" y="1375"/>
                    </a:cubicBezTo>
                    <a:lnTo>
                      <a:pt x="2806" y="1369"/>
                    </a:lnTo>
                    <a:cubicBezTo>
                      <a:pt x="2806" y="1081"/>
                      <a:pt x="2573" y="848"/>
                      <a:pt x="2279" y="848"/>
                    </a:cubicBezTo>
                    <a:cubicBezTo>
                      <a:pt x="2046" y="848"/>
                      <a:pt x="1852" y="998"/>
                      <a:pt x="1780" y="1203"/>
                    </a:cubicBezTo>
                    <a:cubicBezTo>
                      <a:pt x="1758" y="1203"/>
                      <a:pt x="1741" y="1203"/>
                      <a:pt x="1719" y="1203"/>
                    </a:cubicBezTo>
                    <a:cubicBezTo>
                      <a:pt x="1409" y="1203"/>
                      <a:pt x="1154" y="1452"/>
                      <a:pt x="1154" y="1757"/>
                    </a:cubicBezTo>
                    <a:cubicBezTo>
                      <a:pt x="1154" y="2023"/>
                      <a:pt x="1348" y="2251"/>
                      <a:pt x="1597" y="2301"/>
                    </a:cubicBezTo>
                    <a:cubicBezTo>
                      <a:pt x="1625" y="2400"/>
                      <a:pt x="1669" y="2484"/>
                      <a:pt x="1736" y="2556"/>
                    </a:cubicBezTo>
                    <a:cubicBezTo>
                      <a:pt x="1331" y="2689"/>
                      <a:pt x="1037" y="3066"/>
                      <a:pt x="1037" y="3515"/>
                    </a:cubicBezTo>
                    <a:cubicBezTo>
                      <a:pt x="1037" y="3515"/>
                      <a:pt x="1037" y="3515"/>
                      <a:pt x="1037" y="3520"/>
                    </a:cubicBezTo>
                    <a:cubicBezTo>
                      <a:pt x="932" y="3443"/>
                      <a:pt x="799" y="3393"/>
                      <a:pt x="655" y="3393"/>
                    </a:cubicBezTo>
                    <a:cubicBezTo>
                      <a:pt x="294" y="3393"/>
                      <a:pt x="0" y="3681"/>
                      <a:pt x="0" y="4042"/>
                    </a:cubicBezTo>
                    <a:cubicBezTo>
                      <a:pt x="0" y="4385"/>
                      <a:pt x="266" y="4663"/>
                      <a:pt x="610" y="4685"/>
                    </a:cubicBezTo>
                    <a:close/>
                    <a:moveTo>
                      <a:pt x="2723" y="2545"/>
                    </a:moveTo>
                    <a:lnTo>
                      <a:pt x="2723" y="2545"/>
                    </a:lnTo>
                    <a:cubicBezTo>
                      <a:pt x="2667" y="2561"/>
                      <a:pt x="2623" y="2578"/>
                      <a:pt x="2573" y="2594"/>
                    </a:cubicBezTo>
                    <a:cubicBezTo>
                      <a:pt x="2606" y="2567"/>
                      <a:pt x="2634" y="2534"/>
                      <a:pt x="2656" y="2500"/>
                    </a:cubicBezTo>
                    <a:cubicBezTo>
                      <a:pt x="2678" y="2517"/>
                      <a:pt x="2701" y="2534"/>
                      <a:pt x="2723" y="2545"/>
                    </a:cubicBezTo>
                    <a:close/>
                  </a:path>
                </a:pathLst>
              </a:custGeom>
              <a:solidFill>
                <a:schemeClr val="bg1">
                  <a:lumMod val="75000"/>
                </a:schemeClr>
              </a:solidFill>
              <a:ln>
                <a:noFill/>
              </a:ln>
              <a:effectLst/>
            </p:spPr>
            <p:txBody>
              <a:bodyPr wrap="none" lIns="152366" tIns="76183" rIns="152366" bIns="76183" anchor="ctr"/>
              <a:lstStyle/>
              <a:p>
                <a:endParaRPr lang="en-US" dirty="0"/>
              </a:p>
            </p:txBody>
          </p:sp>
          <p:sp>
            <p:nvSpPr>
              <p:cNvPr id="9" name="Freeform 2">
                <a:extLst>
                  <a:ext uri="{FF2B5EF4-FFF2-40B4-BE49-F238E27FC236}">
                    <a16:creationId xmlns:a16="http://schemas.microsoft.com/office/drawing/2014/main" id="{46F30C22-921D-1174-12E1-6BD55CC6DAAB}"/>
                  </a:ext>
                </a:extLst>
              </p:cNvPr>
              <p:cNvSpPr>
                <a:spLocks noChangeArrowheads="1"/>
              </p:cNvSpPr>
              <p:nvPr/>
            </p:nvSpPr>
            <p:spPr bwMode="auto">
              <a:xfrm rot="1568290">
                <a:off x="11900828" y="9471302"/>
                <a:ext cx="6937176" cy="3240333"/>
              </a:xfrm>
              <a:custGeom>
                <a:avLst/>
                <a:gdLst>
                  <a:gd name="T0" fmla="*/ 14288 w 14289"/>
                  <a:gd name="T1" fmla="*/ 4069 h 6671"/>
                  <a:gd name="T2" fmla="*/ 14288 w 14289"/>
                  <a:gd name="T3" fmla="*/ 4069 h 6671"/>
                  <a:gd name="T4" fmla="*/ 13628 w 14289"/>
                  <a:gd name="T5" fmla="*/ 3421 h 6671"/>
                  <a:gd name="T6" fmla="*/ 13240 w 14289"/>
                  <a:gd name="T7" fmla="*/ 3548 h 6671"/>
                  <a:gd name="T8" fmla="*/ 13240 w 14289"/>
                  <a:gd name="T9" fmla="*/ 3537 h 6671"/>
                  <a:gd name="T10" fmla="*/ 12536 w 14289"/>
                  <a:gd name="T11" fmla="*/ 2572 h 6671"/>
                  <a:gd name="T12" fmla="*/ 12675 w 14289"/>
                  <a:gd name="T13" fmla="*/ 2323 h 6671"/>
                  <a:gd name="T14" fmla="*/ 13124 w 14289"/>
                  <a:gd name="T15" fmla="*/ 1774 h 6671"/>
                  <a:gd name="T16" fmla="*/ 12552 w 14289"/>
                  <a:gd name="T17" fmla="*/ 1208 h 6671"/>
                  <a:gd name="T18" fmla="*/ 12491 w 14289"/>
                  <a:gd name="T19" fmla="*/ 1214 h 6671"/>
                  <a:gd name="T20" fmla="*/ 11987 w 14289"/>
                  <a:gd name="T21" fmla="*/ 853 h 6671"/>
                  <a:gd name="T22" fmla="*/ 11449 w 14289"/>
                  <a:gd name="T23" fmla="*/ 1380 h 6671"/>
                  <a:gd name="T24" fmla="*/ 11449 w 14289"/>
                  <a:gd name="T25" fmla="*/ 1386 h 6671"/>
                  <a:gd name="T26" fmla="*/ 11166 w 14289"/>
                  <a:gd name="T27" fmla="*/ 1325 h 6671"/>
                  <a:gd name="T28" fmla="*/ 10856 w 14289"/>
                  <a:gd name="T29" fmla="*/ 1397 h 6671"/>
                  <a:gd name="T30" fmla="*/ 10706 w 14289"/>
                  <a:gd name="T31" fmla="*/ 1380 h 6671"/>
                  <a:gd name="T32" fmla="*/ 10052 w 14289"/>
                  <a:gd name="T33" fmla="*/ 2012 h 6671"/>
                  <a:gd name="T34" fmla="*/ 9703 w 14289"/>
                  <a:gd name="T35" fmla="*/ 2334 h 6671"/>
                  <a:gd name="T36" fmla="*/ 9630 w 14289"/>
                  <a:gd name="T37" fmla="*/ 2334 h 6671"/>
                  <a:gd name="T38" fmla="*/ 7751 w 14289"/>
                  <a:gd name="T39" fmla="*/ 2556 h 6671"/>
                  <a:gd name="T40" fmla="*/ 6737 w 14289"/>
                  <a:gd name="T41" fmla="*/ 1524 h 6671"/>
                  <a:gd name="T42" fmla="*/ 4780 w 14289"/>
                  <a:gd name="T43" fmla="*/ 0 h 6671"/>
                  <a:gd name="T44" fmla="*/ 2989 w 14289"/>
                  <a:gd name="T45" fmla="*/ 1086 h 6671"/>
                  <a:gd name="T46" fmla="*/ 2667 w 14289"/>
                  <a:gd name="T47" fmla="*/ 1059 h 6671"/>
                  <a:gd name="T48" fmla="*/ 1026 w 14289"/>
                  <a:gd name="T49" fmla="*/ 2672 h 6671"/>
                  <a:gd name="T50" fmla="*/ 1059 w 14289"/>
                  <a:gd name="T51" fmla="*/ 3005 h 6671"/>
                  <a:gd name="T52" fmla="*/ 349 w 14289"/>
                  <a:gd name="T53" fmla="*/ 4119 h 6671"/>
                  <a:gd name="T54" fmla="*/ 405 w 14289"/>
                  <a:gd name="T55" fmla="*/ 4491 h 6671"/>
                  <a:gd name="T56" fmla="*/ 0 w 14289"/>
                  <a:gd name="T57" fmla="*/ 5184 h 6671"/>
                  <a:gd name="T58" fmla="*/ 810 w 14289"/>
                  <a:gd name="T59" fmla="*/ 5977 h 6671"/>
                  <a:gd name="T60" fmla="*/ 1109 w 14289"/>
                  <a:gd name="T61" fmla="*/ 5921 h 6671"/>
                  <a:gd name="T62" fmla="*/ 2096 w 14289"/>
                  <a:gd name="T63" fmla="*/ 6670 h 6671"/>
                  <a:gd name="T64" fmla="*/ 3116 w 14289"/>
                  <a:gd name="T65" fmla="*/ 5661 h 6671"/>
                  <a:gd name="T66" fmla="*/ 2634 w 14289"/>
                  <a:gd name="T67" fmla="*/ 4807 h 6671"/>
                  <a:gd name="T68" fmla="*/ 2839 w 14289"/>
                  <a:gd name="T69" fmla="*/ 4286 h 6671"/>
                  <a:gd name="T70" fmla="*/ 3881 w 14289"/>
                  <a:gd name="T71" fmla="*/ 3759 h 6671"/>
                  <a:gd name="T72" fmla="*/ 4780 w 14289"/>
                  <a:gd name="T73" fmla="*/ 3970 h 6671"/>
                  <a:gd name="T74" fmla="*/ 5805 w 14289"/>
                  <a:gd name="T75" fmla="*/ 3692 h 6671"/>
                  <a:gd name="T76" fmla="*/ 6532 w 14289"/>
                  <a:gd name="T77" fmla="*/ 3931 h 6671"/>
                  <a:gd name="T78" fmla="*/ 7397 w 14289"/>
                  <a:gd name="T79" fmla="*/ 3581 h 6671"/>
                  <a:gd name="T80" fmla="*/ 9630 w 14289"/>
                  <a:gd name="T81" fmla="*/ 3931 h 6671"/>
                  <a:gd name="T82" fmla="*/ 11205 w 14289"/>
                  <a:gd name="T83" fmla="*/ 3781 h 6671"/>
                  <a:gd name="T84" fmla="*/ 11931 w 14289"/>
                  <a:gd name="T85" fmla="*/ 4518 h 6671"/>
                  <a:gd name="T86" fmla="*/ 11931 w 14289"/>
                  <a:gd name="T87" fmla="*/ 4541 h 6671"/>
                  <a:gd name="T88" fmla="*/ 12558 w 14289"/>
                  <a:gd name="T89" fmla="*/ 5223 h 6671"/>
                  <a:gd name="T90" fmla="*/ 13157 w 14289"/>
                  <a:gd name="T91" fmla="*/ 5683 h 6671"/>
                  <a:gd name="T92" fmla="*/ 13783 w 14289"/>
                  <a:gd name="T93" fmla="*/ 5067 h 6671"/>
                  <a:gd name="T94" fmla="*/ 13673 w 14289"/>
                  <a:gd name="T95" fmla="*/ 4724 h 6671"/>
                  <a:gd name="T96" fmla="*/ 14288 w 14289"/>
                  <a:gd name="T97" fmla="*/ 4069 h 6671"/>
                  <a:gd name="T98" fmla="*/ 11604 w 14289"/>
                  <a:gd name="T99" fmla="*/ 2517 h 6671"/>
                  <a:gd name="T100" fmla="*/ 11604 w 14289"/>
                  <a:gd name="T101" fmla="*/ 2517 h 6671"/>
                  <a:gd name="T102" fmla="*/ 11687 w 14289"/>
                  <a:gd name="T103" fmla="*/ 2611 h 6671"/>
                  <a:gd name="T104" fmla="*/ 11538 w 14289"/>
                  <a:gd name="T105" fmla="*/ 2567 h 6671"/>
                  <a:gd name="T106" fmla="*/ 11604 w 14289"/>
                  <a:gd name="T107" fmla="*/ 2517 h 6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89" h="6671">
                    <a:moveTo>
                      <a:pt x="14288" y="4069"/>
                    </a:moveTo>
                    <a:lnTo>
                      <a:pt x="14288" y="4069"/>
                    </a:lnTo>
                    <a:cubicBezTo>
                      <a:pt x="14288" y="3715"/>
                      <a:pt x="13994" y="3421"/>
                      <a:pt x="13628" y="3421"/>
                    </a:cubicBezTo>
                    <a:cubicBezTo>
                      <a:pt x="13484" y="3421"/>
                      <a:pt x="13351" y="3465"/>
                      <a:pt x="13240" y="3548"/>
                    </a:cubicBezTo>
                    <a:cubicBezTo>
                      <a:pt x="13240" y="3543"/>
                      <a:pt x="13240" y="3543"/>
                      <a:pt x="13240" y="3537"/>
                    </a:cubicBezTo>
                    <a:cubicBezTo>
                      <a:pt x="13240" y="3088"/>
                      <a:pt x="12946" y="2711"/>
                      <a:pt x="12536" y="2572"/>
                    </a:cubicBezTo>
                    <a:cubicBezTo>
                      <a:pt x="12602" y="2506"/>
                      <a:pt x="12647" y="2417"/>
                      <a:pt x="12675" y="2323"/>
                    </a:cubicBezTo>
                    <a:cubicBezTo>
                      <a:pt x="12930" y="2267"/>
                      <a:pt x="13124" y="2040"/>
                      <a:pt x="13124" y="1774"/>
                    </a:cubicBezTo>
                    <a:cubicBezTo>
                      <a:pt x="13124" y="1463"/>
                      <a:pt x="12868" y="1208"/>
                      <a:pt x="12552" y="1208"/>
                    </a:cubicBezTo>
                    <a:cubicBezTo>
                      <a:pt x="12530" y="1208"/>
                      <a:pt x="12508" y="1214"/>
                      <a:pt x="12491" y="1214"/>
                    </a:cubicBezTo>
                    <a:cubicBezTo>
                      <a:pt x="12419" y="1003"/>
                      <a:pt x="12220" y="853"/>
                      <a:pt x="11987" y="853"/>
                    </a:cubicBezTo>
                    <a:cubicBezTo>
                      <a:pt x="11687" y="853"/>
                      <a:pt x="11449" y="1092"/>
                      <a:pt x="11449" y="1380"/>
                    </a:cubicBezTo>
                    <a:cubicBezTo>
                      <a:pt x="11449" y="1380"/>
                      <a:pt x="11449" y="1380"/>
                      <a:pt x="11449" y="1386"/>
                    </a:cubicBezTo>
                    <a:cubicBezTo>
                      <a:pt x="11366" y="1347"/>
                      <a:pt x="11272" y="1325"/>
                      <a:pt x="11166" y="1325"/>
                    </a:cubicBezTo>
                    <a:cubicBezTo>
                      <a:pt x="11055" y="1325"/>
                      <a:pt x="10950" y="1352"/>
                      <a:pt x="10856" y="1397"/>
                    </a:cubicBezTo>
                    <a:cubicBezTo>
                      <a:pt x="10806" y="1386"/>
                      <a:pt x="10761" y="1380"/>
                      <a:pt x="10706" y="1380"/>
                    </a:cubicBezTo>
                    <a:cubicBezTo>
                      <a:pt x="10351" y="1380"/>
                      <a:pt x="10063" y="1663"/>
                      <a:pt x="10052" y="2012"/>
                    </a:cubicBezTo>
                    <a:cubicBezTo>
                      <a:pt x="9891" y="2057"/>
                      <a:pt x="9758" y="2179"/>
                      <a:pt x="9703" y="2334"/>
                    </a:cubicBezTo>
                    <a:cubicBezTo>
                      <a:pt x="9680" y="2334"/>
                      <a:pt x="9652" y="2334"/>
                      <a:pt x="9630" y="2334"/>
                    </a:cubicBezTo>
                    <a:cubicBezTo>
                      <a:pt x="8898" y="2334"/>
                      <a:pt x="8239" y="2417"/>
                      <a:pt x="7751" y="2556"/>
                    </a:cubicBezTo>
                    <a:cubicBezTo>
                      <a:pt x="7679" y="2034"/>
                      <a:pt x="7264" y="1613"/>
                      <a:pt x="6737" y="1524"/>
                    </a:cubicBezTo>
                    <a:cubicBezTo>
                      <a:pt x="6526" y="654"/>
                      <a:pt x="5733" y="0"/>
                      <a:pt x="4780" y="0"/>
                    </a:cubicBezTo>
                    <a:cubicBezTo>
                      <a:pt x="3998" y="0"/>
                      <a:pt x="3321" y="444"/>
                      <a:pt x="2989" y="1086"/>
                    </a:cubicBezTo>
                    <a:cubicBezTo>
                      <a:pt x="2883" y="1070"/>
                      <a:pt x="2778" y="1059"/>
                      <a:pt x="2667" y="1059"/>
                    </a:cubicBezTo>
                    <a:cubicBezTo>
                      <a:pt x="1763" y="1059"/>
                      <a:pt x="1026" y="1779"/>
                      <a:pt x="1026" y="2672"/>
                    </a:cubicBezTo>
                    <a:cubicBezTo>
                      <a:pt x="1026" y="2789"/>
                      <a:pt x="1037" y="2894"/>
                      <a:pt x="1059" y="3005"/>
                    </a:cubicBezTo>
                    <a:cubicBezTo>
                      <a:pt x="638" y="3199"/>
                      <a:pt x="349" y="3626"/>
                      <a:pt x="349" y="4119"/>
                    </a:cubicBezTo>
                    <a:cubicBezTo>
                      <a:pt x="349" y="4247"/>
                      <a:pt x="366" y="4374"/>
                      <a:pt x="405" y="4491"/>
                    </a:cubicBezTo>
                    <a:cubicBezTo>
                      <a:pt x="166" y="4629"/>
                      <a:pt x="0" y="4885"/>
                      <a:pt x="0" y="5184"/>
                    </a:cubicBezTo>
                    <a:cubicBezTo>
                      <a:pt x="0" y="5622"/>
                      <a:pt x="366" y="5977"/>
                      <a:pt x="810" y="5977"/>
                    </a:cubicBezTo>
                    <a:cubicBezTo>
                      <a:pt x="915" y="5977"/>
                      <a:pt x="1015" y="5960"/>
                      <a:pt x="1109" y="5921"/>
                    </a:cubicBezTo>
                    <a:cubicBezTo>
                      <a:pt x="1225" y="6354"/>
                      <a:pt x="1625" y="6670"/>
                      <a:pt x="2096" y="6670"/>
                    </a:cubicBezTo>
                    <a:cubicBezTo>
                      <a:pt x="2656" y="6670"/>
                      <a:pt x="3116" y="6215"/>
                      <a:pt x="3116" y="5661"/>
                    </a:cubicBezTo>
                    <a:cubicBezTo>
                      <a:pt x="3116" y="5300"/>
                      <a:pt x="2922" y="4984"/>
                      <a:pt x="2634" y="4807"/>
                    </a:cubicBezTo>
                    <a:cubicBezTo>
                      <a:pt x="2739" y="4652"/>
                      <a:pt x="2811" y="4474"/>
                      <a:pt x="2839" y="4286"/>
                    </a:cubicBezTo>
                    <a:cubicBezTo>
                      <a:pt x="3249" y="4241"/>
                      <a:pt x="3615" y="4047"/>
                      <a:pt x="3881" y="3759"/>
                    </a:cubicBezTo>
                    <a:cubicBezTo>
                      <a:pt x="4153" y="3892"/>
                      <a:pt x="4458" y="3970"/>
                      <a:pt x="4780" y="3970"/>
                    </a:cubicBezTo>
                    <a:cubicBezTo>
                      <a:pt x="5157" y="3970"/>
                      <a:pt x="5506" y="3870"/>
                      <a:pt x="5805" y="3692"/>
                    </a:cubicBezTo>
                    <a:cubicBezTo>
                      <a:pt x="6005" y="3842"/>
                      <a:pt x="6260" y="3931"/>
                      <a:pt x="6532" y="3931"/>
                    </a:cubicBezTo>
                    <a:cubicBezTo>
                      <a:pt x="6870" y="3931"/>
                      <a:pt x="7175" y="3798"/>
                      <a:pt x="7397" y="3581"/>
                    </a:cubicBezTo>
                    <a:cubicBezTo>
                      <a:pt x="7884" y="3792"/>
                      <a:pt x="8699" y="3931"/>
                      <a:pt x="9630" y="3931"/>
                    </a:cubicBezTo>
                    <a:cubicBezTo>
                      <a:pt x="10218" y="3931"/>
                      <a:pt x="10761" y="3875"/>
                      <a:pt x="11205" y="3781"/>
                    </a:cubicBezTo>
                    <a:cubicBezTo>
                      <a:pt x="11294" y="4141"/>
                      <a:pt x="11577" y="4424"/>
                      <a:pt x="11931" y="4518"/>
                    </a:cubicBezTo>
                    <a:cubicBezTo>
                      <a:pt x="11931" y="4530"/>
                      <a:pt x="11931" y="4535"/>
                      <a:pt x="11931" y="4541"/>
                    </a:cubicBezTo>
                    <a:cubicBezTo>
                      <a:pt x="11931" y="4896"/>
                      <a:pt x="12203" y="5189"/>
                      <a:pt x="12558" y="5223"/>
                    </a:cubicBezTo>
                    <a:cubicBezTo>
                      <a:pt x="12624" y="5489"/>
                      <a:pt x="12868" y="5683"/>
                      <a:pt x="13157" y="5683"/>
                    </a:cubicBezTo>
                    <a:cubicBezTo>
                      <a:pt x="13501" y="5683"/>
                      <a:pt x="13783" y="5406"/>
                      <a:pt x="13783" y="5067"/>
                    </a:cubicBezTo>
                    <a:cubicBezTo>
                      <a:pt x="13783" y="4940"/>
                      <a:pt x="13739" y="4818"/>
                      <a:pt x="13673" y="4724"/>
                    </a:cubicBezTo>
                    <a:cubicBezTo>
                      <a:pt x="14016" y="4701"/>
                      <a:pt x="14288" y="4419"/>
                      <a:pt x="14288" y="4069"/>
                    </a:cubicBezTo>
                    <a:close/>
                    <a:moveTo>
                      <a:pt x="11604" y="2517"/>
                    </a:moveTo>
                    <a:lnTo>
                      <a:pt x="11604" y="2517"/>
                    </a:lnTo>
                    <a:cubicBezTo>
                      <a:pt x="11626" y="2556"/>
                      <a:pt x="11660" y="2583"/>
                      <a:pt x="11687" y="2611"/>
                    </a:cubicBezTo>
                    <a:cubicBezTo>
                      <a:pt x="11643" y="2594"/>
                      <a:pt x="11593" y="2583"/>
                      <a:pt x="11538" y="2567"/>
                    </a:cubicBezTo>
                    <a:cubicBezTo>
                      <a:pt x="11560" y="2550"/>
                      <a:pt x="11582" y="2534"/>
                      <a:pt x="11604" y="2517"/>
                    </a:cubicBezTo>
                    <a:close/>
                  </a:path>
                </a:pathLst>
              </a:custGeom>
              <a:solidFill>
                <a:schemeClr val="tx1"/>
              </a:solidFill>
              <a:ln>
                <a:noFill/>
              </a:ln>
              <a:effectLst/>
            </p:spPr>
            <p:txBody>
              <a:bodyPr wrap="none" lIns="152366" tIns="76183" rIns="152366" bIns="76183" anchor="ctr"/>
              <a:lstStyle/>
              <a:p>
                <a:endParaRPr lang="en-US" dirty="0"/>
              </a:p>
            </p:txBody>
          </p:sp>
        </p:grpSp>
        <p:grpSp>
          <p:nvGrpSpPr>
            <p:cNvPr id="10" name="Group 9">
              <a:extLst>
                <a:ext uri="{FF2B5EF4-FFF2-40B4-BE49-F238E27FC236}">
                  <a16:creationId xmlns:a16="http://schemas.microsoft.com/office/drawing/2014/main" id="{858CD43A-43E1-7CE0-6E12-D1A5F80105AF}"/>
                </a:ext>
              </a:extLst>
            </p:cNvPr>
            <p:cNvGrpSpPr/>
            <p:nvPr/>
          </p:nvGrpSpPr>
          <p:grpSpPr>
            <a:xfrm>
              <a:off x="11271562" y="5846272"/>
              <a:ext cx="7765365" cy="5261809"/>
              <a:chOff x="11271562" y="5846272"/>
              <a:chExt cx="7765365" cy="5261809"/>
            </a:xfrm>
          </p:grpSpPr>
          <p:sp>
            <p:nvSpPr>
              <p:cNvPr id="11" name="Freeform 3">
                <a:extLst>
                  <a:ext uri="{FF2B5EF4-FFF2-40B4-BE49-F238E27FC236}">
                    <a16:creationId xmlns:a16="http://schemas.microsoft.com/office/drawing/2014/main" id="{554D99B5-27D6-7C20-A6D8-F5CA3347D5E8}"/>
                  </a:ext>
                </a:extLst>
              </p:cNvPr>
              <p:cNvSpPr>
                <a:spLocks noChangeArrowheads="1"/>
              </p:cNvSpPr>
              <p:nvPr/>
            </p:nvSpPr>
            <p:spPr bwMode="auto">
              <a:xfrm rot="21133775">
                <a:off x="11271562" y="5846272"/>
                <a:ext cx="6795862" cy="3842141"/>
              </a:xfrm>
              <a:custGeom>
                <a:avLst/>
                <a:gdLst>
                  <a:gd name="T0" fmla="*/ 13994 w 13995"/>
                  <a:gd name="T1" fmla="*/ 94 h 7912"/>
                  <a:gd name="T2" fmla="*/ 13994 w 13995"/>
                  <a:gd name="T3" fmla="*/ 94 h 7912"/>
                  <a:gd name="T4" fmla="*/ 1785 w 13995"/>
                  <a:gd name="T5" fmla="*/ 2928 h 7912"/>
                  <a:gd name="T6" fmla="*/ 5733 w 13995"/>
                  <a:gd name="T7" fmla="*/ 7789 h 7912"/>
                </a:gdLst>
                <a:ahLst/>
                <a:cxnLst>
                  <a:cxn ang="0">
                    <a:pos x="T0" y="T1"/>
                  </a:cxn>
                  <a:cxn ang="0">
                    <a:pos x="T2" y="T3"/>
                  </a:cxn>
                  <a:cxn ang="0">
                    <a:pos x="T4" y="T5"/>
                  </a:cxn>
                  <a:cxn ang="0">
                    <a:pos x="T6" y="T7"/>
                  </a:cxn>
                </a:cxnLst>
                <a:rect l="0" t="0" r="r" b="b"/>
                <a:pathLst>
                  <a:path w="13995" h="7912">
                    <a:moveTo>
                      <a:pt x="13994" y="94"/>
                    </a:moveTo>
                    <a:lnTo>
                      <a:pt x="13994" y="94"/>
                    </a:lnTo>
                    <a:cubicBezTo>
                      <a:pt x="10563" y="1841"/>
                      <a:pt x="3565" y="0"/>
                      <a:pt x="1785" y="2928"/>
                    </a:cubicBezTo>
                    <a:cubicBezTo>
                      <a:pt x="0" y="5854"/>
                      <a:pt x="2750" y="7911"/>
                      <a:pt x="5733" y="7789"/>
                    </a:cubicBezTo>
                  </a:path>
                </a:pathLst>
              </a:custGeom>
              <a:noFill/>
              <a:ln w="20160" cap="flat">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52366" tIns="76183" rIns="152366" bIns="76183"/>
              <a:lstStyle/>
              <a:p>
                <a:endParaRPr lang="en-US"/>
              </a:p>
            </p:txBody>
          </p:sp>
          <p:sp>
            <p:nvSpPr>
              <p:cNvPr id="12" name="Freeform 4">
                <a:extLst>
                  <a:ext uri="{FF2B5EF4-FFF2-40B4-BE49-F238E27FC236}">
                    <a16:creationId xmlns:a16="http://schemas.microsoft.com/office/drawing/2014/main" id="{8FAB53B1-E5DC-CD3C-7BA2-DD72B87F3E55}"/>
                  </a:ext>
                </a:extLst>
              </p:cNvPr>
              <p:cNvSpPr>
                <a:spLocks noChangeArrowheads="1"/>
              </p:cNvSpPr>
              <p:nvPr/>
            </p:nvSpPr>
            <p:spPr bwMode="auto">
              <a:xfrm rot="21133775">
                <a:off x="12241065" y="7265940"/>
                <a:ext cx="6795862" cy="3842141"/>
              </a:xfrm>
              <a:custGeom>
                <a:avLst/>
                <a:gdLst>
                  <a:gd name="T0" fmla="*/ 13995 w 13996"/>
                  <a:gd name="T1" fmla="*/ 94 h 7912"/>
                  <a:gd name="T2" fmla="*/ 13995 w 13996"/>
                  <a:gd name="T3" fmla="*/ 94 h 7912"/>
                  <a:gd name="T4" fmla="*/ 1786 w 13996"/>
                  <a:gd name="T5" fmla="*/ 2927 h 7912"/>
                  <a:gd name="T6" fmla="*/ 5734 w 13996"/>
                  <a:gd name="T7" fmla="*/ 7789 h 7912"/>
                </a:gdLst>
                <a:ahLst/>
                <a:cxnLst>
                  <a:cxn ang="0">
                    <a:pos x="T0" y="T1"/>
                  </a:cxn>
                  <a:cxn ang="0">
                    <a:pos x="T2" y="T3"/>
                  </a:cxn>
                  <a:cxn ang="0">
                    <a:pos x="T4" y="T5"/>
                  </a:cxn>
                  <a:cxn ang="0">
                    <a:pos x="T6" y="T7"/>
                  </a:cxn>
                </a:cxnLst>
                <a:rect l="0" t="0" r="r" b="b"/>
                <a:pathLst>
                  <a:path w="13996" h="7912">
                    <a:moveTo>
                      <a:pt x="13995" y="94"/>
                    </a:moveTo>
                    <a:lnTo>
                      <a:pt x="13995" y="94"/>
                    </a:lnTo>
                    <a:cubicBezTo>
                      <a:pt x="10563" y="1840"/>
                      <a:pt x="3566" y="0"/>
                      <a:pt x="1786" y="2927"/>
                    </a:cubicBezTo>
                    <a:cubicBezTo>
                      <a:pt x="0" y="5854"/>
                      <a:pt x="2751" y="7911"/>
                      <a:pt x="5734" y="7789"/>
                    </a:cubicBezTo>
                  </a:path>
                </a:pathLst>
              </a:custGeom>
              <a:noFill/>
              <a:ln w="20160" cap="flat">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52366" tIns="76183" rIns="152366" bIns="76183"/>
              <a:lstStyle/>
              <a:p>
                <a:endParaRPr lang="en-US"/>
              </a:p>
            </p:txBody>
          </p:sp>
          <p:sp>
            <p:nvSpPr>
              <p:cNvPr id="13" name="Freeform 5">
                <a:extLst>
                  <a:ext uri="{FF2B5EF4-FFF2-40B4-BE49-F238E27FC236}">
                    <a16:creationId xmlns:a16="http://schemas.microsoft.com/office/drawing/2014/main" id="{4EB30F27-F62F-7ED2-E44B-8423FB138458}"/>
                  </a:ext>
                </a:extLst>
              </p:cNvPr>
              <p:cNvSpPr>
                <a:spLocks noChangeArrowheads="1"/>
              </p:cNvSpPr>
              <p:nvPr/>
            </p:nvSpPr>
            <p:spPr bwMode="auto">
              <a:xfrm rot="21133775">
                <a:off x="11342175" y="6807155"/>
                <a:ext cx="6795862" cy="3842141"/>
              </a:xfrm>
              <a:custGeom>
                <a:avLst/>
                <a:gdLst>
                  <a:gd name="T0" fmla="*/ 13994 w 13995"/>
                  <a:gd name="T1" fmla="*/ 94 h 7912"/>
                  <a:gd name="T2" fmla="*/ 13994 w 13995"/>
                  <a:gd name="T3" fmla="*/ 94 h 7912"/>
                  <a:gd name="T4" fmla="*/ 1785 w 13995"/>
                  <a:gd name="T5" fmla="*/ 2926 h 7912"/>
                  <a:gd name="T6" fmla="*/ 5739 w 13995"/>
                  <a:gd name="T7" fmla="*/ 7789 h 7912"/>
                </a:gdLst>
                <a:ahLst/>
                <a:cxnLst>
                  <a:cxn ang="0">
                    <a:pos x="T0" y="T1"/>
                  </a:cxn>
                  <a:cxn ang="0">
                    <a:pos x="T2" y="T3"/>
                  </a:cxn>
                  <a:cxn ang="0">
                    <a:pos x="T4" y="T5"/>
                  </a:cxn>
                  <a:cxn ang="0">
                    <a:pos x="T6" y="T7"/>
                  </a:cxn>
                </a:cxnLst>
                <a:rect l="0" t="0" r="r" b="b"/>
                <a:pathLst>
                  <a:path w="13995" h="7912">
                    <a:moveTo>
                      <a:pt x="13994" y="94"/>
                    </a:moveTo>
                    <a:lnTo>
                      <a:pt x="13994" y="94"/>
                    </a:lnTo>
                    <a:cubicBezTo>
                      <a:pt x="10568" y="1840"/>
                      <a:pt x="3571" y="0"/>
                      <a:pt x="1785" y="2926"/>
                    </a:cubicBezTo>
                    <a:cubicBezTo>
                      <a:pt x="0" y="5854"/>
                      <a:pt x="2756" y="7911"/>
                      <a:pt x="5739" y="7789"/>
                    </a:cubicBezTo>
                  </a:path>
                </a:pathLst>
              </a:custGeom>
              <a:noFill/>
              <a:ln w="59760" cap="flat">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52366" tIns="76183" rIns="152366" bIns="76183"/>
              <a:lstStyle/>
              <a:p>
                <a:endParaRPr lang="en-US"/>
              </a:p>
            </p:txBody>
          </p:sp>
        </p:grpSp>
        <p:grpSp>
          <p:nvGrpSpPr>
            <p:cNvPr id="14" name="Group 13">
              <a:extLst>
                <a:ext uri="{FF2B5EF4-FFF2-40B4-BE49-F238E27FC236}">
                  <a16:creationId xmlns:a16="http://schemas.microsoft.com/office/drawing/2014/main" id="{C93C19F5-17D2-7A55-1D4D-48F9550E0E98}"/>
                </a:ext>
              </a:extLst>
            </p:cNvPr>
            <p:cNvGrpSpPr/>
            <p:nvPr/>
          </p:nvGrpSpPr>
          <p:grpSpPr>
            <a:xfrm>
              <a:off x="17392138" y="4307530"/>
              <a:ext cx="3597870" cy="2804683"/>
              <a:chOff x="17392138" y="4307530"/>
              <a:chExt cx="3597870" cy="2804683"/>
            </a:xfrm>
          </p:grpSpPr>
          <p:sp>
            <p:nvSpPr>
              <p:cNvPr id="15" name="Freeform 6">
                <a:extLst>
                  <a:ext uri="{FF2B5EF4-FFF2-40B4-BE49-F238E27FC236}">
                    <a16:creationId xmlns:a16="http://schemas.microsoft.com/office/drawing/2014/main" id="{55BC4022-557B-A2D6-AC99-F23B71C8130A}"/>
                  </a:ext>
                </a:extLst>
              </p:cNvPr>
              <p:cNvSpPr>
                <a:spLocks noChangeArrowheads="1"/>
              </p:cNvSpPr>
              <p:nvPr/>
            </p:nvSpPr>
            <p:spPr bwMode="auto">
              <a:xfrm rot="21133775">
                <a:off x="18434406" y="5853598"/>
                <a:ext cx="1295368" cy="1023714"/>
              </a:xfrm>
              <a:custGeom>
                <a:avLst/>
                <a:gdLst>
                  <a:gd name="T0" fmla="*/ 1936 w 2669"/>
                  <a:gd name="T1" fmla="*/ 820 h 2108"/>
                  <a:gd name="T2" fmla="*/ 1936 w 2669"/>
                  <a:gd name="T3" fmla="*/ 820 h 2108"/>
                  <a:gd name="T4" fmla="*/ 2668 w 2669"/>
                  <a:gd name="T5" fmla="*/ 0 h 2108"/>
                  <a:gd name="T6" fmla="*/ 572 w 2669"/>
                  <a:gd name="T7" fmla="*/ 793 h 2108"/>
                  <a:gd name="T8" fmla="*/ 455 w 2669"/>
                  <a:gd name="T9" fmla="*/ 1658 h 2108"/>
                  <a:gd name="T10" fmla="*/ 1936 w 2669"/>
                  <a:gd name="T11" fmla="*/ 820 h 2108"/>
                </a:gdLst>
                <a:ahLst/>
                <a:cxnLst>
                  <a:cxn ang="0">
                    <a:pos x="T0" y="T1"/>
                  </a:cxn>
                  <a:cxn ang="0">
                    <a:pos x="T2" y="T3"/>
                  </a:cxn>
                  <a:cxn ang="0">
                    <a:pos x="T4" y="T5"/>
                  </a:cxn>
                  <a:cxn ang="0">
                    <a:pos x="T6" y="T7"/>
                  </a:cxn>
                  <a:cxn ang="0">
                    <a:pos x="T8" y="T9"/>
                  </a:cxn>
                  <a:cxn ang="0">
                    <a:pos x="T10" y="T11"/>
                  </a:cxn>
                </a:cxnLst>
                <a:rect l="0" t="0" r="r" b="b"/>
                <a:pathLst>
                  <a:path w="2669" h="2108">
                    <a:moveTo>
                      <a:pt x="1936" y="820"/>
                    </a:moveTo>
                    <a:lnTo>
                      <a:pt x="1936" y="820"/>
                    </a:lnTo>
                    <a:cubicBezTo>
                      <a:pt x="1936" y="820"/>
                      <a:pt x="1686" y="482"/>
                      <a:pt x="2668" y="0"/>
                    </a:cubicBezTo>
                    <a:cubicBezTo>
                      <a:pt x="572" y="793"/>
                      <a:pt x="572" y="793"/>
                      <a:pt x="572" y="793"/>
                    </a:cubicBezTo>
                    <a:cubicBezTo>
                      <a:pt x="572" y="793"/>
                      <a:pt x="910" y="1214"/>
                      <a:pt x="455" y="1658"/>
                    </a:cubicBezTo>
                    <a:cubicBezTo>
                      <a:pt x="0" y="2107"/>
                      <a:pt x="1936" y="820"/>
                      <a:pt x="1936" y="820"/>
                    </a:cubicBez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16" name="Freeform 7">
                <a:extLst>
                  <a:ext uri="{FF2B5EF4-FFF2-40B4-BE49-F238E27FC236}">
                    <a16:creationId xmlns:a16="http://schemas.microsoft.com/office/drawing/2014/main" id="{53874E11-DEA6-4A05-1C7D-45129E71505F}"/>
                  </a:ext>
                </a:extLst>
              </p:cNvPr>
              <p:cNvSpPr>
                <a:spLocks noChangeArrowheads="1"/>
              </p:cNvSpPr>
              <p:nvPr/>
            </p:nvSpPr>
            <p:spPr bwMode="auto">
              <a:xfrm rot="21133775">
                <a:off x="18567836" y="6095970"/>
                <a:ext cx="1295366" cy="815972"/>
              </a:xfrm>
              <a:custGeom>
                <a:avLst/>
                <a:gdLst>
                  <a:gd name="T0" fmla="*/ 2667 w 2668"/>
                  <a:gd name="T1" fmla="*/ 222 h 1681"/>
                  <a:gd name="T2" fmla="*/ 2667 w 2668"/>
                  <a:gd name="T3" fmla="*/ 222 h 1681"/>
                  <a:gd name="T4" fmla="*/ 1586 w 2668"/>
                  <a:gd name="T5" fmla="*/ 1198 h 1681"/>
                  <a:gd name="T6" fmla="*/ 133 w 2668"/>
                  <a:gd name="T7" fmla="*/ 1630 h 1681"/>
                  <a:gd name="T8" fmla="*/ 67 w 2668"/>
                  <a:gd name="T9" fmla="*/ 1497 h 1681"/>
                  <a:gd name="T10" fmla="*/ 0 w 2668"/>
                  <a:gd name="T11" fmla="*/ 1364 h 1681"/>
                  <a:gd name="T12" fmla="*/ 1231 w 2668"/>
                  <a:gd name="T13" fmla="*/ 483 h 1681"/>
                  <a:gd name="T14" fmla="*/ 2667 w 2668"/>
                  <a:gd name="T15" fmla="*/ 222 h 1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8" h="1681">
                    <a:moveTo>
                      <a:pt x="2667" y="222"/>
                    </a:moveTo>
                    <a:lnTo>
                      <a:pt x="2667" y="222"/>
                    </a:lnTo>
                    <a:cubicBezTo>
                      <a:pt x="2667" y="222"/>
                      <a:pt x="2573" y="715"/>
                      <a:pt x="1586" y="1198"/>
                    </a:cubicBezTo>
                    <a:cubicBezTo>
                      <a:pt x="599" y="1680"/>
                      <a:pt x="133" y="1630"/>
                      <a:pt x="133" y="1630"/>
                    </a:cubicBezTo>
                    <a:cubicBezTo>
                      <a:pt x="67" y="1497"/>
                      <a:pt x="67" y="1497"/>
                      <a:pt x="67" y="1497"/>
                    </a:cubicBezTo>
                    <a:cubicBezTo>
                      <a:pt x="0" y="1364"/>
                      <a:pt x="0" y="1364"/>
                      <a:pt x="0" y="1364"/>
                    </a:cubicBezTo>
                    <a:cubicBezTo>
                      <a:pt x="0" y="1364"/>
                      <a:pt x="244" y="965"/>
                      <a:pt x="1231" y="483"/>
                    </a:cubicBezTo>
                    <a:cubicBezTo>
                      <a:pt x="2224" y="0"/>
                      <a:pt x="2667" y="222"/>
                      <a:pt x="2667" y="222"/>
                    </a:cubicBezTo>
                  </a:path>
                </a:pathLst>
              </a:custGeom>
              <a:solidFill>
                <a:schemeClr val="accent3"/>
              </a:solidFill>
              <a:ln>
                <a:noFill/>
              </a:ln>
              <a:effectLst/>
            </p:spPr>
            <p:txBody>
              <a:bodyPr wrap="none" lIns="152366" tIns="76183" rIns="152366" bIns="76183" anchor="ctr"/>
              <a:lstStyle/>
              <a:p>
                <a:endParaRPr lang="en-US"/>
              </a:p>
            </p:txBody>
          </p:sp>
          <p:sp>
            <p:nvSpPr>
              <p:cNvPr id="17" name="Freeform 8">
                <a:extLst>
                  <a:ext uri="{FF2B5EF4-FFF2-40B4-BE49-F238E27FC236}">
                    <a16:creationId xmlns:a16="http://schemas.microsoft.com/office/drawing/2014/main" id="{68D86D1D-546B-BB8B-CCE6-791841AEE3C2}"/>
                  </a:ext>
                </a:extLst>
              </p:cNvPr>
              <p:cNvSpPr>
                <a:spLocks noChangeArrowheads="1"/>
              </p:cNvSpPr>
              <p:nvPr/>
            </p:nvSpPr>
            <p:spPr bwMode="auto">
              <a:xfrm rot="21133775">
                <a:off x="19375209" y="6170351"/>
                <a:ext cx="237662" cy="346949"/>
              </a:xfrm>
              <a:custGeom>
                <a:avLst/>
                <a:gdLst>
                  <a:gd name="T0" fmla="*/ 488 w 489"/>
                  <a:gd name="T1" fmla="*/ 593 h 716"/>
                  <a:gd name="T2" fmla="*/ 488 w 489"/>
                  <a:gd name="T3" fmla="*/ 593 h 716"/>
                  <a:gd name="T4" fmla="*/ 321 w 489"/>
                  <a:gd name="T5" fmla="*/ 715 h 716"/>
                  <a:gd name="T6" fmla="*/ 0 w 489"/>
                  <a:gd name="T7" fmla="*/ 55 h 716"/>
                  <a:gd name="T8" fmla="*/ 199 w 489"/>
                  <a:gd name="T9" fmla="*/ 0 h 716"/>
                  <a:gd name="T10" fmla="*/ 488 w 489"/>
                  <a:gd name="T11" fmla="*/ 593 h 716"/>
                </a:gdLst>
                <a:ahLst/>
                <a:cxnLst>
                  <a:cxn ang="0">
                    <a:pos x="T0" y="T1"/>
                  </a:cxn>
                  <a:cxn ang="0">
                    <a:pos x="T2" y="T3"/>
                  </a:cxn>
                  <a:cxn ang="0">
                    <a:pos x="T4" y="T5"/>
                  </a:cxn>
                  <a:cxn ang="0">
                    <a:pos x="T6" y="T7"/>
                  </a:cxn>
                  <a:cxn ang="0">
                    <a:pos x="T8" y="T9"/>
                  </a:cxn>
                  <a:cxn ang="0">
                    <a:pos x="T10" y="T11"/>
                  </a:cxn>
                </a:cxnLst>
                <a:rect l="0" t="0" r="r" b="b"/>
                <a:pathLst>
                  <a:path w="489" h="716">
                    <a:moveTo>
                      <a:pt x="488" y="593"/>
                    </a:moveTo>
                    <a:lnTo>
                      <a:pt x="488" y="593"/>
                    </a:lnTo>
                    <a:cubicBezTo>
                      <a:pt x="438" y="632"/>
                      <a:pt x="382" y="671"/>
                      <a:pt x="321" y="715"/>
                    </a:cubicBezTo>
                    <a:cubicBezTo>
                      <a:pt x="0" y="55"/>
                      <a:pt x="0" y="55"/>
                      <a:pt x="0" y="55"/>
                    </a:cubicBezTo>
                    <a:cubicBezTo>
                      <a:pt x="72" y="33"/>
                      <a:pt x="138" y="11"/>
                      <a:pt x="199" y="0"/>
                    </a:cubicBezTo>
                    <a:lnTo>
                      <a:pt x="488" y="593"/>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18" name="Freeform 9">
                <a:extLst>
                  <a:ext uri="{FF2B5EF4-FFF2-40B4-BE49-F238E27FC236}">
                    <a16:creationId xmlns:a16="http://schemas.microsoft.com/office/drawing/2014/main" id="{CBCAEE78-CC05-A431-0372-A68EA4CBCEB8}"/>
                  </a:ext>
                </a:extLst>
              </p:cNvPr>
              <p:cNvSpPr>
                <a:spLocks noChangeArrowheads="1"/>
              </p:cNvSpPr>
              <p:nvPr/>
            </p:nvSpPr>
            <p:spPr bwMode="auto">
              <a:xfrm rot="21133775">
                <a:off x="19535642" y="6092496"/>
                <a:ext cx="293332" cy="284842"/>
              </a:xfrm>
              <a:custGeom>
                <a:avLst/>
                <a:gdLst>
                  <a:gd name="T0" fmla="*/ 0 w 605"/>
                  <a:gd name="T1" fmla="*/ 66 h 588"/>
                  <a:gd name="T2" fmla="*/ 0 w 605"/>
                  <a:gd name="T3" fmla="*/ 66 h 588"/>
                  <a:gd name="T4" fmla="*/ 604 w 605"/>
                  <a:gd name="T5" fmla="*/ 94 h 588"/>
                  <a:gd name="T6" fmla="*/ 255 w 605"/>
                  <a:gd name="T7" fmla="*/ 587 h 588"/>
                  <a:gd name="T8" fmla="*/ 0 w 605"/>
                  <a:gd name="T9" fmla="*/ 66 h 588"/>
                </a:gdLst>
                <a:ahLst/>
                <a:cxnLst>
                  <a:cxn ang="0">
                    <a:pos x="T0" y="T1"/>
                  </a:cxn>
                  <a:cxn ang="0">
                    <a:pos x="T2" y="T3"/>
                  </a:cxn>
                  <a:cxn ang="0">
                    <a:pos x="T4" y="T5"/>
                  </a:cxn>
                  <a:cxn ang="0">
                    <a:pos x="T6" y="T7"/>
                  </a:cxn>
                  <a:cxn ang="0">
                    <a:pos x="T8" y="T9"/>
                  </a:cxn>
                </a:cxnLst>
                <a:rect l="0" t="0" r="r" b="b"/>
                <a:pathLst>
                  <a:path w="605" h="588">
                    <a:moveTo>
                      <a:pt x="0" y="66"/>
                    </a:moveTo>
                    <a:lnTo>
                      <a:pt x="0" y="66"/>
                    </a:lnTo>
                    <a:cubicBezTo>
                      <a:pt x="416" y="0"/>
                      <a:pt x="604" y="94"/>
                      <a:pt x="604" y="94"/>
                    </a:cubicBezTo>
                    <a:cubicBezTo>
                      <a:pt x="604" y="94"/>
                      <a:pt x="566" y="305"/>
                      <a:pt x="255" y="587"/>
                    </a:cubicBezTo>
                    <a:lnTo>
                      <a:pt x="0" y="66"/>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19" name="Freeform 10">
                <a:extLst>
                  <a:ext uri="{FF2B5EF4-FFF2-40B4-BE49-F238E27FC236}">
                    <a16:creationId xmlns:a16="http://schemas.microsoft.com/office/drawing/2014/main" id="{F83F2947-F230-D879-800A-DE1294638187}"/>
                  </a:ext>
                </a:extLst>
              </p:cNvPr>
              <p:cNvSpPr>
                <a:spLocks noChangeArrowheads="1"/>
              </p:cNvSpPr>
              <p:nvPr/>
            </p:nvSpPr>
            <p:spPr bwMode="auto">
              <a:xfrm rot="21133775">
                <a:off x="18506032" y="6845550"/>
                <a:ext cx="179852" cy="197034"/>
              </a:xfrm>
              <a:custGeom>
                <a:avLst/>
                <a:gdLst>
                  <a:gd name="T0" fmla="*/ 0 w 372"/>
                  <a:gd name="T1" fmla="*/ 83 h 406"/>
                  <a:gd name="T2" fmla="*/ 161 w 372"/>
                  <a:gd name="T3" fmla="*/ 405 h 406"/>
                  <a:gd name="T4" fmla="*/ 371 w 372"/>
                  <a:gd name="T5" fmla="*/ 272 h 406"/>
                  <a:gd name="T6" fmla="*/ 238 w 372"/>
                  <a:gd name="T7" fmla="*/ 0 h 406"/>
                  <a:gd name="T8" fmla="*/ 0 w 372"/>
                  <a:gd name="T9" fmla="*/ 83 h 406"/>
                </a:gdLst>
                <a:ahLst/>
                <a:cxnLst>
                  <a:cxn ang="0">
                    <a:pos x="T0" y="T1"/>
                  </a:cxn>
                  <a:cxn ang="0">
                    <a:pos x="T2" y="T3"/>
                  </a:cxn>
                  <a:cxn ang="0">
                    <a:pos x="T4" y="T5"/>
                  </a:cxn>
                  <a:cxn ang="0">
                    <a:pos x="T6" y="T7"/>
                  </a:cxn>
                  <a:cxn ang="0">
                    <a:pos x="T8" y="T9"/>
                  </a:cxn>
                </a:cxnLst>
                <a:rect l="0" t="0" r="r" b="b"/>
                <a:pathLst>
                  <a:path w="372" h="406">
                    <a:moveTo>
                      <a:pt x="0" y="83"/>
                    </a:moveTo>
                    <a:lnTo>
                      <a:pt x="161" y="405"/>
                    </a:lnTo>
                    <a:lnTo>
                      <a:pt x="371" y="272"/>
                    </a:lnTo>
                    <a:lnTo>
                      <a:pt x="238" y="0"/>
                    </a:lnTo>
                    <a:lnTo>
                      <a:pt x="0" y="83"/>
                    </a:lnTo>
                  </a:path>
                </a:pathLst>
              </a:custGeom>
              <a:solidFill>
                <a:srgbClr val="81818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0" name="Freeform 11">
                <a:extLst>
                  <a:ext uri="{FF2B5EF4-FFF2-40B4-BE49-F238E27FC236}">
                    <a16:creationId xmlns:a16="http://schemas.microsoft.com/office/drawing/2014/main" id="{36322CBA-4E08-F7CF-2264-E317B9EE5C29}"/>
                  </a:ext>
                </a:extLst>
              </p:cNvPr>
              <p:cNvSpPr>
                <a:spLocks noChangeArrowheads="1"/>
              </p:cNvSpPr>
              <p:nvPr/>
            </p:nvSpPr>
            <p:spPr bwMode="auto">
              <a:xfrm rot="21133775">
                <a:off x="18342527" y="6908756"/>
                <a:ext cx="246226" cy="203457"/>
              </a:xfrm>
              <a:custGeom>
                <a:avLst/>
                <a:gdLst>
                  <a:gd name="T0" fmla="*/ 354 w 505"/>
                  <a:gd name="T1" fmla="*/ 5 h 417"/>
                  <a:gd name="T2" fmla="*/ 354 w 505"/>
                  <a:gd name="T3" fmla="*/ 5 h 417"/>
                  <a:gd name="T4" fmla="*/ 432 w 505"/>
                  <a:gd name="T5" fmla="*/ 155 h 417"/>
                  <a:gd name="T6" fmla="*/ 504 w 505"/>
                  <a:gd name="T7" fmla="*/ 305 h 417"/>
                  <a:gd name="T8" fmla="*/ 349 w 505"/>
                  <a:gd name="T9" fmla="*/ 416 h 417"/>
                  <a:gd name="T10" fmla="*/ 360 w 505"/>
                  <a:gd name="T11" fmla="*/ 333 h 417"/>
                  <a:gd name="T12" fmla="*/ 0 w 505"/>
                  <a:gd name="T13" fmla="*/ 366 h 417"/>
                  <a:gd name="T14" fmla="*/ 244 w 505"/>
                  <a:gd name="T15" fmla="*/ 100 h 417"/>
                  <a:gd name="T16" fmla="*/ 177 w 505"/>
                  <a:gd name="T17" fmla="*/ 61 h 417"/>
                  <a:gd name="T18" fmla="*/ 354 w 505"/>
                  <a:gd name="T19" fmla="*/ 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5" h="417">
                    <a:moveTo>
                      <a:pt x="354" y="5"/>
                    </a:moveTo>
                    <a:lnTo>
                      <a:pt x="354" y="5"/>
                    </a:lnTo>
                    <a:cubicBezTo>
                      <a:pt x="432" y="155"/>
                      <a:pt x="432" y="155"/>
                      <a:pt x="432" y="155"/>
                    </a:cubicBezTo>
                    <a:cubicBezTo>
                      <a:pt x="504" y="305"/>
                      <a:pt x="504" y="305"/>
                      <a:pt x="504" y="305"/>
                    </a:cubicBezTo>
                    <a:cubicBezTo>
                      <a:pt x="504" y="305"/>
                      <a:pt x="449" y="388"/>
                      <a:pt x="349" y="416"/>
                    </a:cubicBezTo>
                    <a:cubicBezTo>
                      <a:pt x="349" y="416"/>
                      <a:pt x="382" y="355"/>
                      <a:pt x="360" y="333"/>
                    </a:cubicBezTo>
                    <a:cubicBezTo>
                      <a:pt x="360" y="333"/>
                      <a:pt x="155" y="416"/>
                      <a:pt x="0" y="366"/>
                    </a:cubicBezTo>
                    <a:cubicBezTo>
                      <a:pt x="55" y="216"/>
                      <a:pt x="244" y="100"/>
                      <a:pt x="244" y="100"/>
                    </a:cubicBezTo>
                    <a:cubicBezTo>
                      <a:pt x="244" y="72"/>
                      <a:pt x="177" y="61"/>
                      <a:pt x="177" y="61"/>
                    </a:cubicBezTo>
                    <a:cubicBezTo>
                      <a:pt x="255" y="0"/>
                      <a:pt x="354" y="5"/>
                      <a:pt x="354" y="5"/>
                    </a:cubicBezTo>
                  </a:path>
                </a:pathLst>
              </a:custGeom>
              <a:solidFill>
                <a:srgbClr val="F6932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1" name="Freeform 12">
                <a:extLst>
                  <a:ext uri="{FF2B5EF4-FFF2-40B4-BE49-F238E27FC236}">
                    <a16:creationId xmlns:a16="http://schemas.microsoft.com/office/drawing/2014/main" id="{6331A2FD-3FB6-5F60-FDBC-D66AEAFEA917}"/>
                  </a:ext>
                </a:extLst>
              </p:cNvPr>
              <p:cNvSpPr>
                <a:spLocks noChangeArrowheads="1"/>
              </p:cNvSpPr>
              <p:nvPr/>
            </p:nvSpPr>
            <p:spPr bwMode="auto">
              <a:xfrm rot="21133775">
                <a:off x="18396088" y="6909838"/>
                <a:ext cx="184135" cy="167050"/>
              </a:xfrm>
              <a:custGeom>
                <a:avLst/>
                <a:gdLst>
                  <a:gd name="T0" fmla="*/ 266 w 378"/>
                  <a:gd name="T1" fmla="*/ 33 h 345"/>
                  <a:gd name="T2" fmla="*/ 266 w 378"/>
                  <a:gd name="T3" fmla="*/ 33 h 345"/>
                  <a:gd name="T4" fmla="*/ 321 w 378"/>
                  <a:gd name="T5" fmla="*/ 144 h 345"/>
                  <a:gd name="T6" fmla="*/ 377 w 378"/>
                  <a:gd name="T7" fmla="*/ 255 h 345"/>
                  <a:gd name="T8" fmla="*/ 288 w 378"/>
                  <a:gd name="T9" fmla="*/ 344 h 345"/>
                  <a:gd name="T10" fmla="*/ 266 w 378"/>
                  <a:gd name="T11" fmla="*/ 277 h 345"/>
                  <a:gd name="T12" fmla="*/ 0 w 378"/>
                  <a:gd name="T13" fmla="*/ 299 h 345"/>
                  <a:gd name="T14" fmla="*/ 182 w 378"/>
                  <a:gd name="T15" fmla="*/ 105 h 345"/>
                  <a:gd name="T16" fmla="*/ 138 w 378"/>
                  <a:gd name="T17" fmla="*/ 50 h 345"/>
                  <a:gd name="T18" fmla="*/ 266 w 378"/>
                  <a:gd name="T19" fmla="*/ 3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45">
                    <a:moveTo>
                      <a:pt x="266" y="33"/>
                    </a:moveTo>
                    <a:lnTo>
                      <a:pt x="266" y="33"/>
                    </a:lnTo>
                    <a:cubicBezTo>
                      <a:pt x="321" y="144"/>
                      <a:pt x="321" y="144"/>
                      <a:pt x="321" y="144"/>
                    </a:cubicBezTo>
                    <a:cubicBezTo>
                      <a:pt x="377" y="255"/>
                      <a:pt x="377" y="255"/>
                      <a:pt x="377" y="255"/>
                    </a:cubicBezTo>
                    <a:cubicBezTo>
                      <a:pt x="377" y="255"/>
                      <a:pt x="360" y="327"/>
                      <a:pt x="288" y="344"/>
                    </a:cubicBezTo>
                    <a:cubicBezTo>
                      <a:pt x="288" y="344"/>
                      <a:pt x="282" y="294"/>
                      <a:pt x="266" y="277"/>
                    </a:cubicBezTo>
                    <a:cubicBezTo>
                      <a:pt x="266" y="277"/>
                      <a:pt x="116" y="338"/>
                      <a:pt x="0" y="299"/>
                    </a:cubicBezTo>
                    <a:cubicBezTo>
                      <a:pt x="38" y="188"/>
                      <a:pt x="182" y="105"/>
                      <a:pt x="182" y="105"/>
                    </a:cubicBezTo>
                    <a:cubicBezTo>
                      <a:pt x="177" y="83"/>
                      <a:pt x="138" y="50"/>
                      <a:pt x="138" y="50"/>
                    </a:cubicBezTo>
                    <a:cubicBezTo>
                      <a:pt x="199" y="0"/>
                      <a:pt x="266" y="33"/>
                      <a:pt x="266" y="33"/>
                    </a:cubicBezTo>
                  </a:path>
                </a:pathLst>
              </a:custGeom>
              <a:solidFill>
                <a:srgbClr val="FAED2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2" name="Freeform 13">
                <a:extLst>
                  <a:ext uri="{FF2B5EF4-FFF2-40B4-BE49-F238E27FC236}">
                    <a16:creationId xmlns:a16="http://schemas.microsoft.com/office/drawing/2014/main" id="{B1E05773-B5A0-3724-C161-6483050D189E}"/>
                  </a:ext>
                </a:extLst>
              </p:cNvPr>
              <p:cNvSpPr>
                <a:spLocks noChangeArrowheads="1"/>
              </p:cNvSpPr>
              <p:nvPr/>
            </p:nvSpPr>
            <p:spPr bwMode="auto">
              <a:xfrm rot="21133775">
                <a:off x="18451125" y="6934813"/>
                <a:ext cx="115619" cy="104942"/>
              </a:xfrm>
              <a:custGeom>
                <a:avLst/>
                <a:gdLst>
                  <a:gd name="T0" fmla="*/ 172 w 239"/>
                  <a:gd name="T1" fmla="*/ 17 h 218"/>
                  <a:gd name="T2" fmla="*/ 172 w 239"/>
                  <a:gd name="T3" fmla="*/ 17 h 218"/>
                  <a:gd name="T4" fmla="*/ 205 w 239"/>
                  <a:gd name="T5" fmla="*/ 89 h 218"/>
                  <a:gd name="T6" fmla="*/ 238 w 239"/>
                  <a:gd name="T7" fmla="*/ 161 h 218"/>
                  <a:gd name="T8" fmla="*/ 183 w 239"/>
                  <a:gd name="T9" fmla="*/ 217 h 218"/>
                  <a:gd name="T10" fmla="*/ 172 w 239"/>
                  <a:gd name="T11" fmla="*/ 172 h 218"/>
                  <a:gd name="T12" fmla="*/ 0 w 239"/>
                  <a:gd name="T13" fmla="*/ 189 h 218"/>
                  <a:gd name="T14" fmla="*/ 116 w 239"/>
                  <a:gd name="T15" fmla="*/ 61 h 218"/>
                  <a:gd name="T16" fmla="*/ 89 w 239"/>
                  <a:gd name="T17" fmla="*/ 28 h 218"/>
                  <a:gd name="T18" fmla="*/ 172 w 239"/>
                  <a:gd name="T19" fmla="*/ 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18">
                    <a:moveTo>
                      <a:pt x="172" y="17"/>
                    </a:moveTo>
                    <a:lnTo>
                      <a:pt x="172" y="17"/>
                    </a:lnTo>
                    <a:cubicBezTo>
                      <a:pt x="205" y="89"/>
                      <a:pt x="205" y="89"/>
                      <a:pt x="205" y="89"/>
                    </a:cubicBezTo>
                    <a:cubicBezTo>
                      <a:pt x="238" y="161"/>
                      <a:pt x="238" y="161"/>
                      <a:pt x="238" y="161"/>
                    </a:cubicBezTo>
                    <a:cubicBezTo>
                      <a:pt x="238" y="161"/>
                      <a:pt x="227" y="200"/>
                      <a:pt x="183" y="217"/>
                    </a:cubicBezTo>
                    <a:cubicBezTo>
                      <a:pt x="183" y="217"/>
                      <a:pt x="183" y="183"/>
                      <a:pt x="172" y="172"/>
                    </a:cubicBezTo>
                    <a:cubicBezTo>
                      <a:pt x="172" y="172"/>
                      <a:pt x="72" y="211"/>
                      <a:pt x="0" y="189"/>
                    </a:cubicBezTo>
                    <a:cubicBezTo>
                      <a:pt x="28" y="117"/>
                      <a:pt x="116" y="61"/>
                      <a:pt x="116" y="61"/>
                    </a:cubicBezTo>
                    <a:cubicBezTo>
                      <a:pt x="116" y="50"/>
                      <a:pt x="89" y="28"/>
                      <a:pt x="89" y="28"/>
                    </a:cubicBezTo>
                    <a:cubicBezTo>
                      <a:pt x="127" y="0"/>
                      <a:pt x="172" y="17"/>
                      <a:pt x="172" y="17"/>
                    </a:cubicBezTo>
                  </a:path>
                </a:pathLst>
              </a:custGeom>
              <a:solidFill>
                <a:srgbClr val="F2F2F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3" name="Freeform 14">
                <a:extLst>
                  <a:ext uri="{FF2B5EF4-FFF2-40B4-BE49-F238E27FC236}">
                    <a16:creationId xmlns:a16="http://schemas.microsoft.com/office/drawing/2014/main" id="{FAA6C8A2-5E7B-AF4F-296E-58AB4B35EBF9}"/>
                  </a:ext>
                </a:extLst>
              </p:cNvPr>
              <p:cNvSpPr>
                <a:spLocks noChangeArrowheads="1"/>
              </p:cNvSpPr>
              <p:nvPr/>
            </p:nvSpPr>
            <p:spPr bwMode="auto">
              <a:xfrm rot="21133775">
                <a:off x="17565616" y="5086577"/>
                <a:ext cx="1603687" cy="571823"/>
              </a:xfrm>
              <a:custGeom>
                <a:avLst/>
                <a:gdLst>
                  <a:gd name="T0" fmla="*/ 2202 w 3301"/>
                  <a:gd name="T1" fmla="*/ 77 h 1176"/>
                  <a:gd name="T2" fmla="*/ 2202 w 3301"/>
                  <a:gd name="T3" fmla="*/ 77 h 1176"/>
                  <a:gd name="T4" fmla="*/ 3300 w 3301"/>
                  <a:gd name="T5" fmla="*/ 0 h 1176"/>
                  <a:gd name="T6" fmla="*/ 1392 w 3301"/>
                  <a:gd name="T7" fmla="*/ 1175 h 1176"/>
                  <a:gd name="T8" fmla="*/ 633 w 3301"/>
                  <a:gd name="T9" fmla="*/ 732 h 1176"/>
                  <a:gd name="T10" fmla="*/ 2202 w 3301"/>
                  <a:gd name="T11" fmla="*/ 77 h 1176"/>
                </a:gdLst>
                <a:ahLst/>
                <a:cxnLst>
                  <a:cxn ang="0">
                    <a:pos x="T0" y="T1"/>
                  </a:cxn>
                  <a:cxn ang="0">
                    <a:pos x="T2" y="T3"/>
                  </a:cxn>
                  <a:cxn ang="0">
                    <a:pos x="T4" y="T5"/>
                  </a:cxn>
                  <a:cxn ang="0">
                    <a:pos x="T6" y="T7"/>
                  </a:cxn>
                  <a:cxn ang="0">
                    <a:pos x="T8" y="T9"/>
                  </a:cxn>
                  <a:cxn ang="0">
                    <a:pos x="T10" y="T11"/>
                  </a:cxn>
                </a:cxnLst>
                <a:rect l="0" t="0" r="r" b="b"/>
                <a:pathLst>
                  <a:path w="3301" h="1176">
                    <a:moveTo>
                      <a:pt x="2202" y="77"/>
                    </a:moveTo>
                    <a:lnTo>
                      <a:pt x="2202" y="77"/>
                    </a:lnTo>
                    <a:cubicBezTo>
                      <a:pt x="2202" y="77"/>
                      <a:pt x="2318" y="482"/>
                      <a:pt x="3300" y="0"/>
                    </a:cubicBezTo>
                    <a:cubicBezTo>
                      <a:pt x="1392" y="1175"/>
                      <a:pt x="1392" y="1175"/>
                      <a:pt x="1392" y="1175"/>
                    </a:cubicBezTo>
                    <a:cubicBezTo>
                      <a:pt x="1392" y="1175"/>
                      <a:pt x="1265" y="648"/>
                      <a:pt x="633" y="732"/>
                    </a:cubicBezTo>
                    <a:cubicBezTo>
                      <a:pt x="0" y="820"/>
                      <a:pt x="2202" y="77"/>
                      <a:pt x="2202" y="77"/>
                    </a:cubicBez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4" name="Freeform 15">
                <a:extLst>
                  <a:ext uri="{FF2B5EF4-FFF2-40B4-BE49-F238E27FC236}">
                    <a16:creationId xmlns:a16="http://schemas.microsoft.com/office/drawing/2014/main" id="{04EC6BD3-D1B2-37FC-56C5-2F5A5A926763}"/>
                  </a:ext>
                </a:extLst>
              </p:cNvPr>
              <p:cNvSpPr>
                <a:spLocks noChangeArrowheads="1"/>
              </p:cNvSpPr>
              <p:nvPr/>
            </p:nvSpPr>
            <p:spPr bwMode="auto">
              <a:xfrm rot="21133775">
                <a:off x="17797623" y="4315578"/>
                <a:ext cx="3192385" cy="2017445"/>
              </a:xfrm>
              <a:custGeom>
                <a:avLst/>
                <a:gdLst>
                  <a:gd name="T0" fmla="*/ 6576 w 6577"/>
                  <a:gd name="T1" fmla="*/ 555 h 4154"/>
                  <a:gd name="T2" fmla="*/ 6576 w 6577"/>
                  <a:gd name="T3" fmla="*/ 555 h 4154"/>
                  <a:gd name="T4" fmla="*/ 3038 w 6577"/>
                  <a:gd name="T5" fmla="*/ 1192 h 4154"/>
                  <a:gd name="T6" fmla="*/ 0 w 6577"/>
                  <a:gd name="T7" fmla="*/ 3371 h 4154"/>
                  <a:gd name="T8" fmla="*/ 161 w 6577"/>
                  <a:gd name="T9" fmla="*/ 3698 h 4154"/>
                  <a:gd name="T10" fmla="*/ 321 w 6577"/>
                  <a:gd name="T11" fmla="*/ 4031 h 4154"/>
                  <a:gd name="T12" fmla="*/ 3903 w 6577"/>
                  <a:gd name="T13" fmla="*/ 2961 h 4154"/>
                  <a:gd name="T14" fmla="*/ 6576 w 6577"/>
                  <a:gd name="T15" fmla="*/ 555 h 4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7" h="4154">
                    <a:moveTo>
                      <a:pt x="6576" y="555"/>
                    </a:moveTo>
                    <a:lnTo>
                      <a:pt x="6576" y="555"/>
                    </a:lnTo>
                    <a:cubicBezTo>
                      <a:pt x="6576" y="555"/>
                      <a:pt x="5472" y="0"/>
                      <a:pt x="3038" y="1192"/>
                    </a:cubicBezTo>
                    <a:cubicBezTo>
                      <a:pt x="604" y="2390"/>
                      <a:pt x="0" y="3371"/>
                      <a:pt x="0" y="3371"/>
                    </a:cubicBezTo>
                    <a:cubicBezTo>
                      <a:pt x="161" y="3698"/>
                      <a:pt x="161" y="3698"/>
                      <a:pt x="161" y="3698"/>
                    </a:cubicBezTo>
                    <a:cubicBezTo>
                      <a:pt x="321" y="4031"/>
                      <a:pt x="321" y="4031"/>
                      <a:pt x="321" y="4031"/>
                    </a:cubicBezTo>
                    <a:cubicBezTo>
                      <a:pt x="321" y="4031"/>
                      <a:pt x="1469" y="4153"/>
                      <a:pt x="3903" y="2961"/>
                    </a:cubicBezTo>
                    <a:cubicBezTo>
                      <a:pt x="6343" y="1763"/>
                      <a:pt x="6576" y="555"/>
                      <a:pt x="6576" y="555"/>
                    </a:cubicBezTo>
                  </a:path>
                </a:pathLst>
              </a:custGeom>
              <a:solidFill>
                <a:schemeClr val="accent1"/>
              </a:solidFill>
              <a:ln>
                <a:noFill/>
              </a:ln>
              <a:effectLst/>
            </p:spPr>
            <p:txBody>
              <a:bodyPr wrap="none" lIns="152366" tIns="76183" rIns="152366" bIns="76183" anchor="ctr"/>
              <a:lstStyle/>
              <a:p>
                <a:endParaRPr lang="en-US"/>
              </a:p>
            </p:txBody>
          </p:sp>
          <p:sp>
            <p:nvSpPr>
              <p:cNvPr id="25" name="Freeform 16">
                <a:extLst>
                  <a:ext uri="{FF2B5EF4-FFF2-40B4-BE49-F238E27FC236}">
                    <a16:creationId xmlns:a16="http://schemas.microsoft.com/office/drawing/2014/main" id="{902ABBCB-ABD2-AEFE-EBF1-86AD1C307DAD}"/>
                  </a:ext>
                </a:extLst>
              </p:cNvPr>
              <p:cNvSpPr>
                <a:spLocks noChangeArrowheads="1"/>
              </p:cNvSpPr>
              <p:nvPr/>
            </p:nvSpPr>
            <p:spPr bwMode="auto">
              <a:xfrm rot="21133775">
                <a:off x="18143588" y="5657724"/>
                <a:ext cx="513866" cy="721739"/>
              </a:xfrm>
              <a:custGeom>
                <a:avLst/>
                <a:gdLst>
                  <a:gd name="T0" fmla="*/ 571 w 1060"/>
                  <a:gd name="T1" fmla="*/ 1486 h 1487"/>
                  <a:gd name="T2" fmla="*/ 571 w 1060"/>
                  <a:gd name="T3" fmla="*/ 1486 h 1487"/>
                  <a:gd name="T4" fmla="*/ 1059 w 1060"/>
                  <a:gd name="T5" fmla="*/ 1381 h 1487"/>
                  <a:gd name="T6" fmla="*/ 382 w 1060"/>
                  <a:gd name="T7" fmla="*/ 0 h 1487"/>
                  <a:gd name="T8" fmla="*/ 0 w 1060"/>
                  <a:gd name="T9" fmla="*/ 316 h 1487"/>
                  <a:gd name="T10" fmla="*/ 571 w 1060"/>
                  <a:gd name="T11" fmla="*/ 1486 h 1487"/>
                </a:gdLst>
                <a:ahLst/>
                <a:cxnLst>
                  <a:cxn ang="0">
                    <a:pos x="T0" y="T1"/>
                  </a:cxn>
                  <a:cxn ang="0">
                    <a:pos x="T2" y="T3"/>
                  </a:cxn>
                  <a:cxn ang="0">
                    <a:pos x="T4" y="T5"/>
                  </a:cxn>
                  <a:cxn ang="0">
                    <a:pos x="T6" y="T7"/>
                  </a:cxn>
                  <a:cxn ang="0">
                    <a:pos x="T8" y="T9"/>
                  </a:cxn>
                  <a:cxn ang="0">
                    <a:pos x="T10" y="T11"/>
                  </a:cxn>
                </a:cxnLst>
                <a:rect l="0" t="0" r="r" b="b"/>
                <a:pathLst>
                  <a:path w="1060" h="1487">
                    <a:moveTo>
                      <a:pt x="571" y="1486"/>
                    </a:moveTo>
                    <a:lnTo>
                      <a:pt x="571" y="1486"/>
                    </a:lnTo>
                    <a:cubicBezTo>
                      <a:pt x="715" y="1458"/>
                      <a:pt x="876" y="1425"/>
                      <a:pt x="1059" y="1381"/>
                    </a:cubicBezTo>
                    <a:cubicBezTo>
                      <a:pt x="382" y="0"/>
                      <a:pt x="382" y="0"/>
                      <a:pt x="382" y="0"/>
                    </a:cubicBezTo>
                    <a:cubicBezTo>
                      <a:pt x="232" y="117"/>
                      <a:pt x="105" y="222"/>
                      <a:pt x="0" y="316"/>
                    </a:cubicBezTo>
                    <a:lnTo>
                      <a:pt x="571" y="1486"/>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6" name="Freeform 17">
                <a:extLst>
                  <a:ext uri="{FF2B5EF4-FFF2-40B4-BE49-F238E27FC236}">
                    <a16:creationId xmlns:a16="http://schemas.microsoft.com/office/drawing/2014/main" id="{C2CB3282-35D4-9CBF-4857-19F583D7D99E}"/>
                  </a:ext>
                </a:extLst>
              </p:cNvPr>
              <p:cNvSpPr>
                <a:spLocks noChangeArrowheads="1"/>
              </p:cNvSpPr>
              <p:nvPr/>
            </p:nvSpPr>
            <p:spPr bwMode="auto">
              <a:xfrm rot="21133775">
                <a:off x="20216038" y="4307530"/>
                <a:ext cx="695859" cy="687472"/>
              </a:xfrm>
              <a:custGeom>
                <a:avLst/>
                <a:gdLst>
                  <a:gd name="T0" fmla="*/ 616 w 1432"/>
                  <a:gd name="T1" fmla="*/ 1414 h 1415"/>
                  <a:gd name="T2" fmla="*/ 616 w 1432"/>
                  <a:gd name="T3" fmla="*/ 1414 h 1415"/>
                  <a:gd name="T4" fmla="*/ 1431 w 1432"/>
                  <a:gd name="T5" fmla="*/ 233 h 1415"/>
                  <a:gd name="T6" fmla="*/ 0 w 1432"/>
                  <a:gd name="T7" fmla="*/ 155 h 1415"/>
                  <a:gd name="T8" fmla="*/ 616 w 1432"/>
                  <a:gd name="T9" fmla="*/ 1414 h 1415"/>
                </a:gdLst>
                <a:ahLst/>
                <a:cxnLst>
                  <a:cxn ang="0">
                    <a:pos x="T0" y="T1"/>
                  </a:cxn>
                  <a:cxn ang="0">
                    <a:pos x="T2" y="T3"/>
                  </a:cxn>
                  <a:cxn ang="0">
                    <a:pos x="T4" y="T5"/>
                  </a:cxn>
                  <a:cxn ang="0">
                    <a:pos x="T6" y="T7"/>
                  </a:cxn>
                  <a:cxn ang="0">
                    <a:pos x="T8" y="T9"/>
                  </a:cxn>
                </a:cxnLst>
                <a:rect l="0" t="0" r="r" b="b"/>
                <a:pathLst>
                  <a:path w="1432" h="1415">
                    <a:moveTo>
                      <a:pt x="616" y="1414"/>
                    </a:moveTo>
                    <a:lnTo>
                      <a:pt x="616" y="1414"/>
                    </a:lnTo>
                    <a:cubicBezTo>
                      <a:pt x="1337" y="737"/>
                      <a:pt x="1431" y="233"/>
                      <a:pt x="1431" y="233"/>
                    </a:cubicBezTo>
                    <a:cubicBezTo>
                      <a:pt x="1431" y="233"/>
                      <a:pt x="976" y="0"/>
                      <a:pt x="0" y="155"/>
                    </a:cubicBezTo>
                    <a:lnTo>
                      <a:pt x="616" y="1414"/>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7" name="Freeform 18">
                <a:extLst>
                  <a:ext uri="{FF2B5EF4-FFF2-40B4-BE49-F238E27FC236}">
                    <a16:creationId xmlns:a16="http://schemas.microsoft.com/office/drawing/2014/main" id="{9D5E4C02-E8E6-86EF-8BA8-4DF5DA45680B}"/>
                  </a:ext>
                </a:extLst>
              </p:cNvPr>
              <p:cNvSpPr>
                <a:spLocks noChangeArrowheads="1"/>
              </p:cNvSpPr>
              <p:nvPr/>
            </p:nvSpPr>
            <p:spPr bwMode="auto">
              <a:xfrm rot="21133775">
                <a:off x="17613473" y="4674257"/>
                <a:ext cx="1295366" cy="820255"/>
              </a:xfrm>
              <a:custGeom>
                <a:avLst/>
                <a:gdLst>
                  <a:gd name="T0" fmla="*/ 2667 w 2668"/>
                  <a:gd name="T1" fmla="*/ 227 h 1687"/>
                  <a:gd name="T2" fmla="*/ 2667 w 2668"/>
                  <a:gd name="T3" fmla="*/ 227 h 1687"/>
                  <a:gd name="T4" fmla="*/ 1236 w 2668"/>
                  <a:gd name="T5" fmla="*/ 482 h 1687"/>
                  <a:gd name="T6" fmla="*/ 0 w 2668"/>
                  <a:gd name="T7" fmla="*/ 1364 h 1687"/>
                  <a:gd name="T8" fmla="*/ 66 w 2668"/>
                  <a:gd name="T9" fmla="*/ 1497 h 1687"/>
                  <a:gd name="T10" fmla="*/ 133 w 2668"/>
                  <a:gd name="T11" fmla="*/ 1636 h 1687"/>
                  <a:gd name="T12" fmla="*/ 1586 w 2668"/>
                  <a:gd name="T13" fmla="*/ 1198 h 1687"/>
                  <a:gd name="T14" fmla="*/ 2667 w 2668"/>
                  <a:gd name="T15" fmla="*/ 227 h 1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8" h="1687">
                    <a:moveTo>
                      <a:pt x="2667" y="227"/>
                    </a:moveTo>
                    <a:lnTo>
                      <a:pt x="2667" y="227"/>
                    </a:lnTo>
                    <a:cubicBezTo>
                      <a:pt x="2667" y="227"/>
                      <a:pt x="2223" y="0"/>
                      <a:pt x="1236" y="482"/>
                    </a:cubicBezTo>
                    <a:cubicBezTo>
                      <a:pt x="249" y="970"/>
                      <a:pt x="0" y="1364"/>
                      <a:pt x="0" y="1364"/>
                    </a:cubicBezTo>
                    <a:cubicBezTo>
                      <a:pt x="66" y="1497"/>
                      <a:pt x="66" y="1497"/>
                      <a:pt x="66" y="1497"/>
                    </a:cubicBezTo>
                    <a:cubicBezTo>
                      <a:pt x="133" y="1636"/>
                      <a:pt x="133" y="1636"/>
                      <a:pt x="133" y="1636"/>
                    </a:cubicBezTo>
                    <a:cubicBezTo>
                      <a:pt x="133" y="1636"/>
                      <a:pt x="599" y="1686"/>
                      <a:pt x="1586" y="1198"/>
                    </a:cubicBezTo>
                    <a:cubicBezTo>
                      <a:pt x="2573" y="715"/>
                      <a:pt x="2667" y="227"/>
                      <a:pt x="2667" y="227"/>
                    </a:cubicBezTo>
                  </a:path>
                </a:pathLst>
              </a:custGeom>
              <a:solidFill>
                <a:schemeClr val="accent3"/>
              </a:solidFill>
              <a:ln>
                <a:noFill/>
              </a:ln>
              <a:effectLst/>
            </p:spPr>
            <p:txBody>
              <a:bodyPr wrap="none" lIns="152366" tIns="76183" rIns="152366" bIns="76183" anchor="ctr"/>
              <a:lstStyle/>
              <a:p>
                <a:endParaRPr lang="en-US"/>
              </a:p>
            </p:txBody>
          </p:sp>
          <p:sp>
            <p:nvSpPr>
              <p:cNvPr id="28" name="Freeform 19">
                <a:extLst>
                  <a:ext uri="{FF2B5EF4-FFF2-40B4-BE49-F238E27FC236}">
                    <a16:creationId xmlns:a16="http://schemas.microsoft.com/office/drawing/2014/main" id="{D82E93A3-F4B5-7B48-EF45-8E9A020460BD}"/>
                  </a:ext>
                </a:extLst>
              </p:cNvPr>
              <p:cNvSpPr>
                <a:spLocks noChangeArrowheads="1"/>
              </p:cNvSpPr>
              <p:nvPr/>
            </p:nvSpPr>
            <p:spPr bwMode="auto">
              <a:xfrm rot="21133775">
                <a:off x="18420546" y="4748513"/>
                <a:ext cx="239803" cy="346949"/>
              </a:xfrm>
              <a:custGeom>
                <a:avLst/>
                <a:gdLst>
                  <a:gd name="T0" fmla="*/ 200 w 494"/>
                  <a:gd name="T1" fmla="*/ 0 h 716"/>
                  <a:gd name="T2" fmla="*/ 200 w 494"/>
                  <a:gd name="T3" fmla="*/ 0 h 716"/>
                  <a:gd name="T4" fmla="*/ 0 w 494"/>
                  <a:gd name="T5" fmla="*/ 55 h 716"/>
                  <a:gd name="T6" fmla="*/ 322 w 494"/>
                  <a:gd name="T7" fmla="*/ 715 h 716"/>
                  <a:gd name="T8" fmla="*/ 493 w 494"/>
                  <a:gd name="T9" fmla="*/ 593 h 716"/>
                  <a:gd name="T10" fmla="*/ 200 w 494"/>
                  <a:gd name="T11" fmla="*/ 0 h 716"/>
                </a:gdLst>
                <a:ahLst/>
                <a:cxnLst>
                  <a:cxn ang="0">
                    <a:pos x="T0" y="T1"/>
                  </a:cxn>
                  <a:cxn ang="0">
                    <a:pos x="T2" y="T3"/>
                  </a:cxn>
                  <a:cxn ang="0">
                    <a:pos x="T4" y="T5"/>
                  </a:cxn>
                  <a:cxn ang="0">
                    <a:pos x="T6" y="T7"/>
                  </a:cxn>
                  <a:cxn ang="0">
                    <a:pos x="T8" y="T9"/>
                  </a:cxn>
                  <a:cxn ang="0">
                    <a:pos x="T10" y="T11"/>
                  </a:cxn>
                </a:cxnLst>
                <a:rect l="0" t="0" r="r" b="b"/>
                <a:pathLst>
                  <a:path w="494" h="716">
                    <a:moveTo>
                      <a:pt x="200" y="0"/>
                    </a:moveTo>
                    <a:lnTo>
                      <a:pt x="200" y="0"/>
                    </a:lnTo>
                    <a:cubicBezTo>
                      <a:pt x="139" y="17"/>
                      <a:pt x="72" y="33"/>
                      <a:pt x="0" y="55"/>
                    </a:cubicBezTo>
                    <a:cubicBezTo>
                      <a:pt x="322" y="715"/>
                      <a:pt x="322" y="715"/>
                      <a:pt x="322" y="715"/>
                    </a:cubicBezTo>
                    <a:cubicBezTo>
                      <a:pt x="383" y="676"/>
                      <a:pt x="444" y="632"/>
                      <a:pt x="493" y="593"/>
                    </a:cubicBezTo>
                    <a:lnTo>
                      <a:pt x="200" y="0"/>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29" name="Freeform 20">
                <a:extLst>
                  <a:ext uri="{FF2B5EF4-FFF2-40B4-BE49-F238E27FC236}">
                    <a16:creationId xmlns:a16="http://schemas.microsoft.com/office/drawing/2014/main" id="{A09AB012-1E13-87F5-8A1D-FCF02D842C74}"/>
                  </a:ext>
                </a:extLst>
              </p:cNvPr>
              <p:cNvSpPr>
                <a:spLocks noChangeArrowheads="1"/>
              </p:cNvSpPr>
              <p:nvPr/>
            </p:nvSpPr>
            <p:spPr bwMode="auto">
              <a:xfrm rot="21133775">
                <a:off x="18585241" y="4670367"/>
                <a:ext cx="291191" cy="284842"/>
              </a:xfrm>
              <a:custGeom>
                <a:avLst/>
                <a:gdLst>
                  <a:gd name="T0" fmla="*/ 255 w 600"/>
                  <a:gd name="T1" fmla="*/ 587 h 588"/>
                  <a:gd name="T2" fmla="*/ 255 w 600"/>
                  <a:gd name="T3" fmla="*/ 587 h 588"/>
                  <a:gd name="T4" fmla="*/ 599 w 600"/>
                  <a:gd name="T5" fmla="*/ 99 h 588"/>
                  <a:gd name="T6" fmla="*/ 0 w 600"/>
                  <a:gd name="T7" fmla="*/ 72 h 588"/>
                  <a:gd name="T8" fmla="*/ 255 w 600"/>
                  <a:gd name="T9" fmla="*/ 587 h 588"/>
                </a:gdLst>
                <a:ahLst/>
                <a:cxnLst>
                  <a:cxn ang="0">
                    <a:pos x="T0" y="T1"/>
                  </a:cxn>
                  <a:cxn ang="0">
                    <a:pos x="T2" y="T3"/>
                  </a:cxn>
                  <a:cxn ang="0">
                    <a:pos x="T4" y="T5"/>
                  </a:cxn>
                  <a:cxn ang="0">
                    <a:pos x="T6" y="T7"/>
                  </a:cxn>
                  <a:cxn ang="0">
                    <a:pos x="T8" y="T9"/>
                  </a:cxn>
                </a:cxnLst>
                <a:rect l="0" t="0" r="r" b="b"/>
                <a:pathLst>
                  <a:path w="600" h="588">
                    <a:moveTo>
                      <a:pt x="255" y="587"/>
                    </a:moveTo>
                    <a:lnTo>
                      <a:pt x="255" y="587"/>
                    </a:lnTo>
                    <a:cubicBezTo>
                      <a:pt x="560" y="310"/>
                      <a:pt x="599" y="99"/>
                      <a:pt x="599" y="99"/>
                    </a:cubicBezTo>
                    <a:cubicBezTo>
                      <a:pt x="599" y="99"/>
                      <a:pt x="410" y="0"/>
                      <a:pt x="0" y="72"/>
                    </a:cubicBezTo>
                    <a:lnTo>
                      <a:pt x="255" y="587"/>
                    </a:lnTo>
                  </a:path>
                </a:pathLst>
              </a:custGeom>
              <a:solidFill>
                <a:srgbClr val="BF282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0" name="Freeform 21">
                <a:extLst>
                  <a:ext uri="{FF2B5EF4-FFF2-40B4-BE49-F238E27FC236}">
                    <a16:creationId xmlns:a16="http://schemas.microsoft.com/office/drawing/2014/main" id="{65A3E9B6-46B2-2FA3-BEF2-4544A1447142}"/>
                  </a:ext>
                </a:extLst>
              </p:cNvPr>
              <p:cNvSpPr>
                <a:spLocks noChangeArrowheads="1"/>
              </p:cNvSpPr>
              <p:nvPr/>
            </p:nvSpPr>
            <p:spPr bwMode="auto">
              <a:xfrm rot="21133775">
                <a:off x="19622774" y="4739965"/>
                <a:ext cx="573816" cy="573965"/>
              </a:xfrm>
              <a:custGeom>
                <a:avLst/>
                <a:gdLst>
                  <a:gd name="T0" fmla="*/ 821 w 1182"/>
                  <a:gd name="T1" fmla="*/ 1054 h 1182"/>
                  <a:gd name="T2" fmla="*/ 821 w 1182"/>
                  <a:gd name="T3" fmla="*/ 1054 h 1182"/>
                  <a:gd name="T4" fmla="*/ 128 w 1182"/>
                  <a:gd name="T5" fmla="*/ 821 h 1182"/>
                  <a:gd name="T6" fmla="*/ 361 w 1182"/>
                  <a:gd name="T7" fmla="*/ 122 h 1182"/>
                  <a:gd name="T8" fmla="*/ 1059 w 1182"/>
                  <a:gd name="T9" fmla="*/ 361 h 1182"/>
                  <a:gd name="T10" fmla="*/ 821 w 1182"/>
                  <a:gd name="T11" fmla="*/ 1054 h 1182"/>
                </a:gdLst>
                <a:ahLst/>
                <a:cxnLst>
                  <a:cxn ang="0">
                    <a:pos x="T0" y="T1"/>
                  </a:cxn>
                  <a:cxn ang="0">
                    <a:pos x="T2" y="T3"/>
                  </a:cxn>
                  <a:cxn ang="0">
                    <a:pos x="T4" y="T5"/>
                  </a:cxn>
                  <a:cxn ang="0">
                    <a:pos x="T6" y="T7"/>
                  </a:cxn>
                  <a:cxn ang="0">
                    <a:pos x="T8" y="T9"/>
                  </a:cxn>
                  <a:cxn ang="0">
                    <a:pos x="T10" y="T11"/>
                  </a:cxn>
                </a:cxnLst>
                <a:rect l="0" t="0" r="r" b="b"/>
                <a:pathLst>
                  <a:path w="1182" h="1182">
                    <a:moveTo>
                      <a:pt x="821" y="1054"/>
                    </a:moveTo>
                    <a:lnTo>
                      <a:pt x="821" y="1054"/>
                    </a:lnTo>
                    <a:cubicBezTo>
                      <a:pt x="560" y="1181"/>
                      <a:pt x="250" y="1076"/>
                      <a:pt x="128" y="821"/>
                    </a:cubicBezTo>
                    <a:cubicBezTo>
                      <a:pt x="0" y="560"/>
                      <a:pt x="105" y="250"/>
                      <a:pt x="361" y="122"/>
                    </a:cubicBezTo>
                    <a:cubicBezTo>
                      <a:pt x="621" y="0"/>
                      <a:pt x="932" y="106"/>
                      <a:pt x="1059" y="361"/>
                    </a:cubicBezTo>
                    <a:cubicBezTo>
                      <a:pt x="1181" y="621"/>
                      <a:pt x="1076" y="932"/>
                      <a:pt x="821" y="1054"/>
                    </a:cubicBezTo>
                  </a:path>
                </a:pathLst>
              </a:custGeom>
              <a:solidFill>
                <a:srgbClr val="29355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1" name="Freeform 22">
                <a:extLst>
                  <a:ext uri="{FF2B5EF4-FFF2-40B4-BE49-F238E27FC236}">
                    <a16:creationId xmlns:a16="http://schemas.microsoft.com/office/drawing/2014/main" id="{628D9AA1-4362-D2FC-2A8B-FC2C87FAC8CB}"/>
                  </a:ext>
                </a:extLst>
              </p:cNvPr>
              <p:cNvSpPr>
                <a:spLocks noChangeArrowheads="1"/>
              </p:cNvSpPr>
              <p:nvPr/>
            </p:nvSpPr>
            <p:spPr bwMode="auto">
              <a:xfrm rot="21133775">
                <a:off x="19695417" y="4808365"/>
                <a:ext cx="430362" cy="434758"/>
              </a:xfrm>
              <a:custGeom>
                <a:avLst/>
                <a:gdLst>
                  <a:gd name="T0" fmla="*/ 615 w 888"/>
                  <a:gd name="T1" fmla="*/ 792 h 893"/>
                  <a:gd name="T2" fmla="*/ 615 w 888"/>
                  <a:gd name="T3" fmla="*/ 792 h 893"/>
                  <a:gd name="T4" fmla="*/ 94 w 888"/>
                  <a:gd name="T5" fmla="*/ 615 h 893"/>
                  <a:gd name="T6" fmla="*/ 271 w 888"/>
                  <a:gd name="T7" fmla="*/ 94 h 893"/>
                  <a:gd name="T8" fmla="*/ 793 w 888"/>
                  <a:gd name="T9" fmla="*/ 277 h 893"/>
                  <a:gd name="T10" fmla="*/ 615 w 888"/>
                  <a:gd name="T11" fmla="*/ 792 h 893"/>
                </a:gdLst>
                <a:ahLst/>
                <a:cxnLst>
                  <a:cxn ang="0">
                    <a:pos x="T0" y="T1"/>
                  </a:cxn>
                  <a:cxn ang="0">
                    <a:pos x="T2" y="T3"/>
                  </a:cxn>
                  <a:cxn ang="0">
                    <a:pos x="T4" y="T5"/>
                  </a:cxn>
                  <a:cxn ang="0">
                    <a:pos x="T6" y="T7"/>
                  </a:cxn>
                  <a:cxn ang="0">
                    <a:pos x="T8" y="T9"/>
                  </a:cxn>
                  <a:cxn ang="0">
                    <a:pos x="T10" y="T11"/>
                  </a:cxn>
                </a:cxnLst>
                <a:rect l="0" t="0" r="r" b="b"/>
                <a:pathLst>
                  <a:path w="888" h="893">
                    <a:moveTo>
                      <a:pt x="615" y="792"/>
                    </a:moveTo>
                    <a:lnTo>
                      <a:pt x="615" y="792"/>
                    </a:lnTo>
                    <a:cubicBezTo>
                      <a:pt x="421" y="892"/>
                      <a:pt x="188" y="809"/>
                      <a:pt x="94" y="615"/>
                    </a:cubicBezTo>
                    <a:cubicBezTo>
                      <a:pt x="0" y="426"/>
                      <a:pt x="78" y="188"/>
                      <a:pt x="271" y="94"/>
                    </a:cubicBezTo>
                    <a:cubicBezTo>
                      <a:pt x="466" y="0"/>
                      <a:pt x="699" y="83"/>
                      <a:pt x="793" y="277"/>
                    </a:cubicBezTo>
                    <a:cubicBezTo>
                      <a:pt x="887" y="465"/>
                      <a:pt x="804" y="698"/>
                      <a:pt x="615" y="792"/>
                    </a:cubicBezTo>
                  </a:path>
                </a:pathLst>
              </a:custGeom>
              <a:solidFill>
                <a:srgbClr val="FEDF5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2" name="Freeform 23">
                <a:extLst>
                  <a:ext uri="{FF2B5EF4-FFF2-40B4-BE49-F238E27FC236}">
                    <a16:creationId xmlns:a16="http://schemas.microsoft.com/office/drawing/2014/main" id="{11470CB8-FA54-9137-7E88-78DBE84DDDE6}"/>
                  </a:ext>
                </a:extLst>
              </p:cNvPr>
              <p:cNvSpPr>
                <a:spLocks noChangeArrowheads="1"/>
              </p:cNvSpPr>
              <p:nvPr/>
            </p:nvSpPr>
            <p:spPr bwMode="auto">
              <a:xfrm rot="21133775">
                <a:off x="17800433" y="6157663"/>
                <a:ext cx="282626" cy="409058"/>
              </a:xfrm>
              <a:custGeom>
                <a:avLst/>
                <a:gdLst>
                  <a:gd name="T0" fmla="*/ 393 w 583"/>
                  <a:gd name="T1" fmla="*/ 843 h 844"/>
                  <a:gd name="T2" fmla="*/ 0 w 583"/>
                  <a:gd name="T3" fmla="*/ 44 h 844"/>
                  <a:gd name="T4" fmla="*/ 255 w 583"/>
                  <a:gd name="T5" fmla="*/ 0 h 844"/>
                  <a:gd name="T6" fmla="*/ 582 w 583"/>
                  <a:gd name="T7" fmla="*/ 665 h 844"/>
                  <a:gd name="T8" fmla="*/ 393 w 583"/>
                  <a:gd name="T9" fmla="*/ 843 h 844"/>
                </a:gdLst>
                <a:ahLst/>
                <a:cxnLst>
                  <a:cxn ang="0">
                    <a:pos x="T0" y="T1"/>
                  </a:cxn>
                  <a:cxn ang="0">
                    <a:pos x="T2" y="T3"/>
                  </a:cxn>
                  <a:cxn ang="0">
                    <a:pos x="T4" y="T5"/>
                  </a:cxn>
                  <a:cxn ang="0">
                    <a:pos x="T6" y="T7"/>
                  </a:cxn>
                  <a:cxn ang="0">
                    <a:pos x="T8" y="T9"/>
                  </a:cxn>
                </a:cxnLst>
                <a:rect l="0" t="0" r="r" b="b"/>
                <a:pathLst>
                  <a:path w="583" h="844">
                    <a:moveTo>
                      <a:pt x="393" y="843"/>
                    </a:moveTo>
                    <a:lnTo>
                      <a:pt x="0" y="44"/>
                    </a:lnTo>
                    <a:lnTo>
                      <a:pt x="255" y="0"/>
                    </a:lnTo>
                    <a:lnTo>
                      <a:pt x="582" y="665"/>
                    </a:lnTo>
                    <a:lnTo>
                      <a:pt x="393" y="843"/>
                    </a:lnTo>
                  </a:path>
                </a:pathLst>
              </a:custGeom>
              <a:solidFill>
                <a:srgbClr val="81818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3" name="Freeform 24">
                <a:extLst>
                  <a:ext uri="{FF2B5EF4-FFF2-40B4-BE49-F238E27FC236}">
                    <a16:creationId xmlns:a16="http://schemas.microsoft.com/office/drawing/2014/main" id="{92E17099-2D70-CA91-71C0-4CD5F5FD291C}"/>
                  </a:ext>
                </a:extLst>
              </p:cNvPr>
              <p:cNvSpPr>
                <a:spLocks noChangeArrowheads="1"/>
              </p:cNvSpPr>
              <p:nvPr/>
            </p:nvSpPr>
            <p:spPr bwMode="auto">
              <a:xfrm rot="21133775">
                <a:off x="17553511" y="5423712"/>
                <a:ext cx="177713" cy="197034"/>
              </a:xfrm>
              <a:custGeom>
                <a:avLst/>
                <a:gdLst>
                  <a:gd name="T0" fmla="*/ 155 w 367"/>
                  <a:gd name="T1" fmla="*/ 405 h 406"/>
                  <a:gd name="T2" fmla="*/ 0 w 367"/>
                  <a:gd name="T3" fmla="*/ 83 h 406"/>
                  <a:gd name="T4" fmla="*/ 233 w 367"/>
                  <a:gd name="T5" fmla="*/ 0 h 406"/>
                  <a:gd name="T6" fmla="*/ 366 w 367"/>
                  <a:gd name="T7" fmla="*/ 272 h 406"/>
                  <a:gd name="T8" fmla="*/ 155 w 367"/>
                  <a:gd name="T9" fmla="*/ 405 h 406"/>
                </a:gdLst>
                <a:ahLst/>
                <a:cxnLst>
                  <a:cxn ang="0">
                    <a:pos x="T0" y="T1"/>
                  </a:cxn>
                  <a:cxn ang="0">
                    <a:pos x="T2" y="T3"/>
                  </a:cxn>
                  <a:cxn ang="0">
                    <a:pos x="T4" y="T5"/>
                  </a:cxn>
                  <a:cxn ang="0">
                    <a:pos x="T6" y="T7"/>
                  </a:cxn>
                  <a:cxn ang="0">
                    <a:pos x="T8" y="T9"/>
                  </a:cxn>
                </a:cxnLst>
                <a:rect l="0" t="0" r="r" b="b"/>
                <a:pathLst>
                  <a:path w="367" h="406">
                    <a:moveTo>
                      <a:pt x="155" y="405"/>
                    </a:moveTo>
                    <a:lnTo>
                      <a:pt x="0" y="83"/>
                    </a:lnTo>
                    <a:lnTo>
                      <a:pt x="233" y="0"/>
                    </a:lnTo>
                    <a:lnTo>
                      <a:pt x="366" y="272"/>
                    </a:lnTo>
                    <a:lnTo>
                      <a:pt x="155" y="405"/>
                    </a:lnTo>
                  </a:path>
                </a:pathLst>
              </a:custGeom>
              <a:solidFill>
                <a:srgbClr val="81818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4" name="Freeform 25">
                <a:extLst>
                  <a:ext uri="{FF2B5EF4-FFF2-40B4-BE49-F238E27FC236}">
                    <a16:creationId xmlns:a16="http://schemas.microsoft.com/office/drawing/2014/main" id="{15BAECFB-71C2-DE99-F9C5-B68D3AB8D305}"/>
                  </a:ext>
                </a:extLst>
              </p:cNvPr>
              <p:cNvSpPr>
                <a:spLocks noChangeArrowheads="1"/>
              </p:cNvSpPr>
              <p:nvPr/>
            </p:nvSpPr>
            <p:spPr bwMode="auto">
              <a:xfrm rot="21133775">
                <a:off x="17439196" y="6234296"/>
                <a:ext cx="550262" cy="454032"/>
              </a:xfrm>
              <a:custGeom>
                <a:avLst/>
                <a:gdLst>
                  <a:gd name="T0" fmla="*/ 1131 w 1132"/>
                  <a:gd name="T1" fmla="*/ 688 h 933"/>
                  <a:gd name="T2" fmla="*/ 1131 w 1132"/>
                  <a:gd name="T3" fmla="*/ 688 h 933"/>
                  <a:gd name="T4" fmla="*/ 965 w 1132"/>
                  <a:gd name="T5" fmla="*/ 349 h 933"/>
                  <a:gd name="T6" fmla="*/ 798 w 1132"/>
                  <a:gd name="T7" fmla="*/ 11 h 933"/>
                  <a:gd name="T8" fmla="*/ 394 w 1132"/>
                  <a:gd name="T9" fmla="*/ 133 h 933"/>
                  <a:gd name="T10" fmla="*/ 549 w 1132"/>
                  <a:gd name="T11" fmla="*/ 227 h 933"/>
                  <a:gd name="T12" fmla="*/ 0 w 1132"/>
                  <a:gd name="T13" fmla="*/ 821 h 933"/>
                  <a:gd name="T14" fmla="*/ 804 w 1132"/>
                  <a:gd name="T15" fmla="*/ 749 h 933"/>
                  <a:gd name="T16" fmla="*/ 787 w 1132"/>
                  <a:gd name="T17" fmla="*/ 932 h 933"/>
                  <a:gd name="T18" fmla="*/ 1131 w 1132"/>
                  <a:gd name="T19" fmla="*/ 68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933">
                    <a:moveTo>
                      <a:pt x="1131" y="688"/>
                    </a:moveTo>
                    <a:lnTo>
                      <a:pt x="1131" y="688"/>
                    </a:lnTo>
                    <a:cubicBezTo>
                      <a:pt x="965" y="349"/>
                      <a:pt x="965" y="349"/>
                      <a:pt x="965" y="349"/>
                    </a:cubicBezTo>
                    <a:cubicBezTo>
                      <a:pt x="798" y="11"/>
                      <a:pt x="798" y="11"/>
                      <a:pt x="798" y="11"/>
                    </a:cubicBezTo>
                    <a:cubicBezTo>
                      <a:pt x="798" y="11"/>
                      <a:pt x="576" y="0"/>
                      <a:pt x="394" y="133"/>
                    </a:cubicBezTo>
                    <a:cubicBezTo>
                      <a:pt x="394" y="133"/>
                      <a:pt x="543" y="161"/>
                      <a:pt x="549" y="227"/>
                    </a:cubicBezTo>
                    <a:cubicBezTo>
                      <a:pt x="549" y="227"/>
                      <a:pt x="127" y="482"/>
                      <a:pt x="0" y="821"/>
                    </a:cubicBezTo>
                    <a:cubicBezTo>
                      <a:pt x="344" y="932"/>
                      <a:pt x="804" y="749"/>
                      <a:pt x="804" y="749"/>
                    </a:cubicBezTo>
                    <a:cubicBezTo>
                      <a:pt x="854" y="798"/>
                      <a:pt x="787" y="932"/>
                      <a:pt x="787" y="932"/>
                    </a:cubicBezTo>
                    <a:cubicBezTo>
                      <a:pt x="1004" y="870"/>
                      <a:pt x="1131" y="688"/>
                      <a:pt x="1131" y="688"/>
                    </a:cubicBezTo>
                  </a:path>
                </a:pathLst>
              </a:custGeom>
              <a:solidFill>
                <a:srgbClr val="F6932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5" name="Freeform 26">
                <a:extLst>
                  <a:ext uri="{FF2B5EF4-FFF2-40B4-BE49-F238E27FC236}">
                    <a16:creationId xmlns:a16="http://schemas.microsoft.com/office/drawing/2014/main" id="{84BDF461-9581-FDA7-EEB8-AC01B25F730D}"/>
                  </a:ext>
                </a:extLst>
              </p:cNvPr>
              <p:cNvSpPr>
                <a:spLocks noChangeArrowheads="1"/>
              </p:cNvSpPr>
              <p:nvPr/>
            </p:nvSpPr>
            <p:spPr bwMode="auto">
              <a:xfrm rot="21133775">
                <a:off x="17553048" y="6243155"/>
                <a:ext cx="408951" cy="372649"/>
              </a:xfrm>
              <a:custGeom>
                <a:avLst/>
                <a:gdLst>
                  <a:gd name="T0" fmla="*/ 843 w 844"/>
                  <a:gd name="T1" fmla="*/ 566 h 766"/>
                  <a:gd name="T2" fmla="*/ 843 w 844"/>
                  <a:gd name="T3" fmla="*/ 566 h 766"/>
                  <a:gd name="T4" fmla="*/ 721 w 844"/>
                  <a:gd name="T5" fmla="*/ 316 h 766"/>
                  <a:gd name="T6" fmla="*/ 599 w 844"/>
                  <a:gd name="T7" fmla="*/ 61 h 766"/>
                  <a:gd name="T8" fmla="*/ 316 w 844"/>
                  <a:gd name="T9" fmla="*/ 100 h 766"/>
                  <a:gd name="T10" fmla="*/ 410 w 844"/>
                  <a:gd name="T11" fmla="*/ 228 h 766"/>
                  <a:gd name="T12" fmla="*/ 0 w 844"/>
                  <a:gd name="T13" fmla="*/ 666 h 766"/>
                  <a:gd name="T14" fmla="*/ 604 w 844"/>
                  <a:gd name="T15" fmla="*/ 616 h 766"/>
                  <a:gd name="T16" fmla="*/ 643 w 844"/>
                  <a:gd name="T17" fmla="*/ 765 h 766"/>
                  <a:gd name="T18" fmla="*/ 843 w 844"/>
                  <a:gd name="T19" fmla="*/ 5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 h="766">
                    <a:moveTo>
                      <a:pt x="843" y="566"/>
                    </a:moveTo>
                    <a:lnTo>
                      <a:pt x="843" y="566"/>
                    </a:lnTo>
                    <a:cubicBezTo>
                      <a:pt x="721" y="316"/>
                      <a:pt x="721" y="316"/>
                      <a:pt x="721" y="316"/>
                    </a:cubicBezTo>
                    <a:cubicBezTo>
                      <a:pt x="599" y="61"/>
                      <a:pt x="599" y="61"/>
                      <a:pt x="599" y="61"/>
                    </a:cubicBezTo>
                    <a:cubicBezTo>
                      <a:pt x="599" y="61"/>
                      <a:pt x="449" y="0"/>
                      <a:pt x="316" y="100"/>
                    </a:cubicBezTo>
                    <a:cubicBezTo>
                      <a:pt x="316" y="100"/>
                      <a:pt x="405" y="178"/>
                      <a:pt x="410" y="228"/>
                    </a:cubicBezTo>
                    <a:cubicBezTo>
                      <a:pt x="410" y="228"/>
                      <a:pt x="94" y="416"/>
                      <a:pt x="0" y="666"/>
                    </a:cubicBezTo>
                    <a:cubicBezTo>
                      <a:pt x="260" y="749"/>
                      <a:pt x="604" y="616"/>
                      <a:pt x="604" y="616"/>
                    </a:cubicBezTo>
                    <a:cubicBezTo>
                      <a:pt x="637" y="649"/>
                      <a:pt x="643" y="765"/>
                      <a:pt x="643" y="765"/>
                    </a:cubicBezTo>
                    <a:cubicBezTo>
                      <a:pt x="809" y="721"/>
                      <a:pt x="843" y="566"/>
                      <a:pt x="843" y="566"/>
                    </a:cubicBezTo>
                  </a:path>
                </a:pathLst>
              </a:custGeom>
              <a:solidFill>
                <a:srgbClr val="FAED2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6" name="Freeform 27">
                <a:extLst>
                  <a:ext uri="{FF2B5EF4-FFF2-40B4-BE49-F238E27FC236}">
                    <a16:creationId xmlns:a16="http://schemas.microsoft.com/office/drawing/2014/main" id="{BFBCCB25-D7E8-B43B-CADA-C65293EEF6E2}"/>
                  </a:ext>
                </a:extLst>
              </p:cNvPr>
              <p:cNvSpPr>
                <a:spLocks noChangeArrowheads="1"/>
              </p:cNvSpPr>
              <p:nvPr/>
            </p:nvSpPr>
            <p:spPr bwMode="auto">
              <a:xfrm rot="21133775">
                <a:off x="17683827" y="6293408"/>
                <a:ext cx="256932" cy="235583"/>
              </a:xfrm>
              <a:custGeom>
                <a:avLst/>
                <a:gdLst>
                  <a:gd name="T0" fmla="*/ 526 w 527"/>
                  <a:gd name="T1" fmla="*/ 355 h 483"/>
                  <a:gd name="T2" fmla="*/ 526 w 527"/>
                  <a:gd name="T3" fmla="*/ 355 h 483"/>
                  <a:gd name="T4" fmla="*/ 449 w 527"/>
                  <a:gd name="T5" fmla="*/ 199 h 483"/>
                  <a:gd name="T6" fmla="*/ 371 w 527"/>
                  <a:gd name="T7" fmla="*/ 39 h 483"/>
                  <a:gd name="T8" fmla="*/ 194 w 527"/>
                  <a:gd name="T9" fmla="*/ 61 h 483"/>
                  <a:gd name="T10" fmla="*/ 255 w 527"/>
                  <a:gd name="T11" fmla="*/ 144 h 483"/>
                  <a:gd name="T12" fmla="*/ 0 w 527"/>
                  <a:gd name="T13" fmla="*/ 421 h 483"/>
                  <a:gd name="T14" fmla="*/ 377 w 527"/>
                  <a:gd name="T15" fmla="*/ 388 h 483"/>
                  <a:gd name="T16" fmla="*/ 404 w 527"/>
                  <a:gd name="T17" fmla="*/ 482 h 483"/>
                  <a:gd name="T18" fmla="*/ 526 w 527"/>
                  <a:gd name="T19" fmla="*/ 35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483">
                    <a:moveTo>
                      <a:pt x="526" y="355"/>
                    </a:moveTo>
                    <a:lnTo>
                      <a:pt x="526" y="355"/>
                    </a:lnTo>
                    <a:cubicBezTo>
                      <a:pt x="449" y="199"/>
                      <a:pt x="449" y="199"/>
                      <a:pt x="449" y="199"/>
                    </a:cubicBezTo>
                    <a:cubicBezTo>
                      <a:pt x="371" y="39"/>
                      <a:pt x="371" y="39"/>
                      <a:pt x="371" y="39"/>
                    </a:cubicBezTo>
                    <a:cubicBezTo>
                      <a:pt x="371" y="39"/>
                      <a:pt x="282" y="0"/>
                      <a:pt x="194" y="61"/>
                    </a:cubicBezTo>
                    <a:cubicBezTo>
                      <a:pt x="194" y="61"/>
                      <a:pt x="249" y="111"/>
                      <a:pt x="255" y="144"/>
                    </a:cubicBezTo>
                    <a:cubicBezTo>
                      <a:pt x="255" y="144"/>
                      <a:pt x="55" y="260"/>
                      <a:pt x="0" y="421"/>
                    </a:cubicBezTo>
                    <a:cubicBezTo>
                      <a:pt x="160" y="471"/>
                      <a:pt x="377" y="388"/>
                      <a:pt x="377" y="388"/>
                    </a:cubicBezTo>
                    <a:cubicBezTo>
                      <a:pt x="399" y="410"/>
                      <a:pt x="404" y="482"/>
                      <a:pt x="404" y="482"/>
                    </a:cubicBezTo>
                    <a:cubicBezTo>
                      <a:pt x="504" y="454"/>
                      <a:pt x="526" y="355"/>
                      <a:pt x="526" y="355"/>
                    </a:cubicBezTo>
                  </a:path>
                </a:pathLst>
              </a:custGeom>
              <a:solidFill>
                <a:srgbClr val="F2F2F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7" name="Freeform 28">
                <a:extLst>
                  <a:ext uri="{FF2B5EF4-FFF2-40B4-BE49-F238E27FC236}">
                    <a16:creationId xmlns:a16="http://schemas.microsoft.com/office/drawing/2014/main" id="{B0786F18-D32C-5D9B-AE21-1EEE0B25DFD5}"/>
                  </a:ext>
                </a:extLst>
              </p:cNvPr>
              <p:cNvSpPr>
                <a:spLocks noChangeArrowheads="1"/>
              </p:cNvSpPr>
              <p:nvPr/>
            </p:nvSpPr>
            <p:spPr bwMode="auto">
              <a:xfrm rot="21133775">
                <a:off x="17392138" y="5486773"/>
                <a:ext cx="241944" cy="203457"/>
              </a:xfrm>
              <a:custGeom>
                <a:avLst/>
                <a:gdLst>
                  <a:gd name="T0" fmla="*/ 499 w 500"/>
                  <a:gd name="T1" fmla="*/ 305 h 417"/>
                  <a:gd name="T2" fmla="*/ 499 w 500"/>
                  <a:gd name="T3" fmla="*/ 305 h 417"/>
                  <a:gd name="T4" fmla="*/ 426 w 500"/>
                  <a:gd name="T5" fmla="*/ 155 h 417"/>
                  <a:gd name="T6" fmla="*/ 354 w 500"/>
                  <a:gd name="T7" fmla="*/ 5 h 417"/>
                  <a:gd name="T8" fmla="*/ 172 w 500"/>
                  <a:gd name="T9" fmla="*/ 61 h 417"/>
                  <a:gd name="T10" fmla="*/ 244 w 500"/>
                  <a:gd name="T11" fmla="*/ 105 h 417"/>
                  <a:gd name="T12" fmla="*/ 0 w 500"/>
                  <a:gd name="T13" fmla="*/ 366 h 417"/>
                  <a:gd name="T14" fmla="*/ 354 w 500"/>
                  <a:gd name="T15" fmla="*/ 332 h 417"/>
                  <a:gd name="T16" fmla="*/ 349 w 500"/>
                  <a:gd name="T17" fmla="*/ 416 h 417"/>
                  <a:gd name="T18" fmla="*/ 499 w 500"/>
                  <a:gd name="T19" fmla="*/ 30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17">
                    <a:moveTo>
                      <a:pt x="499" y="305"/>
                    </a:moveTo>
                    <a:lnTo>
                      <a:pt x="499" y="305"/>
                    </a:lnTo>
                    <a:cubicBezTo>
                      <a:pt x="426" y="155"/>
                      <a:pt x="426" y="155"/>
                      <a:pt x="426" y="155"/>
                    </a:cubicBezTo>
                    <a:cubicBezTo>
                      <a:pt x="354" y="5"/>
                      <a:pt x="354" y="5"/>
                      <a:pt x="354" y="5"/>
                    </a:cubicBezTo>
                    <a:cubicBezTo>
                      <a:pt x="354" y="5"/>
                      <a:pt x="255" y="0"/>
                      <a:pt x="172" y="61"/>
                    </a:cubicBezTo>
                    <a:cubicBezTo>
                      <a:pt x="172" y="61"/>
                      <a:pt x="238" y="72"/>
                      <a:pt x="244" y="105"/>
                    </a:cubicBezTo>
                    <a:cubicBezTo>
                      <a:pt x="244" y="105"/>
                      <a:pt x="49" y="216"/>
                      <a:pt x="0" y="366"/>
                    </a:cubicBezTo>
                    <a:cubicBezTo>
                      <a:pt x="149" y="416"/>
                      <a:pt x="354" y="332"/>
                      <a:pt x="354" y="332"/>
                    </a:cubicBezTo>
                    <a:cubicBezTo>
                      <a:pt x="377" y="355"/>
                      <a:pt x="349" y="416"/>
                      <a:pt x="349" y="416"/>
                    </a:cubicBezTo>
                    <a:cubicBezTo>
                      <a:pt x="443" y="388"/>
                      <a:pt x="499" y="305"/>
                      <a:pt x="499" y="305"/>
                    </a:cubicBezTo>
                  </a:path>
                </a:pathLst>
              </a:custGeom>
              <a:solidFill>
                <a:srgbClr val="F69321"/>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8" name="Freeform 29">
                <a:extLst>
                  <a:ext uri="{FF2B5EF4-FFF2-40B4-BE49-F238E27FC236}">
                    <a16:creationId xmlns:a16="http://schemas.microsoft.com/office/drawing/2014/main" id="{53702C22-8769-01C9-6BC0-E23D16BD808A}"/>
                  </a:ext>
                </a:extLst>
              </p:cNvPr>
              <p:cNvSpPr>
                <a:spLocks noChangeArrowheads="1"/>
              </p:cNvSpPr>
              <p:nvPr/>
            </p:nvSpPr>
            <p:spPr bwMode="auto">
              <a:xfrm rot="21133775">
                <a:off x="17439603" y="5490555"/>
                <a:ext cx="184135" cy="167050"/>
              </a:xfrm>
              <a:custGeom>
                <a:avLst/>
                <a:gdLst>
                  <a:gd name="T0" fmla="*/ 377 w 378"/>
                  <a:gd name="T1" fmla="*/ 255 h 345"/>
                  <a:gd name="T2" fmla="*/ 377 w 378"/>
                  <a:gd name="T3" fmla="*/ 255 h 345"/>
                  <a:gd name="T4" fmla="*/ 321 w 378"/>
                  <a:gd name="T5" fmla="*/ 139 h 345"/>
                  <a:gd name="T6" fmla="*/ 266 w 378"/>
                  <a:gd name="T7" fmla="*/ 28 h 345"/>
                  <a:gd name="T8" fmla="*/ 144 w 378"/>
                  <a:gd name="T9" fmla="*/ 45 h 345"/>
                  <a:gd name="T10" fmla="*/ 183 w 378"/>
                  <a:gd name="T11" fmla="*/ 100 h 345"/>
                  <a:gd name="T12" fmla="*/ 0 w 378"/>
                  <a:gd name="T13" fmla="*/ 300 h 345"/>
                  <a:gd name="T14" fmla="*/ 266 w 378"/>
                  <a:gd name="T15" fmla="*/ 272 h 345"/>
                  <a:gd name="T16" fmla="*/ 288 w 378"/>
                  <a:gd name="T17" fmla="*/ 344 h 345"/>
                  <a:gd name="T18" fmla="*/ 377 w 378"/>
                  <a:gd name="T19"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45">
                    <a:moveTo>
                      <a:pt x="377" y="255"/>
                    </a:moveTo>
                    <a:lnTo>
                      <a:pt x="377" y="255"/>
                    </a:lnTo>
                    <a:cubicBezTo>
                      <a:pt x="321" y="139"/>
                      <a:pt x="321" y="139"/>
                      <a:pt x="321" y="139"/>
                    </a:cubicBezTo>
                    <a:cubicBezTo>
                      <a:pt x="266" y="28"/>
                      <a:pt x="266" y="28"/>
                      <a:pt x="266" y="28"/>
                    </a:cubicBezTo>
                    <a:cubicBezTo>
                      <a:pt x="266" y="28"/>
                      <a:pt x="200" y="0"/>
                      <a:pt x="144" y="45"/>
                    </a:cubicBezTo>
                    <a:cubicBezTo>
                      <a:pt x="144" y="45"/>
                      <a:pt x="183" y="78"/>
                      <a:pt x="183" y="100"/>
                    </a:cubicBezTo>
                    <a:cubicBezTo>
                      <a:pt x="183" y="100"/>
                      <a:pt x="44" y="183"/>
                      <a:pt x="0" y="300"/>
                    </a:cubicBezTo>
                    <a:cubicBezTo>
                      <a:pt x="116" y="333"/>
                      <a:pt x="266" y="272"/>
                      <a:pt x="266" y="272"/>
                    </a:cubicBezTo>
                    <a:cubicBezTo>
                      <a:pt x="283" y="289"/>
                      <a:pt x="288" y="344"/>
                      <a:pt x="288" y="344"/>
                    </a:cubicBezTo>
                    <a:cubicBezTo>
                      <a:pt x="360" y="322"/>
                      <a:pt x="377" y="255"/>
                      <a:pt x="377" y="255"/>
                    </a:cubicBezTo>
                  </a:path>
                </a:pathLst>
              </a:custGeom>
              <a:solidFill>
                <a:srgbClr val="FAED2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sp>
            <p:nvSpPr>
              <p:cNvPr id="39" name="Freeform 30">
                <a:extLst>
                  <a:ext uri="{FF2B5EF4-FFF2-40B4-BE49-F238E27FC236}">
                    <a16:creationId xmlns:a16="http://schemas.microsoft.com/office/drawing/2014/main" id="{F856B6BE-989D-63FB-6823-8DEE389BA6FF}"/>
                  </a:ext>
                </a:extLst>
              </p:cNvPr>
              <p:cNvSpPr>
                <a:spLocks noChangeArrowheads="1"/>
              </p:cNvSpPr>
              <p:nvPr/>
            </p:nvSpPr>
            <p:spPr bwMode="auto">
              <a:xfrm rot="21133775">
                <a:off x="17498603" y="5512975"/>
                <a:ext cx="113479" cy="104942"/>
              </a:xfrm>
              <a:custGeom>
                <a:avLst/>
                <a:gdLst>
                  <a:gd name="T0" fmla="*/ 233 w 234"/>
                  <a:gd name="T1" fmla="*/ 161 h 218"/>
                  <a:gd name="T2" fmla="*/ 233 w 234"/>
                  <a:gd name="T3" fmla="*/ 161 h 218"/>
                  <a:gd name="T4" fmla="*/ 199 w 234"/>
                  <a:gd name="T5" fmla="*/ 89 h 218"/>
                  <a:gd name="T6" fmla="*/ 166 w 234"/>
                  <a:gd name="T7" fmla="*/ 23 h 218"/>
                  <a:gd name="T8" fmla="*/ 89 w 234"/>
                  <a:gd name="T9" fmla="*/ 28 h 218"/>
                  <a:gd name="T10" fmla="*/ 111 w 234"/>
                  <a:gd name="T11" fmla="*/ 67 h 218"/>
                  <a:gd name="T12" fmla="*/ 0 w 234"/>
                  <a:gd name="T13" fmla="*/ 189 h 218"/>
                  <a:gd name="T14" fmla="*/ 166 w 234"/>
                  <a:gd name="T15" fmla="*/ 172 h 218"/>
                  <a:gd name="T16" fmla="*/ 177 w 234"/>
                  <a:gd name="T17" fmla="*/ 217 h 218"/>
                  <a:gd name="T18" fmla="*/ 233 w 234"/>
                  <a:gd name="T19" fmla="*/ 1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18">
                    <a:moveTo>
                      <a:pt x="233" y="161"/>
                    </a:moveTo>
                    <a:lnTo>
                      <a:pt x="233" y="161"/>
                    </a:lnTo>
                    <a:cubicBezTo>
                      <a:pt x="199" y="89"/>
                      <a:pt x="199" y="89"/>
                      <a:pt x="199" y="89"/>
                    </a:cubicBezTo>
                    <a:cubicBezTo>
                      <a:pt x="166" y="23"/>
                      <a:pt x="166" y="23"/>
                      <a:pt x="166" y="23"/>
                    </a:cubicBezTo>
                    <a:cubicBezTo>
                      <a:pt x="166" y="23"/>
                      <a:pt x="122" y="0"/>
                      <a:pt x="89" y="28"/>
                    </a:cubicBezTo>
                    <a:cubicBezTo>
                      <a:pt x="89" y="28"/>
                      <a:pt x="111" y="50"/>
                      <a:pt x="111" y="67"/>
                    </a:cubicBezTo>
                    <a:cubicBezTo>
                      <a:pt x="111" y="67"/>
                      <a:pt x="22" y="117"/>
                      <a:pt x="0" y="189"/>
                    </a:cubicBezTo>
                    <a:cubicBezTo>
                      <a:pt x="72" y="211"/>
                      <a:pt x="166" y="172"/>
                      <a:pt x="166" y="172"/>
                    </a:cubicBezTo>
                    <a:cubicBezTo>
                      <a:pt x="177" y="183"/>
                      <a:pt x="177" y="217"/>
                      <a:pt x="177" y="217"/>
                    </a:cubicBezTo>
                    <a:cubicBezTo>
                      <a:pt x="222" y="205"/>
                      <a:pt x="233" y="161"/>
                      <a:pt x="233" y="161"/>
                    </a:cubicBezTo>
                  </a:path>
                </a:pathLst>
              </a:custGeom>
              <a:solidFill>
                <a:srgbClr val="F2F2F2"/>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a:p>
            </p:txBody>
          </p:sp>
        </p:grpSp>
      </p:grpSp>
    </p:spTree>
    <p:extLst>
      <p:ext uri="{BB962C8B-B14F-4D97-AF65-F5344CB8AC3E}">
        <p14:creationId xmlns:p14="http://schemas.microsoft.com/office/powerpoint/2010/main" val="105894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More Questions to Ask</a:t>
            </a:r>
          </a:p>
        </p:txBody>
      </p:sp>
      <p:sp>
        <p:nvSpPr>
          <p:cNvPr id="3" name="Content Placeholder 2"/>
          <p:cNvSpPr>
            <a:spLocks noGrp="1"/>
          </p:cNvSpPr>
          <p:nvPr>
            <p:ph idx="1"/>
          </p:nvPr>
        </p:nvSpPr>
        <p:spPr>
          <a:xfrm>
            <a:off x="914400" y="1350329"/>
            <a:ext cx="10363200" cy="5073332"/>
          </a:xfrm>
        </p:spPr>
        <p:txBody>
          <a:bodyPr>
            <a:normAutofit fontScale="85000" lnSpcReduction="20000"/>
          </a:bodyPr>
          <a:lstStyle/>
          <a:p>
            <a:pPr>
              <a:lnSpc>
                <a:spcPct val="120000"/>
              </a:lnSpc>
              <a:spcBef>
                <a:spcPts val="600"/>
              </a:spcBef>
              <a:spcAft>
                <a:spcPts val="600"/>
              </a:spcAft>
            </a:pPr>
            <a:r>
              <a:rPr lang="en-US" dirty="0"/>
              <a:t>Who are our reinsurers?</a:t>
            </a:r>
          </a:p>
          <a:p>
            <a:pPr>
              <a:lnSpc>
                <a:spcPct val="120000"/>
              </a:lnSpc>
              <a:spcBef>
                <a:spcPts val="600"/>
              </a:spcBef>
              <a:spcAft>
                <a:spcPts val="600"/>
              </a:spcAft>
            </a:pPr>
            <a:r>
              <a:rPr lang="en-US" dirty="0"/>
              <a:t>How solid are our reinsurers? </a:t>
            </a:r>
          </a:p>
          <a:p>
            <a:pPr>
              <a:lnSpc>
                <a:spcPct val="120000"/>
              </a:lnSpc>
              <a:spcBef>
                <a:spcPts val="600"/>
              </a:spcBef>
              <a:spcAft>
                <a:spcPts val="600"/>
              </a:spcAft>
            </a:pPr>
            <a:r>
              <a:rPr lang="en-US" dirty="0"/>
              <a:t>What would it mean for the pool if one of our reinsurers were to default on a claim? </a:t>
            </a:r>
          </a:p>
          <a:p>
            <a:pPr>
              <a:lnSpc>
                <a:spcPct val="120000"/>
              </a:lnSpc>
              <a:spcBef>
                <a:spcPts val="600"/>
              </a:spcBef>
              <a:spcAft>
                <a:spcPts val="600"/>
              </a:spcAft>
            </a:pPr>
            <a:r>
              <a:rPr lang="en-US" dirty="0"/>
              <a:t>What’s our reinsurance purchasing strategy?  </a:t>
            </a:r>
          </a:p>
          <a:p>
            <a:pPr lvl="1">
              <a:lnSpc>
                <a:spcPct val="120000"/>
              </a:lnSpc>
              <a:spcBef>
                <a:spcPts val="600"/>
              </a:spcBef>
              <a:spcAft>
                <a:spcPts val="600"/>
              </a:spcAft>
            </a:pPr>
            <a:r>
              <a:rPr lang="en-US" dirty="0"/>
              <a:t>Develop long-term relationships?</a:t>
            </a:r>
          </a:p>
          <a:p>
            <a:pPr lvl="1">
              <a:lnSpc>
                <a:spcPct val="120000"/>
              </a:lnSpc>
              <a:spcBef>
                <a:spcPts val="600"/>
              </a:spcBef>
              <a:spcAft>
                <a:spcPts val="600"/>
              </a:spcAft>
            </a:pPr>
            <a:r>
              <a:rPr lang="en-US" dirty="0"/>
              <a:t>Low bid approach?</a:t>
            </a:r>
          </a:p>
          <a:p>
            <a:pPr>
              <a:lnSpc>
                <a:spcPct val="120000"/>
              </a:lnSpc>
              <a:spcBef>
                <a:spcPts val="600"/>
              </a:spcBef>
              <a:spcAft>
                <a:spcPts val="600"/>
              </a:spcAft>
            </a:pPr>
            <a:r>
              <a:rPr lang="en-US" dirty="0"/>
              <a:t>Are there any areas where the coverage we’re providing to our members is broader than what our reinsurers are covering for us?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248566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872072" y="533400"/>
            <a:ext cx="8447856" cy="762000"/>
          </a:xfrm>
        </p:spPr>
        <p:txBody>
          <a:bodyPr>
            <a:normAutofit/>
          </a:bodyPr>
          <a:lstStyle/>
          <a:p>
            <a:pPr eaLnBrk="1" hangingPunct="1">
              <a:defRPr/>
            </a:pPr>
            <a:r>
              <a:rPr lang="en-US" b="1" dirty="0">
                <a:solidFill>
                  <a:schemeClr val="tx2"/>
                </a:solidFill>
                <a:ea typeface="+mn-ea"/>
                <a:cs typeface="+mn-cs"/>
              </a:rPr>
              <a:t>Understanding Pool Finances</a:t>
            </a:r>
          </a:p>
        </p:txBody>
      </p:sp>
      <p:sp>
        <p:nvSpPr>
          <p:cNvPr id="184323" name="Rectangle 3"/>
          <p:cNvSpPr>
            <a:spLocks noGrp="1" noChangeArrowheads="1"/>
          </p:cNvSpPr>
          <p:nvPr>
            <p:ph sz="quarter" idx="1"/>
          </p:nvPr>
        </p:nvSpPr>
        <p:spPr>
          <a:xfrm>
            <a:off x="990600" y="1524000"/>
            <a:ext cx="10134600" cy="4606926"/>
          </a:xfrm>
        </p:spPr>
        <p:txBody>
          <a:bodyPr>
            <a:normAutofit/>
          </a:bodyPr>
          <a:lstStyle/>
          <a:p>
            <a:pPr eaLnBrk="1" hangingPunct="1">
              <a:spcBef>
                <a:spcPts val="600"/>
              </a:spcBef>
              <a:spcAft>
                <a:spcPts val="600"/>
              </a:spcAft>
            </a:pPr>
            <a:r>
              <a:rPr lang="en-US" dirty="0"/>
              <a:t>Things you need to know about pool financial statements</a:t>
            </a:r>
          </a:p>
          <a:p>
            <a:pPr lvl="1">
              <a:spcBef>
                <a:spcPts val="600"/>
              </a:spcBef>
              <a:spcAft>
                <a:spcPts val="600"/>
              </a:spcAft>
            </a:pPr>
            <a:r>
              <a:rPr lang="en-US" sz="3000" dirty="0"/>
              <a:t>Balance sheet</a:t>
            </a:r>
          </a:p>
          <a:p>
            <a:pPr lvl="1">
              <a:spcBef>
                <a:spcPts val="600"/>
              </a:spcBef>
              <a:spcAft>
                <a:spcPts val="600"/>
              </a:spcAft>
            </a:pPr>
            <a:r>
              <a:rPr lang="en-US" sz="3000" dirty="0"/>
              <a:t>Revenue and expense </a:t>
            </a:r>
          </a:p>
          <a:p>
            <a:pPr>
              <a:spcBef>
                <a:spcPts val="600"/>
              </a:spcBef>
              <a:spcAft>
                <a:spcPts val="600"/>
              </a:spcAft>
            </a:pPr>
            <a:r>
              <a:rPr lang="en-US" dirty="0"/>
              <a:t>Managing the pool’s financial resources </a:t>
            </a:r>
          </a:p>
          <a:p>
            <a:pPr lvl="1">
              <a:spcBef>
                <a:spcPts val="600"/>
              </a:spcBef>
              <a:spcAft>
                <a:spcPts val="600"/>
              </a:spcAft>
            </a:pPr>
            <a:r>
              <a:rPr lang="en-US" sz="3000" dirty="0"/>
              <a:t>Also known as net position, member equity or surplus</a:t>
            </a:r>
          </a:p>
        </p:txBody>
      </p:sp>
    </p:spTree>
    <p:extLst>
      <p:ext uri="{BB962C8B-B14F-4D97-AF65-F5344CB8AC3E}">
        <p14:creationId xmlns:p14="http://schemas.microsoft.com/office/powerpoint/2010/main" val="532930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1921" y="457200"/>
            <a:ext cx="10439400" cy="1008112"/>
          </a:xfrm>
        </p:spPr>
        <p:txBody>
          <a:bodyPr>
            <a:noAutofit/>
          </a:bodyPr>
          <a:lstStyle/>
          <a:p>
            <a:pPr>
              <a:lnSpc>
                <a:spcPts val="4100"/>
              </a:lnSpc>
              <a:defRPr/>
            </a:pPr>
            <a:r>
              <a:rPr lang="en-US" b="1" dirty="0">
                <a:solidFill>
                  <a:schemeClr val="tx2"/>
                </a:solidFill>
                <a:ea typeface="+mj-ea"/>
                <a:cs typeface="+mj-cs"/>
              </a:rPr>
              <a:t>Questions to Ask </a:t>
            </a:r>
            <a:r>
              <a:rPr lang="en-US" b="1" dirty="0">
                <a:solidFill>
                  <a:schemeClr val="tx2"/>
                </a:solidFill>
              </a:rPr>
              <a:t>W</a:t>
            </a:r>
            <a:r>
              <a:rPr lang="en-US" b="1" dirty="0">
                <a:solidFill>
                  <a:schemeClr val="tx2"/>
                </a:solidFill>
                <a:ea typeface="+mj-ea"/>
                <a:cs typeface="+mj-cs"/>
              </a:rPr>
              <a:t>hen </a:t>
            </a:r>
            <a:r>
              <a:rPr lang="en-US" b="1" dirty="0">
                <a:solidFill>
                  <a:schemeClr val="tx2"/>
                </a:solidFill>
              </a:rPr>
              <a:t>L</a:t>
            </a:r>
            <a:r>
              <a:rPr lang="en-US" b="1" dirty="0">
                <a:solidFill>
                  <a:schemeClr val="tx2"/>
                </a:solidFill>
                <a:ea typeface="+mj-ea"/>
                <a:cs typeface="+mj-cs"/>
              </a:rPr>
              <a:t>ooking at </a:t>
            </a:r>
            <a:br>
              <a:rPr lang="en-US" b="1" dirty="0">
                <a:solidFill>
                  <a:schemeClr val="tx2"/>
                </a:solidFill>
                <a:ea typeface="+mj-ea"/>
                <a:cs typeface="+mj-cs"/>
              </a:rPr>
            </a:br>
            <a:r>
              <a:rPr lang="en-US" b="1" dirty="0">
                <a:solidFill>
                  <a:schemeClr val="tx2"/>
                </a:solidFill>
                <a:ea typeface="+mj-ea"/>
                <a:cs typeface="+mj-cs"/>
              </a:rPr>
              <a:t>Pool </a:t>
            </a:r>
            <a:r>
              <a:rPr lang="en-US" b="1" dirty="0">
                <a:solidFill>
                  <a:schemeClr val="tx2"/>
                </a:solidFill>
              </a:rPr>
              <a:t>F</a:t>
            </a:r>
            <a:r>
              <a:rPr lang="en-US" b="1" dirty="0">
                <a:solidFill>
                  <a:schemeClr val="tx2"/>
                </a:solidFill>
                <a:ea typeface="+mj-ea"/>
                <a:cs typeface="+mj-cs"/>
              </a:rPr>
              <a:t>inancial </a:t>
            </a:r>
            <a:r>
              <a:rPr lang="en-US" b="1" dirty="0">
                <a:solidFill>
                  <a:schemeClr val="tx2"/>
                </a:solidFill>
              </a:rPr>
              <a:t>S</a:t>
            </a:r>
            <a:r>
              <a:rPr lang="en-US" b="1" dirty="0">
                <a:solidFill>
                  <a:schemeClr val="tx2"/>
                </a:solidFill>
                <a:ea typeface="+mj-ea"/>
                <a:cs typeface="+mj-cs"/>
              </a:rPr>
              <a:t>tatements</a:t>
            </a:r>
          </a:p>
        </p:txBody>
      </p:sp>
      <p:sp>
        <p:nvSpPr>
          <p:cNvPr id="8" name="Rectangle 3"/>
          <p:cNvSpPr>
            <a:spLocks noGrp="1" noChangeArrowheads="1"/>
          </p:cNvSpPr>
          <p:nvPr>
            <p:ph sz="quarter" idx="1"/>
          </p:nvPr>
        </p:nvSpPr>
        <p:spPr>
          <a:xfrm>
            <a:off x="609601" y="1752600"/>
            <a:ext cx="4800599" cy="5010881"/>
          </a:xfrm>
        </p:spPr>
        <p:txBody>
          <a:bodyPr>
            <a:normAutofit/>
          </a:bodyPr>
          <a:lstStyle/>
          <a:p>
            <a:pPr marL="0" indent="0">
              <a:lnSpc>
                <a:spcPts val="3800"/>
              </a:lnSpc>
              <a:spcBef>
                <a:spcPts val="600"/>
              </a:spcBef>
              <a:spcAft>
                <a:spcPts val="600"/>
              </a:spcAft>
              <a:buNone/>
            </a:pPr>
            <a:r>
              <a:rPr lang="en-US" sz="3600" dirty="0">
                <a:solidFill>
                  <a:schemeClr val="accent1"/>
                </a:solidFill>
                <a:ea typeface="Times New Roman" pitchFamily="-72" charset="0"/>
                <a:cs typeface="Times New Roman" pitchFamily="-72" charset="0"/>
              </a:rPr>
              <a:t>On the balance sheet…</a:t>
            </a:r>
          </a:p>
          <a:p>
            <a:pPr marL="514350" indent="-514350">
              <a:spcBef>
                <a:spcPts val="600"/>
              </a:spcBef>
              <a:spcAft>
                <a:spcPts val="600"/>
              </a:spcAft>
              <a:buFont typeface="+mj-lt"/>
              <a:buAutoNum type="arabicPeriod"/>
            </a:pPr>
            <a:r>
              <a:rPr lang="en-US" sz="2400" dirty="0">
                <a:ea typeface="Times New Roman" pitchFamily="-72" charset="0"/>
                <a:cs typeface="Times New Roman" pitchFamily="-72" charset="0"/>
              </a:rPr>
              <a:t>Are the claim liabilities shown discounted or undiscounted?</a:t>
            </a:r>
          </a:p>
          <a:p>
            <a:pPr marL="514350" indent="-514350">
              <a:spcBef>
                <a:spcPts val="600"/>
              </a:spcBef>
              <a:spcAft>
                <a:spcPts val="600"/>
              </a:spcAft>
              <a:buFont typeface="+mj-lt"/>
              <a:buAutoNum type="arabicPeriod"/>
            </a:pPr>
            <a:r>
              <a:rPr lang="en-US" sz="2400" dirty="0">
                <a:ea typeface="Times New Roman" pitchFamily="-72" charset="0"/>
                <a:cs typeface="Times New Roman" pitchFamily="-72" charset="0"/>
              </a:rPr>
              <a:t>Are the claim liabilities shown at “best estimate” or at a higher confidence level?  </a:t>
            </a:r>
          </a:p>
        </p:txBody>
      </p:sp>
      <p:sp>
        <p:nvSpPr>
          <p:cNvPr id="2" name="Rectangle 3">
            <a:extLst>
              <a:ext uri="{FF2B5EF4-FFF2-40B4-BE49-F238E27FC236}">
                <a16:creationId xmlns:a16="http://schemas.microsoft.com/office/drawing/2014/main" id="{8705CEC5-876E-0F4C-D43B-DC803BD28781}"/>
              </a:ext>
            </a:extLst>
          </p:cNvPr>
          <p:cNvSpPr txBox="1">
            <a:spLocks noChangeArrowheads="1"/>
          </p:cNvSpPr>
          <p:nvPr/>
        </p:nvSpPr>
        <p:spPr>
          <a:xfrm>
            <a:off x="5947610" y="1752600"/>
            <a:ext cx="5668879" cy="4876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800"/>
              </a:lnSpc>
              <a:spcBef>
                <a:spcPts val="600"/>
              </a:spcBef>
              <a:spcAft>
                <a:spcPts val="600"/>
              </a:spcAft>
              <a:buFont typeface="Arial" pitchFamily="34" charset="0"/>
              <a:buNone/>
            </a:pPr>
            <a:r>
              <a:rPr lang="en-US" sz="3600" dirty="0">
                <a:solidFill>
                  <a:schemeClr val="accent1"/>
                </a:solidFill>
                <a:ea typeface="Times New Roman" pitchFamily="-72" charset="0"/>
                <a:cs typeface="Times New Roman" pitchFamily="-72" charset="0"/>
              </a:rPr>
              <a:t>On the revenue and expense statement…</a:t>
            </a:r>
          </a:p>
          <a:p>
            <a:pPr marL="571500" lvl="2" indent="-571500">
              <a:lnSpc>
                <a:spcPct val="120000"/>
              </a:lnSpc>
              <a:spcBef>
                <a:spcPts val="600"/>
              </a:spcBef>
              <a:spcAft>
                <a:spcPts val="600"/>
              </a:spcAft>
              <a:buFont typeface="+mj-lt"/>
              <a:buAutoNum type="arabicPeriod"/>
            </a:pPr>
            <a:r>
              <a:rPr lang="en-US" sz="2600" dirty="0">
                <a:ea typeface="Times New Roman" pitchFamily="-72" charset="0"/>
                <a:cs typeface="Times New Roman" pitchFamily="-72" charset="0"/>
              </a:rPr>
              <a:t>Did the estimated cost of losses incurred in previous years increase or decrease significantly?</a:t>
            </a:r>
          </a:p>
          <a:p>
            <a:pPr marL="571500" lvl="2" indent="-571500">
              <a:lnSpc>
                <a:spcPct val="120000"/>
              </a:lnSpc>
              <a:spcBef>
                <a:spcPts val="600"/>
              </a:spcBef>
              <a:spcAft>
                <a:spcPts val="600"/>
              </a:spcAft>
              <a:buFont typeface="+mj-lt"/>
              <a:buAutoNum type="arabicPeriod"/>
            </a:pPr>
            <a:r>
              <a:rPr lang="en-US" sz="2600" dirty="0">
                <a:ea typeface="Times New Roman" pitchFamily="-72" charset="0"/>
                <a:cs typeface="Times New Roman" pitchFamily="-72" charset="0"/>
              </a:rPr>
              <a:t>How did the new losses incurred this year compare to what was projected?</a:t>
            </a:r>
          </a:p>
          <a:p>
            <a:pPr marL="571500" lvl="2" indent="-571500">
              <a:lnSpc>
                <a:spcPct val="120000"/>
              </a:lnSpc>
              <a:spcBef>
                <a:spcPts val="600"/>
              </a:spcBef>
              <a:spcAft>
                <a:spcPts val="600"/>
              </a:spcAft>
              <a:buFont typeface="Wingdings" pitchFamily="-72" charset="2"/>
              <a:buAutoNum type="arabicPeriod"/>
            </a:pPr>
            <a:r>
              <a:rPr lang="en-US" sz="2600" dirty="0">
                <a:ea typeface="Times New Roman" pitchFamily="-72" charset="0"/>
                <a:cs typeface="Times New Roman" pitchFamily="-72" charset="0"/>
              </a:rPr>
              <a:t>Were there significant capital gains or losses on investments?</a:t>
            </a:r>
          </a:p>
        </p:txBody>
      </p:sp>
    </p:spTree>
    <p:extLst>
      <p:ext uri="{BB962C8B-B14F-4D97-AF65-F5344CB8AC3E}">
        <p14:creationId xmlns:p14="http://schemas.microsoft.com/office/powerpoint/2010/main" val="3295660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7924800" cy="1143000"/>
          </a:xfrm>
        </p:spPr>
        <p:txBody>
          <a:bodyPr>
            <a:noAutofit/>
          </a:bodyPr>
          <a:lstStyle/>
          <a:p>
            <a:pPr algn="l"/>
            <a:r>
              <a:rPr lang="en-US" b="1" dirty="0">
                <a:solidFill>
                  <a:schemeClr val="tx2"/>
                </a:solidFill>
              </a:rPr>
              <a:t>Things to Know</a:t>
            </a:r>
          </a:p>
        </p:txBody>
      </p:sp>
      <p:sp>
        <p:nvSpPr>
          <p:cNvPr id="3" name="Content Placeholder 2"/>
          <p:cNvSpPr>
            <a:spLocks noGrp="1"/>
          </p:cNvSpPr>
          <p:nvPr>
            <p:ph idx="1"/>
          </p:nvPr>
        </p:nvSpPr>
        <p:spPr>
          <a:xfrm>
            <a:off x="3657600" y="1600201"/>
            <a:ext cx="7924800" cy="4525963"/>
          </a:xfrm>
        </p:spPr>
        <p:txBody>
          <a:bodyPr/>
          <a:lstStyle/>
          <a:p>
            <a:pPr>
              <a:spcBef>
                <a:spcPts val="600"/>
              </a:spcBef>
              <a:spcAft>
                <a:spcPts val="600"/>
              </a:spcAft>
            </a:pPr>
            <a:r>
              <a:rPr lang="en-US" dirty="0"/>
              <a:t>Investment practices and policies</a:t>
            </a:r>
          </a:p>
          <a:p>
            <a:pPr lvl="1">
              <a:spcBef>
                <a:spcPts val="600"/>
              </a:spcBef>
              <a:spcAft>
                <a:spcPts val="600"/>
              </a:spcAft>
            </a:pPr>
            <a:r>
              <a:rPr lang="en-US" dirty="0"/>
              <a:t>What investments can our pool make?</a:t>
            </a:r>
          </a:p>
          <a:p>
            <a:pPr lvl="1">
              <a:spcBef>
                <a:spcPts val="600"/>
              </a:spcBef>
              <a:spcAft>
                <a:spcPts val="600"/>
              </a:spcAft>
            </a:pPr>
            <a:r>
              <a:rPr lang="en-US" dirty="0"/>
              <a:t>How are our investments managed?</a:t>
            </a:r>
          </a:p>
          <a:p>
            <a:pPr lvl="1">
              <a:spcBef>
                <a:spcPts val="600"/>
              </a:spcBef>
              <a:spcAft>
                <a:spcPts val="600"/>
              </a:spcAft>
            </a:pPr>
            <a:r>
              <a:rPr lang="en-US" dirty="0"/>
              <a:t>What outcome are we looking for?  </a:t>
            </a:r>
          </a:p>
          <a:p>
            <a:pPr lvl="2">
              <a:spcBef>
                <a:spcPts val="600"/>
              </a:spcBef>
              <a:spcAft>
                <a:spcPts val="600"/>
              </a:spcAft>
            </a:pPr>
            <a:r>
              <a:rPr lang="en-US" dirty="0"/>
              <a:t>How long-term is our view?</a:t>
            </a:r>
          </a:p>
          <a:p>
            <a:pPr lvl="2">
              <a:spcBef>
                <a:spcPts val="600"/>
              </a:spcBef>
              <a:spcAft>
                <a:spcPts val="600"/>
              </a:spcAft>
            </a:pPr>
            <a:r>
              <a:rPr lang="en-US" dirty="0"/>
              <a:t>Can we withstand large swings from one year to next?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39</a:t>
            </a:fld>
            <a:endParaRPr lang="en-US" dirty="0"/>
          </a:p>
        </p:txBody>
      </p:sp>
      <p:pic>
        <p:nvPicPr>
          <p:cNvPr id="5" name="Picture 4">
            <a:extLst>
              <a:ext uri="{FF2B5EF4-FFF2-40B4-BE49-F238E27FC236}">
                <a16:creationId xmlns:a16="http://schemas.microsoft.com/office/drawing/2014/main" id="{C4C540FB-D0FD-3D53-F2E1-9DE605DC55BD}"/>
              </a:ext>
            </a:extLst>
          </p:cNvPr>
          <p:cNvPicPr>
            <a:picLocks noChangeAspect="1"/>
          </p:cNvPicPr>
          <p:nvPr/>
        </p:nvPicPr>
        <p:blipFill rotWithShape="1">
          <a:blip r:embed="rId3"/>
          <a:srcRect l="48890"/>
          <a:stretch/>
        </p:blipFill>
        <p:spPr>
          <a:xfrm>
            <a:off x="0" y="0"/>
            <a:ext cx="3508248" cy="6858000"/>
          </a:xfrm>
          <a:prstGeom prst="rect">
            <a:avLst/>
          </a:prstGeom>
        </p:spPr>
      </p:pic>
      <p:grpSp>
        <p:nvGrpSpPr>
          <p:cNvPr id="272" name="Group 271">
            <a:extLst>
              <a:ext uri="{FF2B5EF4-FFF2-40B4-BE49-F238E27FC236}">
                <a16:creationId xmlns:a16="http://schemas.microsoft.com/office/drawing/2014/main" id="{6C33C947-0E84-247B-36AC-3A1401142272}"/>
              </a:ext>
            </a:extLst>
          </p:cNvPr>
          <p:cNvGrpSpPr>
            <a:grpSpLocks noChangeAspect="1"/>
          </p:cNvGrpSpPr>
          <p:nvPr/>
        </p:nvGrpSpPr>
        <p:grpSpPr>
          <a:xfrm>
            <a:off x="0" y="2362200"/>
            <a:ext cx="3063141" cy="3190445"/>
            <a:chOff x="0" y="2915361"/>
            <a:chExt cx="10368183" cy="10799083"/>
          </a:xfrm>
        </p:grpSpPr>
        <p:grpSp>
          <p:nvGrpSpPr>
            <p:cNvPr id="6" name="Group 5">
              <a:extLst>
                <a:ext uri="{FF2B5EF4-FFF2-40B4-BE49-F238E27FC236}">
                  <a16:creationId xmlns:a16="http://schemas.microsoft.com/office/drawing/2014/main" id="{D24B9872-218E-5CD6-B060-D1B621D7FA63}"/>
                </a:ext>
              </a:extLst>
            </p:cNvPr>
            <p:cNvGrpSpPr/>
            <p:nvPr/>
          </p:nvGrpSpPr>
          <p:grpSpPr>
            <a:xfrm>
              <a:off x="2165737" y="8387869"/>
              <a:ext cx="8202446" cy="3101089"/>
              <a:chOff x="3793680" y="8506951"/>
              <a:chExt cx="8202446" cy="3101089"/>
            </a:xfrm>
            <a:solidFill>
              <a:schemeClr val="accent6">
                <a:lumMod val="60000"/>
                <a:lumOff val="40000"/>
              </a:schemeClr>
            </a:solidFill>
          </p:grpSpPr>
          <p:sp>
            <p:nvSpPr>
              <p:cNvPr id="7" name="Freeform 130">
                <a:extLst>
                  <a:ext uri="{FF2B5EF4-FFF2-40B4-BE49-F238E27FC236}">
                    <a16:creationId xmlns:a16="http://schemas.microsoft.com/office/drawing/2014/main" id="{F7C1B507-529F-EE43-E948-C2A4F3A78F3F}"/>
                  </a:ext>
                </a:extLst>
              </p:cNvPr>
              <p:cNvSpPr>
                <a:spLocks noChangeArrowheads="1"/>
              </p:cNvSpPr>
              <p:nvPr/>
            </p:nvSpPr>
            <p:spPr bwMode="auto">
              <a:xfrm>
                <a:off x="10245298" y="8803379"/>
                <a:ext cx="1750828" cy="1089941"/>
              </a:xfrm>
              <a:custGeom>
                <a:avLst/>
                <a:gdLst>
                  <a:gd name="T0" fmla="*/ 1703 w 1704"/>
                  <a:gd name="T1" fmla="*/ 185 h 1061"/>
                  <a:gd name="T2" fmla="*/ 1703 w 1704"/>
                  <a:gd name="T3" fmla="*/ 185 h 1061"/>
                  <a:gd name="T4" fmla="*/ 1460 w 1704"/>
                  <a:gd name="T5" fmla="*/ 394 h 1061"/>
                  <a:gd name="T6" fmla="*/ 1164 w 1704"/>
                  <a:gd name="T7" fmla="*/ 633 h 1061"/>
                  <a:gd name="T8" fmla="*/ 597 w 1704"/>
                  <a:gd name="T9" fmla="*/ 1060 h 1061"/>
                  <a:gd name="T10" fmla="*/ 412 w 1704"/>
                  <a:gd name="T11" fmla="*/ 830 h 1061"/>
                  <a:gd name="T12" fmla="*/ 0 w 1704"/>
                  <a:gd name="T13" fmla="*/ 670 h 1061"/>
                  <a:gd name="T14" fmla="*/ 387 w 1704"/>
                  <a:gd name="T15" fmla="*/ 456 h 1061"/>
                  <a:gd name="T16" fmla="*/ 806 w 1704"/>
                  <a:gd name="T17" fmla="*/ 193 h 1061"/>
                  <a:gd name="T18" fmla="*/ 1255 w 1704"/>
                  <a:gd name="T19" fmla="*/ 8 h 1061"/>
                  <a:gd name="T20" fmla="*/ 1703 w 1704"/>
                  <a:gd name="T21" fmla="*/ 185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4" h="1061">
                    <a:moveTo>
                      <a:pt x="1703" y="185"/>
                    </a:moveTo>
                    <a:lnTo>
                      <a:pt x="1703" y="185"/>
                    </a:lnTo>
                    <a:cubicBezTo>
                      <a:pt x="1629" y="263"/>
                      <a:pt x="1543" y="325"/>
                      <a:pt x="1460" y="394"/>
                    </a:cubicBezTo>
                    <a:cubicBezTo>
                      <a:pt x="1362" y="477"/>
                      <a:pt x="1263" y="555"/>
                      <a:pt x="1164" y="633"/>
                    </a:cubicBezTo>
                    <a:cubicBezTo>
                      <a:pt x="975" y="777"/>
                      <a:pt x="786" y="917"/>
                      <a:pt x="597" y="1060"/>
                    </a:cubicBezTo>
                    <a:cubicBezTo>
                      <a:pt x="564" y="966"/>
                      <a:pt x="489" y="888"/>
                      <a:pt x="412" y="830"/>
                    </a:cubicBezTo>
                    <a:cubicBezTo>
                      <a:pt x="292" y="744"/>
                      <a:pt x="148" y="699"/>
                      <a:pt x="0" y="670"/>
                    </a:cubicBezTo>
                    <a:cubicBezTo>
                      <a:pt x="95" y="555"/>
                      <a:pt x="251" y="510"/>
                      <a:pt x="387" y="456"/>
                    </a:cubicBezTo>
                    <a:cubicBezTo>
                      <a:pt x="543" y="394"/>
                      <a:pt x="670" y="292"/>
                      <a:pt x="806" y="193"/>
                    </a:cubicBezTo>
                    <a:cubicBezTo>
                      <a:pt x="942" y="99"/>
                      <a:pt x="1086" y="12"/>
                      <a:pt x="1255" y="8"/>
                    </a:cubicBezTo>
                    <a:cubicBezTo>
                      <a:pt x="1415" y="0"/>
                      <a:pt x="1604" y="53"/>
                      <a:pt x="1703" y="185"/>
                    </a:cubicBezTo>
                  </a:path>
                </a:pathLst>
              </a:custGeom>
              <a:solidFill>
                <a:schemeClr val="accent2">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 name="Freeform 131">
                <a:extLst>
                  <a:ext uri="{FF2B5EF4-FFF2-40B4-BE49-F238E27FC236}">
                    <a16:creationId xmlns:a16="http://schemas.microsoft.com/office/drawing/2014/main" id="{FD3C3736-04C5-50B3-A5CF-A18BB22EB040}"/>
                  </a:ext>
                </a:extLst>
              </p:cNvPr>
              <p:cNvSpPr>
                <a:spLocks noChangeArrowheads="1"/>
              </p:cNvSpPr>
              <p:nvPr/>
            </p:nvSpPr>
            <p:spPr bwMode="auto">
              <a:xfrm>
                <a:off x="9971731" y="8529753"/>
                <a:ext cx="1842017" cy="953129"/>
              </a:xfrm>
              <a:custGeom>
                <a:avLst/>
                <a:gdLst>
                  <a:gd name="T0" fmla="*/ 1785 w 1786"/>
                  <a:gd name="T1" fmla="*/ 128 h 927"/>
                  <a:gd name="T2" fmla="*/ 1785 w 1786"/>
                  <a:gd name="T3" fmla="*/ 128 h 927"/>
                  <a:gd name="T4" fmla="*/ 1719 w 1786"/>
                  <a:gd name="T5" fmla="*/ 231 h 927"/>
                  <a:gd name="T6" fmla="*/ 1583 w 1786"/>
                  <a:gd name="T7" fmla="*/ 210 h 927"/>
                  <a:gd name="T8" fmla="*/ 1081 w 1786"/>
                  <a:gd name="T9" fmla="*/ 379 h 927"/>
                  <a:gd name="T10" fmla="*/ 625 w 1786"/>
                  <a:gd name="T11" fmla="*/ 666 h 927"/>
                  <a:gd name="T12" fmla="*/ 193 w 1786"/>
                  <a:gd name="T13" fmla="*/ 926 h 927"/>
                  <a:gd name="T14" fmla="*/ 193 w 1786"/>
                  <a:gd name="T15" fmla="*/ 926 h 927"/>
                  <a:gd name="T16" fmla="*/ 49 w 1786"/>
                  <a:gd name="T17" fmla="*/ 909 h 927"/>
                  <a:gd name="T18" fmla="*/ 0 w 1786"/>
                  <a:gd name="T19" fmla="*/ 905 h 927"/>
                  <a:gd name="T20" fmla="*/ 399 w 1786"/>
                  <a:gd name="T21" fmla="*/ 625 h 927"/>
                  <a:gd name="T22" fmla="*/ 847 w 1786"/>
                  <a:gd name="T23" fmla="*/ 337 h 927"/>
                  <a:gd name="T24" fmla="*/ 1312 w 1786"/>
                  <a:gd name="T25" fmla="*/ 62 h 927"/>
                  <a:gd name="T26" fmla="*/ 1785 w 1786"/>
                  <a:gd name="T27" fmla="*/ 12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6" h="927">
                    <a:moveTo>
                      <a:pt x="1785" y="128"/>
                    </a:moveTo>
                    <a:lnTo>
                      <a:pt x="1785" y="128"/>
                    </a:lnTo>
                    <a:cubicBezTo>
                      <a:pt x="1773" y="165"/>
                      <a:pt x="1743" y="198"/>
                      <a:pt x="1719" y="231"/>
                    </a:cubicBezTo>
                    <a:cubicBezTo>
                      <a:pt x="1674" y="223"/>
                      <a:pt x="1629" y="214"/>
                      <a:pt x="1583" y="210"/>
                    </a:cubicBezTo>
                    <a:cubicBezTo>
                      <a:pt x="1398" y="193"/>
                      <a:pt x="1229" y="276"/>
                      <a:pt x="1081" y="379"/>
                    </a:cubicBezTo>
                    <a:cubicBezTo>
                      <a:pt x="929" y="477"/>
                      <a:pt x="793" y="597"/>
                      <a:pt x="625" y="666"/>
                    </a:cubicBezTo>
                    <a:cubicBezTo>
                      <a:pt x="464" y="728"/>
                      <a:pt x="296" y="778"/>
                      <a:pt x="193" y="926"/>
                    </a:cubicBezTo>
                    <a:lnTo>
                      <a:pt x="193" y="926"/>
                    </a:lnTo>
                    <a:cubicBezTo>
                      <a:pt x="144" y="917"/>
                      <a:pt x="94" y="913"/>
                      <a:pt x="49" y="909"/>
                    </a:cubicBezTo>
                    <a:cubicBezTo>
                      <a:pt x="33" y="909"/>
                      <a:pt x="17" y="905"/>
                      <a:pt x="0" y="905"/>
                    </a:cubicBezTo>
                    <a:cubicBezTo>
                      <a:pt x="115" y="790"/>
                      <a:pt x="255" y="708"/>
                      <a:pt x="399" y="625"/>
                    </a:cubicBezTo>
                    <a:cubicBezTo>
                      <a:pt x="555" y="539"/>
                      <a:pt x="703" y="444"/>
                      <a:pt x="847" y="337"/>
                    </a:cubicBezTo>
                    <a:cubicBezTo>
                      <a:pt x="991" y="231"/>
                      <a:pt x="1139" y="120"/>
                      <a:pt x="1312" y="62"/>
                    </a:cubicBezTo>
                    <a:cubicBezTo>
                      <a:pt x="1464" y="12"/>
                      <a:pt x="1670" y="0"/>
                      <a:pt x="1785" y="128"/>
                    </a:cubicBezTo>
                  </a:path>
                </a:pathLst>
              </a:custGeom>
              <a:solidFill>
                <a:schemeClr val="accent2">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Freeform 134">
                <a:extLst>
                  <a:ext uri="{FF2B5EF4-FFF2-40B4-BE49-F238E27FC236}">
                    <a16:creationId xmlns:a16="http://schemas.microsoft.com/office/drawing/2014/main" id="{8D7E7EF3-88C0-E242-DB12-2F1B2E2B50D9}"/>
                  </a:ext>
                </a:extLst>
              </p:cNvPr>
              <p:cNvSpPr>
                <a:spLocks noChangeArrowheads="1"/>
              </p:cNvSpPr>
              <p:nvPr/>
            </p:nvSpPr>
            <p:spPr bwMode="auto">
              <a:xfrm>
                <a:off x="3793680" y="8835302"/>
                <a:ext cx="7058024" cy="2772738"/>
              </a:xfrm>
              <a:custGeom>
                <a:avLst/>
                <a:gdLst>
                  <a:gd name="T0" fmla="*/ 6346 w 6832"/>
                  <a:gd name="T1" fmla="*/ 737 h 2687"/>
                  <a:gd name="T2" fmla="*/ 6445 w 6832"/>
                  <a:gd name="T3" fmla="*/ 1460 h 2687"/>
                  <a:gd name="T4" fmla="*/ 5203 w 6832"/>
                  <a:gd name="T5" fmla="*/ 1428 h 2687"/>
                  <a:gd name="T6" fmla="*/ 5100 w 6832"/>
                  <a:gd name="T7" fmla="*/ 1415 h 2687"/>
                  <a:gd name="T8" fmla="*/ 3689 w 6832"/>
                  <a:gd name="T9" fmla="*/ 1649 h 2687"/>
                  <a:gd name="T10" fmla="*/ 4421 w 6832"/>
                  <a:gd name="T11" fmla="*/ 1485 h 2687"/>
                  <a:gd name="T12" fmla="*/ 4623 w 6832"/>
                  <a:gd name="T13" fmla="*/ 1773 h 2687"/>
                  <a:gd name="T14" fmla="*/ 4643 w 6832"/>
                  <a:gd name="T15" fmla="*/ 2061 h 2687"/>
                  <a:gd name="T16" fmla="*/ 4648 w 6832"/>
                  <a:gd name="T17" fmla="*/ 1469 h 2687"/>
                  <a:gd name="T18" fmla="*/ 4833 w 6832"/>
                  <a:gd name="T19" fmla="*/ 1469 h 2687"/>
                  <a:gd name="T20" fmla="*/ 5002 w 6832"/>
                  <a:gd name="T21" fmla="*/ 1658 h 2687"/>
                  <a:gd name="T22" fmla="*/ 5116 w 6832"/>
                  <a:gd name="T23" fmla="*/ 1913 h 2687"/>
                  <a:gd name="T24" fmla="*/ 4952 w 6832"/>
                  <a:gd name="T25" fmla="*/ 1469 h 2687"/>
                  <a:gd name="T26" fmla="*/ 5100 w 6832"/>
                  <a:gd name="T27" fmla="*/ 1485 h 2687"/>
                  <a:gd name="T28" fmla="*/ 5326 w 6832"/>
                  <a:gd name="T29" fmla="*/ 1645 h 2687"/>
                  <a:gd name="T30" fmla="*/ 5429 w 6832"/>
                  <a:gd name="T31" fmla="*/ 1703 h 2687"/>
                  <a:gd name="T32" fmla="*/ 5277 w 6832"/>
                  <a:gd name="T33" fmla="*/ 1510 h 2687"/>
                  <a:gd name="T34" fmla="*/ 6038 w 6832"/>
                  <a:gd name="T35" fmla="*/ 1588 h 2687"/>
                  <a:gd name="T36" fmla="*/ 5475 w 6832"/>
                  <a:gd name="T37" fmla="*/ 2081 h 2687"/>
                  <a:gd name="T38" fmla="*/ 4820 w 6832"/>
                  <a:gd name="T39" fmla="*/ 2628 h 2687"/>
                  <a:gd name="T40" fmla="*/ 3245 w 6832"/>
                  <a:gd name="T41" fmla="*/ 2439 h 2687"/>
                  <a:gd name="T42" fmla="*/ 1736 w 6832"/>
                  <a:gd name="T43" fmla="*/ 2135 h 2687"/>
                  <a:gd name="T44" fmla="*/ 897 w 6832"/>
                  <a:gd name="T45" fmla="*/ 2406 h 2687"/>
                  <a:gd name="T46" fmla="*/ 33 w 6832"/>
                  <a:gd name="T47" fmla="*/ 1041 h 2687"/>
                  <a:gd name="T48" fmla="*/ 1189 w 6832"/>
                  <a:gd name="T49" fmla="*/ 247 h 2687"/>
                  <a:gd name="T50" fmla="*/ 2221 w 6832"/>
                  <a:gd name="T51" fmla="*/ 144 h 2687"/>
                  <a:gd name="T52" fmla="*/ 3175 w 6832"/>
                  <a:gd name="T53" fmla="*/ 4 h 2687"/>
                  <a:gd name="T54" fmla="*/ 4261 w 6832"/>
                  <a:gd name="T55" fmla="*/ 531 h 2687"/>
                  <a:gd name="T56" fmla="*/ 4265 w 6832"/>
                  <a:gd name="T57" fmla="*/ 535 h 2687"/>
                  <a:gd name="T58" fmla="*/ 4919 w 6832"/>
                  <a:gd name="T59" fmla="*/ 687 h 2687"/>
                  <a:gd name="T60" fmla="*/ 6346 w 6832"/>
                  <a:gd name="T61" fmla="*/ 737 h 2687"/>
                  <a:gd name="T62" fmla="*/ 6712 w 6832"/>
                  <a:gd name="T63" fmla="*/ 987 h 2687"/>
                  <a:gd name="T64" fmla="*/ 6107 w 6832"/>
                  <a:gd name="T65" fmla="*/ 847 h 2687"/>
                  <a:gd name="T66" fmla="*/ 6034 w 6832"/>
                  <a:gd name="T67" fmla="*/ 1296 h 2687"/>
                  <a:gd name="T68" fmla="*/ 6235 w 6832"/>
                  <a:gd name="T69" fmla="*/ 1419 h 2687"/>
                  <a:gd name="T70" fmla="*/ 6038 w 6832"/>
                  <a:gd name="T71" fmla="*/ 1070 h 2687"/>
                  <a:gd name="T72" fmla="*/ 6436 w 6832"/>
                  <a:gd name="T73" fmla="*/ 901 h 2687"/>
                  <a:gd name="T74" fmla="*/ 6663 w 6832"/>
                  <a:gd name="T75" fmla="*/ 1209 h 2687"/>
                  <a:gd name="T76" fmla="*/ 6309 w 6832"/>
                  <a:gd name="T77" fmla="*/ 1432 h 2687"/>
                  <a:gd name="T78" fmla="*/ 6712 w 6832"/>
                  <a:gd name="T79" fmla="*/ 987 h 2687"/>
                  <a:gd name="T80" fmla="*/ 5355 w 6832"/>
                  <a:gd name="T81" fmla="*/ 1387 h 2687"/>
                  <a:gd name="T82" fmla="*/ 5322 w 6832"/>
                  <a:gd name="T83" fmla="*/ 1168 h 2687"/>
                  <a:gd name="T84" fmla="*/ 5343 w 6832"/>
                  <a:gd name="T85" fmla="*/ 831 h 2687"/>
                  <a:gd name="T86" fmla="*/ 5260 w 6832"/>
                  <a:gd name="T87" fmla="*/ 1115 h 2687"/>
                  <a:gd name="T88" fmla="*/ 5355 w 6832"/>
                  <a:gd name="T89" fmla="*/ 1387 h 2687"/>
                  <a:gd name="T90" fmla="*/ 5248 w 6832"/>
                  <a:gd name="T91" fmla="*/ 1292 h 2687"/>
                  <a:gd name="T92" fmla="*/ 5191 w 6832"/>
                  <a:gd name="T93" fmla="*/ 1127 h 2687"/>
                  <a:gd name="T94" fmla="*/ 5170 w 6832"/>
                  <a:gd name="T95" fmla="*/ 918 h 2687"/>
                  <a:gd name="T96" fmla="*/ 5240 w 6832"/>
                  <a:gd name="T97" fmla="*/ 1300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32" h="2687">
                    <a:moveTo>
                      <a:pt x="6346" y="737"/>
                    </a:moveTo>
                    <a:lnTo>
                      <a:pt x="6346" y="737"/>
                    </a:lnTo>
                    <a:cubicBezTo>
                      <a:pt x="6519" y="786"/>
                      <a:pt x="6733" y="884"/>
                      <a:pt x="6778" y="1078"/>
                    </a:cubicBezTo>
                    <a:cubicBezTo>
                      <a:pt x="6831" y="1275"/>
                      <a:pt x="6601" y="1407"/>
                      <a:pt x="6445" y="1460"/>
                    </a:cubicBezTo>
                    <a:cubicBezTo>
                      <a:pt x="6247" y="1531"/>
                      <a:pt x="6025" y="1526"/>
                      <a:pt x="5820" y="1505"/>
                    </a:cubicBezTo>
                    <a:cubicBezTo>
                      <a:pt x="5614" y="1489"/>
                      <a:pt x="5408" y="1448"/>
                      <a:pt x="5203" y="1428"/>
                    </a:cubicBezTo>
                    <a:cubicBezTo>
                      <a:pt x="5174" y="1423"/>
                      <a:pt x="5141" y="1419"/>
                      <a:pt x="5112" y="1415"/>
                    </a:cubicBezTo>
                    <a:cubicBezTo>
                      <a:pt x="5108" y="1415"/>
                      <a:pt x="5104" y="1415"/>
                      <a:pt x="5100" y="1415"/>
                    </a:cubicBezTo>
                    <a:cubicBezTo>
                      <a:pt x="4890" y="1395"/>
                      <a:pt x="4681" y="1391"/>
                      <a:pt x="4471" y="1415"/>
                    </a:cubicBezTo>
                    <a:cubicBezTo>
                      <a:pt x="4195" y="1444"/>
                      <a:pt x="3936" y="1526"/>
                      <a:pt x="3689" y="1649"/>
                    </a:cubicBezTo>
                    <a:cubicBezTo>
                      <a:pt x="3648" y="1666"/>
                      <a:pt x="3681" y="1724"/>
                      <a:pt x="3722" y="1707"/>
                    </a:cubicBezTo>
                    <a:cubicBezTo>
                      <a:pt x="3944" y="1596"/>
                      <a:pt x="4179" y="1522"/>
                      <a:pt x="4421" y="1485"/>
                    </a:cubicBezTo>
                    <a:cubicBezTo>
                      <a:pt x="4479" y="1481"/>
                      <a:pt x="4533" y="1473"/>
                      <a:pt x="4586" y="1469"/>
                    </a:cubicBezTo>
                    <a:cubicBezTo>
                      <a:pt x="4610" y="1572"/>
                      <a:pt x="4619" y="1670"/>
                      <a:pt x="4623" y="1773"/>
                    </a:cubicBezTo>
                    <a:cubicBezTo>
                      <a:pt x="4623" y="1871"/>
                      <a:pt x="4615" y="1966"/>
                      <a:pt x="4631" y="2061"/>
                    </a:cubicBezTo>
                    <a:cubicBezTo>
                      <a:pt x="4631" y="2069"/>
                      <a:pt x="4643" y="2069"/>
                      <a:pt x="4643" y="2061"/>
                    </a:cubicBezTo>
                    <a:cubicBezTo>
                      <a:pt x="4660" y="1962"/>
                      <a:pt x="4664" y="1860"/>
                      <a:pt x="4668" y="1757"/>
                    </a:cubicBezTo>
                    <a:cubicBezTo>
                      <a:pt x="4668" y="1662"/>
                      <a:pt x="4668" y="1559"/>
                      <a:pt x="4648" y="1469"/>
                    </a:cubicBezTo>
                    <a:cubicBezTo>
                      <a:pt x="4709" y="1464"/>
                      <a:pt x="4767" y="1464"/>
                      <a:pt x="4829" y="1464"/>
                    </a:cubicBezTo>
                    <a:cubicBezTo>
                      <a:pt x="4829" y="1464"/>
                      <a:pt x="4829" y="1469"/>
                      <a:pt x="4833" y="1469"/>
                    </a:cubicBezTo>
                    <a:cubicBezTo>
                      <a:pt x="4866" y="1489"/>
                      <a:pt x="4894" y="1510"/>
                      <a:pt x="4923" y="1538"/>
                    </a:cubicBezTo>
                    <a:cubicBezTo>
                      <a:pt x="4956" y="1572"/>
                      <a:pt x="4981" y="1617"/>
                      <a:pt x="5002" y="1658"/>
                    </a:cubicBezTo>
                    <a:cubicBezTo>
                      <a:pt x="5047" y="1740"/>
                      <a:pt x="5063" y="1826"/>
                      <a:pt x="5092" y="1913"/>
                    </a:cubicBezTo>
                    <a:cubicBezTo>
                      <a:pt x="5096" y="1929"/>
                      <a:pt x="5116" y="1925"/>
                      <a:pt x="5116" y="1913"/>
                    </a:cubicBezTo>
                    <a:cubicBezTo>
                      <a:pt x="5124" y="1818"/>
                      <a:pt x="5088" y="1712"/>
                      <a:pt x="5051" y="1629"/>
                    </a:cubicBezTo>
                    <a:cubicBezTo>
                      <a:pt x="5030" y="1576"/>
                      <a:pt x="4997" y="1518"/>
                      <a:pt x="4952" y="1469"/>
                    </a:cubicBezTo>
                    <a:cubicBezTo>
                      <a:pt x="4997" y="1473"/>
                      <a:pt x="5043" y="1477"/>
                      <a:pt x="5083" y="1481"/>
                    </a:cubicBezTo>
                    <a:cubicBezTo>
                      <a:pt x="5092" y="1481"/>
                      <a:pt x="5096" y="1485"/>
                      <a:pt x="5100" y="1485"/>
                    </a:cubicBezTo>
                    <a:cubicBezTo>
                      <a:pt x="5146" y="1493"/>
                      <a:pt x="5187" y="1514"/>
                      <a:pt x="5223" y="1542"/>
                    </a:cubicBezTo>
                    <a:cubicBezTo>
                      <a:pt x="5260" y="1576"/>
                      <a:pt x="5293" y="1608"/>
                      <a:pt x="5326" y="1645"/>
                    </a:cubicBezTo>
                    <a:cubicBezTo>
                      <a:pt x="5351" y="1670"/>
                      <a:pt x="5376" y="1707"/>
                      <a:pt x="5412" y="1720"/>
                    </a:cubicBezTo>
                    <a:cubicBezTo>
                      <a:pt x="5425" y="1724"/>
                      <a:pt x="5433" y="1712"/>
                      <a:pt x="5429" y="1703"/>
                    </a:cubicBezTo>
                    <a:cubicBezTo>
                      <a:pt x="5425" y="1670"/>
                      <a:pt x="5392" y="1637"/>
                      <a:pt x="5372" y="1613"/>
                    </a:cubicBezTo>
                    <a:cubicBezTo>
                      <a:pt x="5343" y="1576"/>
                      <a:pt x="5310" y="1538"/>
                      <a:pt x="5277" y="1510"/>
                    </a:cubicBezTo>
                    <a:cubicBezTo>
                      <a:pt x="5273" y="1505"/>
                      <a:pt x="5273" y="1501"/>
                      <a:pt x="5268" y="1501"/>
                    </a:cubicBezTo>
                    <a:cubicBezTo>
                      <a:pt x="5524" y="1535"/>
                      <a:pt x="5782" y="1588"/>
                      <a:pt x="6038" y="1588"/>
                    </a:cubicBezTo>
                    <a:cubicBezTo>
                      <a:pt x="5943" y="1645"/>
                      <a:pt x="5861" y="1720"/>
                      <a:pt x="5778" y="1789"/>
                    </a:cubicBezTo>
                    <a:cubicBezTo>
                      <a:pt x="5672" y="1884"/>
                      <a:pt x="5573" y="1983"/>
                      <a:pt x="5475" y="2081"/>
                    </a:cubicBezTo>
                    <a:cubicBezTo>
                      <a:pt x="5273" y="2283"/>
                      <a:pt x="5071" y="2480"/>
                      <a:pt x="4829" y="2628"/>
                    </a:cubicBezTo>
                    <a:cubicBezTo>
                      <a:pt x="4824" y="2628"/>
                      <a:pt x="4820" y="2628"/>
                      <a:pt x="4820" y="2628"/>
                    </a:cubicBezTo>
                    <a:cubicBezTo>
                      <a:pt x="4561" y="2686"/>
                      <a:pt x="4290" y="2661"/>
                      <a:pt x="4031" y="2616"/>
                    </a:cubicBezTo>
                    <a:cubicBezTo>
                      <a:pt x="3768" y="2571"/>
                      <a:pt x="3504" y="2505"/>
                      <a:pt x="3245" y="2439"/>
                    </a:cubicBezTo>
                    <a:cubicBezTo>
                      <a:pt x="2982" y="2369"/>
                      <a:pt x="2723" y="2295"/>
                      <a:pt x="2460" y="2238"/>
                    </a:cubicBezTo>
                    <a:cubicBezTo>
                      <a:pt x="2221" y="2184"/>
                      <a:pt x="1979" y="2139"/>
                      <a:pt x="1736" y="2135"/>
                    </a:cubicBezTo>
                    <a:cubicBezTo>
                      <a:pt x="1497" y="2131"/>
                      <a:pt x="1271" y="2184"/>
                      <a:pt x="1061" y="2299"/>
                    </a:cubicBezTo>
                    <a:cubicBezTo>
                      <a:pt x="1004" y="2332"/>
                      <a:pt x="951" y="2369"/>
                      <a:pt x="897" y="2406"/>
                    </a:cubicBezTo>
                    <a:cubicBezTo>
                      <a:pt x="0" y="1070"/>
                      <a:pt x="0" y="1070"/>
                      <a:pt x="0" y="1070"/>
                    </a:cubicBezTo>
                    <a:cubicBezTo>
                      <a:pt x="13" y="1062"/>
                      <a:pt x="21" y="1049"/>
                      <a:pt x="33" y="1041"/>
                    </a:cubicBezTo>
                    <a:cubicBezTo>
                      <a:pt x="206" y="877"/>
                      <a:pt x="370" y="712"/>
                      <a:pt x="564" y="576"/>
                    </a:cubicBezTo>
                    <a:cubicBezTo>
                      <a:pt x="757" y="441"/>
                      <a:pt x="967" y="329"/>
                      <a:pt x="1189" y="247"/>
                    </a:cubicBezTo>
                    <a:cubicBezTo>
                      <a:pt x="1419" y="157"/>
                      <a:pt x="1662" y="144"/>
                      <a:pt x="1909" y="144"/>
                    </a:cubicBezTo>
                    <a:cubicBezTo>
                      <a:pt x="2011" y="144"/>
                      <a:pt x="2118" y="148"/>
                      <a:pt x="2221" y="144"/>
                    </a:cubicBezTo>
                    <a:cubicBezTo>
                      <a:pt x="2328" y="144"/>
                      <a:pt x="2435" y="124"/>
                      <a:pt x="2538" y="99"/>
                    </a:cubicBezTo>
                    <a:cubicBezTo>
                      <a:pt x="2748" y="58"/>
                      <a:pt x="2957" y="0"/>
                      <a:pt x="3175" y="4"/>
                    </a:cubicBezTo>
                    <a:cubicBezTo>
                      <a:pt x="3587" y="17"/>
                      <a:pt x="3932" y="309"/>
                      <a:pt x="4257" y="531"/>
                    </a:cubicBezTo>
                    <a:cubicBezTo>
                      <a:pt x="4257" y="531"/>
                      <a:pt x="4257" y="531"/>
                      <a:pt x="4261" y="531"/>
                    </a:cubicBezTo>
                    <a:lnTo>
                      <a:pt x="4261" y="531"/>
                    </a:lnTo>
                    <a:cubicBezTo>
                      <a:pt x="4261" y="535"/>
                      <a:pt x="4261" y="535"/>
                      <a:pt x="4265" y="535"/>
                    </a:cubicBezTo>
                    <a:lnTo>
                      <a:pt x="4269" y="539"/>
                    </a:lnTo>
                    <a:cubicBezTo>
                      <a:pt x="4466" y="650"/>
                      <a:pt x="4693" y="683"/>
                      <a:pt x="4919" y="687"/>
                    </a:cubicBezTo>
                    <a:cubicBezTo>
                      <a:pt x="5158" y="695"/>
                      <a:pt x="5392" y="679"/>
                      <a:pt x="5630" y="675"/>
                    </a:cubicBezTo>
                    <a:cubicBezTo>
                      <a:pt x="5869" y="667"/>
                      <a:pt x="6112" y="671"/>
                      <a:pt x="6346" y="737"/>
                    </a:cubicBezTo>
                    <a:close/>
                    <a:moveTo>
                      <a:pt x="6712" y="987"/>
                    </a:moveTo>
                    <a:lnTo>
                      <a:pt x="6712" y="987"/>
                    </a:lnTo>
                    <a:cubicBezTo>
                      <a:pt x="6671" y="897"/>
                      <a:pt x="6568" y="864"/>
                      <a:pt x="6449" y="835"/>
                    </a:cubicBezTo>
                    <a:cubicBezTo>
                      <a:pt x="6334" y="806"/>
                      <a:pt x="6210" y="790"/>
                      <a:pt x="6107" y="847"/>
                    </a:cubicBezTo>
                    <a:cubicBezTo>
                      <a:pt x="6034" y="889"/>
                      <a:pt x="5997" y="971"/>
                      <a:pt x="5984" y="1049"/>
                    </a:cubicBezTo>
                    <a:cubicBezTo>
                      <a:pt x="5972" y="1135"/>
                      <a:pt x="5989" y="1222"/>
                      <a:pt x="6034" y="1296"/>
                    </a:cubicBezTo>
                    <a:cubicBezTo>
                      <a:pt x="6075" y="1370"/>
                      <a:pt x="6194" y="1436"/>
                      <a:pt x="6231" y="1428"/>
                    </a:cubicBezTo>
                    <a:cubicBezTo>
                      <a:pt x="6239" y="1428"/>
                      <a:pt x="6239" y="1423"/>
                      <a:pt x="6235" y="1419"/>
                    </a:cubicBezTo>
                    <a:cubicBezTo>
                      <a:pt x="6210" y="1395"/>
                      <a:pt x="6133" y="1378"/>
                      <a:pt x="6079" y="1279"/>
                    </a:cubicBezTo>
                    <a:cubicBezTo>
                      <a:pt x="6042" y="1218"/>
                      <a:pt x="6030" y="1144"/>
                      <a:pt x="6038" y="1070"/>
                    </a:cubicBezTo>
                    <a:cubicBezTo>
                      <a:pt x="6046" y="1008"/>
                      <a:pt x="6079" y="942"/>
                      <a:pt x="6133" y="905"/>
                    </a:cubicBezTo>
                    <a:cubicBezTo>
                      <a:pt x="6219" y="847"/>
                      <a:pt x="6342" y="873"/>
                      <a:pt x="6436" y="901"/>
                    </a:cubicBezTo>
                    <a:cubicBezTo>
                      <a:pt x="6531" y="926"/>
                      <a:pt x="6606" y="946"/>
                      <a:pt x="6655" y="1020"/>
                    </a:cubicBezTo>
                    <a:cubicBezTo>
                      <a:pt x="6692" y="1078"/>
                      <a:pt x="6692" y="1148"/>
                      <a:pt x="6663" y="1209"/>
                    </a:cubicBezTo>
                    <a:cubicBezTo>
                      <a:pt x="6606" y="1337"/>
                      <a:pt x="6445" y="1415"/>
                      <a:pt x="6309" y="1423"/>
                    </a:cubicBezTo>
                    <a:cubicBezTo>
                      <a:pt x="6305" y="1423"/>
                      <a:pt x="6305" y="1432"/>
                      <a:pt x="6309" y="1432"/>
                    </a:cubicBezTo>
                    <a:cubicBezTo>
                      <a:pt x="6470" y="1460"/>
                      <a:pt x="6642" y="1366"/>
                      <a:pt x="6716" y="1218"/>
                    </a:cubicBezTo>
                    <a:cubicBezTo>
                      <a:pt x="6753" y="1144"/>
                      <a:pt x="6749" y="1062"/>
                      <a:pt x="6712" y="987"/>
                    </a:cubicBezTo>
                    <a:close/>
                    <a:moveTo>
                      <a:pt x="5355" y="1387"/>
                    </a:moveTo>
                    <a:lnTo>
                      <a:pt x="5355" y="1387"/>
                    </a:lnTo>
                    <a:cubicBezTo>
                      <a:pt x="5396" y="1399"/>
                      <a:pt x="5376" y="1341"/>
                      <a:pt x="5372" y="1325"/>
                    </a:cubicBezTo>
                    <a:cubicBezTo>
                      <a:pt x="5351" y="1271"/>
                      <a:pt x="5331" y="1222"/>
                      <a:pt x="5322" y="1168"/>
                    </a:cubicBezTo>
                    <a:cubicBezTo>
                      <a:pt x="5310" y="1111"/>
                      <a:pt x="5310" y="1054"/>
                      <a:pt x="5314" y="1000"/>
                    </a:cubicBezTo>
                    <a:cubicBezTo>
                      <a:pt x="5314" y="946"/>
                      <a:pt x="5322" y="880"/>
                      <a:pt x="5343" y="831"/>
                    </a:cubicBezTo>
                    <a:cubicBezTo>
                      <a:pt x="5347" y="823"/>
                      <a:pt x="5335" y="815"/>
                      <a:pt x="5331" y="823"/>
                    </a:cubicBezTo>
                    <a:cubicBezTo>
                      <a:pt x="5277" y="918"/>
                      <a:pt x="5256" y="1008"/>
                      <a:pt x="5260" y="1115"/>
                    </a:cubicBezTo>
                    <a:cubicBezTo>
                      <a:pt x="5260" y="1168"/>
                      <a:pt x="5268" y="1222"/>
                      <a:pt x="5285" y="1271"/>
                    </a:cubicBezTo>
                    <a:cubicBezTo>
                      <a:pt x="5293" y="1308"/>
                      <a:pt x="5314" y="1378"/>
                      <a:pt x="5355" y="1387"/>
                    </a:cubicBezTo>
                    <a:close/>
                    <a:moveTo>
                      <a:pt x="5248" y="1292"/>
                    </a:moveTo>
                    <a:lnTo>
                      <a:pt x="5248" y="1292"/>
                    </a:lnTo>
                    <a:cubicBezTo>
                      <a:pt x="5256" y="1267"/>
                      <a:pt x="5240" y="1247"/>
                      <a:pt x="5232" y="1230"/>
                    </a:cubicBezTo>
                    <a:cubicBezTo>
                      <a:pt x="5215" y="1197"/>
                      <a:pt x="5203" y="1164"/>
                      <a:pt x="5191" y="1127"/>
                    </a:cubicBezTo>
                    <a:cubicBezTo>
                      <a:pt x="5174" y="1066"/>
                      <a:pt x="5162" y="983"/>
                      <a:pt x="5182" y="922"/>
                    </a:cubicBezTo>
                    <a:cubicBezTo>
                      <a:pt x="5182" y="914"/>
                      <a:pt x="5170" y="910"/>
                      <a:pt x="5170" y="918"/>
                    </a:cubicBezTo>
                    <a:cubicBezTo>
                      <a:pt x="5137" y="987"/>
                      <a:pt x="5129" y="1054"/>
                      <a:pt x="5141" y="1131"/>
                    </a:cubicBezTo>
                    <a:cubicBezTo>
                      <a:pt x="5146" y="1172"/>
                      <a:pt x="5174" y="1308"/>
                      <a:pt x="5240" y="1300"/>
                    </a:cubicBezTo>
                    <a:cubicBezTo>
                      <a:pt x="5244" y="1300"/>
                      <a:pt x="5248" y="1296"/>
                      <a:pt x="5248" y="1292"/>
                    </a:cubicBezTo>
                    <a:close/>
                  </a:path>
                </a:pathLst>
              </a:custGeom>
              <a:solidFill>
                <a:schemeClr val="accent2">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0" name="Freeform 132">
                <a:extLst>
                  <a:ext uri="{FF2B5EF4-FFF2-40B4-BE49-F238E27FC236}">
                    <a16:creationId xmlns:a16="http://schemas.microsoft.com/office/drawing/2014/main" id="{D7B1AFB0-39FE-F83D-92EE-C85C70B1D7AE}"/>
                  </a:ext>
                </a:extLst>
              </p:cNvPr>
              <p:cNvSpPr>
                <a:spLocks noChangeArrowheads="1"/>
              </p:cNvSpPr>
              <p:nvPr/>
            </p:nvSpPr>
            <p:spPr bwMode="auto">
              <a:xfrm>
                <a:off x="9502108" y="8506951"/>
                <a:ext cx="1741709" cy="953129"/>
              </a:xfrm>
              <a:custGeom>
                <a:avLst/>
                <a:gdLst>
                  <a:gd name="T0" fmla="*/ 1686 w 1687"/>
                  <a:gd name="T1" fmla="*/ 37 h 926"/>
                  <a:gd name="T2" fmla="*/ 1686 w 1687"/>
                  <a:gd name="T3" fmla="*/ 37 h 926"/>
                  <a:gd name="T4" fmla="*/ 1316 w 1687"/>
                  <a:gd name="T5" fmla="*/ 263 h 926"/>
                  <a:gd name="T6" fmla="*/ 1090 w 1687"/>
                  <a:gd name="T7" fmla="*/ 423 h 926"/>
                  <a:gd name="T8" fmla="*/ 838 w 1687"/>
                  <a:gd name="T9" fmla="*/ 576 h 926"/>
                  <a:gd name="T10" fmla="*/ 365 w 1687"/>
                  <a:gd name="T11" fmla="*/ 921 h 926"/>
                  <a:gd name="T12" fmla="*/ 0 w 1687"/>
                  <a:gd name="T13" fmla="*/ 925 h 926"/>
                  <a:gd name="T14" fmla="*/ 370 w 1687"/>
                  <a:gd name="T15" fmla="*/ 654 h 926"/>
                  <a:gd name="T16" fmla="*/ 781 w 1687"/>
                  <a:gd name="T17" fmla="*/ 333 h 926"/>
                  <a:gd name="T18" fmla="*/ 1208 w 1687"/>
                  <a:gd name="T19" fmla="*/ 54 h 926"/>
                  <a:gd name="T20" fmla="*/ 1686 w 1687"/>
                  <a:gd name="T21" fmla="*/ 3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7" h="926">
                    <a:moveTo>
                      <a:pt x="1686" y="37"/>
                    </a:moveTo>
                    <a:lnTo>
                      <a:pt x="1686" y="37"/>
                    </a:lnTo>
                    <a:cubicBezTo>
                      <a:pt x="1550" y="90"/>
                      <a:pt x="1431" y="176"/>
                      <a:pt x="1316" y="263"/>
                    </a:cubicBezTo>
                    <a:cubicBezTo>
                      <a:pt x="1241" y="316"/>
                      <a:pt x="1167" y="374"/>
                      <a:pt x="1090" y="423"/>
                    </a:cubicBezTo>
                    <a:cubicBezTo>
                      <a:pt x="1011" y="481"/>
                      <a:pt x="925" y="526"/>
                      <a:pt x="838" y="576"/>
                    </a:cubicBezTo>
                    <a:cubicBezTo>
                      <a:pt x="670" y="670"/>
                      <a:pt x="497" y="773"/>
                      <a:pt x="365" y="921"/>
                    </a:cubicBezTo>
                    <a:cubicBezTo>
                      <a:pt x="242" y="917"/>
                      <a:pt x="123" y="921"/>
                      <a:pt x="0" y="925"/>
                    </a:cubicBezTo>
                    <a:cubicBezTo>
                      <a:pt x="110" y="822"/>
                      <a:pt x="242" y="740"/>
                      <a:pt x="370" y="654"/>
                    </a:cubicBezTo>
                    <a:cubicBezTo>
                      <a:pt x="514" y="555"/>
                      <a:pt x="645" y="448"/>
                      <a:pt x="781" y="333"/>
                    </a:cubicBezTo>
                    <a:cubicBezTo>
                      <a:pt x="908" y="218"/>
                      <a:pt x="1044" y="111"/>
                      <a:pt x="1208" y="54"/>
                    </a:cubicBezTo>
                    <a:cubicBezTo>
                      <a:pt x="1357" y="4"/>
                      <a:pt x="1529" y="0"/>
                      <a:pt x="1686" y="37"/>
                    </a:cubicBezTo>
                  </a:path>
                </a:pathLst>
              </a:custGeom>
              <a:solidFill>
                <a:schemeClr val="accent2">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Freeform 133">
                <a:extLst>
                  <a:ext uri="{FF2B5EF4-FFF2-40B4-BE49-F238E27FC236}">
                    <a16:creationId xmlns:a16="http://schemas.microsoft.com/office/drawing/2014/main" id="{3EA2494D-8AF8-62CE-55D6-89811DEDC2AA}"/>
                  </a:ext>
                </a:extLst>
              </p:cNvPr>
              <p:cNvSpPr>
                <a:spLocks noChangeArrowheads="1"/>
              </p:cNvSpPr>
              <p:nvPr/>
            </p:nvSpPr>
            <p:spPr bwMode="auto">
              <a:xfrm>
                <a:off x="8932177" y="8520633"/>
                <a:ext cx="1614044" cy="957689"/>
              </a:xfrm>
              <a:custGeom>
                <a:avLst/>
                <a:gdLst>
                  <a:gd name="T0" fmla="*/ 1563 w 1564"/>
                  <a:gd name="T1" fmla="*/ 62 h 931"/>
                  <a:gd name="T2" fmla="*/ 1563 w 1564"/>
                  <a:gd name="T3" fmla="*/ 62 h 931"/>
                  <a:gd name="T4" fmla="*/ 1325 w 1564"/>
                  <a:gd name="T5" fmla="*/ 239 h 931"/>
                  <a:gd name="T6" fmla="*/ 1115 w 1564"/>
                  <a:gd name="T7" fmla="*/ 420 h 931"/>
                  <a:gd name="T8" fmla="*/ 889 w 1564"/>
                  <a:gd name="T9" fmla="*/ 584 h 931"/>
                  <a:gd name="T10" fmla="*/ 453 w 1564"/>
                  <a:gd name="T11" fmla="*/ 917 h 931"/>
                  <a:gd name="T12" fmla="*/ 333 w 1564"/>
                  <a:gd name="T13" fmla="*/ 921 h 931"/>
                  <a:gd name="T14" fmla="*/ 0 w 1564"/>
                  <a:gd name="T15" fmla="*/ 930 h 931"/>
                  <a:gd name="T16" fmla="*/ 371 w 1564"/>
                  <a:gd name="T17" fmla="*/ 674 h 931"/>
                  <a:gd name="T18" fmla="*/ 765 w 1564"/>
                  <a:gd name="T19" fmla="*/ 395 h 931"/>
                  <a:gd name="T20" fmla="*/ 1123 w 1564"/>
                  <a:gd name="T21" fmla="*/ 115 h 931"/>
                  <a:gd name="T22" fmla="*/ 1563 w 1564"/>
                  <a:gd name="T23" fmla="*/ 62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4" h="931">
                    <a:moveTo>
                      <a:pt x="1563" y="62"/>
                    </a:moveTo>
                    <a:lnTo>
                      <a:pt x="1563" y="62"/>
                    </a:lnTo>
                    <a:cubicBezTo>
                      <a:pt x="1477" y="115"/>
                      <a:pt x="1399" y="177"/>
                      <a:pt x="1325" y="239"/>
                    </a:cubicBezTo>
                    <a:cubicBezTo>
                      <a:pt x="1255" y="296"/>
                      <a:pt x="1185" y="358"/>
                      <a:pt x="1115" y="420"/>
                    </a:cubicBezTo>
                    <a:cubicBezTo>
                      <a:pt x="1045" y="477"/>
                      <a:pt x="967" y="530"/>
                      <a:pt x="889" y="584"/>
                    </a:cubicBezTo>
                    <a:cubicBezTo>
                      <a:pt x="737" y="687"/>
                      <a:pt x="580" y="786"/>
                      <a:pt x="453" y="917"/>
                    </a:cubicBezTo>
                    <a:cubicBezTo>
                      <a:pt x="412" y="921"/>
                      <a:pt x="375" y="921"/>
                      <a:pt x="333" y="921"/>
                    </a:cubicBezTo>
                    <a:cubicBezTo>
                      <a:pt x="227" y="925"/>
                      <a:pt x="115" y="930"/>
                      <a:pt x="0" y="930"/>
                    </a:cubicBezTo>
                    <a:cubicBezTo>
                      <a:pt x="120" y="839"/>
                      <a:pt x="247" y="757"/>
                      <a:pt x="371" y="674"/>
                    </a:cubicBezTo>
                    <a:cubicBezTo>
                      <a:pt x="507" y="584"/>
                      <a:pt x="642" y="498"/>
                      <a:pt x="765" y="395"/>
                    </a:cubicBezTo>
                    <a:cubicBezTo>
                      <a:pt x="881" y="296"/>
                      <a:pt x="991" y="190"/>
                      <a:pt x="1123" y="115"/>
                    </a:cubicBezTo>
                    <a:cubicBezTo>
                      <a:pt x="1251" y="42"/>
                      <a:pt x="1423" y="0"/>
                      <a:pt x="1563" y="62"/>
                    </a:cubicBezTo>
                  </a:path>
                </a:pathLst>
              </a:custGeom>
              <a:solidFill>
                <a:schemeClr val="accent2">
                  <a:lumMod val="20000"/>
                  <a:lumOff val="8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2" name="Freeform 135">
              <a:extLst>
                <a:ext uri="{FF2B5EF4-FFF2-40B4-BE49-F238E27FC236}">
                  <a16:creationId xmlns:a16="http://schemas.microsoft.com/office/drawing/2014/main" id="{F5609430-DF47-9072-B248-A4DA6AEF021E}"/>
                </a:ext>
              </a:extLst>
            </p:cNvPr>
            <p:cNvSpPr>
              <a:spLocks noChangeArrowheads="1"/>
            </p:cNvSpPr>
            <p:nvPr/>
          </p:nvSpPr>
          <p:spPr bwMode="auto">
            <a:xfrm>
              <a:off x="0" y="9979457"/>
              <a:ext cx="2649039" cy="3734987"/>
            </a:xfrm>
            <a:custGeom>
              <a:avLst/>
              <a:gdLst>
                <a:gd name="T0" fmla="*/ 0 w 2567"/>
                <a:gd name="T1" fmla="*/ 374 h 3616"/>
                <a:gd name="T2" fmla="*/ 0 w 2567"/>
                <a:gd name="T3" fmla="*/ 3615 h 3616"/>
                <a:gd name="T4" fmla="*/ 1929 w 2567"/>
                <a:gd name="T5" fmla="*/ 3615 h 3616"/>
                <a:gd name="T6" fmla="*/ 2566 w 2567"/>
                <a:gd name="T7" fmla="*/ 3113 h 3616"/>
                <a:gd name="T8" fmla="*/ 613 w 2567"/>
                <a:gd name="T9" fmla="*/ 0 h 3616"/>
                <a:gd name="T10" fmla="*/ 0 w 2567"/>
                <a:gd name="T11" fmla="*/ 374 h 3616"/>
              </a:gdLst>
              <a:ahLst/>
              <a:cxnLst>
                <a:cxn ang="0">
                  <a:pos x="T0" y="T1"/>
                </a:cxn>
                <a:cxn ang="0">
                  <a:pos x="T2" y="T3"/>
                </a:cxn>
                <a:cxn ang="0">
                  <a:pos x="T4" y="T5"/>
                </a:cxn>
                <a:cxn ang="0">
                  <a:pos x="T6" y="T7"/>
                </a:cxn>
                <a:cxn ang="0">
                  <a:pos x="T8" y="T9"/>
                </a:cxn>
                <a:cxn ang="0">
                  <a:pos x="T10" y="T11"/>
                </a:cxn>
              </a:cxnLst>
              <a:rect l="0" t="0" r="r" b="b"/>
              <a:pathLst>
                <a:path w="2567" h="3616">
                  <a:moveTo>
                    <a:pt x="0" y="374"/>
                  </a:moveTo>
                  <a:lnTo>
                    <a:pt x="0" y="3615"/>
                  </a:lnTo>
                  <a:lnTo>
                    <a:pt x="1929" y="3615"/>
                  </a:lnTo>
                  <a:lnTo>
                    <a:pt x="2566" y="3113"/>
                  </a:lnTo>
                  <a:lnTo>
                    <a:pt x="613" y="0"/>
                  </a:lnTo>
                  <a:lnTo>
                    <a:pt x="0" y="374"/>
                  </a:lnTo>
                </a:path>
              </a:pathLst>
            </a:custGeom>
            <a:solidFill>
              <a:schemeClr val="tx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Freeform 136">
              <a:extLst>
                <a:ext uri="{FF2B5EF4-FFF2-40B4-BE49-F238E27FC236}">
                  <a16:creationId xmlns:a16="http://schemas.microsoft.com/office/drawing/2014/main" id="{06D9194D-7AC9-FBEC-877E-87BC6152BBE8}"/>
                </a:ext>
              </a:extLst>
            </p:cNvPr>
            <p:cNvSpPr>
              <a:spLocks noChangeArrowheads="1"/>
            </p:cNvSpPr>
            <p:nvPr/>
          </p:nvSpPr>
          <p:spPr bwMode="auto">
            <a:xfrm>
              <a:off x="1367834" y="12811480"/>
              <a:ext cx="779665" cy="775272"/>
            </a:xfrm>
            <a:custGeom>
              <a:avLst/>
              <a:gdLst>
                <a:gd name="T0" fmla="*/ 707 w 758"/>
                <a:gd name="T1" fmla="*/ 292 h 753"/>
                <a:gd name="T2" fmla="*/ 707 w 758"/>
                <a:gd name="T3" fmla="*/ 292 h 753"/>
                <a:gd name="T4" fmla="*/ 461 w 758"/>
                <a:gd name="T5" fmla="*/ 707 h 753"/>
                <a:gd name="T6" fmla="*/ 45 w 758"/>
                <a:gd name="T7" fmla="*/ 460 h 753"/>
                <a:gd name="T8" fmla="*/ 292 w 758"/>
                <a:gd name="T9" fmla="*/ 45 h 753"/>
                <a:gd name="T10" fmla="*/ 707 w 758"/>
                <a:gd name="T11" fmla="*/ 292 h 753"/>
              </a:gdLst>
              <a:ahLst/>
              <a:cxnLst>
                <a:cxn ang="0">
                  <a:pos x="T0" y="T1"/>
                </a:cxn>
                <a:cxn ang="0">
                  <a:pos x="T2" y="T3"/>
                </a:cxn>
                <a:cxn ang="0">
                  <a:pos x="T4" y="T5"/>
                </a:cxn>
                <a:cxn ang="0">
                  <a:pos x="T6" y="T7"/>
                </a:cxn>
                <a:cxn ang="0">
                  <a:pos x="T8" y="T9"/>
                </a:cxn>
                <a:cxn ang="0">
                  <a:pos x="T10" y="T11"/>
                </a:cxn>
              </a:cxnLst>
              <a:rect l="0" t="0" r="r" b="b"/>
              <a:pathLst>
                <a:path w="758" h="753">
                  <a:moveTo>
                    <a:pt x="707" y="292"/>
                  </a:moveTo>
                  <a:lnTo>
                    <a:pt x="707" y="292"/>
                  </a:lnTo>
                  <a:cubicBezTo>
                    <a:pt x="757" y="477"/>
                    <a:pt x="646" y="662"/>
                    <a:pt x="461" y="707"/>
                  </a:cubicBezTo>
                  <a:cubicBezTo>
                    <a:pt x="280" y="752"/>
                    <a:pt x="95" y="645"/>
                    <a:pt x="45" y="460"/>
                  </a:cubicBezTo>
                  <a:cubicBezTo>
                    <a:pt x="0" y="279"/>
                    <a:pt x="111" y="90"/>
                    <a:pt x="292" y="45"/>
                  </a:cubicBezTo>
                  <a:cubicBezTo>
                    <a:pt x="477" y="0"/>
                    <a:pt x="662" y="111"/>
                    <a:pt x="707" y="292"/>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 name="Freeform 137">
              <a:extLst>
                <a:ext uri="{FF2B5EF4-FFF2-40B4-BE49-F238E27FC236}">
                  <a16:creationId xmlns:a16="http://schemas.microsoft.com/office/drawing/2014/main" id="{AE92D05B-11F5-2B79-349B-C6176D959FC9}"/>
                </a:ext>
              </a:extLst>
            </p:cNvPr>
            <p:cNvSpPr>
              <a:spLocks noChangeArrowheads="1"/>
            </p:cNvSpPr>
            <p:nvPr/>
          </p:nvSpPr>
          <p:spPr bwMode="auto">
            <a:xfrm>
              <a:off x="1541093" y="12984776"/>
              <a:ext cx="424029" cy="428680"/>
            </a:xfrm>
            <a:custGeom>
              <a:avLst/>
              <a:gdLst>
                <a:gd name="T0" fmla="*/ 308 w 416"/>
                <a:gd name="T1" fmla="*/ 0 h 417"/>
                <a:gd name="T2" fmla="*/ 201 w 416"/>
                <a:gd name="T3" fmla="*/ 182 h 417"/>
                <a:gd name="T4" fmla="*/ 24 w 416"/>
                <a:gd name="T5" fmla="*/ 75 h 417"/>
                <a:gd name="T6" fmla="*/ 0 w 416"/>
                <a:gd name="T7" fmla="*/ 111 h 417"/>
                <a:gd name="T8" fmla="*/ 181 w 416"/>
                <a:gd name="T9" fmla="*/ 215 h 417"/>
                <a:gd name="T10" fmla="*/ 74 w 416"/>
                <a:gd name="T11" fmla="*/ 395 h 417"/>
                <a:gd name="T12" fmla="*/ 111 w 416"/>
                <a:gd name="T13" fmla="*/ 416 h 417"/>
                <a:gd name="T14" fmla="*/ 218 w 416"/>
                <a:gd name="T15" fmla="*/ 239 h 417"/>
                <a:gd name="T16" fmla="*/ 394 w 416"/>
                <a:gd name="T17" fmla="*/ 346 h 417"/>
                <a:gd name="T18" fmla="*/ 415 w 416"/>
                <a:gd name="T19" fmla="*/ 309 h 417"/>
                <a:gd name="T20" fmla="*/ 239 w 416"/>
                <a:gd name="T21" fmla="*/ 202 h 417"/>
                <a:gd name="T22" fmla="*/ 345 w 416"/>
                <a:gd name="T23" fmla="*/ 21 h 417"/>
                <a:gd name="T24" fmla="*/ 308 w 416"/>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417">
                  <a:moveTo>
                    <a:pt x="308" y="0"/>
                  </a:moveTo>
                  <a:lnTo>
                    <a:pt x="201" y="182"/>
                  </a:lnTo>
                  <a:lnTo>
                    <a:pt x="24" y="75"/>
                  </a:lnTo>
                  <a:lnTo>
                    <a:pt x="0" y="111"/>
                  </a:lnTo>
                  <a:lnTo>
                    <a:pt x="181" y="215"/>
                  </a:lnTo>
                  <a:lnTo>
                    <a:pt x="74" y="395"/>
                  </a:lnTo>
                  <a:lnTo>
                    <a:pt x="111" y="416"/>
                  </a:lnTo>
                  <a:lnTo>
                    <a:pt x="218" y="239"/>
                  </a:lnTo>
                  <a:lnTo>
                    <a:pt x="394" y="346"/>
                  </a:lnTo>
                  <a:lnTo>
                    <a:pt x="415" y="309"/>
                  </a:lnTo>
                  <a:lnTo>
                    <a:pt x="239" y="202"/>
                  </a:lnTo>
                  <a:lnTo>
                    <a:pt x="345" y="21"/>
                  </a:lnTo>
                  <a:lnTo>
                    <a:pt x="308" y="0"/>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 name="Freeform 138">
              <a:extLst>
                <a:ext uri="{FF2B5EF4-FFF2-40B4-BE49-F238E27FC236}">
                  <a16:creationId xmlns:a16="http://schemas.microsoft.com/office/drawing/2014/main" id="{E0A02ABC-F1D1-4A03-E3D5-A934791B0C73}"/>
                </a:ext>
              </a:extLst>
            </p:cNvPr>
            <p:cNvSpPr>
              <a:spLocks noChangeArrowheads="1"/>
            </p:cNvSpPr>
            <p:nvPr/>
          </p:nvSpPr>
          <p:spPr bwMode="auto">
            <a:xfrm>
              <a:off x="770547" y="9363800"/>
              <a:ext cx="2744787" cy="3502405"/>
            </a:xfrm>
            <a:custGeom>
              <a:avLst/>
              <a:gdLst>
                <a:gd name="T0" fmla="*/ 1621 w 2658"/>
                <a:gd name="T1" fmla="*/ 3389 h 3390"/>
                <a:gd name="T2" fmla="*/ 2657 w 2658"/>
                <a:gd name="T3" fmla="*/ 2397 h 3390"/>
                <a:gd name="T4" fmla="*/ 2283 w 2658"/>
                <a:gd name="T5" fmla="*/ 1838 h 3390"/>
                <a:gd name="T6" fmla="*/ 2246 w 2658"/>
                <a:gd name="T7" fmla="*/ 1780 h 3390"/>
                <a:gd name="T8" fmla="*/ 1349 w 2658"/>
                <a:gd name="T9" fmla="*/ 444 h 3390"/>
                <a:gd name="T10" fmla="*/ 1313 w 2658"/>
                <a:gd name="T11" fmla="*/ 390 h 3390"/>
                <a:gd name="T12" fmla="*/ 1053 w 2658"/>
                <a:gd name="T13" fmla="*/ 0 h 3390"/>
                <a:gd name="T14" fmla="*/ 0 w 2658"/>
                <a:gd name="T15" fmla="*/ 814 h 3390"/>
                <a:gd name="T16" fmla="*/ 1621 w 2658"/>
                <a:gd name="T17" fmla="*/ 3389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8" h="3390">
                  <a:moveTo>
                    <a:pt x="1621" y="3389"/>
                  </a:moveTo>
                  <a:lnTo>
                    <a:pt x="2657" y="2397"/>
                  </a:lnTo>
                  <a:lnTo>
                    <a:pt x="2283" y="1838"/>
                  </a:lnTo>
                  <a:lnTo>
                    <a:pt x="2246" y="1780"/>
                  </a:lnTo>
                  <a:lnTo>
                    <a:pt x="1349" y="444"/>
                  </a:lnTo>
                  <a:lnTo>
                    <a:pt x="1313" y="390"/>
                  </a:lnTo>
                  <a:lnTo>
                    <a:pt x="1053" y="0"/>
                  </a:lnTo>
                  <a:lnTo>
                    <a:pt x="0" y="814"/>
                  </a:lnTo>
                  <a:lnTo>
                    <a:pt x="1621" y="3389"/>
                  </a:lnTo>
                </a:path>
              </a:pathLst>
            </a:custGeom>
            <a:solidFill>
              <a:schemeClr val="bg1">
                <a:lumMod val="9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 name="Freeform 139">
              <a:extLst>
                <a:ext uri="{FF2B5EF4-FFF2-40B4-BE49-F238E27FC236}">
                  <a16:creationId xmlns:a16="http://schemas.microsoft.com/office/drawing/2014/main" id="{A3A42E13-4583-7D91-0959-5C619E029D53}"/>
                </a:ext>
              </a:extLst>
            </p:cNvPr>
            <p:cNvSpPr>
              <a:spLocks noChangeArrowheads="1"/>
            </p:cNvSpPr>
            <p:nvPr/>
          </p:nvSpPr>
          <p:spPr bwMode="auto">
            <a:xfrm>
              <a:off x="7085381" y="2915361"/>
              <a:ext cx="1796422" cy="1801367"/>
            </a:xfrm>
            <a:custGeom>
              <a:avLst/>
              <a:gdLst>
                <a:gd name="T0" fmla="*/ 1743 w 1744"/>
                <a:gd name="T1" fmla="*/ 872 h 1745"/>
                <a:gd name="T2" fmla="*/ 1743 w 1744"/>
                <a:gd name="T3" fmla="*/ 872 h 1745"/>
                <a:gd name="T4" fmla="*/ 871 w 1744"/>
                <a:gd name="T5" fmla="*/ 1744 h 1745"/>
                <a:gd name="T6" fmla="*/ 0 w 1744"/>
                <a:gd name="T7" fmla="*/ 872 h 1745"/>
                <a:gd name="T8" fmla="*/ 871 w 1744"/>
                <a:gd name="T9" fmla="*/ 0 h 1745"/>
                <a:gd name="T10" fmla="*/ 1743 w 1744"/>
                <a:gd name="T11" fmla="*/ 872 h 1745"/>
              </a:gdLst>
              <a:ahLst/>
              <a:cxnLst>
                <a:cxn ang="0">
                  <a:pos x="T0" y="T1"/>
                </a:cxn>
                <a:cxn ang="0">
                  <a:pos x="T2" y="T3"/>
                </a:cxn>
                <a:cxn ang="0">
                  <a:pos x="T4" y="T5"/>
                </a:cxn>
                <a:cxn ang="0">
                  <a:pos x="T6" y="T7"/>
                </a:cxn>
                <a:cxn ang="0">
                  <a:pos x="T8" y="T9"/>
                </a:cxn>
                <a:cxn ang="0">
                  <a:pos x="T10" y="T11"/>
                </a:cxn>
              </a:cxnLst>
              <a:rect l="0" t="0" r="r" b="b"/>
              <a:pathLst>
                <a:path w="1744" h="1745">
                  <a:moveTo>
                    <a:pt x="1743" y="872"/>
                  </a:moveTo>
                  <a:lnTo>
                    <a:pt x="1743" y="872"/>
                  </a:lnTo>
                  <a:cubicBezTo>
                    <a:pt x="1743" y="1353"/>
                    <a:pt x="1352" y="1744"/>
                    <a:pt x="871" y="1744"/>
                  </a:cubicBezTo>
                  <a:cubicBezTo>
                    <a:pt x="391" y="1744"/>
                    <a:pt x="0" y="1353"/>
                    <a:pt x="0" y="872"/>
                  </a:cubicBezTo>
                  <a:cubicBezTo>
                    <a:pt x="0" y="390"/>
                    <a:pt x="391" y="0"/>
                    <a:pt x="871" y="0"/>
                  </a:cubicBezTo>
                  <a:cubicBezTo>
                    <a:pt x="1352" y="0"/>
                    <a:pt x="1743" y="390"/>
                    <a:pt x="1743" y="872"/>
                  </a:cubicBezTo>
                </a:path>
              </a:pathLst>
            </a:custGeom>
            <a:solidFill>
              <a:srgbClr val="DAAB5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 name="Freeform 140">
              <a:extLst>
                <a:ext uri="{FF2B5EF4-FFF2-40B4-BE49-F238E27FC236}">
                  <a16:creationId xmlns:a16="http://schemas.microsoft.com/office/drawing/2014/main" id="{7884DF82-204B-D535-D328-6FBC7FFAA193}"/>
                </a:ext>
              </a:extLst>
            </p:cNvPr>
            <p:cNvSpPr>
              <a:spLocks noChangeArrowheads="1"/>
            </p:cNvSpPr>
            <p:nvPr/>
          </p:nvSpPr>
          <p:spPr bwMode="auto">
            <a:xfrm>
              <a:off x="7176570" y="3006569"/>
              <a:ext cx="1614044" cy="1614390"/>
            </a:xfrm>
            <a:custGeom>
              <a:avLst/>
              <a:gdLst>
                <a:gd name="T0" fmla="*/ 1563 w 1564"/>
                <a:gd name="T1" fmla="*/ 782 h 1564"/>
                <a:gd name="T2" fmla="*/ 1563 w 1564"/>
                <a:gd name="T3" fmla="*/ 782 h 1564"/>
                <a:gd name="T4" fmla="*/ 781 w 1564"/>
                <a:gd name="T5" fmla="*/ 1563 h 1564"/>
                <a:gd name="T6" fmla="*/ 0 w 1564"/>
                <a:gd name="T7" fmla="*/ 782 h 1564"/>
                <a:gd name="T8" fmla="*/ 781 w 1564"/>
                <a:gd name="T9" fmla="*/ 0 h 1564"/>
                <a:gd name="T10" fmla="*/ 1563 w 1564"/>
                <a:gd name="T11" fmla="*/ 782 h 1564"/>
              </a:gdLst>
              <a:ahLst/>
              <a:cxnLst>
                <a:cxn ang="0">
                  <a:pos x="T0" y="T1"/>
                </a:cxn>
                <a:cxn ang="0">
                  <a:pos x="T2" y="T3"/>
                </a:cxn>
                <a:cxn ang="0">
                  <a:pos x="T4" y="T5"/>
                </a:cxn>
                <a:cxn ang="0">
                  <a:pos x="T6" y="T7"/>
                </a:cxn>
                <a:cxn ang="0">
                  <a:pos x="T8" y="T9"/>
                </a:cxn>
                <a:cxn ang="0">
                  <a:pos x="T10" y="T11"/>
                </a:cxn>
              </a:cxnLst>
              <a:rect l="0" t="0" r="r" b="b"/>
              <a:pathLst>
                <a:path w="1564" h="1564">
                  <a:moveTo>
                    <a:pt x="1563" y="782"/>
                  </a:moveTo>
                  <a:lnTo>
                    <a:pt x="1563" y="782"/>
                  </a:lnTo>
                  <a:cubicBezTo>
                    <a:pt x="1563" y="1214"/>
                    <a:pt x="1213" y="1563"/>
                    <a:pt x="781" y="1563"/>
                  </a:cubicBezTo>
                  <a:cubicBezTo>
                    <a:pt x="350" y="1563"/>
                    <a:pt x="0" y="1214"/>
                    <a:pt x="0" y="782"/>
                  </a:cubicBezTo>
                  <a:cubicBezTo>
                    <a:pt x="0" y="350"/>
                    <a:pt x="350" y="0"/>
                    <a:pt x="781" y="0"/>
                  </a:cubicBezTo>
                  <a:cubicBezTo>
                    <a:pt x="1213" y="0"/>
                    <a:pt x="1563" y="350"/>
                    <a:pt x="1563" y="782"/>
                  </a:cubicBezTo>
                </a:path>
              </a:pathLst>
            </a:custGeom>
            <a:solidFill>
              <a:srgbClr val="D29B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 name="Freeform 141">
              <a:extLst>
                <a:ext uri="{FF2B5EF4-FFF2-40B4-BE49-F238E27FC236}">
                  <a16:creationId xmlns:a16="http://schemas.microsoft.com/office/drawing/2014/main" id="{056B2C9A-00CA-C21A-00F7-6212D23CBEE0}"/>
                </a:ext>
              </a:extLst>
            </p:cNvPr>
            <p:cNvSpPr>
              <a:spLocks noChangeArrowheads="1"/>
            </p:cNvSpPr>
            <p:nvPr/>
          </p:nvSpPr>
          <p:spPr bwMode="auto">
            <a:xfrm>
              <a:off x="7254081" y="3084097"/>
              <a:ext cx="1459023" cy="1459336"/>
            </a:xfrm>
            <a:custGeom>
              <a:avLst/>
              <a:gdLst>
                <a:gd name="T0" fmla="*/ 1415 w 1416"/>
                <a:gd name="T1" fmla="*/ 708 h 1416"/>
                <a:gd name="T2" fmla="*/ 1415 w 1416"/>
                <a:gd name="T3" fmla="*/ 708 h 1416"/>
                <a:gd name="T4" fmla="*/ 707 w 1416"/>
                <a:gd name="T5" fmla="*/ 1415 h 1416"/>
                <a:gd name="T6" fmla="*/ 0 w 1416"/>
                <a:gd name="T7" fmla="*/ 708 h 1416"/>
                <a:gd name="T8" fmla="*/ 707 w 1416"/>
                <a:gd name="T9" fmla="*/ 0 h 1416"/>
                <a:gd name="T10" fmla="*/ 1415 w 1416"/>
                <a:gd name="T11" fmla="*/ 708 h 1416"/>
              </a:gdLst>
              <a:ahLst/>
              <a:cxnLst>
                <a:cxn ang="0">
                  <a:pos x="T0" y="T1"/>
                </a:cxn>
                <a:cxn ang="0">
                  <a:pos x="T2" y="T3"/>
                </a:cxn>
                <a:cxn ang="0">
                  <a:pos x="T4" y="T5"/>
                </a:cxn>
                <a:cxn ang="0">
                  <a:pos x="T6" y="T7"/>
                </a:cxn>
                <a:cxn ang="0">
                  <a:pos x="T8" y="T9"/>
                </a:cxn>
                <a:cxn ang="0">
                  <a:pos x="T10" y="T11"/>
                </a:cxn>
              </a:cxnLst>
              <a:rect l="0" t="0" r="r" b="b"/>
              <a:pathLst>
                <a:path w="1416" h="1416">
                  <a:moveTo>
                    <a:pt x="1415" y="708"/>
                  </a:moveTo>
                  <a:lnTo>
                    <a:pt x="1415" y="708"/>
                  </a:lnTo>
                  <a:cubicBezTo>
                    <a:pt x="1415" y="1099"/>
                    <a:pt x="1098" y="1415"/>
                    <a:pt x="707" y="1415"/>
                  </a:cubicBezTo>
                  <a:cubicBezTo>
                    <a:pt x="317" y="1415"/>
                    <a:pt x="0" y="1099"/>
                    <a:pt x="0" y="708"/>
                  </a:cubicBezTo>
                  <a:cubicBezTo>
                    <a:pt x="0" y="317"/>
                    <a:pt x="317" y="0"/>
                    <a:pt x="707" y="0"/>
                  </a:cubicBezTo>
                  <a:cubicBezTo>
                    <a:pt x="1098" y="0"/>
                    <a:pt x="1415" y="317"/>
                    <a:pt x="1415" y="708"/>
                  </a:cubicBez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 name="Freeform 142">
              <a:extLst>
                <a:ext uri="{FF2B5EF4-FFF2-40B4-BE49-F238E27FC236}">
                  <a16:creationId xmlns:a16="http://schemas.microsoft.com/office/drawing/2014/main" id="{63A4455A-0B74-FF23-2ACC-87017D8002EE}"/>
                </a:ext>
              </a:extLst>
            </p:cNvPr>
            <p:cNvSpPr>
              <a:spLocks noChangeArrowheads="1"/>
            </p:cNvSpPr>
            <p:nvPr/>
          </p:nvSpPr>
          <p:spPr bwMode="auto">
            <a:xfrm>
              <a:off x="7646193" y="3225470"/>
              <a:ext cx="670239" cy="1181150"/>
            </a:xfrm>
            <a:custGeom>
              <a:avLst/>
              <a:gdLst>
                <a:gd name="T0" fmla="*/ 359 w 651"/>
                <a:gd name="T1" fmla="*/ 0 h 1145"/>
                <a:gd name="T2" fmla="*/ 359 w 651"/>
                <a:gd name="T3" fmla="*/ 0 h 1145"/>
                <a:gd name="T4" fmla="*/ 359 w 651"/>
                <a:gd name="T5" fmla="*/ 107 h 1145"/>
                <a:gd name="T6" fmla="*/ 638 w 651"/>
                <a:gd name="T7" fmla="*/ 321 h 1145"/>
                <a:gd name="T8" fmla="*/ 503 w 651"/>
                <a:gd name="T9" fmla="*/ 321 h 1145"/>
                <a:gd name="T10" fmla="*/ 359 w 651"/>
                <a:gd name="T11" fmla="*/ 210 h 1145"/>
                <a:gd name="T12" fmla="*/ 359 w 651"/>
                <a:gd name="T13" fmla="*/ 482 h 1145"/>
                <a:gd name="T14" fmla="*/ 650 w 651"/>
                <a:gd name="T15" fmla="*/ 748 h 1145"/>
                <a:gd name="T16" fmla="*/ 535 w 651"/>
                <a:gd name="T17" fmla="*/ 963 h 1145"/>
                <a:gd name="T18" fmla="*/ 354 w 651"/>
                <a:gd name="T19" fmla="*/ 1012 h 1145"/>
                <a:gd name="T20" fmla="*/ 354 w 651"/>
                <a:gd name="T21" fmla="*/ 1144 h 1145"/>
                <a:gd name="T22" fmla="*/ 288 w 651"/>
                <a:gd name="T23" fmla="*/ 1144 h 1145"/>
                <a:gd name="T24" fmla="*/ 288 w 651"/>
                <a:gd name="T25" fmla="*/ 1012 h 1145"/>
                <a:gd name="T26" fmla="*/ 75 w 651"/>
                <a:gd name="T27" fmla="*/ 942 h 1145"/>
                <a:gd name="T28" fmla="*/ 0 w 651"/>
                <a:gd name="T29" fmla="*/ 761 h 1145"/>
                <a:gd name="T30" fmla="*/ 132 w 651"/>
                <a:gd name="T31" fmla="*/ 761 h 1145"/>
                <a:gd name="T32" fmla="*/ 288 w 651"/>
                <a:gd name="T33" fmla="*/ 905 h 1145"/>
                <a:gd name="T34" fmla="*/ 288 w 651"/>
                <a:gd name="T35" fmla="*/ 600 h 1145"/>
                <a:gd name="T36" fmla="*/ 17 w 651"/>
                <a:gd name="T37" fmla="*/ 342 h 1145"/>
                <a:gd name="T38" fmla="*/ 128 w 651"/>
                <a:gd name="T39" fmla="*/ 148 h 1145"/>
                <a:gd name="T40" fmla="*/ 292 w 651"/>
                <a:gd name="T41" fmla="*/ 107 h 1145"/>
                <a:gd name="T42" fmla="*/ 292 w 651"/>
                <a:gd name="T43" fmla="*/ 0 h 1145"/>
                <a:gd name="T44" fmla="*/ 359 w 651"/>
                <a:gd name="T45" fmla="*/ 0 h 1145"/>
                <a:gd name="T46" fmla="*/ 292 w 651"/>
                <a:gd name="T47" fmla="*/ 210 h 1145"/>
                <a:gd name="T48" fmla="*/ 292 w 651"/>
                <a:gd name="T49" fmla="*/ 210 h 1145"/>
                <a:gd name="T50" fmla="*/ 144 w 651"/>
                <a:gd name="T51" fmla="*/ 333 h 1145"/>
                <a:gd name="T52" fmla="*/ 292 w 651"/>
                <a:gd name="T53" fmla="*/ 465 h 1145"/>
                <a:gd name="T54" fmla="*/ 292 w 651"/>
                <a:gd name="T55" fmla="*/ 210 h 1145"/>
                <a:gd name="T56" fmla="*/ 359 w 651"/>
                <a:gd name="T57" fmla="*/ 905 h 1145"/>
                <a:gd name="T58" fmla="*/ 359 w 651"/>
                <a:gd name="T59" fmla="*/ 905 h 1145"/>
                <a:gd name="T60" fmla="*/ 515 w 651"/>
                <a:gd name="T61" fmla="*/ 765 h 1145"/>
                <a:gd name="T62" fmla="*/ 359 w 651"/>
                <a:gd name="T63" fmla="*/ 617 h 1145"/>
                <a:gd name="T64" fmla="*/ 359 w 651"/>
                <a:gd name="T65" fmla="*/ 9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1145">
                  <a:moveTo>
                    <a:pt x="359" y="0"/>
                  </a:moveTo>
                  <a:lnTo>
                    <a:pt x="359" y="0"/>
                  </a:lnTo>
                  <a:cubicBezTo>
                    <a:pt x="359" y="107"/>
                    <a:pt x="359" y="107"/>
                    <a:pt x="359" y="107"/>
                  </a:cubicBezTo>
                  <a:cubicBezTo>
                    <a:pt x="416" y="107"/>
                    <a:pt x="634" y="115"/>
                    <a:pt x="638" y="321"/>
                  </a:cubicBezTo>
                  <a:cubicBezTo>
                    <a:pt x="503" y="321"/>
                    <a:pt x="503" y="321"/>
                    <a:pt x="503" y="321"/>
                  </a:cubicBezTo>
                  <a:cubicBezTo>
                    <a:pt x="498" y="234"/>
                    <a:pt x="432" y="214"/>
                    <a:pt x="359" y="210"/>
                  </a:cubicBezTo>
                  <a:cubicBezTo>
                    <a:pt x="359" y="482"/>
                    <a:pt x="359" y="482"/>
                    <a:pt x="359" y="482"/>
                  </a:cubicBezTo>
                  <a:cubicBezTo>
                    <a:pt x="490" y="518"/>
                    <a:pt x="650" y="568"/>
                    <a:pt x="650" y="748"/>
                  </a:cubicBezTo>
                  <a:cubicBezTo>
                    <a:pt x="650" y="876"/>
                    <a:pt x="568" y="942"/>
                    <a:pt x="535" y="963"/>
                  </a:cubicBezTo>
                  <a:cubicBezTo>
                    <a:pt x="473" y="1004"/>
                    <a:pt x="400" y="1008"/>
                    <a:pt x="354" y="1012"/>
                  </a:cubicBezTo>
                  <a:cubicBezTo>
                    <a:pt x="354" y="1144"/>
                    <a:pt x="354" y="1144"/>
                    <a:pt x="354" y="1144"/>
                  </a:cubicBezTo>
                  <a:cubicBezTo>
                    <a:pt x="288" y="1144"/>
                    <a:pt x="288" y="1144"/>
                    <a:pt x="288" y="1144"/>
                  </a:cubicBezTo>
                  <a:cubicBezTo>
                    <a:pt x="288" y="1012"/>
                    <a:pt x="288" y="1012"/>
                    <a:pt x="288" y="1012"/>
                  </a:cubicBezTo>
                  <a:cubicBezTo>
                    <a:pt x="231" y="1012"/>
                    <a:pt x="152" y="1012"/>
                    <a:pt x="75" y="942"/>
                  </a:cubicBezTo>
                  <a:cubicBezTo>
                    <a:pt x="5" y="880"/>
                    <a:pt x="0" y="815"/>
                    <a:pt x="0" y="761"/>
                  </a:cubicBezTo>
                  <a:cubicBezTo>
                    <a:pt x="132" y="761"/>
                    <a:pt x="132" y="761"/>
                    <a:pt x="132" y="761"/>
                  </a:cubicBezTo>
                  <a:cubicBezTo>
                    <a:pt x="128" y="819"/>
                    <a:pt x="165" y="901"/>
                    <a:pt x="288" y="905"/>
                  </a:cubicBezTo>
                  <a:cubicBezTo>
                    <a:pt x="288" y="600"/>
                    <a:pt x="288" y="600"/>
                    <a:pt x="288" y="600"/>
                  </a:cubicBezTo>
                  <a:cubicBezTo>
                    <a:pt x="75" y="535"/>
                    <a:pt x="17" y="482"/>
                    <a:pt x="17" y="342"/>
                  </a:cubicBezTo>
                  <a:cubicBezTo>
                    <a:pt x="17" y="234"/>
                    <a:pt x="83" y="177"/>
                    <a:pt x="128" y="148"/>
                  </a:cubicBezTo>
                  <a:cubicBezTo>
                    <a:pt x="186" y="111"/>
                    <a:pt x="255" y="111"/>
                    <a:pt x="292" y="107"/>
                  </a:cubicBezTo>
                  <a:cubicBezTo>
                    <a:pt x="292" y="0"/>
                    <a:pt x="292" y="0"/>
                    <a:pt x="292" y="0"/>
                  </a:cubicBezTo>
                  <a:lnTo>
                    <a:pt x="359" y="0"/>
                  </a:lnTo>
                  <a:close/>
                  <a:moveTo>
                    <a:pt x="292" y="210"/>
                  </a:moveTo>
                  <a:lnTo>
                    <a:pt x="292" y="210"/>
                  </a:lnTo>
                  <a:cubicBezTo>
                    <a:pt x="152" y="226"/>
                    <a:pt x="144" y="308"/>
                    <a:pt x="144" y="333"/>
                  </a:cubicBezTo>
                  <a:cubicBezTo>
                    <a:pt x="144" y="419"/>
                    <a:pt x="227" y="444"/>
                    <a:pt x="292" y="465"/>
                  </a:cubicBezTo>
                  <a:lnTo>
                    <a:pt x="292" y="210"/>
                  </a:lnTo>
                  <a:close/>
                  <a:moveTo>
                    <a:pt x="359" y="905"/>
                  </a:moveTo>
                  <a:lnTo>
                    <a:pt x="359" y="905"/>
                  </a:lnTo>
                  <a:cubicBezTo>
                    <a:pt x="469" y="901"/>
                    <a:pt x="515" y="831"/>
                    <a:pt x="515" y="765"/>
                  </a:cubicBezTo>
                  <a:cubicBezTo>
                    <a:pt x="515" y="667"/>
                    <a:pt x="424" y="637"/>
                    <a:pt x="359" y="617"/>
                  </a:cubicBezTo>
                  <a:lnTo>
                    <a:pt x="359" y="905"/>
                  </a:lnTo>
                  <a:close/>
                </a:path>
              </a:pathLst>
            </a:custGeom>
            <a:solidFill>
              <a:srgbClr val="D29B2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Lato Regular"/>
                <a:cs typeface="Lato Regular"/>
              </a:endParaRPr>
            </a:p>
          </p:txBody>
        </p:sp>
        <p:sp>
          <p:nvSpPr>
            <p:cNvPr id="20" name="Freeform 143">
              <a:extLst>
                <a:ext uri="{FF2B5EF4-FFF2-40B4-BE49-F238E27FC236}">
                  <a16:creationId xmlns:a16="http://schemas.microsoft.com/office/drawing/2014/main" id="{C8DE828A-F7CC-F8BC-A96A-67249A23DEFB}"/>
                </a:ext>
              </a:extLst>
            </p:cNvPr>
            <p:cNvSpPr>
              <a:spLocks noChangeArrowheads="1"/>
            </p:cNvSpPr>
            <p:nvPr/>
          </p:nvSpPr>
          <p:spPr bwMode="auto">
            <a:xfrm>
              <a:off x="6437939" y="4807937"/>
              <a:ext cx="2635360" cy="3078286"/>
            </a:xfrm>
            <a:custGeom>
              <a:avLst/>
              <a:gdLst>
                <a:gd name="T0" fmla="*/ 1000 w 2555"/>
                <a:gd name="T1" fmla="*/ 1892 h 2982"/>
                <a:gd name="T2" fmla="*/ 893 w 2555"/>
                <a:gd name="T3" fmla="*/ 1962 h 2982"/>
                <a:gd name="T4" fmla="*/ 1444 w 2555"/>
                <a:gd name="T5" fmla="*/ 711 h 2982"/>
                <a:gd name="T6" fmla="*/ 1440 w 2555"/>
                <a:gd name="T7" fmla="*/ 37 h 2982"/>
                <a:gd name="T8" fmla="*/ 1296 w 2555"/>
                <a:gd name="T9" fmla="*/ 728 h 2982"/>
                <a:gd name="T10" fmla="*/ 1107 w 2555"/>
                <a:gd name="T11" fmla="*/ 741 h 2982"/>
                <a:gd name="T12" fmla="*/ 387 w 2555"/>
                <a:gd name="T13" fmla="*/ 765 h 2982"/>
                <a:gd name="T14" fmla="*/ 1070 w 2555"/>
                <a:gd name="T15" fmla="*/ 790 h 2982"/>
                <a:gd name="T16" fmla="*/ 1041 w 2555"/>
                <a:gd name="T17" fmla="*/ 765 h 2982"/>
                <a:gd name="T18" fmla="*/ 1004 w 2555"/>
                <a:gd name="T19" fmla="*/ 732 h 2982"/>
                <a:gd name="T20" fmla="*/ 959 w 2555"/>
                <a:gd name="T21" fmla="*/ 703 h 2982"/>
                <a:gd name="T22" fmla="*/ 885 w 2555"/>
                <a:gd name="T23" fmla="*/ 654 h 2982"/>
                <a:gd name="T24" fmla="*/ 831 w 2555"/>
                <a:gd name="T25" fmla="*/ 629 h 2982"/>
                <a:gd name="T26" fmla="*/ 778 w 2555"/>
                <a:gd name="T27" fmla="*/ 601 h 2982"/>
                <a:gd name="T28" fmla="*/ 700 w 2555"/>
                <a:gd name="T29" fmla="*/ 567 h 2982"/>
                <a:gd name="T30" fmla="*/ 617 w 2555"/>
                <a:gd name="T31" fmla="*/ 534 h 2982"/>
                <a:gd name="T32" fmla="*/ 560 w 2555"/>
                <a:gd name="T33" fmla="*/ 510 h 2982"/>
                <a:gd name="T34" fmla="*/ 1017 w 2555"/>
                <a:gd name="T35" fmla="*/ 720 h 2982"/>
                <a:gd name="T36" fmla="*/ 1189 w 2555"/>
                <a:gd name="T37" fmla="*/ 921 h 2982"/>
                <a:gd name="T38" fmla="*/ 704 w 2555"/>
                <a:gd name="T39" fmla="*/ 2003 h 2982"/>
                <a:gd name="T40" fmla="*/ 831 w 2555"/>
                <a:gd name="T41" fmla="*/ 2883 h 2982"/>
                <a:gd name="T42" fmla="*/ 889 w 2555"/>
                <a:gd name="T43" fmla="*/ 2386 h 2982"/>
                <a:gd name="T44" fmla="*/ 946 w 2555"/>
                <a:gd name="T45" fmla="*/ 2027 h 2982"/>
                <a:gd name="T46" fmla="*/ 1382 w 2555"/>
                <a:gd name="T47" fmla="*/ 1748 h 2982"/>
                <a:gd name="T48" fmla="*/ 1752 w 2555"/>
                <a:gd name="T49" fmla="*/ 1661 h 2982"/>
                <a:gd name="T50" fmla="*/ 1653 w 2555"/>
                <a:gd name="T51" fmla="*/ 1690 h 2982"/>
                <a:gd name="T52" fmla="*/ 1514 w 2555"/>
                <a:gd name="T53" fmla="*/ 1736 h 2982"/>
                <a:gd name="T54" fmla="*/ 1440 w 2555"/>
                <a:gd name="T55" fmla="*/ 1760 h 2982"/>
                <a:gd name="T56" fmla="*/ 1362 w 2555"/>
                <a:gd name="T57" fmla="*/ 1793 h 2982"/>
                <a:gd name="T58" fmla="*/ 1283 w 2555"/>
                <a:gd name="T59" fmla="*/ 1826 h 2982"/>
                <a:gd name="T60" fmla="*/ 1177 w 2555"/>
                <a:gd name="T61" fmla="*/ 1880 h 2982"/>
                <a:gd name="T62" fmla="*/ 1115 w 2555"/>
                <a:gd name="T63" fmla="*/ 1917 h 2982"/>
                <a:gd name="T64" fmla="*/ 1066 w 2555"/>
                <a:gd name="T65" fmla="*/ 1953 h 2982"/>
                <a:gd name="T66" fmla="*/ 1017 w 2555"/>
                <a:gd name="T67" fmla="*/ 1994 h 2982"/>
                <a:gd name="T68" fmla="*/ 2554 w 2555"/>
                <a:gd name="T69" fmla="*/ 177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5" h="2982">
                  <a:moveTo>
                    <a:pt x="1000" y="1892"/>
                  </a:moveTo>
                  <a:lnTo>
                    <a:pt x="1000" y="1892"/>
                  </a:lnTo>
                  <a:cubicBezTo>
                    <a:pt x="971" y="1913"/>
                    <a:pt x="930" y="1949"/>
                    <a:pt x="889" y="1986"/>
                  </a:cubicBezTo>
                  <a:cubicBezTo>
                    <a:pt x="893" y="1978"/>
                    <a:pt x="893" y="1970"/>
                    <a:pt x="893" y="1962"/>
                  </a:cubicBezTo>
                  <a:cubicBezTo>
                    <a:pt x="922" y="1728"/>
                    <a:pt x="1024" y="1509"/>
                    <a:pt x="1139" y="1304"/>
                  </a:cubicBezTo>
                  <a:cubicBezTo>
                    <a:pt x="1247" y="1110"/>
                    <a:pt x="1362" y="921"/>
                    <a:pt x="1444" y="711"/>
                  </a:cubicBezTo>
                  <a:cubicBezTo>
                    <a:pt x="1522" y="514"/>
                    <a:pt x="1572" y="234"/>
                    <a:pt x="1493" y="29"/>
                  </a:cubicBezTo>
                  <a:cubicBezTo>
                    <a:pt x="1481" y="0"/>
                    <a:pt x="1444" y="4"/>
                    <a:pt x="1440" y="37"/>
                  </a:cubicBezTo>
                  <a:cubicBezTo>
                    <a:pt x="1427" y="160"/>
                    <a:pt x="1436" y="280"/>
                    <a:pt x="1411" y="403"/>
                  </a:cubicBezTo>
                  <a:cubicBezTo>
                    <a:pt x="1387" y="514"/>
                    <a:pt x="1346" y="625"/>
                    <a:pt x="1296" y="728"/>
                  </a:cubicBezTo>
                  <a:cubicBezTo>
                    <a:pt x="1271" y="773"/>
                    <a:pt x="1247" y="818"/>
                    <a:pt x="1222" y="863"/>
                  </a:cubicBezTo>
                  <a:cubicBezTo>
                    <a:pt x="1185" y="818"/>
                    <a:pt x="1135" y="765"/>
                    <a:pt x="1107" y="741"/>
                  </a:cubicBezTo>
                  <a:cubicBezTo>
                    <a:pt x="983" y="115"/>
                    <a:pt x="548" y="173"/>
                    <a:pt x="0" y="547"/>
                  </a:cubicBezTo>
                  <a:cubicBezTo>
                    <a:pt x="165" y="560"/>
                    <a:pt x="313" y="658"/>
                    <a:pt x="387" y="765"/>
                  </a:cubicBezTo>
                  <a:cubicBezTo>
                    <a:pt x="638" y="1119"/>
                    <a:pt x="848" y="930"/>
                    <a:pt x="1090" y="810"/>
                  </a:cubicBezTo>
                  <a:cubicBezTo>
                    <a:pt x="1082" y="806"/>
                    <a:pt x="1078" y="798"/>
                    <a:pt x="1070" y="790"/>
                  </a:cubicBezTo>
                  <a:cubicBezTo>
                    <a:pt x="1066" y="786"/>
                    <a:pt x="1062" y="781"/>
                    <a:pt x="1058" y="777"/>
                  </a:cubicBezTo>
                  <a:cubicBezTo>
                    <a:pt x="1049" y="773"/>
                    <a:pt x="1045" y="769"/>
                    <a:pt x="1041" y="765"/>
                  </a:cubicBezTo>
                  <a:cubicBezTo>
                    <a:pt x="1033" y="757"/>
                    <a:pt x="1029" y="753"/>
                    <a:pt x="1020" y="749"/>
                  </a:cubicBezTo>
                  <a:cubicBezTo>
                    <a:pt x="1017" y="745"/>
                    <a:pt x="1008" y="741"/>
                    <a:pt x="1004" y="732"/>
                  </a:cubicBezTo>
                  <a:cubicBezTo>
                    <a:pt x="995" y="728"/>
                    <a:pt x="987" y="724"/>
                    <a:pt x="979" y="715"/>
                  </a:cubicBezTo>
                  <a:cubicBezTo>
                    <a:pt x="971" y="711"/>
                    <a:pt x="967" y="707"/>
                    <a:pt x="959" y="703"/>
                  </a:cubicBezTo>
                  <a:cubicBezTo>
                    <a:pt x="942" y="691"/>
                    <a:pt x="926" y="678"/>
                    <a:pt x="909" y="670"/>
                  </a:cubicBezTo>
                  <a:cubicBezTo>
                    <a:pt x="901" y="666"/>
                    <a:pt x="893" y="662"/>
                    <a:pt x="885" y="654"/>
                  </a:cubicBezTo>
                  <a:cubicBezTo>
                    <a:pt x="873" y="650"/>
                    <a:pt x="864" y="646"/>
                    <a:pt x="856" y="642"/>
                  </a:cubicBezTo>
                  <a:cubicBezTo>
                    <a:pt x="848" y="637"/>
                    <a:pt x="839" y="633"/>
                    <a:pt x="831" y="629"/>
                  </a:cubicBezTo>
                  <a:cubicBezTo>
                    <a:pt x="819" y="621"/>
                    <a:pt x="810" y="617"/>
                    <a:pt x="802" y="613"/>
                  </a:cubicBezTo>
                  <a:cubicBezTo>
                    <a:pt x="794" y="609"/>
                    <a:pt x="786" y="605"/>
                    <a:pt x="778" y="601"/>
                  </a:cubicBezTo>
                  <a:cubicBezTo>
                    <a:pt x="770" y="597"/>
                    <a:pt x="757" y="592"/>
                    <a:pt x="749" y="588"/>
                  </a:cubicBezTo>
                  <a:cubicBezTo>
                    <a:pt x="733" y="584"/>
                    <a:pt x="716" y="572"/>
                    <a:pt x="700" y="567"/>
                  </a:cubicBezTo>
                  <a:cubicBezTo>
                    <a:pt x="683" y="560"/>
                    <a:pt x="666" y="556"/>
                    <a:pt x="654" y="547"/>
                  </a:cubicBezTo>
                  <a:cubicBezTo>
                    <a:pt x="642" y="543"/>
                    <a:pt x="626" y="539"/>
                    <a:pt x="617" y="534"/>
                  </a:cubicBezTo>
                  <a:cubicBezTo>
                    <a:pt x="605" y="526"/>
                    <a:pt x="593" y="522"/>
                    <a:pt x="585" y="522"/>
                  </a:cubicBezTo>
                  <a:cubicBezTo>
                    <a:pt x="568" y="514"/>
                    <a:pt x="560" y="510"/>
                    <a:pt x="560" y="510"/>
                  </a:cubicBezTo>
                  <a:cubicBezTo>
                    <a:pt x="662" y="530"/>
                    <a:pt x="757" y="563"/>
                    <a:pt x="843" y="609"/>
                  </a:cubicBezTo>
                  <a:cubicBezTo>
                    <a:pt x="905" y="637"/>
                    <a:pt x="963" y="678"/>
                    <a:pt x="1017" y="720"/>
                  </a:cubicBezTo>
                  <a:cubicBezTo>
                    <a:pt x="1033" y="732"/>
                    <a:pt x="1090" y="782"/>
                    <a:pt x="1135" y="839"/>
                  </a:cubicBezTo>
                  <a:cubicBezTo>
                    <a:pt x="1156" y="863"/>
                    <a:pt x="1177" y="892"/>
                    <a:pt x="1189" y="921"/>
                  </a:cubicBezTo>
                  <a:cubicBezTo>
                    <a:pt x="1111" y="1057"/>
                    <a:pt x="1024" y="1184"/>
                    <a:pt x="946" y="1320"/>
                  </a:cubicBezTo>
                  <a:cubicBezTo>
                    <a:pt x="823" y="1534"/>
                    <a:pt x="737" y="1760"/>
                    <a:pt x="704" y="2003"/>
                  </a:cubicBezTo>
                  <a:cubicBezTo>
                    <a:pt x="687" y="2155"/>
                    <a:pt x="687" y="2307"/>
                    <a:pt x="700" y="2459"/>
                  </a:cubicBezTo>
                  <a:cubicBezTo>
                    <a:pt x="712" y="2607"/>
                    <a:pt x="745" y="2755"/>
                    <a:pt x="831" y="2883"/>
                  </a:cubicBezTo>
                  <a:cubicBezTo>
                    <a:pt x="897" y="2981"/>
                    <a:pt x="1058" y="2891"/>
                    <a:pt x="991" y="2788"/>
                  </a:cubicBezTo>
                  <a:cubicBezTo>
                    <a:pt x="922" y="2665"/>
                    <a:pt x="897" y="2525"/>
                    <a:pt x="889" y="2386"/>
                  </a:cubicBezTo>
                  <a:cubicBezTo>
                    <a:pt x="881" y="2291"/>
                    <a:pt x="881" y="2196"/>
                    <a:pt x="881" y="2102"/>
                  </a:cubicBezTo>
                  <a:cubicBezTo>
                    <a:pt x="901" y="2077"/>
                    <a:pt x="926" y="2048"/>
                    <a:pt x="946" y="2027"/>
                  </a:cubicBezTo>
                  <a:cubicBezTo>
                    <a:pt x="1020" y="1953"/>
                    <a:pt x="1107" y="1896"/>
                    <a:pt x="1127" y="1880"/>
                  </a:cubicBezTo>
                  <a:cubicBezTo>
                    <a:pt x="1210" y="1826"/>
                    <a:pt x="1292" y="1781"/>
                    <a:pt x="1382" y="1748"/>
                  </a:cubicBezTo>
                  <a:cubicBezTo>
                    <a:pt x="1510" y="1694"/>
                    <a:pt x="1645" y="1661"/>
                    <a:pt x="1789" y="1649"/>
                  </a:cubicBezTo>
                  <a:cubicBezTo>
                    <a:pt x="1789" y="1649"/>
                    <a:pt x="1773" y="1653"/>
                    <a:pt x="1752" y="1661"/>
                  </a:cubicBezTo>
                  <a:cubicBezTo>
                    <a:pt x="1740" y="1665"/>
                    <a:pt x="1724" y="1670"/>
                    <a:pt x="1707" y="1674"/>
                  </a:cubicBezTo>
                  <a:cubicBezTo>
                    <a:pt x="1691" y="1678"/>
                    <a:pt x="1670" y="1682"/>
                    <a:pt x="1653" y="1690"/>
                  </a:cubicBezTo>
                  <a:cubicBezTo>
                    <a:pt x="1633" y="1698"/>
                    <a:pt x="1608" y="1702"/>
                    <a:pt x="1588" y="1711"/>
                  </a:cubicBezTo>
                  <a:cubicBezTo>
                    <a:pt x="1563" y="1715"/>
                    <a:pt x="1539" y="1728"/>
                    <a:pt x="1514" y="1736"/>
                  </a:cubicBezTo>
                  <a:cubicBezTo>
                    <a:pt x="1501" y="1740"/>
                    <a:pt x="1490" y="1744"/>
                    <a:pt x="1477" y="1748"/>
                  </a:cubicBezTo>
                  <a:cubicBezTo>
                    <a:pt x="1464" y="1752"/>
                    <a:pt x="1452" y="1756"/>
                    <a:pt x="1440" y="1760"/>
                  </a:cubicBezTo>
                  <a:cubicBezTo>
                    <a:pt x="1423" y="1764"/>
                    <a:pt x="1411" y="1773"/>
                    <a:pt x="1399" y="1777"/>
                  </a:cubicBezTo>
                  <a:cubicBezTo>
                    <a:pt x="1387" y="1781"/>
                    <a:pt x="1374" y="1785"/>
                    <a:pt x="1362" y="1793"/>
                  </a:cubicBezTo>
                  <a:cubicBezTo>
                    <a:pt x="1350" y="1797"/>
                    <a:pt x="1333" y="1801"/>
                    <a:pt x="1320" y="1809"/>
                  </a:cubicBezTo>
                  <a:cubicBezTo>
                    <a:pt x="1308" y="1814"/>
                    <a:pt x="1296" y="1818"/>
                    <a:pt x="1283" y="1826"/>
                  </a:cubicBezTo>
                  <a:cubicBezTo>
                    <a:pt x="1259" y="1834"/>
                    <a:pt x="1234" y="1850"/>
                    <a:pt x="1214" y="1859"/>
                  </a:cubicBezTo>
                  <a:cubicBezTo>
                    <a:pt x="1202" y="1867"/>
                    <a:pt x="1189" y="1876"/>
                    <a:pt x="1177" y="1880"/>
                  </a:cubicBezTo>
                  <a:cubicBezTo>
                    <a:pt x="1168" y="1888"/>
                    <a:pt x="1156" y="1892"/>
                    <a:pt x="1148" y="1900"/>
                  </a:cubicBezTo>
                  <a:cubicBezTo>
                    <a:pt x="1135" y="1904"/>
                    <a:pt x="1127" y="1913"/>
                    <a:pt x="1115" y="1917"/>
                  </a:cubicBezTo>
                  <a:cubicBezTo>
                    <a:pt x="1107" y="1925"/>
                    <a:pt x="1099" y="1929"/>
                    <a:pt x="1090" y="1937"/>
                  </a:cubicBezTo>
                  <a:cubicBezTo>
                    <a:pt x="1082" y="1941"/>
                    <a:pt x="1074" y="1949"/>
                    <a:pt x="1066" y="1953"/>
                  </a:cubicBezTo>
                  <a:cubicBezTo>
                    <a:pt x="1058" y="1958"/>
                    <a:pt x="1049" y="1966"/>
                    <a:pt x="1045" y="1970"/>
                  </a:cubicBezTo>
                  <a:cubicBezTo>
                    <a:pt x="1033" y="1978"/>
                    <a:pt x="1024" y="1986"/>
                    <a:pt x="1017" y="1994"/>
                  </a:cubicBezTo>
                  <a:cubicBezTo>
                    <a:pt x="1333" y="2192"/>
                    <a:pt x="1600" y="2484"/>
                    <a:pt x="1991" y="2027"/>
                  </a:cubicBezTo>
                  <a:cubicBezTo>
                    <a:pt x="2114" y="1888"/>
                    <a:pt x="2328" y="1773"/>
                    <a:pt x="2554" y="1773"/>
                  </a:cubicBezTo>
                  <a:cubicBezTo>
                    <a:pt x="1855" y="1188"/>
                    <a:pt x="1255" y="1049"/>
                    <a:pt x="1000" y="1892"/>
                  </a:cubicBezTo>
                </a:path>
              </a:pathLst>
            </a:custGeom>
            <a:solidFill>
              <a:schemeClr val="accent3"/>
            </a:solidFill>
            <a:ln>
              <a:noFill/>
            </a:ln>
            <a:effectLst/>
          </p:spPr>
          <p:txBody>
            <a:bodyPr wrap="none" anchor="ctr"/>
            <a:lstStyle/>
            <a:p>
              <a:pPr>
                <a:defRPr/>
              </a:pPr>
              <a:endParaRPr lang="en-US"/>
            </a:p>
          </p:txBody>
        </p:sp>
        <p:grpSp>
          <p:nvGrpSpPr>
            <p:cNvPr id="21" name="Group 20">
              <a:extLst>
                <a:ext uri="{FF2B5EF4-FFF2-40B4-BE49-F238E27FC236}">
                  <a16:creationId xmlns:a16="http://schemas.microsoft.com/office/drawing/2014/main" id="{3871C3A9-AEFE-3946-39C3-3EA0C62F5DBD}"/>
                </a:ext>
              </a:extLst>
            </p:cNvPr>
            <p:cNvGrpSpPr/>
            <p:nvPr/>
          </p:nvGrpSpPr>
          <p:grpSpPr>
            <a:xfrm>
              <a:off x="5649155" y="7877102"/>
              <a:ext cx="3880089" cy="1463896"/>
              <a:chOff x="7277098" y="7996184"/>
              <a:chExt cx="3880089" cy="1463896"/>
            </a:xfrm>
          </p:grpSpPr>
          <p:sp>
            <p:nvSpPr>
              <p:cNvPr id="22" name="Freeform 129">
                <a:extLst>
                  <a:ext uri="{FF2B5EF4-FFF2-40B4-BE49-F238E27FC236}">
                    <a16:creationId xmlns:a16="http://schemas.microsoft.com/office/drawing/2014/main" id="{739BA780-EDE7-EC03-4C64-8E2011610151}"/>
                  </a:ext>
                </a:extLst>
              </p:cNvPr>
              <p:cNvSpPr>
                <a:spLocks noChangeArrowheads="1"/>
              </p:cNvSpPr>
              <p:nvPr/>
            </p:nvSpPr>
            <p:spPr bwMode="auto">
              <a:xfrm>
                <a:off x="7769518" y="9090685"/>
                <a:ext cx="1226491" cy="141373"/>
              </a:xfrm>
              <a:custGeom>
                <a:avLst/>
                <a:gdLst>
                  <a:gd name="T0" fmla="*/ 210 w 1189"/>
                  <a:gd name="T1" fmla="*/ 140 h 141"/>
                  <a:gd name="T2" fmla="*/ 210 w 1189"/>
                  <a:gd name="T3" fmla="*/ 140 h 141"/>
                  <a:gd name="T4" fmla="*/ 1188 w 1189"/>
                  <a:gd name="T5" fmla="*/ 140 h 141"/>
                  <a:gd name="T6" fmla="*/ 1188 w 1189"/>
                  <a:gd name="T7" fmla="*/ 0 h 141"/>
                  <a:gd name="T8" fmla="*/ 0 w 1189"/>
                  <a:gd name="T9" fmla="*/ 0 h 141"/>
                  <a:gd name="T10" fmla="*/ 210 w 1189"/>
                  <a:gd name="T11" fmla="*/ 140 h 141"/>
                </a:gdLst>
                <a:ahLst/>
                <a:cxnLst>
                  <a:cxn ang="0">
                    <a:pos x="T0" y="T1"/>
                  </a:cxn>
                  <a:cxn ang="0">
                    <a:pos x="T2" y="T3"/>
                  </a:cxn>
                  <a:cxn ang="0">
                    <a:pos x="T4" y="T5"/>
                  </a:cxn>
                  <a:cxn ang="0">
                    <a:pos x="T6" y="T7"/>
                  </a:cxn>
                  <a:cxn ang="0">
                    <a:pos x="T8" y="T9"/>
                  </a:cxn>
                  <a:cxn ang="0">
                    <a:pos x="T10" y="T11"/>
                  </a:cxn>
                </a:cxnLst>
                <a:rect l="0" t="0" r="r" b="b"/>
                <a:pathLst>
                  <a:path w="1189" h="141">
                    <a:moveTo>
                      <a:pt x="210" y="140"/>
                    </a:moveTo>
                    <a:lnTo>
                      <a:pt x="210" y="140"/>
                    </a:lnTo>
                    <a:cubicBezTo>
                      <a:pt x="1188" y="140"/>
                      <a:pt x="1188" y="140"/>
                      <a:pt x="1188" y="140"/>
                    </a:cubicBezTo>
                    <a:cubicBezTo>
                      <a:pt x="1188" y="0"/>
                      <a:pt x="1188" y="0"/>
                      <a:pt x="1188" y="0"/>
                    </a:cubicBezTo>
                    <a:cubicBezTo>
                      <a:pt x="0" y="0"/>
                      <a:pt x="0" y="0"/>
                      <a:pt x="0" y="0"/>
                    </a:cubicBezTo>
                    <a:cubicBezTo>
                      <a:pt x="70" y="45"/>
                      <a:pt x="139" y="91"/>
                      <a:pt x="210" y="140"/>
                    </a:cubicBez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 name="Freeform 144">
                <a:extLst>
                  <a:ext uri="{FF2B5EF4-FFF2-40B4-BE49-F238E27FC236}">
                    <a16:creationId xmlns:a16="http://schemas.microsoft.com/office/drawing/2014/main" id="{1D52C0C4-17C1-04B2-119E-561007E74221}"/>
                  </a:ext>
                </a:extLst>
              </p:cNvPr>
              <p:cNvSpPr>
                <a:spLocks noChangeArrowheads="1"/>
              </p:cNvSpPr>
              <p:nvPr/>
            </p:nvSpPr>
            <p:spPr bwMode="auto">
              <a:xfrm>
                <a:off x="9502108" y="9460080"/>
                <a:ext cx="0" cy="0"/>
              </a:xfrm>
              <a:custGeom>
                <a:avLst/>
                <a:gdLst>
                  <a:gd name="T0" fmla="*/ 0 w 5"/>
                  <a:gd name="T1" fmla="*/ 4 h 5"/>
                  <a:gd name="T2" fmla="*/ 0 w 5"/>
                  <a:gd name="T3" fmla="*/ 4 h 5"/>
                  <a:gd name="T4" fmla="*/ 4 w 5"/>
                  <a:gd name="T5" fmla="*/ 4 h 5"/>
                  <a:gd name="T6" fmla="*/ 4 w 5"/>
                  <a:gd name="T7" fmla="*/ 0 h 5"/>
                  <a:gd name="T8" fmla="*/ 0 w 5"/>
                  <a:gd name="T9" fmla="*/ 4 h 5"/>
                </a:gdLst>
                <a:ahLst/>
                <a:cxnLst>
                  <a:cxn ang="0">
                    <a:pos x="T0" y="T1"/>
                  </a:cxn>
                  <a:cxn ang="0">
                    <a:pos x="T2" y="T3"/>
                  </a:cxn>
                  <a:cxn ang="0">
                    <a:pos x="T4" y="T5"/>
                  </a:cxn>
                  <a:cxn ang="0">
                    <a:pos x="T6" y="T7"/>
                  </a:cxn>
                  <a:cxn ang="0">
                    <a:pos x="T8" y="T9"/>
                  </a:cxn>
                </a:cxnLst>
                <a:rect l="0" t="0" r="r" b="b"/>
                <a:pathLst>
                  <a:path w="5" h="5">
                    <a:moveTo>
                      <a:pt x="0" y="4"/>
                    </a:moveTo>
                    <a:lnTo>
                      <a:pt x="0" y="4"/>
                    </a:lnTo>
                    <a:lnTo>
                      <a:pt x="4" y="4"/>
                    </a:lnTo>
                    <a:cubicBezTo>
                      <a:pt x="4" y="0"/>
                      <a:pt x="4" y="0"/>
                      <a:pt x="4" y="0"/>
                    </a:cubicBezTo>
                    <a:lnTo>
                      <a:pt x="0" y="4"/>
                    </a:lnTo>
                  </a:path>
                </a:pathLst>
              </a:custGeom>
              <a:solidFill>
                <a:srgbClr val="F7D78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 name="Freeform 145">
                <a:extLst>
                  <a:ext uri="{FF2B5EF4-FFF2-40B4-BE49-F238E27FC236}">
                    <a16:creationId xmlns:a16="http://schemas.microsoft.com/office/drawing/2014/main" id="{69D414E3-2F4E-A8D8-B775-C20F82FBF6CE}"/>
                  </a:ext>
                </a:extLst>
              </p:cNvPr>
              <p:cNvSpPr>
                <a:spLocks noChangeArrowheads="1"/>
              </p:cNvSpPr>
              <p:nvPr/>
            </p:nvSpPr>
            <p:spPr bwMode="auto">
              <a:xfrm>
                <a:off x="8480792" y="8867225"/>
                <a:ext cx="1436226" cy="145934"/>
              </a:xfrm>
              <a:custGeom>
                <a:avLst/>
                <a:gdLst>
                  <a:gd name="T0" fmla="*/ 0 w 1394"/>
                  <a:gd name="T1" fmla="*/ 144 h 145"/>
                  <a:gd name="T2" fmla="*/ 1393 w 1394"/>
                  <a:gd name="T3" fmla="*/ 144 h 145"/>
                  <a:gd name="T4" fmla="*/ 1393 w 1394"/>
                  <a:gd name="T5" fmla="*/ 0 h 145"/>
                  <a:gd name="T6" fmla="*/ 0 w 1394"/>
                  <a:gd name="T7" fmla="*/ 0 h 145"/>
                  <a:gd name="T8" fmla="*/ 0 w 1394"/>
                  <a:gd name="T9" fmla="*/ 144 h 145"/>
                </a:gdLst>
                <a:ahLst/>
                <a:cxnLst>
                  <a:cxn ang="0">
                    <a:pos x="T0" y="T1"/>
                  </a:cxn>
                  <a:cxn ang="0">
                    <a:pos x="T2" y="T3"/>
                  </a:cxn>
                  <a:cxn ang="0">
                    <a:pos x="T4" y="T5"/>
                  </a:cxn>
                  <a:cxn ang="0">
                    <a:pos x="T6" y="T7"/>
                  </a:cxn>
                  <a:cxn ang="0">
                    <a:pos x="T8" y="T9"/>
                  </a:cxn>
                </a:cxnLst>
                <a:rect l="0" t="0" r="r" b="b"/>
                <a:pathLst>
                  <a:path w="1394" h="145">
                    <a:moveTo>
                      <a:pt x="0" y="144"/>
                    </a:moveTo>
                    <a:lnTo>
                      <a:pt x="1393" y="144"/>
                    </a:lnTo>
                    <a:lnTo>
                      <a:pt x="1393" y="0"/>
                    </a:lnTo>
                    <a:lnTo>
                      <a:pt x="0" y="0"/>
                    </a:lnTo>
                    <a:lnTo>
                      <a:pt x="0" y="144"/>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 name="Freeform 146">
                <a:extLst>
                  <a:ext uri="{FF2B5EF4-FFF2-40B4-BE49-F238E27FC236}">
                    <a16:creationId xmlns:a16="http://schemas.microsoft.com/office/drawing/2014/main" id="{F9B93A5D-2318-C264-3F80-4C389D9A5F53}"/>
                  </a:ext>
                </a:extLst>
              </p:cNvPr>
              <p:cNvSpPr>
                <a:spLocks noChangeArrowheads="1"/>
              </p:cNvSpPr>
              <p:nvPr/>
            </p:nvSpPr>
            <p:spPr bwMode="auto">
              <a:xfrm>
                <a:off x="9123674" y="86528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 name="Freeform 147">
                <a:extLst>
                  <a:ext uri="{FF2B5EF4-FFF2-40B4-BE49-F238E27FC236}">
                    <a16:creationId xmlns:a16="http://schemas.microsoft.com/office/drawing/2014/main" id="{3C7A3A95-5A4F-8DEF-1F6A-BDBCD0638BA6}"/>
                  </a:ext>
                </a:extLst>
              </p:cNvPr>
              <p:cNvSpPr>
                <a:spLocks noChangeArrowheads="1"/>
              </p:cNvSpPr>
              <p:nvPr/>
            </p:nvSpPr>
            <p:spPr bwMode="auto">
              <a:xfrm>
                <a:off x="7555224" y="8652885"/>
                <a:ext cx="1440785" cy="141373"/>
              </a:xfrm>
              <a:custGeom>
                <a:avLst/>
                <a:gdLst>
                  <a:gd name="T0" fmla="*/ 0 w 1399"/>
                  <a:gd name="T1" fmla="*/ 139 h 140"/>
                  <a:gd name="T2" fmla="*/ 1398 w 1399"/>
                  <a:gd name="T3" fmla="*/ 139 h 140"/>
                  <a:gd name="T4" fmla="*/ 1398 w 1399"/>
                  <a:gd name="T5" fmla="*/ 0 h 140"/>
                  <a:gd name="T6" fmla="*/ 0 w 1399"/>
                  <a:gd name="T7" fmla="*/ 0 h 140"/>
                  <a:gd name="T8" fmla="*/ 0 w 1399"/>
                  <a:gd name="T9" fmla="*/ 139 h 140"/>
                </a:gdLst>
                <a:ahLst/>
                <a:cxnLst>
                  <a:cxn ang="0">
                    <a:pos x="T0" y="T1"/>
                  </a:cxn>
                  <a:cxn ang="0">
                    <a:pos x="T2" y="T3"/>
                  </a:cxn>
                  <a:cxn ang="0">
                    <a:pos x="T4" y="T5"/>
                  </a:cxn>
                  <a:cxn ang="0">
                    <a:pos x="T6" y="T7"/>
                  </a:cxn>
                  <a:cxn ang="0">
                    <a:pos x="T8" y="T9"/>
                  </a:cxn>
                </a:cxnLst>
                <a:rect l="0" t="0" r="r" b="b"/>
                <a:pathLst>
                  <a:path w="1399" h="140">
                    <a:moveTo>
                      <a:pt x="0" y="139"/>
                    </a:moveTo>
                    <a:lnTo>
                      <a:pt x="1398" y="139"/>
                    </a:lnTo>
                    <a:lnTo>
                      <a:pt x="1398" y="0"/>
                    </a:lnTo>
                    <a:lnTo>
                      <a:pt x="0" y="0"/>
                    </a:lnTo>
                    <a:lnTo>
                      <a:pt x="0" y="139"/>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 name="Freeform 148">
                <a:extLst>
                  <a:ext uri="{FF2B5EF4-FFF2-40B4-BE49-F238E27FC236}">
                    <a16:creationId xmlns:a16="http://schemas.microsoft.com/office/drawing/2014/main" id="{1C46B03D-9078-A8A5-2934-07FFE9D54301}"/>
                  </a:ext>
                </a:extLst>
              </p:cNvPr>
              <p:cNvSpPr>
                <a:spLocks noChangeArrowheads="1"/>
              </p:cNvSpPr>
              <p:nvPr/>
            </p:nvSpPr>
            <p:spPr bwMode="auto">
              <a:xfrm>
                <a:off x="8202666" y="8433985"/>
                <a:ext cx="1436226" cy="141373"/>
              </a:xfrm>
              <a:custGeom>
                <a:avLst/>
                <a:gdLst>
                  <a:gd name="T0" fmla="*/ 0 w 1395"/>
                  <a:gd name="T1" fmla="*/ 139 h 140"/>
                  <a:gd name="T2" fmla="*/ 1394 w 1395"/>
                  <a:gd name="T3" fmla="*/ 139 h 140"/>
                  <a:gd name="T4" fmla="*/ 1394 w 1395"/>
                  <a:gd name="T5" fmla="*/ 0 h 140"/>
                  <a:gd name="T6" fmla="*/ 0 w 1395"/>
                  <a:gd name="T7" fmla="*/ 0 h 140"/>
                  <a:gd name="T8" fmla="*/ 0 w 1395"/>
                  <a:gd name="T9" fmla="*/ 139 h 140"/>
                </a:gdLst>
                <a:ahLst/>
                <a:cxnLst>
                  <a:cxn ang="0">
                    <a:pos x="T0" y="T1"/>
                  </a:cxn>
                  <a:cxn ang="0">
                    <a:pos x="T2" y="T3"/>
                  </a:cxn>
                  <a:cxn ang="0">
                    <a:pos x="T4" y="T5"/>
                  </a:cxn>
                  <a:cxn ang="0">
                    <a:pos x="T6" y="T7"/>
                  </a:cxn>
                  <a:cxn ang="0">
                    <a:pos x="T8" y="T9"/>
                  </a:cxn>
                </a:cxnLst>
                <a:rect l="0" t="0" r="r" b="b"/>
                <a:pathLst>
                  <a:path w="1395" h="140">
                    <a:moveTo>
                      <a:pt x="0" y="139"/>
                    </a:moveTo>
                    <a:lnTo>
                      <a:pt x="1394" y="139"/>
                    </a:lnTo>
                    <a:lnTo>
                      <a:pt x="1394" y="0"/>
                    </a:lnTo>
                    <a:lnTo>
                      <a:pt x="0" y="0"/>
                    </a:lnTo>
                    <a:lnTo>
                      <a:pt x="0" y="139"/>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8" name="Freeform 149">
                <a:extLst>
                  <a:ext uri="{FF2B5EF4-FFF2-40B4-BE49-F238E27FC236}">
                    <a16:creationId xmlns:a16="http://schemas.microsoft.com/office/drawing/2014/main" id="{B34D7CEA-FBFD-1252-5768-ABDC23F9D278}"/>
                  </a:ext>
                </a:extLst>
              </p:cNvPr>
              <p:cNvSpPr>
                <a:spLocks noChangeArrowheads="1"/>
              </p:cNvSpPr>
              <p:nvPr/>
            </p:nvSpPr>
            <p:spPr bwMode="auto">
              <a:xfrm>
                <a:off x="8202666" y="7996184"/>
                <a:ext cx="1436226" cy="150494"/>
              </a:xfrm>
              <a:custGeom>
                <a:avLst/>
                <a:gdLst>
                  <a:gd name="T0" fmla="*/ 0 w 1395"/>
                  <a:gd name="T1" fmla="*/ 144 h 145"/>
                  <a:gd name="T2" fmla="*/ 1394 w 1395"/>
                  <a:gd name="T3" fmla="*/ 144 h 145"/>
                  <a:gd name="T4" fmla="*/ 1394 w 1395"/>
                  <a:gd name="T5" fmla="*/ 0 h 145"/>
                  <a:gd name="T6" fmla="*/ 0 w 1395"/>
                  <a:gd name="T7" fmla="*/ 0 h 145"/>
                  <a:gd name="T8" fmla="*/ 0 w 1395"/>
                  <a:gd name="T9" fmla="*/ 144 h 145"/>
                </a:gdLst>
                <a:ahLst/>
                <a:cxnLst>
                  <a:cxn ang="0">
                    <a:pos x="T0" y="T1"/>
                  </a:cxn>
                  <a:cxn ang="0">
                    <a:pos x="T2" y="T3"/>
                  </a:cxn>
                  <a:cxn ang="0">
                    <a:pos x="T4" y="T5"/>
                  </a:cxn>
                  <a:cxn ang="0">
                    <a:pos x="T6" y="T7"/>
                  </a:cxn>
                  <a:cxn ang="0">
                    <a:pos x="T8" y="T9"/>
                  </a:cxn>
                </a:cxnLst>
                <a:rect l="0" t="0" r="r" b="b"/>
                <a:pathLst>
                  <a:path w="1395" h="145">
                    <a:moveTo>
                      <a:pt x="0" y="144"/>
                    </a:moveTo>
                    <a:lnTo>
                      <a:pt x="1394" y="144"/>
                    </a:lnTo>
                    <a:lnTo>
                      <a:pt x="1394" y="0"/>
                    </a:lnTo>
                    <a:lnTo>
                      <a:pt x="0" y="0"/>
                    </a:lnTo>
                    <a:lnTo>
                      <a:pt x="0" y="144"/>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 name="Freeform 150">
                <a:extLst>
                  <a:ext uri="{FF2B5EF4-FFF2-40B4-BE49-F238E27FC236}">
                    <a16:creationId xmlns:a16="http://schemas.microsoft.com/office/drawing/2014/main" id="{7B8B61E8-F147-A27A-8B2A-1CD7E75F4593}"/>
                  </a:ext>
                </a:extLst>
              </p:cNvPr>
              <p:cNvSpPr>
                <a:spLocks noChangeArrowheads="1"/>
              </p:cNvSpPr>
              <p:nvPr/>
            </p:nvSpPr>
            <p:spPr bwMode="auto">
              <a:xfrm>
                <a:off x="7277098"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 name="Freeform 151">
                <a:extLst>
                  <a:ext uri="{FF2B5EF4-FFF2-40B4-BE49-F238E27FC236}">
                    <a16:creationId xmlns:a16="http://schemas.microsoft.com/office/drawing/2014/main" id="{CF649518-A72F-2EE1-016C-D1A387C7A812}"/>
                  </a:ext>
                </a:extLst>
              </p:cNvPr>
              <p:cNvSpPr>
                <a:spLocks noChangeArrowheads="1"/>
              </p:cNvSpPr>
              <p:nvPr/>
            </p:nvSpPr>
            <p:spPr bwMode="auto">
              <a:xfrm>
                <a:off x="8836429"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1" name="Freeform 152">
                <a:extLst>
                  <a:ext uri="{FF2B5EF4-FFF2-40B4-BE49-F238E27FC236}">
                    <a16:creationId xmlns:a16="http://schemas.microsoft.com/office/drawing/2014/main" id="{7600AB7A-78DB-F81A-7F19-143557F04C9D}"/>
                  </a:ext>
                </a:extLst>
              </p:cNvPr>
              <p:cNvSpPr>
                <a:spLocks noChangeArrowheads="1"/>
              </p:cNvSpPr>
              <p:nvPr/>
            </p:nvSpPr>
            <p:spPr bwMode="auto">
              <a:xfrm>
                <a:off x="7304455"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153">
                <a:extLst>
                  <a:ext uri="{FF2B5EF4-FFF2-40B4-BE49-F238E27FC236}">
                    <a16:creationId xmlns:a16="http://schemas.microsoft.com/office/drawing/2014/main" id="{8C30510D-2B24-A283-A8B1-DEBFB950C105}"/>
                  </a:ext>
                </a:extLst>
              </p:cNvPr>
              <p:cNvSpPr>
                <a:spLocks noChangeArrowheads="1"/>
              </p:cNvSpPr>
              <p:nvPr/>
            </p:nvSpPr>
            <p:spPr bwMode="auto">
              <a:xfrm>
                <a:off x="736828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154">
                <a:extLst>
                  <a:ext uri="{FF2B5EF4-FFF2-40B4-BE49-F238E27FC236}">
                    <a16:creationId xmlns:a16="http://schemas.microsoft.com/office/drawing/2014/main" id="{39872EC2-05BB-ABFC-0E81-0338A654ECF7}"/>
                  </a:ext>
                </a:extLst>
              </p:cNvPr>
              <p:cNvSpPr>
                <a:spLocks noChangeArrowheads="1"/>
              </p:cNvSpPr>
              <p:nvPr/>
            </p:nvSpPr>
            <p:spPr bwMode="auto">
              <a:xfrm>
                <a:off x="7432119"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Freeform 155">
                <a:extLst>
                  <a:ext uri="{FF2B5EF4-FFF2-40B4-BE49-F238E27FC236}">
                    <a16:creationId xmlns:a16="http://schemas.microsoft.com/office/drawing/2014/main" id="{C4731DE5-C78E-8A65-6B9F-D55FDA2CA1C3}"/>
                  </a:ext>
                </a:extLst>
              </p:cNvPr>
              <p:cNvSpPr>
                <a:spLocks noChangeArrowheads="1"/>
              </p:cNvSpPr>
              <p:nvPr/>
            </p:nvSpPr>
            <p:spPr bwMode="auto">
              <a:xfrm>
                <a:off x="749595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Freeform 156">
                <a:extLst>
                  <a:ext uri="{FF2B5EF4-FFF2-40B4-BE49-F238E27FC236}">
                    <a16:creationId xmlns:a16="http://schemas.microsoft.com/office/drawing/2014/main" id="{D2370D28-0758-DF56-AE3D-4C9C4025EEEB}"/>
                  </a:ext>
                </a:extLst>
              </p:cNvPr>
              <p:cNvSpPr>
                <a:spLocks noChangeArrowheads="1"/>
              </p:cNvSpPr>
              <p:nvPr/>
            </p:nvSpPr>
            <p:spPr bwMode="auto">
              <a:xfrm>
                <a:off x="7564343"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Freeform 157">
                <a:extLst>
                  <a:ext uri="{FF2B5EF4-FFF2-40B4-BE49-F238E27FC236}">
                    <a16:creationId xmlns:a16="http://schemas.microsoft.com/office/drawing/2014/main" id="{3C2D1E70-7BAE-4010-DAAA-175AFD4AAE04}"/>
                  </a:ext>
                </a:extLst>
              </p:cNvPr>
              <p:cNvSpPr>
                <a:spLocks noChangeArrowheads="1"/>
              </p:cNvSpPr>
              <p:nvPr/>
            </p:nvSpPr>
            <p:spPr bwMode="auto">
              <a:xfrm>
                <a:off x="7628176"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158">
                <a:extLst>
                  <a:ext uri="{FF2B5EF4-FFF2-40B4-BE49-F238E27FC236}">
                    <a16:creationId xmlns:a16="http://schemas.microsoft.com/office/drawing/2014/main" id="{C9642637-2B12-2078-D011-2F70071D76E7}"/>
                  </a:ext>
                </a:extLst>
              </p:cNvPr>
              <p:cNvSpPr>
                <a:spLocks noChangeArrowheads="1"/>
              </p:cNvSpPr>
              <p:nvPr/>
            </p:nvSpPr>
            <p:spPr bwMode="auto">
              <a:xfrm>
                <a:off x="7692008"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159">
                <a:extLst>
                  <a:ext uri="{FF2B5EF4-FFF2-40B4-BE49-F238E27FC236}">
                    <a16:creationId xmlns:a16="http://schemas.microsoft.com/office/drawing/2014/main" id="{9E3E0F8C-7D08-8D61-8F26-5D8E456DE28A}"/>
                  </a:ext>
                </a:extLst>
              </p:cNvPr>
              <p:cNvSpPr>
                <a:spLocks noChangeArrowheads="1"/>
              </p:cNvSpPr>
              <p:nvPr/>
            </p:nvSpPr>
            <p:spPr bwMode="auto">
              <a:xfrm>
                <a:off x="77558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160">
                <a:extLst>
                  <a:ext uri="{FF2B5EF4-FFF2-40B4-BE49-F238E27FC236}">
                    <a16:creationId xmlns:a16="http://schemas.microsoft.com/office/drawing/2014/main" id="{0B97A37D-6614-D50D-FFBD-A13A38AF8334}"/>
                  </a:ext>
                </a:extLst>
              </p:cNvPr>
              <p:cNvSpPr>
                <a:spLocks noChangeArrowheads="1"/>
              </p:cNvSpPr>
              <p:nvPr/>
            </p:nvSpPr>
            <p:spPr bwMode="auto">
              <a:xfrm>
                <a:off x="7824232"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161">
                <a:extLst>
                  <a:ext uri="{FF2B5EF4-FFF2-40B4-BE49-F238E27FC236}">
                    <a16:creationId xmlns:a16="http://schemas.microsoft.com/office/drawing/2014/main" id="{D5EFA981-5D1A-B6EC-AAF3-9C51802F7B73}"/>
                  </a:ext>
                </a:extLst>
              </p:cNvPr>
              <p:cNvSpPr>
                <a:spLocks noChangeArrowheads="1"/>
              </p:cNvSpPr>
              <p:nvPr/>
            </p:nvSpPr>
            <p:spPr bwMode="auto">
              <a:xfrm>
                <a:off x="788806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162">
                <a:extLst>
                  <a:ext uri="{FF2B5EF4-FFF2-40B4-BE49-F238E27FC236}">
                    <a16:creationId xmlns:a16="http://schemas.microsoft.com/office/drawing/2014/main" id="{D999BD85-90A4-7518-AEBF-54057412DBAD}"/>
                  </a:ext>
                </a:extLst>
              </p:cNvPr>
              <p:cNvSpPr>
                <a:spLocks noChangeArrowheads="1"/>
              </p:cNvSpPr>
              <p:nvPr/>
            </p:nvSpPr>
            <p:spPr bwMode="auto">
              <a:xfrm>
                <a:off x="794733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163">
                <a:extLst>
                  <a:ext uri="{FF2B5EF4-FFF2-40B4-BE49-F238E27FC236}">
                    <a16:creationId xmlns:a16="http://schemas.microsoft.com/office/drawing/2014/main" id="{2B78FE20-F32C-6AE6-3C55-AAFC090372BE}"/>
                  </a:ext>
                </a:extLst>
              </p:cNvPr>
              <p:cNvSpPr>
                <a:spLocks noChangeArrowheads="1"/>
              </p:cNvSpPr>
              <p:nvPr/>
            </p:nvSpPr>
            <p:spPr bwMode="auto">
              <a:xfrm>
                <a:off x="801572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164">
                <a:extLst>
                  <a:ext uri="{FF2B5EF4-FFF2-40B4-BE49-F238E27FC236}">
                    <a16:creationId xmlns:a16="http://schemas.microsoft.com/office/drawing/2014/main" id="{CF5F47AD-AFF7-8A18-DD60-DEC8F4C0C681}"/>
                  </a:ext>
                </a:extLst>
              </p:cNvPr>
              <p:cNvSpPr>
                <a:spLocks noChangeArrowheads="1"/>
              </p:cNvSpPr>
              <p:nvPr/>
            </p:nvSpPr>
            <p:spPr bwMode="auto">
              <a:xfrm>
                <a:off x="8084120"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165">
                <a:extLst>
                  <a:ext uri="{FF2B5EF4-FFF2-40B4-BE49-F238E27FC236}">
                    <a16:creationId xmlns:a16="http://schemas.microsoft.com/office/drawing/2014/main" id="{4218F74F-07E9-CE49-4414-6A7C1374084D}"/>
                  </a:ext>
                </a:extLst>
              </p:cNvPr>
              <p:cNvSpPr>
                <a:spLocks noChangeArrowheads="1"/>
              </p:cNvSpPr>
              <p:nvPr/>
            </p:nvSpPr>
            <p:spPr bwMode="auto">
              <a:xfrm>
                <a:off x="814795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166">
                <a:extLst>
                  <a:ext uri="{FF2B5EF4-FFF2-40B4-BE49-F238E27FC236}">
                    <a16:creationId xmlns:a16="http://schemas.microsoft.com/office/drawing/2014/main" id="{E3C91C6A-BE03-FB2C-9079-FA6158B6524E}"/>
                  </a:ext>
                </a:extLst>
              </p:cNvPr>
              <p:cNvSpPr>
                <a:spLocks noChangeArrowheads="1"/>
              </p:cNvSpPr>
              <p:nvPr/>
            </p:nvSpPr>
            <p:spPr bwMode="auto">
              <a:xfrm>
                <a:off x="820722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167">
                <a:extLst>
                  <a:ext uri="{FF2B5EF4-FFF2-40B4-BE49-F238E27FC236}">
                    <a16:creationId xmlns:a16="http://schemas.microsoft.com/office/drawing/2014/main" id="{8BFFA274-7519-63DD-8AB8-C81C6BB582DF}"/>
                  </a:ext>
                </a:extLst>
              </p:cNvPr>
              <p:cNvSpPr>
                <a:spLocks noChangeArrowheads="1"/>
              </p:cNvSpPr>
              <p:nvPr/>
            </p:nvSpPr>
            <p:spPr bwMode="auto">
              <a:xfrm>
                <a:off x="827105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168">
                <a:extLst>
                  <a:ext uri="{FF2B5EF4-FFF2-40B4-BE49-F238E27FC236}">
                    <a16:creationId xmlns:a16="http://schemas.microsoft.com/office/drawing/2014/main" id="{211C8815-26E6-0BFA-A8BF-D5966780A964}"/>
                  </a:ext>
                </a:extLst>
              </p:cNvPr>
              <p:cNvSpPr>
                <a:spLocks noChangeArrowheads="1"/>
              </p:cNvSpPr>
              <p:nvPr/>
            </p:nvSpPr>
            <p:spPr bwMode="auto">
              <a:xfrm>
                <a:off x="8339449"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169">
                <a:extLst>
                  <a:ext uri="{FF2B5EF4-FFF2-40B4-BE49-F238E27FC236}">
                    <a16:creationId xmlns:a16="http://schemas.microsoft.com/office/drawing/2014/main" id="{31F93032-2F22-5A6D-E926-F63919FC4684}"/>
                  </a:ext>
                </a:extLst>
              </p:cNvPr>
              <p:cNvSpPr>
                <a:spLocks noChangeArrowheads="1"/>
              </p:cNvSpPr>
              <p:nvPr/>
            </p:nvSpPr>
            <p:spPr bwMode="auto">
              <a:xfrm>
                <a:off x="840328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170">
                <a:extLst>
                  <a:ext uri="{FF2B5EF4-FFF2-40B4-BE49-F238E27FC236}">
                    <a16:creationId xmlns:a16="http://schemas.microsoft.com/office/drawing/2014/main" id="{E1E647BF-E761-25C9-6954-02ACA44F4763}"/>
                  </a:ext>
                </a:extLst>
              </p:cNvPr>
              <p:cNvSpPr>
                <a:spLocks noChangeArrowheads="1"/>
              </p:cNvSpPr>
              <p:nvPr/>
            </p:nvSpPr>
            <p:spPr bwMode="auto">
              <a:xfrm>
                <a:off x="846711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171">
                <a:extLst>
                  <a:ext uri="{FF2B5EF4-FFF2-40B4-BE49-F238E27FC236}">
                    <a16:creationId xmlns:a16="http://schemas.microsoft.com/office/drawing/2014/main" id="{73DF7567-8E13-C095-A74B-19C6725ABABD}"/>
                  </a:ext>
                </a:extLst>
              </p:cNvPr>
              <p:cNvSpPr>
                <a:spLocks noChangeArrowheads="1"/>
              </p:cNvSpPr>
              <p:nvPr/>
            </p:nvSpPr>
            <p:spPr bwMode="auto">
              <a:xfrm>
                <a:off x="853094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Freeform 172">
                <a:extLst>
                  <a:ext uri="{FF2B5EF4-FFF2-40B4-BE49-F238E27FC236}">
                    <a16:creationId xmlns:a16="http://schemas.microsoft.com/office/drawing/2014/main" id="{1DC450BB-3E6A-F79A-F2CD-80C6F19BFCD0}"/>
                  </a:ext>
                </a:extLst>
              </p:cNvPr>
              <p:cNvSpPr>
                <a:spLocks noChangeArrowheads="1"/>
              </p:cNvSpPr>
              <p:nvPr/>
            </p:nvSpPr>
            <p:spPr bwMode="auto">
              <a:xfrm>
                <a:off x="8599338"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173">
                <a:extLst>
                  <a:ext uri="{FF2B5EF4-FFF2-40B4-BE49-F238E27FC236}">
                    <a16:creationId xmlns:a16="http://schemas.microsoft.com/office/drawing/2014/main" id="{0C43E9D5-9CD4-9EF5-4B89-830623898F5E}"/>
                  </a:ext>
                </a:extLst>
              </p:cNvPr>
              <p:cNvSpPr>
                <a:spLocks noChangeArrowheads="1"/>
              </p:cNvSpPr>
              <p:nvPr/>
            </p:nvSpPr>
            <p:spPr bwMode="auto">
              <a:xfrm>
                <a:off x="866317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174">
                <a:extLst>
                  <a:ext uri="{FF2B5EF4-FFF2-40B4-BE49-F238E27FC236}">
                    <a16:creationId xmlns:a16="http://schemas.microsoft.com/office/drawing/2014/main" id="{CD86B30B-146D-D2CA-2162-6B26B182B260}"/>
                  </a:ext>
                </a:extLst>
              </p:cNvPr>
              <p:cNvSpPr>
                <a:spLocks noChangeArrowheads="1"/>
              </p:cNvSpPr>
              <p:nvPr/>
            </p:nvSpPr>
            <p:spPr bwMode="auto">
              <a:xfrm>
                <a:off x="822546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175">
                <a:extLst>
                  <a:ext uri="{FF2B5EF4-FFF2-40B4-BE49-F238E27FC236}">
                    <a16:creationId xmlns:a16="http://schemas.microsoft.com/office/drawing/2014/main" id="{092EBC84-5FEC-B0EA-FCBB-0FB1C422CDA3}"/>
                  </a:ext>
                </a:extLst>
              </p:cNvPr>
              <p:cNvSpPr>
                <a:spLocks noChangeArrowheads="1"/>
              </p:cNvSpPr>
              <p:nvPr/>
            </p:nvSpPr>
            <p:spPr bwMode="auto">
              <a:xfrm>
                <a:off x="8289295"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 name="Freeform 176">
                <a:extLst>
                  <a:ext uri="{FF2B5EF4-FFF2-40B4-BE49-F238E27FC236}">
                    <a16:creationId xmlns:a16="http://schemas.microsoft.com/office/drawing/2014/main" id="{814E57A6-71C3-6B90-A1E1-90D15BE7D210}"/>
                  </a:ext>
                </a:extLst>
              </p:cNvPr>
              <p:cNvSpPr>
                <a:spLocks noChangeArrowheads="1"/>
              </p:cNvSpPr>
              <p:nvPr/>
            </p:nvSpPr>
            <p:spPr bwMode="auto">
              <a:xfrm>
                <a:off x="8353128"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Freeform 177">
                <a:extLst>
                  <a:ext uri="{FF2B5EF4-FFF2-40B4-BE49-F238E27FC236}">
                    <a16:creationId xmlns:a16="http://schemas.microsoft.com/office/drawing/2014/main" id="{66A899EE-8005-D408-CBF3-B98D1F5021B7}"/>
                  </a:ext>
                </a:extLst>
              </p:cNvPr>
              <p:cNvSpPr>
                <a:spLocks noChangeArrowheads="1"/>
              </p:cNvSpPr>
              <p:nvPr/>
            </p:nvSpPr>
            <p:spPr bwMode="auto">
              <a:xfrm>
                <a:off x="841696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 name="Freeform 178">
                <a:extLst>
                  <a:ext uri="{FF2B5EF4-FFF2-40B4-BE49-F238E27FC236}">
                    <a16:creationId xmlns:a16="http://schemas.microsoft.com/office/drawing/2014/main" id="{EC58C07B-30CE-9EF2-096D-C00ADD105BD3}"/>
                  </a:ext>
                </a:extLst>
              </p:cNvPr>
              <p:cNvSpPr>
                <a:spLocks noChangeArrowheads="1"/>
              </p:cNvSpPr>
              <p:nvPr/>
            </p:nvSpPr>
            <p:spPr bwMode="auto">
              <a:xfrm>
                <a:off x="8485352"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Freeform 179">
                <a:extLst>
                  <a:ext uri="{FF2B5EF4-FFF2-40B4-BE49-F238E27FC236}">
                    <a16:creationId xmlns:a16="http://schemas.microsoft.com/office/drawing/2014/main" id="{EAEB2C7C-DA5D-FF83-4F19-C237552CBEB1}"/>
                  </a:ext>
                </a:extLst>
              </p:cNvPr>
              <p:cNvSpPr>
                <a:spLocks noChangeArrowheads="1"/>
              </p:cNvSpPr>
              <p:nvPr/>
            </p:nvSpPr>
            <p:spPr bwMode="auto">
              <a:xfrm>
                <a:off x="8549184"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Freeform 180">
                <a:extLst>
                  <a:ext uri="{FF2B5EF4-FFF2-40B4-BE49-F238E27FC236}">
                    <a16:creationId xmlns:a16="http://schemas.microsoft.com/office/drawing/2014/main" id="{8C721D87-9CD9-B309-6BA5-65A4A9D74808}"/>
                  </a:ext>
                </a:extLst>
              </p:cNvPr>
              <p:cNvSpPr>
                <a:spLocks noChangeArrowheads="1"/>
              </p:cNvSpPr>
              <p:nvPr/>
            </p:nvSpPr>
            <p:spPr bwMode="auto">
              <a:xfrm>
                <a:off x="861301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Freeform 181">
                <a:extLst>
                  <a:ext uri="{FF2B5EF4-FFF2-40B4-BE49-F238E27FC236}">
                    <a16:creationId xmlns:a16="http://schemas.microsoft.com/office/drawing/2014/main" id="{BFBEDE37-038C-840B-1F46-7C104A9E5283}"/>
                  </a:ext>
                </a:extLst>
              </p:cNvPr>
              <p:cNvSpPr>
                <a:spLocks noChangeArrowheads="1"/>
              </p:cNvSpPr>
              <p:nvPr/>
            </p:nvSpPr>
            <p:spPr bwMode="auto">
              <a:xfrm>
                <a:off x="867684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182">
                <a:extLst>
                  <a:ext uri="{FF2B5EF4-FFF2-40B4-BE49-F238E27FC236}">
                    <a16:creationId xmlns:a16="http://schemas.microsoft.com/office/drawing/2014/main" id="{84303751-6B09-13C1-8704-ACC706FC8E5D}"/>
                  </a:ext>
                </a:extLst>
              </p:cNvPr>
              <p:cNvSpPr>
                <a:spLocks noChangeArrowheads="1"/>
              </p:cNvSpPr>
              <p:nvPr/>
            </p:nvSpPr>
            <p:spPr bwMode="auto">
              <a:xfrm>
                <a:off x="874524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183">
                <a:extLst>
                  <a:ext uri="{FF2B5EF4-FFF2-40B4-BE49-F238E27FC236}">
                    <a16:creationId xmlns:a16="http://schemas.microsoft.com/office/drawing/2014/main" id="{FE10DCF4-86FC-4625-CA05-8FFD7286320A}"/>
                  </a:ext>
                </a:extLst>
              </p:cNvPr>
              <p:cNvSpPr>
                <a:spLocks noChangeArrowheads="1"/>
              </p:cNvSpPr>
              <p:nvPr/>
            </p:nvSpPr>
            <p:spPr bwMode="auto">
              <a:xfrm>
                <a:off x="880907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Freeform 184">
                <a:extLst>
                  <a:ext uri="{FF2B5EF4-FFF2-40B4-BE49-F238E27FC236}">
                    <a16:creationId xmlns:a16="http://schemas.microsoft.com/office/drawing/2014/main" id="{5C78413F-A4ED-58CA-B2C1-4C151563F8A2}"/>
                  </a:ext>
                </a:extLst>
              </p:cNvPr>
              <p:cNvSpPr>
                <a:spLocks noChangeArrowheads="1"/>
              </p:cNvSpPr>
              <p:nvPr/>
            </p:nvSpPr>
            <p:spPr bwMode="auto">
              <a:xfrm>
                <a:off x="8872905"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Freeform 185">
                <a:extLst>
                  <a:ext uri="{FF2B5EF4-FFF2-40B4-BE49-F238E27FC236}">
                    <a16:creationId xmlns:a16="http://schemas.microsoft.com/office/drawing/2014/main" id="{C847E6BF-4635-A7AA-9009-66BA61E10086}"/>
                  </a:ext>
                </a:extLst>
              </p:cNvPr>
              <p:cNvSpPr>
                <a:spLocks noChangeArrowheads="1"/>
              </p:cNvSpPr>
              <p:nvPr/>
            </p:nvSpPr>
            <p:spPr bwMode="auto">
              <a:xfrm>
                <a:off x="8936737" y="8028107"/>
                <a:ext cx="27357" cy="77527"/>
              </a:xfrm>
              <a:custGeom>
                <a:avLst/>
                <a:gdLst>
                  <a:gd name="T0" fmla="*/ 30 w 31"/>
                  <a:gd name="T1" fmla="*/ 78 h 79"/>
                  <a:gd name="T2" fmla="*/ 0 w 31"/>
                  <a:gd name="T3" fmla="*/ 78 h 79"/>
                  <a:gd name="T4" fmla="*/ 0 w 31"/>
                  <a:gd name="T5" fmla="*/ 0 h 79"/>
                  <a:gd name="T6" fmla="*/ 30 w 31"/>
                  <a:gd name="T7" fmla="*/ 0 h 79"/>
                  <a:gd name="T8" fmla="*/ 30 w 31"/>
                  <a:gd name="T9" fmla="*/ 78 h 79"/>
                </a:gdLst>
                <a:ahLst/>
                <a:cxnLst>
                  <a:cxn ang="0">
                    <a:pos x="T0" y="T1"/>
                  </a:cxn>
                  <a:cxn ang="0">
                    <a:pos x="T2" y="T3"/>
                  </a:cxn>
                  <a:cxn ang="0">
                    <a:pos x="T4" y="T5"/>
                  </a:cxn>
                  <a:cxn ang="0">
                    <a:pos x="T6" y="T7"/>
                  </a:cxn>
                  <a:cxn ang="0">
                    <a:pos x="T8" y="T9"/>
                  </a:cxn>
                </a:cxnLst>
                <a:rect l="0" t="0" r="r" b="b"/>
                <a:pathLst>
                  <a:path w="31" h="79">
                    <a:moveTo>
                      <a:pt x="30" y="78"/>
                    </a:moveTo>
                    <a:lnTo>
                      <a:pt x="0" y="78"/>
                    </a:lnTo>
                    <a:lnTo>
                      <a:pt x="0" y="0"/>
                    </a:lnTo>
                    <a:lnTo>
                      <a:pt x="30" y="0"/>
                    </a:lnTo>
                    <a:lnTo>
                      <a:pt x="30"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186">
                <a:extLst>
                  <a:ext uri="{FF2B5EF4-FFF2-40B4-BE49-F238E27FC236}">
                    <a16:creationId xmlns:a16="http://schemas.microsoft.com/office/drawing/2014/main" id="{6F84A7F7-17CE-C103-BF3A-DF12F5825EEB}"/>
                  </a:ext>
                </a:extLst>
              </p:cNvPr>
              <p:cNvSpPr>
                <a:spLocks noChangeArrowheads="1"/>
              </p:cNvSpPr>
              <p:nvPr/>
            </p:nvSpPr>
            <p:spPr bwMode="auto">
              <a:xfrm>
                <a:off x="900512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187">
                <a:extLst>
                  <a:ext uri="{FF2B5EF4-FFF2-40B4-BE49-F238E27FC236}">
                    <a16:creationId xmlns:a16="http://schemas.microsoft.com/office/drawing/2014/main" id="{24781D97-B24F-C4A4-7EA3-91902770781A}"/>
                  </a:ext>
                </a:extLst>
              </p:cNvPr>
              <p:cNvSpPr>
                <a:spLocks noChangeArrowheads="1"/>
              </p:cNvSpPr>
              <p:nvPr/>
            </p:nvSpPr>
            <p:spPr bwMode="auto">
              <a:xfrm>
                <a:off x="9068961"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188">
                <a:extLst>
                  <a:ext uri="{FF2B5EF4-FFF2-40B4-BE49-F238E27FC236}">
                    <a16:creationId xmlns:a16="http://schemas.microsoft.com/office/drawing/2014/main" id="{A1617FE2-0879-EDC6-262C-E6EA772CCAAA}"/>
                  </a:ext>
                </a:extLst>
              </p:cNvPr>
              <p:cNvSpPr>
                <a:spLocks noChangeArrowheads="1"/>
              </p:cNvSpPr>
              <p:nvPr/>
            </p:nvSpPr>
            <p:spPr bwMode="auto">
              <a:xfrm>
                <a:off x="9132793"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89">
                <a:extLst>
                  <a:ext uri="{FF2B5EF4-FFF2-40B4-BE49-F238E27FC236}">
                    <a16:creationId xmlns:a16="http://schemas.microsoft.com/office/drawing/2014/main" id="{323FBFE9-A329-15B1-01E0-C8BCE653F61B}"/>
                  </a:ext>
                </a:extLst>
              </p:cNvPr>
              <p:cNvSpPr>
                <a:spLocks noChangeArrowheads="1"/>
              </p:cNvSpPr>
              <p:nvPr/>
            </p:nvSpPr>
            <p:spPr bwMode="auto">
              <a:xfrm>
                <a:off x="9201185"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190">
                <a:extLst>
                  <a:ext uri="{FF2B5EF4-FFF2-40B4-BE49-F238E27FC236}">
                    <a16:creationId xmlns:a16="http://schemas.microsoft.com/office/drawing/2014/main" id="{B7F1C49A-D39C-9843-3A2F-D2B6A0A6A145}"/>
                  </a:ext>
                </a:extLst>
              </p:cNvPr>
              <p:cNvSpPr>
                <a:spLocks noChangeArrowheads="1"/>
              </p:cNvSpPr>
              <p:nvPr/>
            </p:nvSpPr>
            <p:spPr bwMode="auto">
              <a:xfrm>
                <a:off x="9265017"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191">
                <a:extLst>
                  <a:ext uri="{FF2B5EF4-FFF2-40B4-BE49-F238E27FC236}">
                    <a16:creationId xmlns:a16="http://schemas.microsoft.com/office/drawing/2014/main" id="{9786E377-3277-9B4A-D52C-66DF37126EDA}"/>
                  </a:ext>
                </a:extLst>
              </p:cNvPr>
              <p:cNvSpPr>
                <a:spLocks noChangeArrowheads="1"/>
              </p:cNvSpPr>
              <p:nvPr/>
            </p:nvSpPr>
            <p:spPr bwMode="auto">
              <a:xfrm>
                <a:off x="932884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192">
                <a:extLst>
                  <a:ext uri="{FF2B5EF4-FFF2-40B4-BE49-F238E27FC236}">
                    <a16:creationId xmlns:a16="http://schemas.microsoft.com/office/drawing/2014/main" id="{E16AA5A1-E2C9-D2BE-71E6-61D8C2AB4AE0}"/>
                  </a:ext>
                </a:extLst>
              </p:cNvPr>
              <p:cNvSpPr>
                <a:spLocks noChangeArrowheads="1"/>
              </p:cNvSpPr>
              <p:nvPr/>
            </p:nvSpPr>
            <p:spPr bwMode="auto">
              <a:xfrm>
                <a:off x="939268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193">
                <a:extLst>
                  <a:ext uri="{FF2B5EF4-FFF2-40B4-BE49-F238E27FC236}">
                    <a16:creationId xmlns:a16="http://schemas.microsoft.com/office/drawing/2014/main" id="{EDCF1585-FD3D-5435-345F-B37FAC6202C3}"/>
                  </a:ext>
                </a:extLst>
              </p:cNvPr>
              <p:cNvSpPr>
                <a:spLocks noChangeArrowheads="1"/>
              </p:cNvSpPr>
              <p:nvPr/>
            </p:nvSpPr>
            <p:spPr bwMode="auto">
              <a:xfrm>
                <a:off x="946107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194">
                <a:extLst>
                  <a:ext uri="{FF2B5EF4-FFF2-40B4-BE49-F238E27FC236}">
                    <a16:creationId xmlns:a16="http://schemas.microsoft.com/office/drawing/2014/main" id="{D64A6091-DA60-640B-5046-7538DF4E3B1A}"/>
                  </a:ext>
                </a:extLst>
              </p:cNvPr>
              <p:cNvSpPr>
                <a:spLocks noChangeArrowheads="1"/>
              </p:cNvSpPr>
              <p:nvPr/>
            </p:nvSpPr>
            <p:spPr bwMode="auto">
              <a:xfrm>
                <a:off x="952490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195">
                <a:extLst>
                  <a:ext uri="{FF2B5EF4-FFF2-40B4-BE49-F238E27FC236}">
                    <a16:creationId xmlns:a16="http://schemas.microsoft.com/office/drawing/2014/main" id="{642DDA1F-9BD4-9088-3677-BB13BDBA2503}"/>
                  </a:ext>
                </a:extLst>
              </p:cNvPr>
              <p:cNvSpPr>
                <a:spLocks noChangeArrowheads="1"/>
              </p:cNvSpPr>
              <p:nvPr/>
            </p:nvSpPr>
            <p:spPr bwMode="auto">
              <a:xfrm>
                <a:off x="958873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196">
                <a:extLst>
                  <a:ext uri="{FF2B5EF4-FFF2-40B4-BE49-F238E27FC236}">
                    <a16:creationId xmlns:a16="http://schemas.microsoft.com/office/drawing/2014/main" id="{E4FC6B69-EB72-6B63-D896-572C7427691E}"/>
                  </a:ext>
                </a:extLst>
              </p:cNvPr>
              <p:cNvSpPr>
                <a:spLocks noChangeArrowheads="1"/>
              </p:cNvSpPr>
              <p:nvPr/>
            </p:nvSpPr>
            <p:spPr bwMode="auto">
              <a:xfrm>
                <a:off x="886378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197">
                <a:extLst>
                  <a:ext uri="{FF2B5EF4-FFF2-40B4-BE49-F238E27FC236}">
                    <a16:creationId xmlns:a16="http://schemas.microsoft.com/office/drawing/2014/main" id="{FB538014-C188-9A88-2B6C-8A6C55C54ED7}"/>
                  </a:ext>
                </a:extLst>
              </p:cNvPr>
              <p:cNvSpPr>
                <a:spLocks noChangeArrowheads="1"/>
              </p:cNvSpPr>
              <p:nvPr/>
            </p:nvSpPr>
            <p:spPr bwMode="auto">
              <a:xfrm>
                <a:off x="892761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198">
                <a:extLst>
                  <a:ext uri="{FF2B5EF4-FFF2-40B4-BE49-F238E27FC236}">
                    <a16:creationId xmlns:a16="http://schemas.microsoft.com/office/drawing/2014/main" id="{C8ABD1EB-F603-66A5-5BF8-30F23C5E5629}"/>
                  </a:ext>
                </a:extLst>
              </p:cNvPr>
              <p:cNvSpPr>
                <a:spLocks noChangeArrowheads="1"/>
              </p:cNvSpPr>
              <p:nvPr/>
            </p:nvSpPr>
            <p:spPr bwMode="auto">
              <a:xfrm>
                <a:off x="899145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199">
                <a:extLst>
                  <a:ext uri="{FF2B5EF4-FFF2-40B4-BE49-F238E27FC236}">
                    <a16:creationId xmlns:a16="http://schemas.microsoft.com/office/drawing/2014/main" id="{B2D9464C-F731-C715-00B8-84A2BA688BA2}"/>
                  </a:ext>
                </a:extLst>
              </p:cNvPr>
              <p:cNvSpPr>
                <a:spLocks noChangeArrowheads="1"/>
              </p:cNvSpPr>
              <p:nvPr/>
            </p:nvSpPr>
            <p:spPr bwMode="auto">
              <a:xfrm>
                <a:off x="905528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00">
                <a:extLst>
                  <a:ext uri="{FF2B5EF4-FFF2-40B4-BE49-F238E27FC236}">
                    <a16:creationId xmlns:a16="http://schemas.microsoft.com/office/drawing/2014/main" id="{56202596-F245-FEAA-8DDE-8F4073638006}"/>
                  </a:ext>
                </a:extLst>
              </p:cNvPr>
              <p:cNvSpPr>
                <a:spLocks noChangeArrowheads="1"/>
              </p:cNvSpPr>
              <p:nvPr/>
            </p:nvSpPr>
            <p:spPr bwMode="auto">
              <a:xfrm>
                <a:off x="912367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01">
                <a:extLst>
                  <a:ext uri="{FF2B5EF4-FFF2-40B4-BE49-F238E27FC236}">
                    <a16:creationId xmlns:a16="http://schemas.microsoft.com/office/drawing/2014/main" id="{E4F20D69-22D8-2899-6A9F-4087046BF366}"/>
                  </a:ext>
                </a:extLst>
              </p:cNvPr>
              <p:cNvSpPr>
                <a:spLocks noChangeArrowheads="1"/>
              </p:cNvSpPr>
              <p:nvPr/>
            </p:nvSpPr>
            <p:spPr bwMode="auto">
              <a:xfrm>
                <a:off x="918750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02">
                <a:extLst>
                  <a:ext uri="{FF2B5EF4-FFF2-40B4-BE49-F238E27FC236}">
                    <a16:creationId xmlns:a16="http://schemas.microsoft.com/office/drawing/2014/main" id="{7A13E33C-4F5F-BAB2-3E8F-8BDE35A2D617}"/>
                  </a:ext>
                </a:extLst>
              </p:cNvPr>
              <p:cNvSpPr>
                <a:spLocks noChangeArrowheads="1"/>
              </p:cNvSpPr>
              <p:nvPr/>
            </p:nvSpPr>
            <p:spPr bwMode="auto">
              <a:xfrm>
                <a:off x="925133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03">
                <a:extLst>
                  <a:ext uri="{FF2B5EF4-FFF2-40B4-BE49-F238E27FC236}">
                    <a16:creationId xmlns:a16="http://schemas.microsoft.com/office/drawing/2014/main" id="{0FDE3746-4C2B-42AD-C745-84CC14A1AA36}"/>
                  </a:ext>
                </a:extLst>
              </p:cNvPr>
              <p:cNvSpPr>
                <a:spLocks noChangeArrowheads="1"/>
              </p:cNvSpPr>
              <p:nvPr/>
            </p:nvSpPr>
            <p:spPr bwMode="auto">
              <a:xfrm>
                <a:off x="9319730"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04">
                <a:extLst>
                  <a:ext uri="{FF2B5EF4-FFF2-40B4-BE49-F238E27FC236}">
                    <a16:creationId xmlns:a16="http://schemas.microsoft.com/office/drawing/2014/main" id="{D6FEB7D8-8983-7DF1-3528-8DDF2FC10D3E}"/>
                  </a:ext>
                </a:extLst>
              </p:cNvPr>
              <p:cNvSpPr>
                <a:spLocks noChangeArrowheads="1"/>
              </p:cNvSpPr>
              <p:nvPr/>
            </p:nvSpPr>
            <p:spPr bwMode="auto">
              <a:xfrm>
                <a:off x="938356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05">
                <a:extLst>
                  <a:ext uri="{FF2B5EF4-FFF2-40B4-BE49-F238E27FC236}">
                    <a16:creationId xmlns:a16="http://schemas.microsoft.com/office/drawing/2014/main" id="{0D82413A-C72A-0E17-58CE-38676D141E11}"/>
                  </a:ext>
                </a:extLst>
              </p:cNvPr>
              <p:cNvSpPr>
                <a:spLocks noChangeArrowheads="1"/>
              </p:cNvSpPr>
              <p:nvPr/>
            </p:nvSpPr>
            <p:spPr bwMode="auto">
              <a:xfrm>
                <a:off x="944739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06">
                <a:extLst>
                  <a:ext uri="{FF2B5EF4-FFF2-40B4-BE49-F238E27FC236}">
                    <a16:creationId xmlns:a16="http://schemas.microsoft.com/office/drawing/2014/main" id="{DB6DD215-1FDB-259B-E828-982F367E4246}"/>
                  </a:ext>
                </a:extLst>
              </p:cNvPr>
              <p:cNvSpPr>
                <a:spLocks noChangeArrowheads="1"/>
              </p:cNvSpPr>
              <p:nvPr/>
            </p:nvSpPr>
            <p:spPr bwMode="auto">
              <a:xfrm>
                <a:off x="9511227"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207">
                <a:extLst>
                  <a:ext uri="{FF2B5EF4-FFF2-40B4-BE49-F238E27FC236}">
                    <a16:creationId xmlns:a16="http://schemas.microsoft.com/office/drawing/2014/main" id="{3312356B-A6B7-2E09-B2A5-2E7979AAF836}"/>
                  </a:ext>
                </a:extLst>
              </p:cNvPr>
              <p:cNvSpPr>
                <a:spLocks noChangeArrowheads="1"/>
              </p:cNvSpPr>
              <p:nvPr/>
            </p:nvSpPr>
            <p:spPr bwMode="auto">
              <a:xfrm>
                <a:off x="9579619" y="8247007"/>
                <a:ext cx="22797" cy="82088"/>
              </a:xfrm>
              <a:custGeom>
                <a:avLst/>
                <a:gdLst>
                  <a:gd name="T0" fmla="*/ 26 w 27"/>
                  <a:gd name="T1" fmla="*/ 82 h 83"/>
                  <a:gd name="T2" fmla="*/ 0 w 27"/>
                  <a:gd name="T3" fmla="*/ 82 h 83"/>
                  <a:gd name="T4" fmla="*/ 0 w 27"/>
                  <a:gd name="T5" fmla="*/ 0 h 83"/>
                  <a:gd name="T6" fmla="*/ 26 w 27"/>
                  <a:gd name="T7" fmla="*/ 0 h 83"/>
                  <a:gd name="T8" fmla="*/ 26 w 27"/>
                  <a:gd name="T9" fmla="*/ 82 h 83"/>
                </a:gdLst>
                <a:ahLst/>
                <a:cxnLst>
                  <a:cxn ang="0">
                    <a:pos x="T0" y="T1"/>
                  </a:cxn>
                  <a:cxn ang="0">
                    <a:pos x="T2" y="T3"/>
                  </a:cxn>
                  <a:cxn ang="0">
                    <a:pos x="T4" y="T5"/>
                  </a:cxn>
                  <a:cxn ang="0">
                    <a:pos x="T6" y="T7"/>
                  </a:cxn>
                  <a:cxn ang="0">
                    <a:pos x="T8" y="T9"/>
                  </a:cxn>
                </a:cxnLst>
                <a:rect l="0" t="0" r="r" b="b"/>
                <a:pathLst>
                  <a:path w="27" h="83">
                    <a:moveTo>
                      <a:pt x="26" y="82"/>
                    </a:moveTo>
                    <a:lnTo>
                      <a:pt x="0" y="82"/>
                    </a:lnTo>
                    <a:lnTo>
                      <a:pt x="0" y="0"/>
                    </a:lnTo>
                    <a:lnTo>
                      <a:pt x="26" y="0"/>
                    </a:lnTo>
                    <a:lnTo>
                      <a:pt x="26"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208">
                <a:extLst>
                  <a:ext uri="{FF2B5EF4-FFF2-40B4-BE49-F238E27FC236}">
                    <a16:creationId xmlns:a16="http://schemas.microsoft.com/office/drawing/2014/main" id="{266F6086-CECA-F539-E84F-01B8A70CDCA5}"/>
                  </a:ext>
                </a:extLst>
              </p:cNvPr>
              <p:cNvSpPr>
                <a:spLocks noChangeArrowheads="1"/>
              </p:cNvSpPr>
              <p:nvPr/>
            </p:nvSpPr>
            <p:spPr bwMode="auto">
              <a:xfrm>
                <a:off x="9643451"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209">
                <a:extLst>
                  <a:ext uri="{FF2B5EF4-FFF2-40B4-BE49-F238E27FC236}">
                    <a16:creationId xmlns:a16="http://schemas.microsoft.com/office/drawing/2014/main" id="{FB87A752-64C8-837C-3E42-586537A69719}"/>
                  </a:ext>
                </a:extLst>
              </p:cNvPr>
              <p:cNvSpPr>
                <a:spLocks noChangeArrowheads="1"/>
              </p:cNvSpPr>
              <p:nvPr/>
            </p:nvSpPr>
            <p:spPr bwMode="auto">
              <a:xfrm>
                <a:off x="970728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210">
                <a:extLst>
                  <a:ext uri="{FF2B5EF4-FFF2-40B4-BE49-F238E27FC236}">
                    <a16:creationId xmlns:a16="http://schemas.microsoft.com/office/drawing/2014/main" id="{E7F7DF98-5561-BB91-DE67-47C7121DC041}"/>
                  </a:ext>
                </a:extLst>
              </p:cNvPr>
              <p:cNvSpPr>
                <a:spLocks noChangeArrowheads="1"/>
              </p:cNvSpPr>
              <p:nvPr/>
            </p:nvSpPr>
            <p:spPr bwMode="auto">
              <a:xfrm>
                <a:off x="9771116"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211">
                <a:extLst>
                  <a:ext uri="{FF2B5EF4-FFF2-40B4-BE49-F238E27FC236}">
                    <a16:creationId xmlns:a16="http://schemas.microsoft.com/office/drawing/2014/main" id="{BE3BE73A-8910-D552-C288-5E44C47D5355}"/>
                  </a:ext>
                </a:extLst>
              </p:cNvPr>
              <p:cNvSpPr>
                <a:spLocks noChangeArrowheads="1"/>
              </p:cNvSpPr>
              <p:nvPr/>
            </p:nvSpPr>
            <p:spPr bwMode="auto">
              <a:xfrm>
                <a:off x="9839507"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212">
                <a:extLst>
                  <a:ext uri="{FF2B5EF4-FFF2-40B4-BE49-F238E27FC236}">
                    <a16:creationId xmlns:a16="http://schemas.microsoft.com/office/drawing/2014/main" id="{6F7C6C92-7C2E-A054-C300-9506A6A530AC}"/>
                  </a:ext>
                </a:extLst>
              </p:cNvPr>
              <p:cNvSpPr>
                <a:spLocks noChangeArrowheads="1"/>
              </p:cNvSpPr>
              <p:nvPr/>
            </p:nvSpPr>
            <p:spPr bwMode="auto">
              <a:xfrm>
                <a:off x="99033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213">
                <a:extLst>
                  <a:ext uri="{FF2B5EF4-FFF2-40B4-BE49-F238E27FC236}">
                    <a16:creationId xmlns:a16="http://schemas.microsoft.com/office/drawing/2014/main" id="{780564E8-42E2-027B-D5F4-B621D290EE3B}"/>
                  </a:ext>
                </a:extLst>
              </p:cNvPr>
              <p:cNvSpPr>
                <a:spLocks noChangeArrowheads="1"/>
              </p:cNvSpPr>
              <p:nvPr/>
            </p:nvSpPr>
            <p:spPr bwMode="auto">
              <a:xfrm>
                <a:off x="996717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214">
                <a:extLst>
                  <a:ext uri="{FF2B5EF4-FFF2-40B4-BE49-F238E27FC236}">
                    <a16:creationId xmlns:a16="http://schemas.microsoft.com/office/drawing/2014/main" id="{D34DAD01-4903-D302-B1E8-51BDED90578A}"/>
                  </a:ext>
                </a:extLst>
              </p:cNvPr>
              <p:cNvSpPr>
                <a:spLocks noChangeArrowheads="1"/>
              </p:cNvSpPr>
              <p:nvPr/>
            </p:nvSpPr>
            <p:spPr bwMode="auto">
              <a:xfrm>
                <a:off x="1003100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215">
                <a:extLst>
                  <a:ext uri="{FF2B5EF4-FFF2-40B4-BE49-F238E27FC236}">
                    <a16:creationId xmlns:a16="http://schemas.microsoft.com/office/drawing/2014/main" id="{EEC737EC-BBEA-8370-DB58-CCB2570B38B5}"/>
                  </a:ext>
                </a:extLst>
              </p:cNvPr>
              <p:cNvSpPr>
                <a:spLocks noChangeArrowheads="1"/>
              </p:cNvSpPr>
              <p:nvPr/>
            </p:nvSpPr>
            <p:spPr bwMode="auto">
              <a:xfrm>
                <a:off x="10094837"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216">
                <a:extLst>
                  <a:ext uri="{FF2B5EF4-FFF2-40B4-BE49-F238E27FC236}">
                    <a16:creationId xmlns:a16="http://schemas.microsoft.com/office/drawing/2014/main" id="{8B3B4FEF-9DC0-1A2E-1842-D607A8336900}"/>
                  </a:ext>
                </a:extLst>
              </p:cNvPr>
              <p:cNvSpPr>
                <a:spLocks noChangeArrowheads="1"/>
              </p:cNvSpPr>
              <p:nvPr/>
            </p:nvSpPr>
            <p:spPr bwMode="auto">
              <a:xfrm>
                <a:off x="1016322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217">
                <a:extLst>
                  <a:ext uri="{FF2B5EF4-FFF2-40B4-BE49-F238E27FC236}">
                    <a16:creationId xmlns:a16="http://schemas.microsoft.com/office/drawing/2014/main" id="{C4C7E46B-AD02-0439-0C97-CA4BAC6D9CDC}"/>
                  </a:ext>
                </a:extLst>
              </p:cNvPr>
              <p:cNvSpPr>
                <a:spLocks noChangeArrowheads="1"/>
              </p:cNvSpPr>
              <p:nvPr/>
            </p:nvSpPr>
            <p:spPr bwMode="auto">
              <a:xfrm>
                <a:off x="10227060"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218">
                <a:extLst>
                  <a:ext uri="{FF2B5EF4-FFF2-40B4-BE49-F238E27FC236}">
                    <a16:creationId xmlns:a16="http://schemas.microsoft.com/office/drawing/2014/main" id="{D125075B-445F-F15F-18BF-81325FB7CBF5}"/>
                  </a:ext>
                </a:extLst>
              </p:cNvPr>
              <p:cNvSpPr>
                <a:spLocks noChangeArrowheads="1"/>
              </p:cNvSpPr>
              <p:nvPr/>
            </p:nvSpPr>
            <p:spPr bwMode="auto">
              <a:xfrm>
                <a:off x="822546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219">
                <a:extLst>
                  <a:ext uri="{FF2B5EF4-FFF2-40B4-BE49-F238E27FC236}">
                    <a16:creationId xmlns:a16="http://schemas.microsoft.com/office/drawing/2014/main" id="{ACFD69E2-3269-A23E-7498-1EAB95852187}"/>
                  </a:ext>
                </a:extLst>
              </p:cNvPr>
              <p:cNvSpPr>
                <a:spLocks noChangeArrowheads="1"/>
              </p:cNvSpPr>
              <p:nvPr/>
            </p:nvSpPr>
            <p:spPr bwMode="auto">
              <a:xfrm>
                <a:off x="828929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220">
                <a:extLst>
                  <a:ext uri="{FF2B5EF4-FFF2-40B4-BE49-F238E27FC236}">
                    <a16:creationId xmlns:a16="http://schemas.microsoft.com/office/drawing/2014/main" id="{C3B4DE41-0DC0-04C6-7102-BA18C47FE9ED}"/>
                  </a:ext>
                </a:extLst>
              </p:cNvPr>
              <p:cNvSpPr>
                <a:spLocks noChangeArrowheads="1"/>
              </p:cNvSpPr>
              <p:nvPr/>
            </p:nvSpPr>
            <p:spPr bwMode="auto">
              <a:xfrm>
                <a:off x="835312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221">
                <a:extLst>
                  <a:ext uri="{FF2B5EF4-FFF2-40B4-BE49-F238E27FC236}">
                    <a16:creationId xmlns:a16="http://schemas.microsoft.com/office/drawing/2014/main" id="{0FC2CE27-36A6-CAE7-8D3C-1FA64770DC6A}"/>
                  </a:ext>
                </a:extLst>
              </p:cNvPr>
              <p:cNvSpPr>
                <a:spLocks noChangeArrowheads="1"/>
              </p:cNvSpPr>
              <p:nvPr/>
            </p:nvSpPr>
            <p:spPr bwMode="auto">
              <a:xfrm>
                <a:off x="841696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222">
                <a:extLst>
                  <a:ext uri="{FF2B5EF4-FFF2-40B4-BE49-F238E27FC236}">
                    <a16:creationId xmlns:a16="http://schemas.microsoft.com/office/drawing/2014/main" id="{8A6BF1AE-D892-F088-2577-09644EA8B42B}"/>
                  </a:ext>
                </a:extLst>
              </p:cNvPr>
              <p:cNvSpPr>
                <a:spLocks noChangeArrowheads="1"/>
              </p:cNvSpPr>
              <p:nvPr/>
            </p:nvSpPr>
            <p:spPr bwMode="auto">
              <a:xfrm>
                <a:off x="848535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223">
                <a:extLst>
                  <a:ext uri="{FF2B5EF4-FFF2-40B4-BE49-F238E27FC236}">
                    <a16:creationId xmlns:a16="http://schemas.microsoft.com/office/drawing/2014/main" id="{A42DF03C-6C56-6879-F67B-62CCB5DDDAE6}"/>
                  </a:ext>
                </a:extLst>
              </p:cNvPr>
              <p:cNvSpPr>
                <a:spLocks noChangeArrowheads="1"/>
              </p:cNvSpPr>
              <p:nvPr/>
            </p:nvSpPr>
            <p:spPr bwMode="auto">
              <a:xfrm>
                <a:off x="854918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224">
                <a:extLst>
                  <a:ext uri="{FF2B5EF4-FFF2-40B4-BE49-F238E27FC236}">
                    <a16:creationId xmlns:a16="http://schemas.microsoft.com/office/drawing/2014/main" id="{74CC2EB6-7D82-9E41-021F-B72B82AAD2AC}"/>
                  </a:ext>
                </a:extLst>
              </p:cNvPr>
              <p:cNvSpPr>
                <a:spLocks noChangeArrowheads="1"/>
              </p:cNvSpPr>
              <p:nvPr/>
            </p:nvSpPr>
            <p:spPr bwMode="auto">
              <a:xfrm>
                <a:off x="861301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225">
                <a:extLst>
                  <a:ext uri="{FF2B5EF4-FFF2-40B4-BE49-F238E27FC236}">
                    <a16:creationId xmlns:a16="http://schemas.microsoft.com/office/drawing/2014/main" id="{98234266-F2C4-3A7B-F371-5497C6F25753}"/>
                  </a:ext>
                </a:extLst>
              </p:cNvPr>
              <p:cNvSpPr>
                <a:spLocks noChangeArrowheads="1"/>
              </p:cNvSpPr>
              <p:nvPr/>
            </p:nvSpPr>
            <p:spPr bwMode="auto">
              <a:xfrm>
                <a:off x="867684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226">
                <a:extLst>
                  <a:ext uri="{FF2B5EF4-FFF2-40B4-BE49-F238E27FC236}">
                    <a16:creationId xmlns:a16="http://schemas.microsoft.com/office/drawing/2014/main" id="{D89CB609-AE1C-3732-8633-C1870774825E}"/>
                  </a:ext>
                </a:extLst>
              </p:cNvPr>
              <p:cNvSpPr>
                <a:spLocks noChangeArrowheads="1"/>
              </p:cNvSpPr>
              <p:nvPr/>
            </p:nvSpPr>
            <p:spPr bwMode="auto">
              <a:xfrm>
                <a:off x="874524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227">
                <a:extLst>
                  <a:ext uri="{FF2B5EF4-FFF2-40B4-BE49-F238E27FC236}">
                    <a16:creationId xmlns:a16="http://schemas.microsoft.com/office/drawing/2014/main" id="{F8083F3E-3EE6-EF5C-24DF-9A11F94730DB}"/>
                  </a:ext>
                </a:extLst>
              </p:cNvPr>
              <p:cNvSpPr>
                <a:spLocks noChangeArrowheads="1"/>
              </p:cNvSpPr>
              <p:nvPr/>
            </p:nvSpPr>
            <p:spPr bwMode="auto">
              <a:xfrm>
                <a:off x="880907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228">
                <a:extLst>
                  <a:ext uri="{FF2B5EF4-FFF2-40B4-BE49-F238E27FC236}">
                    <a16:creationId xmlns:a16="http://schemas.microsoft.com/office/drawing/2014/main" id="{32E5F5D2-A94F-8F82-1E5B-1755D7951042}"/>
                  </a:ext>
                </a:extLst>
              </p:cNvPr>
              <p:cNvSpPr>
                <a:spLocks noChangeArrowheads="1"/>
              </p:cNvSpPr>
              <p:nvPr/>
            </p:nvSpPr>
            <p:spPr bwMode="auto">
              <a:xfrm>
                <a:off x="887290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229">
                <a:extLst>
                  <a:ext uri="{FF2B5EF4-FFF2-40B4-BE49-F238E27FC236}">
                    <a16:creationId xmlns:a16="http://schemas.microsoft.com/office/drawing/2014/main" id="{8AA6B03A-4D4C-764E-D886-B58406260582}"/>
                  </a:ext>
                </a:extLst>
              </p:cNvPr>
              <p:cNvSpPr>
                <a:spLocks noChangeArrowheads="1"/>
              </p:cNvSpPr>
              <p:nvPr/>
            </p:nvSpPr>
            <p:spPr bwMode="auto">
              <a:xfrm>
                <a:off x="8936737"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Freeform 230">
                <a:extLst>
                  <a:ext uri="{FF2B5EF4-FFF2-40B4-BE49-F238E27FC236}">
                    <a16:creationId xmlns:a16="http://schemas.microsoft.com/office/drawing/2014/main" id="{84882C8B-2786-6154-4E7A-8F6FA52D3192}"/>
                  </a:ext>
                </a:extLst>
              </p:cNvPr>
              <p:cNvSpPr>
                <a:spLocks noChangeArrowheads="1"/>
              </p:cNvSpPr>
              <p:nvPr/>
            </p:nvSpPr>
            <p:spPr bwMode="auto">
              <a:xfrm>
                <a:off x="900512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Freeform 231">
                <a:extLst>
                  <a:ext uri="{FF2B5EF4-FFF2-40B4-BE49-F238E27FC236}">
                    <a16:creationId xmlns:a16="http://schemas.microsoft.com/office/drawing/2014/main" id="{AD03E984-11F8-0A9E-FD86-60F98856456C}"/>
                  </a:ext>
                </a:extLst>
              </p:cNvPr>
              <p:cNvSpPr>
                <a:spLocks noChangeArrowheads="1"/>
              </p:cNvSpPr>
              <p:nvPr/>
            </p:nvSpPr>
            <p:spPr bwMode="auto">
              <a:xfrm>
                <a:off x="906896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232">
                <a:extLst>
                  <a:ext uri="{FF2B5EF4-FFF2-40B4-BE49-F238E27FC236}">
                    <a16:creationId xmlns:a16="http://schemas.microsoft.com/office/drawing/2014/main" id="{774DDBD9-54C5-37EE-571B-4DFA68B3334A}"/>
                  </a:ext>
                </a:extLst>
              </p:cNvPr>
              <p:cNvSpPr>
                <a:spLocks noChangeArrowheads="1"/>
              </p:cNvSpPr>
              <p:nvPr/>
            </p:nvSpPr>
            <p:spPr bwMode="auto">
              <a:xfrm>
                <a:off x="913279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233">
                <a:extLst>
                  <a:ext uri="{FF2B5EF4-FFF2-40B4-BE49-F238E27FC236}">
                    <a16:creationId xmlns:a16="http://schemas.microsoft.com/office/drawing/2014/main" id="{F5AC4B9F-1FC5-A24A-A0B7-E6833E0304A1}"/>
                  </a:ext>
                </a:extLst>
              </p:cNvPr>
              <p:cNvSpPr>
                <a:spLocks noChangeArrowheads="1"/>
              </p:cNvSpPr>
              <p:nvPr/>
            </p:nvSpPr>
            <p:spPr bwMode="auto">
              <a:xfrm>
                <a:off x="9201185"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234">
                <a:extLst>
                  <a:ext uri="{FF2B5EF4-FFF2-40B4-BE49-F238E27FC236}">
                    <a16:creationId xmlns:a16="http://schemas.microsoft.com/office/drawing/2014/main" id="{FDA86882-6CEF-B338-3A8C-5B680F6B60D8}"/>
                  </a:ext>
                </a:extLst>
              </p:cNvPr>
              <p:cNvSpPr>
                <a:spLocks noChangeArrowheads="1"/>
              </p:cNvSpPr>
              <p:nvPr/>
            </p:nvSpPr>
            <p:spPr bwMode="auto">
              <a:xfrm>
                <a:off x="926501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Freeform 235">
                <a:extLst>
                  <a:ext uri="{FF2B5EF4-FFF2-40B4-BE49-F238E27FC236}">
                    <a16:creationId xmlns:a16="http://schemas.microsoft.com/office/drawing/2014/main" id="{33F7B378-B89B-175A-3EC5-4769AC117394}"/>
                  </a:ext>
                </a:extLst>
              </p:cNvPr>
              <p:cNvSpPr>
                <a:spLocks noChangeArrowheads="1"/>
              </p:cNvSpPr>
              <p:nvPr/>
            </p:nvSpPr>
            <p:spPr bwMode="auto">
              <a:xfrm>
                <a:off x="93288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236">
                <a:extLst>
                  <a:ext uri="{FF2B5EF4-FFF2-40B4-BE49-F238E27FC236}">
                    <a16:creationId xmlns:a16="http://schemas.microsoft.com/office/drawing/2014/main" id="{C2486D6B-E332-4B77-2DBE-A9FB2EBA421B}"/>
                  </a:ext>
                </a:extLst>
              </p:cNvPr>
              <p:cNvSpPr>
                <a:spLocks noChangeArrowheads="1"/>
              </p:cNvSpPr>
              <p:nvPr/>
            </p:nvSpPr>
            <p:spPr bwMode="auto">
              <a:xfrm>
                <a:off x="939268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237">
                <a:extLst>
                  <a:ext uri="{FF2B5EF4-FFF2-40B4-BE49-F238E27FC236}">
                    <a16:creationId xmlns:a16="http://schemas.microsoft.com/office/drawing/2014/main" id="{F8D4C9BF-DC35-A36D-4170-1D222E91F57B}"/>
                  </a:ext>
                </a:extLst>
              </p:cNvPr>
              <p:cNvSpPr>
                <a:spLocks noChangeArrowheads="1"/>
              </p:cNvSpPr>
              <p:nvPr/>
            </p:nvSpPr>
            <p:spPr bwMode="auto">
              <a:xfrm>
                <a:off x="946107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238">
                <a:extLst>
                  <a:ext uri="{FF2B5EF4-FFF2-40B4-BE49-F238E27FC236}">
                    <a16:creationId xmlns:a16="http://schemas.microsoft.com/office/drawing/2014/main" id="{5D116AB9-3B86-3943-E4D6-2798D5C7706E}"/>
                  </a:ext>
                </a:extLst>
              </p:cNvPr>
              <p:cNvSpPr>
                <a:spLocks noChangeArrowheads="1"/>
              </p:cNvSpPr>
              <p:nvPr/>
            </p:nvSpPr>
            <p:spPr bwMode="auto">
              <a:xfrm>
                <a:off x="952490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8" name="Freeform 239">
                <a:extLst>
                  <a:ext uri="{FF2B5EF4-FFF2-40B4-BE49-F238E27FC236}">
                    <a16:creationId xmlns:a16="http://schemas.microsoft.com/office/drawing/2014/main" id="{BA2FEA5C-B1A9-6172-B1E9-7DA9C5DF8B89}"/>
                  </a:ext>
                </a:extLst>
              </p:cNvPr>
              <p:cNvSpPr>
                <a:spLocks noChangeArrowheads="1"/>
              </p:cNvSpPr>
              <p:nvPr/>
            </p:nvSpPr>
            <p:spPr bwMode="auto">
              <a:xfrm>
                <a:off x="958873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Freeform 240">
                <a:extLst>
                  <a:ext uri="{FF2B5EF4-FFF2-40B4-BE49-F238E27FC236}">
                    <a16:creationId xmlns:a16="http://schemas.microsoft.com/office/drawing/2014/main" id="{90CDD78C-697D-598D-E24E-58F108ED80F5}"/>
                  </a:ext>
                </a:extLst>
              </p:cNvPr>
              <p:cNvSpPr>
                <a:spLocks noChangeArrowheads="1"/>
              </p:cNvSpPr>
              <p:nvPr/>
            </p:nvSpPr>
            <p:spPr bwMode="auto">
              <a:xfrm>
                <a:off x="9716402" y="84339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Freeform 241">
                <a:extLst>
                  <a:ext uri="{FF2B5EF4-FFF2-40B4-BE49-F238E27FC236}">
                    <a16:creationId xmlns:a16="http://schemas.microsoft.com/office/drawing/2014/main" id="{674DBC40-37B4-4808-27E2-93413EDB5A7D}"/>
                  </a:ext>
                </a:extLst>
              </p:cNvPr>
              <p:cNvSpPr>
                <a:spLocks noChangeArrowheads="1"/>
              </p:cNvSpPr>
              <p:nvPr/>
            </p:nvSpPr>
            <p:spPr bwMode="auto">
              <a:xfrm>
                <a:off x="9743759"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Freeform 242">
                <a:extLst>
                  <a:ext uri="{FF2B5EF4-FFF2-40B4-BE49-F238E27FC236}">
                    <a16:creationId xmlns:a16="http://schemas.microsoft.com/office/drawing/2014/main" id="{4D22C94D-ECD2-0B1B-63FB-866C17E57146}"/>
                  </a:ext>
                </a:extLst>
              </p:cNvPr>
              <p:cNvSpPr>
                <a:spLocks noChangeArrowheads="1"/>
              </p:cNvSpPr>
              <p:nvPr/>
            </p:nvSpPr>
            <p:spPr bwMode="auto">
              <a:xfrm>
                <a:off x="980759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Freeform 243">
                <a:extLst>
                  <a:ext uri="{FF2B5EF4-FFF2-40B4-BE49-F238E27FC236}">
                    <a16:creationId xmlns:a16="http://schemas.microsoft.com/office/drawing/2014/main" id="{28497196-AF29-1DE1-E22A-2C95C537E788}"/>
                  </a:ext>
                </a:extLst>
              </p:cNvPr>
              <p:cNvSpPr>
                <a:spLocks noChangeArrowheads="1"/>
              </p:cNvSpPr>
              <p:nvPr/>
            </p:nvSpPr>
            <p:spPr bwMode="auto">
              <a:xfrm>
                <a:off x="9875983"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Freeform 244">
                <a:extLst>
                  <a:ext uri="{FF2B5EF4-FFF2-40B4-BE49-F238E27FC236}">
                    <a16:creationId xmlns:a16="http://schemas.microsoft.com/office/drawing/2014/main" id="{53FABB06-ED4D-3D43-82CC-5F5EB54A3DAD}"/>
                  </a:ext>
                </a:extLst>
              </p:cNvPr>
              <p:cNvSpPr>
                <a:spLocks noChangeArrowheads="1"/>
              </p:cNvSpPr>
              <p:nvPr/>
            </p:nvSpPr>
            <p:spPr bwMode="auto">
              <a:xfrm>
                <a:off x="993981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Freeform 245">
                <a:extLst>
                  <a:ext uri="{FF2B5EF4-FFF2-40B4-BE49-F238E27FC236}">
                    <a16:creationId xmlns:a16="http://schemas.microsoft.com/office/drawing/2014/main" id="{74133BA0-AFDD-A557-2C78-1C0A730AD2D5}"/>
                  </a:ext>
                </a:extLst>
              </p:cNvPr>
              <p:cNvSpPr>
                <a:spLocks noChangeArrowheads="1"/>
              </p:cNvSpPr>
              <p:nvPr/>
            </p:nvSpPr>
            <p:spPr bwMode="auto">
              <a:xfrm>
                <a:off x="1000364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Freeform 246">
                <a:extLst>
                  <a:ext uri="{FF2B5EF4-FFF2-40B4-BE49-F238E27FC236}">
                    <a16:creationId xmlns:a16="http://schemas.microsoft.com/office/drawing/2014/main" id="{3FDD343D-5BF0-2F52-8735-74B06E466375}"/>
                  </a:ext>
                </a:extLst>
              </p:cNvPr>
              <p:cNvSpPr>
                <a:spLocks noChangeArrowheads="1"/>
              </p:cNvSpPr>
              <p:nvPr/>
            </p:nvSpPr>
            <p:spPr bwMode="auto">
              <a:xfrm>
                <a:off x="1006748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Freeform 247">
                <a:extLst>
                  <a:ext uri="{FF2B5EF4-FFF2-40B4-BE49-F238E27FC236}">
                    <a16:creationId xmlns:a16="http://schemas.microsoft.com/office/drawing/2014/main" id="{EA23088D-D8AD-6AD1-F37B-44FE260A018A}"/>
                  </a:ext>
                </a:extLst>
              </p:cNvPr>
              <p:cNvSpPr>
                <a:spLocks noChangeArrowheads="1"/>
              </p:cNvSpPr>
              <p:nvPr/>
            </p:nvSpPr>
            <p:spPr bwMode="auto">
              <a:xfrm>
                <a:off x="1013587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Freeform 248">
                <a:extLst>
                  <a:ext uri="{FF2B5EF4-FFF2-40B4-BE49-F238E27FC236}">
                    <a16:creationId xmlns:a16="http://schemas.microsoft.com/office/drawing/2014/main" id="{258A298B-14EE-1F5D-8B45-4C49F06AA303}"/>
                  </a:ext>
                </a:extLst>
              </p:cNvPr>
              <p:cNvSpPr>
                <a:spLocks noChangeArrowheads="1"/>
              </p:cNvSpPr>
              <p:nvPr/>
            </p:nvSpPr>
            <p:spPr bwMode="auto">
              <a:xfrm>
                <a:off x="1019970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Freeform 249">
                <a:extLst>
                  <a:ext uri="{FF2B5EF4-FFF2-40B4-BE49-F238E27FC236}">
                    <a16:creationId xmlns:a16="http://schemas.microsoft.com/office/drawing/2014/main" id="{6EA29920-1B1A-E9F8-A343-4A749964FBF6}"/>
                  </a:ext>
                </a:extLst>
              </p:cNvPr>
              <p:cNvSpPr>
                <a:spLocks noChangeArrowheads="1"/>
              </p:cNvSpPr>
              <p:nvPr/>
            </p:nvSpPr>
            <p:spPr bwMode="auto">
              <a:xfrm>
                <a:off x="1026353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Freeform 250">
                <a:extLst>
                  <a:ext uri="{FF2B5EF4-FFF2-40B4-BE49-F238E27FC236}">
                    <a16:creationId xmlns:a16="http://schemas.microsoft.com/office/drawing/2014/main" id="{98AE7B79-6D71-E276-C596-C7597581F783}"/>
                  </a:ext>
                </a:extLst>
              </p:cNvPr>
              <p:cNvSpPr>
                <a:spLocks noChangeArrowheads="1"/>
              </p:cNvSpPr>
              <p:nvPr/>
            </p:nvSpPr>
            <p:spPr bwMode="auto">
              <a:xfrm>
                <a:off x="1032736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251">
                <a:extLst>
                  <a:ext uri="{FF2B5EF4-FFF2-40B4-BE49-F238E27FC236}">
                    <a16:creationId xmlns:a16="http://schemas.microsoft.com/office/drawing/2014/main" id="{F9639ADF-9162-FE73-AD50-F821C6C4ECAD}"/>
                  </a:ext>
                </a:extLst>
              </p:cNvPr>
              <p:cNvSpPr>
                <a:spLocks noChangeArrowheads="1"/>
              </p:cNvSpPr>
              <p:nvPr/>
            </p:nvSpPr>
            <p:spPr bwMode="auto">
              <a:xfrm>
                <a:off x="10395760"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Freeform 252">
                <a:extLst>
                  <a:ext uri="{FF2B5EF4-FFF2-40B4-BE49-F238E27FC236}">
                    <a16:creationId xmlns:a16="http://schemas.microsoft.com/office/drawing/2014/main" id="{8B35DD1F-6BB0-0BF0-A486-22412BF6915A}"/>
                  </a:ext>
                </a:extLst>
              </p:cNvPr>
              <p:cNvSpPr>
                <a:spLocks noChangeArrowheads="1"/>
              </p:cNvSpPr>
              <p:nvPr/>
            </p:nvSpPr>
            <p:spPr bwMode="auto">
              <a:xfrm>
                <a:off x="1045959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Freeform 253">
                <a:extLst>
                  <a:ext uri="{FF2B5EF4-FFF2-40B4-BE49-F238E27FC236}">
                    <a16:creationId xmlns:a16="http://schemas.microsoft.com/office/drawing/2014/main" id="{2610C740-9C86-C932-12BF-3B3EF51BF8B8}"/>
                  </a:ext>
                </a:extLst>
              </p:cNvPr>
              <p:cNvSpPr>
                <a:spLocks noChangeArrowheads="1"/>
              </p:cNvSpPr>
              <p:nvPr/>
            </p:nvSpPr>
            <p:spPr bwMode="auto">
              <a:xfrm>
                <a:off x="1052342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Freeform 254">
                <a:extLst>
                  <a:ext uri="{FF2B5EF4-FFF2-40B4-BE49-F238E27FC236}">
                    <a16:creationId xmlns:a16="http://schemas.microsoft.com/office/drawing/2014/main" id="{D589B10B-27C2-3140-293A-C47C8E3F225A}"/>
                  </a:ext>
                </a:extLst>
              </p:cNvPr>
              <p:cNvSpPr>
                <a:spLocks noChangeArrowheads="1"/>
              </p:cNvSpPr>
              <p:nvPr/>
            </p:nvSpPr>
            <p:spPr bwMode="auto">
              <a:xfrm>
                <a:off x="1058725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Freeform 255">
                <a:extLst>
                  <a:ext uri="{FF2B5EF4-FFF2-40B4-BE49-F238E27FC236}">
                    <a16:creationId xmlns:a16="http://schemas.microsoft.com/office/drawing/2014/main" id="{78B97C72-9712-70DF-2A49-99BCBE8D1FAC}"/>
                  </a:ext>
                </a:extLst>
              </p:cNvPr>
              <p:cNvSpPr>
                <a:spLocks noChangeArrowheads="1"/>
              </p:cNvSpPr>
              <p:nvPr/>
            </p:nvSpPr>
            <p:spPr bwMode="auto">
              <a:xfrm>
                <a:off x="106556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256">
                <a:extLst>
                  <a:ext uri="{FF2B5EF4-FFF2-40B4-BE49-F238E27FC236}">
                    <a16:creationId xmlns:a16="http://schemas.microsoft.com/office/drawing/2014/main" id="{5E37A1F2-F3EE-BFBA-4093-20D2EE341F3E}"/>
                  </a:ext>
                </a:extLst>
              </p:cNvPr>
              <p:cNvSpPr>
                <a:spLocks noChangeArrowheads="1"/>
              </p:cNvSpPr>
              <p:nvPr/>
            </p:nvSpPr>
            <p:spPr bwMode="auto">
              <a:xfrm>
                <a:off x="10719481"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257">
                <a:extLst>
                  <a:ext uri="{FF2B5EF4-FFF2-40B4-BE49-F238E27FC236}">
                    <a16:creationId xmlns:a16="http://schemas.microsoft.com/office/drawing/2014/main" id="{C619C4E3-21C5-E725-CBE5-D39FEDBA2F22}"/>
                  </a:ext>
                </a:extLst>
              </p:cNvPr>
              <p:cNvSpPr>
                <a:spLocks noChangeArrowheads="1"/>
              </p:cNvSpPr>
              <p:nvPr/>
            </p:nvSpPr>
            <p:spPr bwMode="auto">
              <a:xfrm>
                <a:off x="1078331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Freeform 258">
                <a:extLst>
                  <a:ext uri="{FF2B5EF4-FFF2-40B4-BE49-F238E27FC236}">
                    <a16:creationId xmlns:a16="http://schemas.microsoft.com/office/drawing/2014/main" id="{F3559492-3A65-DF26-70E3-0C5108479F6D}"/>
                  </a:ext>
                </a:extLst>
              </p:cNvPr>
              <p:cNvSpPr>
                <a:spLocks noChangeArrowheads="1"/>
              </p:cNvSpPr>
              <p:nvPr/>
            </p:nvSpPr>
            <p:spPr bwMode="auto">
              <a:xfrm>
                <a:off x="10851705"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Freeform 259">
                <a:extLst>
                  <a:ext uri="{FF2B5EF4-FFF2-40B4-BE49-F238E27FC236}">
                    <a16:creationId xmlns:a16="http://schemas.microsoft.com/office/drawing/2014/main" id="{456116D2-20C4-09D4-A93A-3154A8D5C5FF}"/>
                  </a:ext>
                </a:extLst>
              </p:cNvPr>
              <p:cNvSpPr>
                <a:spLocks noChangeArrowheads="1"/>
              </p:cNvSpPr>
              <p:nvPr/>
            </p:nvSpPr>
            <p:spPr bwMode="auto">
              <a:xfrm>
                <a:off x="10915537"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260">
                <a:extLst>
                  <a:ext uri="{FF2B5EF4-FFF2-40B4-BE49-F238E27FC236}">
                    <a16:creationId xmlns:a16="http://schemas.microsoft.com/office/drawing/2014/main" id="{FA1B80B6-F2CD-3A04-2DF6-B862D2E08102}"/>
                  </a:ext>
                </a:extLst>
              </p:cNvPr>
              <p:cNvSpPr>
                <a:spLocks noChangeArrowheads="1"/>
              </p:cNvSpPr>
              <p:nvPr/>
            </p:nvSpPr>
            <p:spPr bwMode="auto">
              <a:xfrm>
                <a:off x="10974810"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261">
                <a:extLst>
                  <a:ext uri="{FF2B5EF4-FFF2-40B4-BE49-F238E27FC236}">
                    <a16:creationId xmlns:a16="http://schemas.microsoft.com/office/drawing/2014/main" id="{1B78CFB7-978F-0D97-F70B-7CF1C810079A}"/>
                  </a:ext>
                </a:extLst>
              </p:cNvPr>
              <p:cNvSpPr>
                <a:spLocks noChangeArrowheads="1"/>
              </p:cNvSpPr>
              <p:nvPr/>
            </p:nvSpPr>
            <p:spPr bwMode="auto">
              <a:xfrm>
                <a:off x="1104320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262">
                <a:extLst>
                  <a:ext uri="{FF2B5EF4-FFF2-40B4-BE49-F238E27FC236}">
                    <a16:creationId xmlns:a16="http://schemas.microsoft.com/office/drawing/2014/main" id="{6FEA7C81-54B3-2981-9C74-6B079917A6AF}"/>
                  </a:ext>
                </a:extLst>
              </p:cNvPr>
              <p:cNvSpPr>
                <a:spLocks noChangeArrowheads="1"/>
              </p:cNvSpPr>
              <p:nvPr/>
            </p:nvSpPr>
            <p:spPr bwMode="auto">
              <a:xfrm>
                <a:off x="11107034"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2" name="Freeform 263">
                <a:extLst>
                  <a:ext uri="{FF2B5EF4-FFF2-40B4-BE49-F238E27FC236}">
                    <a16:creationId xmlns:a16="http://schemas.microsoft.com/office/drawing/2014/main" id="{6BED9D52-0F6E-94A6-7021-E8D8017D5761}"/>
                  </a:ext>
                </a:extLst>
              </p:cNvPr>
              <p:cNvSpPr>
                <a:spLocks noChangeArrowheads="1"/>
              </p:cNvSpPr>
              <p:nvPr/>
            </p:nvSpPr>
            <p:spPr bwMode="auto">
              <a:xfrm>
                <a:off x="915103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264">
                <a:extLst>
                  <a:ext uri="{FF2B5EF4-FFF2-40B4-BE49-F238E27FC236}">
                    <a16:creationId xmlns:a16="http://schemas.microsoft.com/office/drawing/2014/main" id="{921D9E63-F07A-FA45-25A7-CAA5AC26F0E2}"/>
                  </a:ext>
                </a:extLst>
              </p:cNvPr>
              <p:cNvSpPr>
                <a:spLocks noChangeArrowheads="1"/>
              </p:cNvSpPr>
              <p:nvPr/>
            </p:nvSpPr>
            <p:spPr bwMode="auto">
              <a:xfrm>
                <a:off x="921486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Freeform 265">
                <a:extLst>
                  <a:ext uri="{FF2B5EF4-FFF2-40B4-BE49-F238E27FC236}">
                    <a16:creationId xmlns:a16="http://schemas.microsoft.com/office/drawing/2014/main" id="{B46A63A4-26B9-99B5-FD6B-5CB4001CE290}"/>
                  </a:ext>
                </a:extLst>
              </p:cNvPr>
              <p:cNvSpPr>
                <a:spLocks noChangeArrowheads="1"/>
              </p:cNvSpPr>
              <p:nvPr/>
            </p:nvSpPr>
            <p:spPr bwMode="auto">
              <a:xfrm>
                <a:off x="9274136"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266">
                <a:extLst>
                  <a:ext uri="{FF2B5EF4-FFF2-40B4-BE49-F238E27FC236}">
                    <a16:creationId xmlns:a16="http://schemas.microsoft.com/office/drawing/2014/main" id="{D5DF6F2C-9B43-8085-25A8-3B21BB42AE85}"/>
                  </a:ext>
                </a:extLst>
              </p:cNvPr>
              <p:cNvSpPr>
                <a:spLocks noChangeArrowheads="1"/>
              </p:cNvSpPr>
              <p:nvPr/>
            </p:nvSpPr>
            <p:spPr bwMode="auto">
              <a:xfrm>
                <a:off x="9342528"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Freeform 267">
                <a:extLst>
                  <a:ext uri="{FF2B5EF4-FFF2-40B4-BE49-F238E27FC236}">
                    <a16:creationId xmlns:a16="http://schemas.microsoft.com/office/drawing/2014/main" id="{DAF644ED-44EF-1F5E-C065-028E77ED5C43}"/>
                  </a:ext>
                </a:extLst>
              </p:cNvPr>
              <p:cNvSpPr>
                <a:spLocks noChangeArrowheads="1"/>
              </p:cNvSpPr>
              <p:nvPr/>
            </p:nvSpPr>
            <p:spPr bwMode="auto">
              <a:xfrm>
                <a:off x="940636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268">
                <a:extLst>
                  <a:ext uri="{FF2B5EF4-FFF2-40B4-BE49-F238E27FC236}">
                    <a16:creationId xmlns:a16="http://schemas.microsoft.com/office/drawing/2014/main" id="{62124276-1366-D003-53A3-FB1FDA60D803}"/>
                  </a:ext>
                </a:extLst>
              </p:cNvPr>
              <p:cNvSpPr>
                <a:spLocks noChangeArrowheads="1"/>
              </p:cNvSpPr>
              <p:nvPr/>
            </p:nvSpPr>
            <p:spPr bwMode="auto">
              <a:xfrm>
                <a:off x="947475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Freeform 269">
                <a:extLst>
                  <a:ext uri="{FF2B5EF4-FFF2-40B4-BE49-F238E27FC236}">
                    <a16:creationId xmlns:a16="http://schemas.microsoft.com/office/drawing/2014/main" id="{DFCD529E-15F1-5CFF-5D6A-9BAEDC3D1E0B}"/>
                  </a:ext>
                </a:extLst>
              </p:cNvPr>
              <p:cNvSpPr>
                <a:spLocks noChangeArrowheads="1"/>
              </p:cNvSpPr>
              <p:nvPr/>
            </p:nvSpPr>
            <p:spPr bwMode="auto">
              <a:xfrm>
                <a:off x="953402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270">
                <a:extLst>
                  <a:ext uri="{FF2B5EF4-FFF2-40B4-BE49-F238E27FC236}">
                    <a16:creationId xmlns:a16="http://schemas.microsoft.com/office/drawing/2014/main" id="{95069D1E-A0B3-72B1-503F-A94819EB5588}"/>
                  </a:ext>
                </a:extLst>
              </p:cNvPr>
              <p:cNvSpPr>
                <a:spLocks noChangeArrowheads="1"/>
              </p:cNvSpPr>
              <p:nvPr/>
            </p:nvSpPr>
            <p:spPr bwMode="auto">
              <a:xfrm>
                <a:off x="9606976"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Freeform 271">
                <a:extLst>
                  <a:ext uri="{FF2B5EF4-FFF2-40B4-BE49-F238E27FC236}">
                    <a16:creationId xmlns:a16="http://schemas.microsoft.com/office/drawing/2014/main" id="{A7E61188-0103-4A54-F13D-8014A1B392D0}"/>
                  </a:ext>
                </a:extLst>
              </p:cNvPr>
              <p:cNvSpPr>
                <a:spLocks noChangeArrowheads="1"/>
              </p:cNvSpPr>
              <p:nvPr/>
            </p:nvSpPr>
            <p:spPr bwMode="auto">
              <a:xfrm>
                <a:off x="966624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272">
                <a:extLst>
                  <a:ext uri="{FF2B5EF4-FFF2-40B4-BE49-F238E27FC236}">
                    <a16:creationId xmlns:a16="http://schemas.microsoft.com/office/drawing/2014/main" id="{4636FF66-55B7-E883-4CD7-AE42A6259E3C}"/>
                  </a:ext>
                </a:extLst>
              </p:cNvPr>
              <p:cNvSpPr>
                <a:spLocks noChangeArrowheads="1"/>
              </p:cNvSpPr>
              <p:nvPr/>
            </p:nvSpPr>
            <p:spPr bwMode="auto">
              <a:xfrm>
                <a:off x="973008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Freeform 273">
                <a:extLst>
                  <a:ext uri="{FF2B5EF4-FFF2-40B4-BE49-F238E27FC236}">
                    <a16:creationId xmlns:a16="http://schemas.microsoft.com/office/drawing/2014/main" id="{04CD09FF-C498-9C12-7FC0-7F20EB013B82}"/>
                  </a:ext>
                </a:extLst>
              </p:cNvPr>
              <p:cNvSpPr>
                <a:spLocks noChangeArrowheads="1"/>
              </p:cNvSpPr>
              <p:nvPr/>
            </p:nvSpPr>
            <p:spPr bwMode="auto">
              <a:xfrm>
                <a:off x="979391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274">
                <a:extLst>
                  <a:ext uri="{FF2B5EF4-FFF2-40B4-BE49-F238E27FC236}">
                    <a16:creationId xmlns:a16="http://schemas.microsoft.com/office/drawing/2014/main" id="{8DCF3D1B-E00D-E66C-4CDA-D20ADEBE2232}"/>
                  </a:ext>
                </a:extLst>
              </p:cNvPr>
              <p:cNvSpPr>
                <a:spLocks noChangeArrowheads="1"/>
              </p:cNvSpPr>
              <p:nvPr/>
            </p:nvSpPr>
            <p:spPr bwMode="auto">
              <a:xfrm>
                <a:off x="986230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Freeform 275">
                <a:extLst>
                  <a:ext uri="{FF2B5EF4-FFF2-40B4-BE49-F238E27FC236}">
                    <a16:creationId xmlns:a16="http://schemas.microsoft.com/office/drawing/2014/main" id="{EA561DE8-FBB3-034E-36F1-5693C659319F}"/>
                  </a:ext>
                </a:extLst>
              </p:cNvPr>
              <p:cNvSpPr>
                <a:spLocks noChangeArrowheads="1"/>
              </p:cNvSpPr>
              <p:nvPr/>
            </p:nvSpPr>
            <p:spPr bwMode="auto">
              <a:xfrm>
                <a:off x="9926137"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276">
                <a:extLst>
                  <a:ext uri="{FF2B5EF4-FFF2-40B4-BE49-F238E27FC236}">
                    <a16:creationId xmlns:a16="http://schemas.microsoft.com/office/drawing/2014/main" id="{3BDD9565-291C-85AD-DD5B-A452ADD0CAE8}"/>
                  </a:ext>
                </a:extLst>
              </p:cNvPr>
              <p:cNvSpPr>
                <a:spLocks noChangeArrowheads="1"/>
              </p:cNvSpPr>
              <p:nvPr/>
            </p:nvSpPr>
            <p:spPr bwMode="auto">
              <a:xfrm>
                <a:off x="9989969"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Freeform 277">
                <a:extLst>
                  <a:ext uri="{FF2B5EF4-FFF2-40B4-BE49-F238E27FC236}">
                    <a16:creationId xmlns:a16="http://schemas.microsoft.com/office/drawing/2014/main" id="{07F45ABC-98AA-0EBB-6804-FF1251839AA8}"/>
                  </a:ext>
                </a:extLst>
              </p:cNvPr>
              <p:cNvSpPr>
                <a:spLocks noChangeArrowheads="1"/>
              </p:cNvSpPr>
              <p:nvPr/>
            </p:nvSpPr>
            <p:spPr bwMode="auto">
              <a:xfrm>
                <a:off x="1005380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278">
                <a:extLst>
                  <a:ext uri="{FF2B5EF4-FFF2-40B4-BE49-F238E27FC236}">
                    <a16:creationId xmlns:a16="http://schemas.microsoft.com/office/drawing/2014/main" id="{E2F99751-2631-904B-4297-E9C5BE7A82CD}"/>
                  </a:ext>
                </a:extLst>
              </p:cNvPr>
              <p:cNvSpPr>
                <a:spLocks noChangeArrowheads="1"/>
              </p:cNvSpPr>
              <p:nvPr/>
            </p:nvSpPr>
            <p:spPr bwMode="auto">
              <a:xfrm>
                <a:off x="10122193"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Freeform 279">
                <a:extLst>
                  <a:ext uri="{FF2B5EF4-FFF2-40B4-BE49-F238E27FC236}">
                    <a16:creationId xmlns:a16="http://schemas.microsoft.com/office/drawing/2014/main" id="{DD57D0F7-B012-222A-7402-15AFBC484800}"/>
                  </a:ext>
                </a:extLst>
              </p:cNvPr>
              <p:cNvSpPr>
                <a:spLocks noChangeArrowheads="1"/>
              </p:cNvSpPr>
              <p:nvPr/>
            </p:nvSpPr>
            <p:spPr bwMode="auto">
              <a:xfrm>
                <a:off x="1018602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280">
                <a:extLst>
                  <a:ext uri="{FF2B5EF4-FFF2-40B4-BE49-F238E27FC236}">
                    <a16:creationId xmlns:a16="http://schemas.microsoft.com/office/drawing/2014/main" id="{F9D9C67E-404C-A205-37FF-C92B2192EC7B}"/>
                  </a:ext>
                </a:extLst>
              </p:cNvPr>
              <p:cNvSpPr>
                <a:spLocks noChangeArrowheads="1"/>
              </p:cNvSpPr>
              <p:nvPr/>
            </p:nvSpPr>
            <p:spPr bwMode="auto">
              <a:xfrm>
                <a:off x="1024985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Freeform 281">
                <a:extLst>
                  <a:ext uri="{FF2B5EF4-FFF2-40B4-BE49-F238E27FC236}">
                    <a16:creationId xmlns:a16="http://schemas.microsoft.com/office/drawing/2014/main" id="{CA80B032-4987-AFFD-025B-8FCC30D95C80}"/>
                  </a:ext>
                </a:extLst>
              </p:cNvPr>
              <p:cNvSpPr>
                <a:spLocks noChangeArrowheads="1"/>
              </p:cNvSpPr>
              <p:nvPr/>
            </p:nvSpPr>
            <p:spPr bwMode="auto">
              <a:xfrm>
                <a:off x="1031369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282">
                <a:extLst>
                  <a:ext uri="{FF2B5EF4-FFF2-40B4-BE49-F238E27FC236}">
                    <a16:creationId xmlns:a16="http://schemas.microsoft.com/office/drawing/2014/main" id="{6F4F4E22-A071-D8BC-BC7E-9096C3E78891}"/>
                  </a:ext>
                </a:extLst>
              </p:cNvPr>
              <p:cNvSpPr>
                <a:spLocks noChangeArrowheads="1"/>
              </p:cNvSpPr>
              <p:nvPr/>
            </p:nvSpPr>
            <p:spPr bwMode="auto">
              <a:xfrm>
                <a:off x="10382082"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Freeform 283">
                <a:extLst>
                  <a:ext uri="{FF2B5EF4-FFF2-40B4-BE49-F238E27FC236}">
                    <a16:creationId xmlns:a16="http://schemas.microsoft.com/office/drawing/2014/main" id="{DEB2F63C-3147-9835-12B2-F987A92274D0}"/>
                  </a:ext>
                </a:extLst>
              </p:cNvPr>
              <p:cNvSpPr>
                <a:spLocks noChangeArrowheads="1"/>
              </p:cNvSpPr>
              <p:nvPr/>
            </p:nvSpPr>
            <p:spPr bwMode="auto">
              <a:xfrm>
                <a:off x="10445914"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284">
                <a:extLst>
                  <a:ext uri="{FF2B5EF4-FFF2-40B4-BE49-F238E27FC236}">
                    <a16:creationId xmlns:a16="http://schemas.microsoft.com/office/drawing/2014/main" id="{F163C40C-12E9-BC09-3493-6219A9C3EF7F}"/>
                  </a:ext>
                </a:extLst>
              </p:cNvPr>
              <p:cNvSpPr>
                <a:spLocks noChangeArrowheads="1"/>
              </p:cNvSpPr>
              <p:nvPr/>
            </p:nvSpPr>
            <p:spPr bwMode="auto">
              <a:xfrm>
                <a:off x="105097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285">
                <a:extLst>
                  <a:ext uri="{FF2B5EF4-FFF2-40B4-BE49-F238E27FC236}">
                    <a16:creationId xmlns:a16="http://schemas.microsoft.com/office/drawing/2014/main" id="{49A5C42A-EBF8-866C-C97B-DCBA85836DC3}"/>
                  </a:ext>
                </a:extLst>
              </p:cNvPr>
              <p:cNvSpPr>
                <a:spLocks noChangeArrowheads="1"/>
              </p:cNvSpPr>
              <p:nvPr/>
            </p:nvSpPr>
            <p:spPr bwMode="auto">
              <a:xfrm>
                <a:off x="8508149"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286">
                <a:extLst>
                  <a:ext uri="{FF2B5EF4-FFF2-40B4-BE49-F238E27FC236}">
                    <a16:creationId xmlns:a16="http://schemas.microsoft.com/office/drawing/2014/main" id="{D7140BA9-B39A-B338-3AAE-D0B658C8E1A0}"/>
                  </a:ext>
                </a:extLst>
              </p:cNvPr>
              <p:cNvSpPr>
                <a:spLocks noChangeArrowheads="1"/>
              </p:cNvSpPr>
              <p:nvPr/>
            </p:nvSpPr>
            <p:spPr bwMode="auto">
              <a:xfrm>
                <a:off x="857198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6" name="Freeform 287">
                <a:extLst>
                  <a:ext uri="{FF2B5EF4-FFF2-40B4-BE49-F238E27FC236}">
                    <a16:creationId xmlns:a16="http://schemas.microsoft.com/office/drawing/2014/main" id="{7B293BD4-7B68-DDA8-BBAE-C5B40E3F11CD}"/>
                  </a:ext>
                </a:extLst>
              </p:cNvPr>
              <p:cNvSpPr>
                <a:spLocks noChangeArrowheads="1"/>
              </p:cNvSpPr>
              <p:nvPr/>
            </p:nvSpPr>
            <p:spPr bwMode="auto">
              <a:xfrm>
                <a:off x="8635813"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Freeform 288">
                <a:extLst>
                  <a:ext uri="{FF2B5EF4-FFF2-40B4-BE49-F238E27FC236}">
                    <a16:creationId xmlns:a16="http://schemas.microsoft.com/office/drawing/2014/main" id="{AEBB3029-DAF8-2A2C-55AF-1C618C148746}"/>
                  </a:ext>
                </a:extLst>
              </p:cNvPr>
              <p:cNvSpPr>
                <a:spLocks noChangeArrowheads="1"/>
              </p:cNvSpPr>
              <p:nvPr/>
            </p:nvSpPr>
            <p:spPr bwMode="auto">
              <a:xfrm>
                <a:off x="869964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Freeform 289">
                <a:extLst>
                  <a:ext uri="{FF2B5EF4-FFF2-40B4-BE49-F238E27FC236}">
                    <a16:creationId xmlns:a16="http://schemas.microsoft.com/office/drawing/2014/main" id="{E0FADEBE-F911-55A9-D671-A7DF8E0A92F2}"/>
                  </a:ext>
                </a:extLst>
              </p:cNvPr>
              <p:cNvSpPr>
                <a:spLocks noChangeArrowheads="1"/>
              </p:cNvSpPr>
              <p:nvPr/>
            </p:nvSpPr>
            <p:spPr bwMode="auto">
              <a:xfrm>
                <a:off x="8768037"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Freeform 290">
                <a:extLst>
                  <a:ext uri="{FF2B5EF4-FFF2-40B4-BE49-F238E27FC236}">
                    <a16:creationId xmlns:a16="http://schemas.microsoft.com/office/drawing/2014/main" id="{3907E1C6-86C2-D35D-D350-73DEA20A273C}"/>
                  </a:ext>
                </a:extLst>
              </p:cNvPr>
              <p:cNvSpPr>
                <a:spLocks noChangeArrowheads="1"/>
              </p:cNvSpPr>
              <p:nvPr/>
            </p:nvSpPr>
            <p:spPr bwMode="auto">
              <a:xfrm>
                <a:off x="8831870"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Freeform 291">
                <a:extLst>
                  <a:ext uri="{FF2B5EF4-FFF2-40B4-BE49-F238E27FC236}">
                    <a16:creationId xmlns:a16="http://schemas.microsoft.com/office/drawing/2014/main" id="{B4BC0335-F510-4643-DA4A-F425CBDD7C5D}"/>
                  </a:ext>
                </a:extLst>
              </p:cNvPr>
              <p:cNvSpPr>
                <a:spLocks noChangeArrowheads="1"/>
              </p:cNvSpPr>
              <p:nvPr/>
            </p:nvSpPr>
            <p:spPr bwMode="auto">
              <a:xfrm>
                <a:off x="889570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Freeform 292">
                <a:extLst>
                  <a:ext uri="{FF2B5EF4-FFF2-40B4-BE49-F238E27FC236}">
                    <a16:creationId xmlns:a16="http://schemas.microsoft.com/office/drawing/2014/main" id="{4D70FC33-9AEA-5699-E4F7-7C04574B6503}"/>
                  </a:ext>
                </a:extLst>
              </p:cNvPr>
              <p:cNvSpPr>
                <a:spLocks noChangeArrowheads="1"/>
              </p:cNvSpPr>
              <p:nvPr/>
            </p:nvSpPr>
            <p:spPr bwMode="auto">
              <a:xfrm>
                <a:off x="895953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Freeform 293">
                <a:extLst>
                  <a:ext uri="{FF2B5EF4-FFF2-40B4-BE49-F238E27FC236}">
                    <a16:creationId xmlns:a16="http://schemas.microsoft.com/office/drawing/2014/main" id="{3DA4B797-685E-F64B-067C-1DA6F5E4AAFB}"/>
                  </a:ext>
                </a:extLst>
              </p:cNvPr>
              <p:cNvSpPr>
                <a:spLocks noChangeArrowheads="1"/>
              </p:cNvSpPr>
              <p:nvPr/>
            </p:nvSpPr>
            <p:spPr bwMode="auto">
              <a:xfrm>
                <a:off x="9027926"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Freeform 294">
                <a:extLst>
                  <a:ext uri="{FF2B5EF4-FFF2-40B4-BE49-F238E27FC236}">
                    <a16:creationId xmlns:a16="http://schemas.microsoft.com/office/drawing/2014/main" id="{2A5EDB95-F03C-1A66-62DE-84AF4BFF72EE}"/>
                  </a:ext>
                </a:extLst>
              </p:cNvPr>
              <p:cNvSpPr>
                <a:spLocks noChangeArrowheads="1"/>
              </p:cNvSpPr>
              <p:nvPr/>
            </p:nvSpPr>
            <p:spPr bwMode="auto">
              <a:xfrm>
                <a:off x="908719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Freeform 295">
                <a:extLst>
                  <a:ext uri="{FF2B5EF4-FFF2-40B4-BE49-F238E27FC236}">
                    <a16:creationId xmlns:a16="http://schemas.microsoft.com/office/drawing/2014/main" id="{3E184804-C39A-D2FC-2C2C-A256424F7D1B}"/>
                  </a:ext>
                </a:extLst>
              </p:cNvPr>
              <p:cNvSpPr>
                <a:spLocks noChangeArrowheads="1"/>
              </p:cNvSpPr>
              <p:nvPr/>
            </p:nvSpPr>
            <p:spPr bwMode="auto">
              <a:xfrm>
                <a:off x="915103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Freeform 296">
                <a:extLst>
                  <a:ext uri="{FF2B5EF4-FFF2-40B4-BE49-F238E27FC236}">
                    <a16:creationId xmlns:a16="http://schemas.microsoft.com/office/drawing/2014/main" id="{0207D3DB-802C-9F4F-2438-F3CF2829626C}"/>
                  </a:ext>
                </a:extLst>
              </p:cNvPr>
              <p:cNvSpPr>
                <a:spLocks noChangeArrowheads="1"/>
              </p:cNvSpPr>
              <p:nvPr/>
            </p:nvSpPr>
            <p:spPr bwMode="auto">
              <a:xfrm>
                <a:off x="9214863"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Freeform 297">
                <a:extLst>
                  <a:ext uri="{FF2B5EF4-FFF2-40B4-BE49-F238E27FC236}">
                    <a16:creationId xmlns:a16="http://schemas.microsoft.com/office/drawing/2014/main" id="{819BD890-6C39-0FEA-6B09-D8AABFD8F907}"/>
                  </a:ext>
                </a:extLst>
              </p:cNvPr>
              <p:cNvSpPr>
                <a:spLocks noChangeArrowheads="1"/>
              </p:cNvSpPr>
              <p:nvPr/>
            </p:nvSpPr>
            <p:spPr bwMode="auto">
              <a:xfrm>
                <a:off x="9283255"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Freeform 298">
                <a:extLst>
                  <a:ext uri="{FF2B5EF4-FFF2-40B4-BE49-F238E27FC236}">
                    <a16:creationId xmlns:a16="http://schemas.microsoft.com/office/drawing/2014/main" id="{282BDD9C-EC32-9C96-F85B-867C53835238}"/>
                  </a:ext>
                </a:extLst>
              </p:cNvPr>
              <p:cNvSpPr>
                <a:spLocks noChangeArrowheads="1"/>
              </p:cNvSpPr>
              <p:nvPr/>
            </p:nvSpPr>
            <p:spPr bwMode="auto">
              <a:xfrm>
                <a:off x="9351647"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Freeform 299">
                <a:extLst>
                  <a:ext uri="{FF2B5EF4-FFF2-40B4-BE49-F238E27FC236}">
                    <a16:creationId xmlns:a16="http://schemas.microsoft.com/office/drawing/2014/main" id="{EC549CC1-1341-1937-7AEC-A0DB38A3776A}"/>
                  </a:ext>
                </a:extLst>
              </p:cNvPr>
              <p:cNvSpPr>
                <a:spLocks noChangeArrowheads="1"/>
              </p:cNvSpPr>
              <p:nvPr/>
            </p:nvSpPr>
            <p:spPr bwMode="auto">
              <a:xfrm>
                <a:off x="941091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Freeform 300">
                <a:extLst>
                  <a:ext uri="{FF2B5EF4-FFF2-40B4-BE49-F238E27FC236}">
                    <a16:creationId xmlns:a16="http://schemas.microsoft.com/office/drawing/2014/main" id="{9DDF884A-0137-8610-ADDB-37A807888157}"/>
                  </a:ext>
                </a:extLst>
              </p:cNvPr>
              <p:cNvSpPr>
                <a:spLocks noChangeArrowheads="1"/>
              </p:cNvSpPr>
              <p:nvPr/>
            </p:nvSpPr>
            <p:spPr bwMode="auto">
              <a:xfrm>
                <a:off x="947475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Freeform 301">
                <a:extLst>
                  <a:ext uri="{FF2B5EF4-FFF2-40B4-BE49-F238E27FC236}">
                    <a16:creationId xmlns:a16="http://schemas.microsoft.com/office/drawing/2014/main" id="{189BD7C0-C1FC-3EA4-5D87-A8C4D9506583}"/>
                  </a:ext>
                </a:extLst>
              </p:cNvPr>
              <p:cNvSpPr>
                <a:spLocks noChangeArrowheads="1"/>
              </p:cNvSpPr>
              <p:nvPr/>
            </p:nvSpPr>
            <p:spPr bwMode="auto">
              <a:xfrm>
                <a:off x="9543143"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Freeform 302">
                <a:extLst>
                  <a:ext uri="{FF2B5EF4-FFF2-40B4-BE49-F238E27FC236}">
                    <a16:creationId xmlns:a16="http://schemas.microsoft.com/office/drawing/2014/main" id="{B7FCA0D4-B4FE-8E85-FFFE-F569701FD3BD}"/>
                  </a:ext>
                </a:extLst>
              </p:cNvPr>
              <p:cNvSpPr>
                <a:spLocks noChangeArrowheads="1"/>
              </p:cNvSpPr>
              <p:nvPr/>
            </p:nvSpPr>
            <p:spPr bwMode="auto">
              <a:xfrm>
                <a:off x="960697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Freeform 303">
                <a:extLst>
                  <a:ext uri="{FF2B5EF4-FFF2-40B4-BE49-F238E27FC236}">
                    <a16:creationId xmlns:a16="http://schemas.microsoft.com/office/drawing/2014/main" id="{E02D16C8-7880-F4C7-2BB0-7E7F6693ADDE}"/>
                  </a:ext>
                </a:extLst>
              </p:cNvPr>
              <p:cNvSpPr>
                <a:spLocks noChangeArrowheads="1"/>
              </p:cNvSpPr>
              <p:nvPr/>
            </p:nvSpPr>
            <p:spPr bwMode="auto">
              <a:xfrm>
                <a:off x="9670808"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Freeform 304">
                <a:extLst>
                  <a:ext uri="{FF2B5EF4-FFF2-40B4-BE49-F238E27FC236}">
                    <a16:creationId xmlns:a16="http://schemas.microsoft.com/office/drawing/2014/main" id="{AE6ED884-10BC-3275-83E2-B9A7F3D3750E}"/>
                  </a:ext>
                </a:extLst>
              </p:cNvPr>
              <p:cNvSpPr>
                <a:spLocks noChangeArrowheads="1"/>
              </p:cNvSpPr>
              <p:nvPr/>
            </p:nvSpPr>
            <p:spPr bwMode="auto">
              <a:xfrm>
                <a:off x="9734640"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Freeform 305">
                <a:extLst>
                  <a:ext uri="{FF2B5EF4-FFF2-40B4-BE49-F238E27FC236}">
                    <a16:creationId xmlns:a16="http://schemas.microsoft.com/office/drawing/2014/main" id="{0940D8D0-D28D-A785-B6DA-5B25D1B0D9B5}"/>
                  </a:ext>
                </a:extLst>
              </p:cNvPr>
              <p:cNvSpPr>
                <a:spLocks noChangeArrowheads="1"/>
              </p:cNvSpPr>
              <p:nvPr/>
            </p:nvSpPr>
            <p:spPr bwMode="auto">
              <a:xfrm>
                <a:off x="9803032"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Freeform 306">
                <a:extLst>
                  <a:ext uri="{FF2B5EF4-FFF2-40B4-BE49-F238E27FC236}">
                    <a16:creationId xmlns:a16="http://schemas.microsoft.com/office/drawing/2014/main" id="{1BA1B074-1DBE-F4AC-BEC7-EB95ED04F554}"/>
                  </a:ext>
                </a:extLst>
              </p:cNvPr>
              <p:cNvSpPr>
                <a:spLocks noChangeArrowheads="1"/>
              </p:cNvSpPr>
              <p:nvPr/>
            </p:nvSpPr>
            <p:spPr bwMode="auto">
              <a:xfrm>
                <a:off x="986686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Freeform 307">
                <a:extLst>
                  <a:ext uri="{FF2B5EF4-FFF2-40B4-BE49-F238E27FC236}">
                    <a16:creationId xmlns:a16="http://schemas.microsoft.com/office/drawing/2014/main" id="{F6805017-EE44-25CF-3B46-6A19D4A7C221}"/>
                  </a:ext>
                </a:extLst>
              </p:cNvPr>
              <p:cNvSpPr>
                <a:spLocks noChangeArrowheads="1"/>
              </p:cNvSpPr>
              <p:nvPr/>
            </p:nvSpPr>
            <p:spPr bwMode="auto">
              <a:xfrm>
                <a:off x="757802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308">
                <a:extLst>
                  <a:ext uri="{FF2B5EF4-FFF2-40B4-BE49-F238E27FC236}">
                    <a16:creationId xmlns:a16="http://schemas.microsoft.com/office/drawing/2014/main" id="{9BC1C6EE-DDF9-4A7C-A51C-5B6D035EB26E}"/>
                  </a:ext>
                </a:extLst>
              </p:cNvPr>
              <p:cNvSpPr>
                <a:spLocks noChangeArrowheads="1"/>
              </p:cNvSpPr>
              <p:nvPr/>
            </p:nvSpPr>
            <p:spPr bwMode="auto">
              <a:xfrm>
                <a:off x="7646413"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309">
                <a:extLst>
                  <a:ext uri="{FF2B5EF4-FFF2-40B4-BE49-F238E27FC236}">
                    <a16:creationId xmlns:a16="http://schemas.microsoft.com/office/drawing/2014/main" id="{15239177-DB39-F625-862F-5286C9F476A2}"/>
                  </a:ext>
                </a:extLst>
              </p:cNvPr>
              <p:cNvSpPr>
                <a:spLocks noChangeArrowheads="1"/>
              </p:cNvSpPr>
              <p:nvPr/>
            </p:nvSpPr>
            <p:spPr bwMode="auto">
              <a:xfrm>
                <a:off x="77102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310">
                <a:extLst>
                  <a:ext uri="{FF2B5EF4-FFF2-40B4-BE49-F238E27FC236}">
                    <a16:creationId xmlns:a16="http://schemas.microsoft.com/office/drawing/2014/main" id="{C6E6D97A-D421-8D3D-8121-1AA90F1E5C4A}"/>
                  </a:ext>
                </a:extLst>
              </p:cNvPr>
              <p:cNvSpPr>
                <a:spLocks noChangeArrowheads="1"/>
              </p:cNvSpPr>
              <p:nvPr/>
            </p:nvSpPr>
            <p:spPr bwMode="auto">
              <a:xfrm>
                <a:off x="7774078"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0" name="Freeform 311">
                <a:extLst>
                  <a:ext uri="{FF2B5EF4-FFF2-40B4-BE49-F238E27FC236}">
                    <a16:creationId xmlns:a16="http://schemas.microsoft.com/office/drawing/2014/main" id="{3160680F-85FD-909F-157A-FBE33C6BAA5D}"/>
                  </a:ext>
                </a:extLst>
              </p:cNvPr>
              <p:cNvSpPr>
                <a:spLocks noChangeArrowheads="1"/>
              </p:cNvSpPr>
              <p:nvPr/>
            </p:nvSpPr>
            <p:spPr bwMode="auto">
              <a:xfrm>
                <a:off x="7837910"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1" name="Freeform 312">
                <a:extLst>
                  <a:ext uri="{FF2B5EF4-FFF2-40B4-BE49-F238E27FC236}">
                    <a16:creationId xmlns:a16="http://schemas.microsoft.com/office/drawing/2014/main" id="{DB9EEE61-D4DB-2FE5-1FEE-6D5138FC1D76}"/>
                  </a:ext>
                </a:extLst>
              </p:cNvPr>
              <p:cNvSpPr>
                <a:spLocks noChangeArrowheads="1"/>
              </p:cNvSpPr>
              <p:nvPr/>
            </p:nvSpPr>
            <p:spPr bwMode="auto">
              <a:xfrm>
                <a:off x="7906302"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2" name="Freeform 313">
                <a:extLst>
                  <a:ext uri="{FF2B5EF4-FFF2-40B4-BE49-F238E27FC236}">
                    <a16:creationId xmlns:a16="http://schemas.microsoft.com/office/drawing/2014/main" id="{49562285-26CA-7079-6AA8-815E8A919549}"/>
                  </a:ext>
                </a:extLst>
              </p:cNvPr>
              <p:cNvSpPr>
                <a:spLocks noChangeArrowheads="1"/>
              </p:cNvSpPr>
              <p:nvPr/>
            </p:nvSpPr>
            <p:spPr bwMode="auto">
              <a:xfrm>
                <a:off x="797013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3" name="Freeform 314">
                <a:extLst>
                  <a:ext uri="{FF2B5EF4-FFF2-40B4-BE49-F238E27FC236}">
                    <a16:creationId xmlns:a16="http://schemas.microsoft.com/office/drawing/2014/main" id="{1419C1E9-8F93-E173-37BC-0908907B0F72}"/>
                  </a:ext>
                </a:extLst>
              </p:cNvPr>
              <p:cNvSpPr>
                <a:spLocks noChangeArrowheads="1"/>
              </p:cNvSpPr>
              <p:nvPr/>
            </p:nvSpPr>
            <p:spPr bwMode="auto">
              <a:xfrm>
                <a:off x="8033966"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4" name="Freeform 315">
                <a:extLst>
                  <a:ext uri="{FF2B5EF4-FFF2-40B4-BE49-F238E27FC236}">
                    <a16:creationId xmlns:a16="http://schemas.microsoft.com/office/drawing/2014/main" id="{CF6D8F6A-211D-F2FB-22F9-F04BD2D6BA7C}"/>
                  </a:ext>
                </a:extLst>
              </p:cNvPr>
              <p:cNvSpPr>
                <a:spLocks noChangeArrowheads="1"/>
              </p:cNvSpPr>
              <p:nvPr/>
            </p:nvSpPr>
            <p:spPr bwMode="auto">
              <a:xfrm>
                <a:off x="809779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5" name="Freeform 316">
                <a:extLst>
                  <a:ext uri="{FF2B5EF4-FFF2-40B4-BE49-F238E27FC236}">
                    <a16:creationId xmlns:a16="http://schemas.microsoft.com/office/drawing/2014/main" id="{D72A6BB0-5DE2-14C8-E5B0-98901FB39C35}"/>
                  </a:ext>
                </a:extLst>
              </p:cNvPr>
              <p:cNvSpPr>
                <a:spLocks noChangeArrowheads="1"/>
              </p:cNvSpPr>
              <p:nvPr/>
            </p:nvSpPr>
            <p:spPr bwMode="auto">
              <a:xfrm>
                <a:off x="8166190"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6" name="Freeform 317">
                <a:extLst>
                  <a:ext uri="{FF2B5EF4-FFF2-40B4-BE49-F238E27FC236}">
                    <a16:creationId xmlns:a16="http://schemas.microsoft.com/office/drawing/2014/main" id="{B8B1FED4-AB33-CB2C-6128-990E0D97FD68}"/>
                  </a:ext>
                </a:extLst>
              </p:cNvPr>
              <p:cNvSpPr>
                <a:spLocks noChangeArrowheads="1"/>
              </p:cNvSpPr>
              <p:nvPr/>
            </p:nvSpPr>
            <p:spPr bwMode="auto">
              <a:xfrm>
                <a:off x="823002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7" name="Freeform 318">
                <a:extLst>
                  <a:ext uri="{FF2B5EF4-FFF2-40B4-BE49-F238E27FC236}">
                    <a16:creationId xmlns:a16="http://schemas.microsoft.com/office/drawing/2014/main" id="{0E8A3EA2-08D7-5F6B-A9F2-20A3376D222A}"/>
                  </a:ext>
                </a:extLst>
              </p:cNvPr>
              <p:cNvSpPr>
                <a:spLocks noChangeArrowheads="1"/>
              </p:cNvSpPr>
              <p:nvPr/>
            </p:nvSpPr>
            <p:spPr bwMode="auto">
              <a:xfrm>
                <a:off x="829385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8" name="Freeform 319">
                <a:extLst>
                  <a:ext uri="{FF2B5EF4-FFF2-40B4-BE49-F238E27FC236}">
                    <a16:creationId xmlns:a16="http://schemas.microsoft.com/office/drawing/2014/main" id="{0A177F2F-716B-566F-18E6-130E74271D50}"/>
                  </a:ext>
                </a:extLst>
              </p:cNvPr>
              <p:cNvSpPr>
                <a:spLocks noChangeArrowheads="1"/>
              </p:cNvSpPr>
              <p:nvPr/>
            </p:nvSpPr>
            <p:spPr bwMode="auto">
              <a:xfrm>
                <a:off x="835768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9" name="Freeform 320">
                <a:extLst>
                  <a:ext uri="{FF2B5EF4-FFF2-40B4-BE49-F238E27FC236}">
                    <a16:creationId xmlns:a16="http://schemas.microsoft.com/office/drawing/2014/main" id="{67CE1B1A-4D89-D035-DA8A-6BEE37C3BDBA}"/>
                  </a:ext>
                </a:extLst>
              </p:cNvPr>
              <p:cNvSpPr>
                <a:spLocks noChangeArrowheads="1"/>
              </p:cNvSpPr>
              <p:nvPr/>
            </p:nvSpPr>
            <p:spPr bwMode="auto">
              <a:xfrm>
                <a:off x="842607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0" name="Freeform 321">
                <a:extLst>
                  <a:ext uri="{FF2B5EF4-FFF2-40B4-BE49-F238E27FC236}">
                    <a16:creationId xmlns:a16="http://schemas.microsoft.com/office/drawing/2014/main" id="{817B4C87-C8D4-68CF-A475-7D2007F2E125}"/>
                  </a:ext>
                </a:extLst>
              </p:cNvPr>
              <p:cNvSpPr>
                <a:spLocks noChangeArrowheads="1"/>
              </p:cNvSpPr>
              <p:nvPr/>
            </p:nvSpPr>
            <p:spPr bwMode="auto">
              <a:xfrm>
                <a:off x="848991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1" name="Freeform 322">
                <a:extLst>
                  <a:ext uri="{FF2B5EF4-FFF2-40B4-BE49-F238E27FC236}">
                    <a16:creationId xmlns:a16="http://schemas.microsoft.com/office/drawing/2014/main" id="{AD869E25-79FA-40E8-4F48-173AF0E3CC98}"/>
                  </a:ext>
                </a:extLst>
              </p:cNvPr>
              <p:cNvSpPr>
                <a:spLocks noChangeArrowheads="1"/>
              </p:cNvSpPr>
              <p:nvPr/>
            </p:nvSpPr>
            <p:spPr bwMode="auto">
              <a:xfrm>
                <a:off x="855374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2" name="Freeform 323">
                <a:extLst>
                  <a:ext uri="{FF2B5EF4-FFF2-40B4-BE49-F238E27FC236}">
                    <a16:creationId xmlns:a16="http://schemas.microsoft.com/office/drawing/2014/main" id="{13C711AA-F3FF-4455-C383-5CED6C869BB2}"/>
                  </a:ext>
                </a:extLst>
              </p:cNvPr>
              <p:cNvSpPr>
                <a:spLocks noChangeArrowheads="1"/>
              </p:cNvSpPr>
              <p:nvPr/>
            </p:nvSpPr>
            <p:spPr bwMode="auto">
              <a:xfrm>
                <a:off x="862213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3" name="Freeform 324">
                <a:extLst>
                  <a:ext uri="{FF2B5EF4-FFF2-40B4-BE49-F238E27FC236}">
                    <a16:creationId xmlns:a16="http://schemas.microsoft.com/office/drawing/2014/main" id="{CD23BE82-2F71-0DB8-7056-E2A08512089C}"/>
                  </a:ext>
                </a:extLst>
              </p:cNvPr>
              <p:cNvSpPr>
                <a:spLocks noChangeArrowheads="1"/>
              </p:cNvSpPr>
              <p:nvPr/>
            </p:nvSpPr>
            <p:spPr bwMode="auto">
              <a:xfrm>
                <a:off x="868596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 name="Freeform 325">
                <a:extLst>
                  <a:ext uri="{FF2B5EF4-FFF2-40B4-BE49-F238E27FC236}">
                    <a16:creationId xmlns:a16="http://schemas.microsoft.com/office/drawing/2014/main" id="{A8876D8E-9F6B-3B76-02D8-564B67D4E41C}"/>
                  </a:ext>
                </a:extLst>
              </p:cNvPr>
              <p:cNvSpPr>
                <a:spLocks noChangeArrowheads="1"/>
              </p:cNvSpPr>
              <p:nvPr/>
            </p:nvSpPr>
            <p:spPr bwMode="auto">
              <a:xfrm>
                <a:off x="874980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 name="Freeform 326">
                <a:extLst>
                  <a:ext uri="{FF2B5EF4-FFF2-40B4-BE49-F238E27FC236}">
                    <a16:creationId xmlns:a16="http://schemas.microsoft.com/office/drawing/2014/main" id="{D2AD9144-5C69-C452-6750-D406BACAB989}"/>
                  </a:ext>
                </a:extLst>
              </p:cNvPr>
              <p:cNvSpPr>
                <a:spLocks noChangeArrowheads="1"/>
              </p:cNvSpPr>
              <p:nvPr/>
            </p:nvSpPr>
            <p:spPr bwMode="auto">
              <a:xfrm>
                <a:off x="881363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6" name="Freeform 327">
                <a:extLst>
                  <a:ext uri="{FF2B5EF4-FFF2-40B4-BE49-F238E27FC236}">
                    <a16:creationId xmlns:a16="http://schemas.microsoft.com/office/drawing/2014/main" id="{66456D4B-A9B0-376B-CAB7-94F9844BB907}"/>
                  </a:ext>
                </a:extLst>
              </p:cNvPr>
              <p:cNvSpPr>
                <a:spLocks noChangeArrowheads="1"/>
              </p:cNvSpPr>
              <p:nvPr/>
            </p:nvSpPr>
            <p:spPr bwMode="auto">
              <a:xfrm>
                <a:off x="8882024"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7" name="Freeform 328">
                <a:extLst>
                  <a:ext uri="{FF2B5EF4-FFF2-40B4-BE49-F238E27FC236}">
                    <a16:creationId xmlns:a16="http://schemas.microsoft.com/office/drawing/2014/main" id="{7D1E4BBD-E8D1-1CDE-78F1-7EE555D6323B}"/>
                  </a:ext>
                </a:extLst>
              </p:cNvPr>
              <p:cNvSpPr>
                <a:spLocks noChangeArrowheads="1"/>
              </p:cNvSpPr>
              <p:nvPr/>
            </p:nvSpPr>
            <p:spPr bwMode="auto">
              <a:xfrm>
                <a:off x="894585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8" name="Freeform 329">
                <a:extLst>
                  <a:ext uri="{FF2B5EF4-FFF2-40B4-BE49-F238E27FC236}">
                    <a16:creationId xmlns:a16="http://schemas.microsoft.com/office/drawing/2014/main" id="{69681DD7-B598-5176-9583-803F6608E62E}"/>
                  </a:ext>
                </a:extLst>
              </p:cNvPr>
              <p:cNvSpPr>
                <a:spLocks noChangeArrowheads="1"/>
              </p:cNvSpPr>
              <p:nvPr/>
            </p:nvSpPr>
            <p:spPr bwMode="auto">
              <a:xfrm>
                <a:off x="8480792" y="9305025"/>
                <a:ext cx="1436226" cy="141373"/>
              </a:xfrm>
              <a:custGeom>
                <a:avLst/>
                <a:gdLst>
                  <a:gd name="T0" fmla="*/ 0 w 1394"/>
                  <a:gd name="T1" fmla="*/ 140 h 141"/>
                  <a:gd name="T2" fmla="*/ 1393 w 1394"/>
                  <a:gd name="T3" fmla="*/ 140 h 141"/>
                  <a:gd name="T4" fmla="*/ 1393 w 1394"/>
                  <a:gd name="T5" fmla="*/ 0 h 141"/>
                  <a:gd name="T6" fmla="*/ 0 w 1394"/>
                  <a:gd name="T7" fmla="*/ 0 h 141"/>
                  <a:gd name="T8" fmla="*/ 0 w 1394"/>
                  <a:gd name="T9" fmla="*/ 140 h 141"/>
                </a:gdLst>
                <a:ahLst/>
                <a:cxnLst>
                  <a:cxn ang="0">
                    <a:pos x="T0" y="T1"/>
                  </a:cxn>
                  <a:cxn ang="0">
                    <a:pos x="T2" y="T3"/>
                  </a:cxn>
                  <a:cxn ang="0">
                    <a:pos x="T4" y="T5"/>
                  </a:cxn>
                  <a:cxn ang="0">
                    <a:pos x="T6" y="T7"/>
                  </a:cxn>
                  <a:cxn ang="0">
                    <a:pos x="T8" y="T9"/>
                  </a:cxn>
                </a:cxnLst>
                <a:rect l="0" t="0" r="r" b="b"/>
                <a:pathLst>
                  <a:path w="1394" h="141">
                    <a:moveTo>
                      <a:pt x="0" y="140"/>
                    </a:moveTo>
                    <a:lnTo>
                      <a:pt x="1393" y="140"/>
                    </a:lnTo>
                    <a:lnTo>
                      <a:pt x="1393" y="0"/>
                    </a:lnTo>
                    <a:lnTo>
                      <a:pt x="0" y="0"/>
                    </a:lnTo>
                    <a:lnTo>
                      <a:pt x="0" y="140"/>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9" name="Freeform 330">
                <a:extLst>
                  <a:ext uri="{FF2B5EF4-FFF2-40B4-BE49-F238E27FC236}">
                    <a16:creationId xmlns:a16="http://schemas.microsoft.com/office/drawing/2014/main" id="{D5A7FACD-A571-F900-F93D-0189D6BACC33}"/>
                  </a:ext>
                </a:extLst>
              </p:cNvPr>
              <p:cNvSpPr>
                <a:spLocks noChangeArrowheads="1"/>
              </p:cNvSpPr>
              <p:nvPr/>
            </p:nvSpPr>
            <p:spPr bwMode="auto">
              <a:xfrm>
                <a:off x="9123674" y="9090685"/>
                <a:ext cx="1440785" cy="141373"/>
              </a:xfrm>
              <a:custGeom>
                <a:avLst/>
                <a:gdLst>
                  <a:gd name="T0" fmla="*/ 0 w 1396"/>
                  <a:gd name="T1" fmla="*/ 140 h 141"/>
                  <a:gd name="T2" fmla="*/ 1395 w 1396"/>
                  <a:gd name="T3" fmla="*/ 140 h 141"/>
                  <a:gd name="T4" fmla="*/ 1395 w 1396"/>
                  <a:gd name="T5" fmla="*/ 0 h 141"/>
                  <a:gd name="T6" fmla="*/ 0 w 1396"/>
                  <a:gd name="T7" fmla="*/ 0 h 141"/>
                  <a:gd name="T8" fmla="*/ 0 w 1396"/>
                  <a:gd name="T9" fmla="*/ 140 h 141"/>
                </a:gdLst>
                <a:ahLst/>
                <a:cxnLst>
                  <a:cxn ang="0">
                    <a:pos x="T0" y="T1"/>
                  </a:cxn>
                  <a:cxn ang="0">
                    <a:pos x="T2" y="T3"/>
                  </a:cxn>
                  <a:cxn ang="0">
                    <a:pos x="T4" y="T5"/>
                  </a:cxn>
                  <a:cxn ang="0">
                    <a:pos x="T6" y="T7"/>
                  </a:cxn>
                  <a:cxn ang="0">
                    <a:pos x="T8" y="T9"/>
                  </a:cxn>
                </a:cxnLst>
                <a:rect l="0" t="0" r="r" b="b"/>
                <a:pathLst>
                  <a:path w="1396" h="141">
                    <a:moveTo>
                      <a:pt x="0" y="140"/>
                    </a:moveTo>
                    <a:lnTo>
                      <a:pt x="1395" y="140"/>
                    </a:lnTo>
                    <a:lnTo>
                      <a:pt x="1395" y="0"/>
                    </a:lnTo>
                    <a:lnTo>
                      <a:pt x="0" y="0"/>
                    </a:lnTo>
                    <a:lnTo>
                      <a:pt x="0" y="140"/>
                    </a:lnTo>
                  </a:path>
                </a:pathLst>
              </a:custGeom>
              <a:solidFill>
                <a:srgbClr val="D19B2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0" name="Freeform 331">
                <a:extLst>
                  <a:ext uri="{FF2B5EF4-FFF2-40B4-BE49-F238E27FC236}">
                    <a16:creationId xmlns:a16="http://schemas.microsoft.com/office/drawing/2014/main" id="{BBD60B9A-646F-1473-85BA-B4C33A5AD74B}"/>
                  </a:ext>
                </a:extLst>
              </p:cNvPr>
              <p:cNvSpPr>
                <a:spLocks noChangeArrowheads="1"/>
              </p:cNvSpPr>
              <p:nvPr/>
            </p:nvSpPr>
            <p:spPr bwMode="auto">
              <a:xfrm>
                <a:off x="915103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1" name="Freeform 332">
                <a:extLst>
                  <a:ext uri="{FF2B5EF4-FFF2-40B4-BE49-F238E27FC236}">
                    <a16:creationId xmlns:a16="http://schemas.microsoft.com/office/drawing/2014/main" id="{068F3DCE-2F1C-0364-A312-9B4FD52F62BF}"/>
                  </a:ext>
                </a:extLst>
              </p:cNvPr>
              <p:cNvSpPr>
                <a:spLocks noChangeArrowheads="1"/>
              </p:cNvSpPr>
              <p:nvPr/>
            </p:nvSpPr>
            <p:spPr bwMode="auto">
              <a:xfrm>
                <a:off x="921486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2" name="Freeform 333">
                <a:extLst>
                  <a:ext uri="{FF2B5EF4-FFF2-40B4-BE49-F238E27FC236}">
                    <a16:creationId xmlns:a16="http://schemas.microsoft.com/office/drawing/2014/main" id="{3D378A04-E1AE-AFF5-6B40-7BBEF49E1651}"/>
                  </a:ext>
                </a:extLst>
              </p:cNvPr>
              <p:cNvSpPr>
                <a:spLocks noChangeArrowheads="1"/>
              </p:cNvSpPr>
              <p:nvPr/>
            </p:nvSpPr>
            <p:spPr bwMode="auto">
              <a:xfrm>
                <a:off x="9274136"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3" name="Freeform 334">
                <a:extLst>
                  <a:ext uri="{FF2B5EF4-FFF2-40B4-BE49-F238E27FC236}">
                    <a16:creationId xmlns:a16="http://schemas.microsoft.com/office/drawing/2014/main" id="{D964A40E-DD5C-3A67-69CE-55CAE3E7603F}"/>
                  </a:ext>
                </a:extLst>
              </p:cNvPr>
              <p:cNvSpPr>
                <a:spLocks noChangeArrowheads="1"/>
              </p:cNvSpPr>
              <p:nvPr/>
            </p:nvSpPr>
            <p:spPr bwMode="auto">
              <a:xfrm>
                <a:off x="9342528"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4" name="Freeform 335">
                <a:extLst>
                  <a:ext uri="{FF2B5EF4-FFF2-40B4-BE49-F238E27FC236}">
                    <a16:creationId xmlns:a16="http://schemas.microsoft.com/office/drawing/2014/main" id="{A2CD7768-B082-721B-FDAF-A7FFA27AD29D}"/>
                  </a:ext>
                </a:extLst>
              </p:cNvPr>
              <p:cNvSpPr>
                <a:spLocks noChangeArrowheads="1"/>
              </p:cNvSpPr>
              <p:nvPr/>
            </p:nvSpPr>
            <p:spPr bwMode="auto">
              <a:xfrm>
                <a:off x="940636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5" name="Freeform 336">
                <a:extLst>
                  <a:ext uri="{FF2B5EF4-FFF2-40B4-BE49-F238E27FC236}">
                    <a16:creationId xmlns:a16="http://schemas.microsoft.com/office/drawing/2014/main" id="{87CBE7C5-67C9-D19D-F969-4DEC477882E5}"/>
                  </a:ext>
                </a:extLst>
              </p:cNvPr>
              <p:cNvSpPr>
                <a:spLocks noChangeArrowheads="1"/>
              </p:cNvSpPr>
              <p:nvPr/>
            </p:nvSpPr>
            <p:spPr bwMode="auto">
              <a:xfrm>
                <a:off x="9474752"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6" name="Freeform 337">
                <a:extLst>
                  <a:ext uri="{FF2B5EF4-FFF2-40B4-BE49-F238E27FC236}">
                    <a16:creationId xmlns:a16="http://schemas.microsoft.com/office/drawing/2014/main" id="{849D0912-74CA-DE62-FCD2-A62BBC166748}"/>
                  </a:ext>
                </a:extLst>
              </p:cNvPr>
              <p:cNvSpPr>
                <a:spLocks noChangeArrowheads="1"/>
              </p:cNvSpPr>
              <p:nvPr/>
            </p:nvSpPr>
            <p:spPr bwMode="auto">
              <a:xfrm>
                <a:off x="9534024"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7" name="Freeform 338">
                <a:extLst>
                  <a:ext uri="{FF2B5EF4-FFF2-40B4-BE49-F238E27FC236}">
                    <a16:creationId xmlns:a16="http://schemas.microsoft.com/office/drawing/2014/main" id="{9EF37374-A306-EFF8-472D-8A1FE7F9E10D}"/>
                  </a:ext>
                </a:extLst>
              </p:cNvPr>
              <p:cNvSpPr>
                <a:spLocks noChangeArrowheads="1"/>
              </p:cNvSpPr>
              <p:nvPr/>
            </p:nvSpPr>
            <p:spPr bwMode="auto">
              <a:xfrm>
                <a:off x="9606976"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8" name="Freeform 339">
                <a:extLst>
                  <a:ext uri="{FF2B5EF4-FFF2-40B4-BE49-F238E27FC236}">
                    <a16:creationId xmlns:a16="http://schemas.microsoft.com/office/drawing/2014/main" id="{AFAA6353-9279-7A1A-7512-4A553A62D834}"/>
                  </a:ext>
                </a:extLst>
              </p:cNvPr>
              <p:cNvSpPr>
                <a:spLocks noChangeArrowheads="1"/>
              </p:cNvSpPr>
              <p:nvPr/>
            </p:nvSpPr>
            <p:spPr bwMode="auto">
              <a:xfrm>
                <a:off x="966624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9" name="Freeform 340">
                <a:extLst>
                  <a:ext uri="{FF2B5EF4-FFF2-40B4-BE49-F238E27FC236}">
                    <a16:creationId xmlns:a16="http://schemas.microsoft.com/office/drawing/2014/main" id="{21809507-D6C4-F0DD-B9F7-AE27C1CD8A76}"/>
                  </a:ext>
                </a:extLst>
              </p:cNvPr>
              <p:cNvSpPr>
                <a:spLocks noChangeArrowheads="1"/>
              </p:cNvSpPr>
              <p:nvPr/>
            </p:nvSpPr>
            <p:spPr bwMode="auto">
              <a:xfrm>
                <a:off x="973008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0" name="Freeform 341">
                <a:extLst>
                  <a:ext uri="{FF2B5EF4-FFF2-40B4-BE49-F238E27FC236}">
                    <a16:creationId xmlns:a16="http://schemas.microsoft.com/office/drawing/2014/main" id="{2395A5A5-B3F3-8904-D022-8A6569DBF798}"/>
                  </a:ext>
                </a:extLst>
              </p:cNvPr>
              <p:cNvSpPr>
                <a:spLocks noChangeArrowheads="1"/>
              </p:cNvSpPr>
              <p:nvPr/>
            </p:nvSpPr>
            <p:spPr bwMode="auto">
              <a:xfrm>
                <a:off x="979391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1" name="Freeform 342">
                <a:extLst>
                  <a:ext uri="{FF2B5EF4-FFF2-40B4-BE49-F238E27FC236}">
                    <a16:creationId xmlns:a16="http://schemas.microsoft.com/office/drawing/2014/main" id="{5CEB55AA-7967-E6F4-DCE2-AFEA7FECA2B2}"/>
                  </a:ext>
                </a:extLst>
              </p:cNvPr>
              <p:cNvSpPr>
                <a:spLocks noChangeArrowheads="1"/>
              </p:cNvSpPr>
              <p:nvPr/>
            </p:nvSpPr>
            <p:spPr bwMode="auto">
              <a:xfrm>
                <a:off x="9862305"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2" name="Freeform 343">
                <a:extLst>
                  <a:ext uri="{FF2B5EF4-FFF2-40B4-BE49-F238E27FC236}">
                    <a16:creationId xmlns:a16="http://schemas.microsoft.com/office/drawing/2014/main" id="{8237A9C6-9B71-0A2C-9B96-A1954A95D5A6}"/>
                  </a:ext>
                </a:extLst>
              </p:cNvPr>
              <p:cNvSpPr>
                <a:spLocks noChangeArrowheads="1"/>
              </p:cNvSpPr>
              <p:nvPr/>
            </p:nvSpPr>
            <p:spPr bwMode="auto">
              <a:xfrm>
                <a:off x="9926137"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3" name="Freeform 344">
                <a:extLst>
                  <a:ext uri="{FF2B5EF4-FFF2-40B4-BE49-F238E27FC236}">
                    <a16:creationId xmlns:a16="http://schemas.microsoft.com/office/drawing/2014/main" id="{38143BD9-B0BE-EE4A-186A-D0D8CB4B8E58}"/>
                  </a:ext>
                </a:extLst>
              </p:cNvPr>
              <p:cNvSpPr>
                <a:spLocks noChangeArrowheads="1"/>
              </p:cNvSpPr>
              <p:nvPr/>
            </p:nvSpPr>
            <p:spPr bwMode="auto">
              <a:xfrm>
                <a:off x="9989969"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4" name="Freeform 345">
                <a:extLst>
                  <a:ext uri="{FF2B5EF4-FFF2-40B4-BE49-F238E27FC236}">
                    <a16:creationId xmlns:a16="http://schemas.microsoft.com/office/drawing/2014/main" id="{3C63B98F-36B2-05E5-F188-AEAC47812006}"/>
                  </a:ext>
                </a:extLst>
              </p:cNvPr>
              <p:cNvSpPr>
                <a:spLocks noChangeArrowheads="1"/>
              </p:cNvSpPr>
              <p:nvPr/>
            </p:nvSpPr>
            <p:spPr bwMode="auto">
              <a:xfrm>
                <a:off x="1005380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5" name="Freeform 346">
                <a:extLst>
                  <a:ext uri="{FF2B5EF4-FFF2-40B4-BE49-F238E27FC236}">
                    <a16:creationId xmlns:a16="http://schemas.microsoft.com/office/drawing/2014/main" id="{E2998246-C69F-EB0C-874E-4C2603968879}"/>
                  </a:ext>
                </a:extLst>
              </p:cNvPr>
              <p:cNvSpPr>
                <a:spLocks noChangeArrowheads="1"/>
              </p:cNvSpPr>
              <p:nvPr/>
            </p:nvSpPr>
            <p:spPr bwMode="auto">
              <a:xfrm>
                <a:off x="10122193"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6" name="Freeform 347">
                <a:extLst>
                  <a:ext uri="{FF2B5EF4-FFF2-40B4-BE49-F238E27FC236}">
                    <a16:creationId xmlns:a16="http://schemas.microsoft.com/office/drawing/2014/main" id="{E998E36F-FDCB-3A38-854E-7F5EE70D691F}"/>
                  </a:ext>
                </a:extLst>
              </p:cNvPr>
              <p:cNvSpPr>
                <a:spLocks noChangeArrowheads="1"/>
              </p:cNvSpPr>
              <p:nvPr/>
            </p:nvSpPr>
            <p:spPr bwMode="auto">
              <a:xfrm>
                <a:off x="10186025"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7" name="Freeform 348">
                <a:extLst>
                  <a:ext uri="{FF2B5EF4-FFF2-40B4-BE49-F238E27FC236}">
                    <a16:creationId xmlns:a16="http://schemas.microsoft.com/office/drawing/2014/main" id="{1AD859F1-30CE-8607-1F00-372AF9CCEB62}"/>
                  </a:ext>
                </a:extLst>
              </p:cNvPr>
              <p:cNvSpPr>
                <a:spLocks noChangeArrowheads="1"/>
              </p:cNvSpPr>
              <p:nvPr/>
            </p:nvSpPr>
            <p:spPr bwMode="auto">
              <a:xfrm>
                <a:off x="1024985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8" name="Freeform 349">
                <a:extLst>
                  <a:ext uri="{FF2B5EF4-FFF2-40B4-BE49-F238E27FC236}">
                    <a16:creationId xmlns:a16="http://schemas.microsoft.com/office/drawing/2014/main" id="{DEFE83A6-8858-2EF8-56E4-AB00F479FA8C}"/>
                  </a:ext>
                </a:extLst>
              </p:cNvPr>
              <p:cNvSpPr>
                <a:spLocks noChangeArrowheads="1"/>
              </p:cNvSpPr>
              <p:nvPr/>
            </p:nvSpPr>
            <p:spPr bwMode="auto">
              <a:xfrm>
                <a:off x="1031369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9" name="Freeform 350">
                <a:extLst>
                  <a:ext uri="{FF2B5EF4-FFF2-40B4-BE49-F238E27FC236}">
                    <a16:creationId xmlns:a16="http://schemas.microsoft.com/office/drawing/2014/main" id="{F73CB4E0-6796-43E3-2F29-3C670705632C}"/>
                  </a:ext>
                </a:extLst>
              </p:cNvPr>
              <p:cNvSpPr>
                <a:spLocks noChangeArrowheads="1"/>
              </p:cNvSpPr>
              <p:nvPr/>
            </p:nvSpPr>
            <p:spPr bwMode="auto">
              <a:xfrm>
                <a:off x="10382082"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0" name="Freeform 351">
                <a:extLst>
                  <a:ext uri="{FF2B5EF4-FFF2-40B4-BE49-F238E27FC236}">
                    <a16:creationId xmlns:a16="http://schemas.microsoft.com/office/drawing/2014/main" id="{3094AF8C-08C4-C07D-0E1C-0A31A576C57C}"/>
                  </a:ext>
                </a:extLst>
              </p:cNvPr>
              <p:cNvSpPr>
                <a:spLocks noChangeArrowheads="1"/>
              </p:cNvSpPr>
              <p:nvPr/>
            </p:nvSpPr>
            <p:spPr bwMode="auto">
              <a:xfrm>
                <a:off x="10445914"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1" name="Freeform 352">
                <a:extLst>
                  <a:ext uri="{FF2B5EF4-FFF2-40B4-BE49-F238E27FC236}">
                    <a16:creationId xmlns:a16="http://schemas.microsoft.com/office/drawing/2014/main" id="{327875CC-04AD-6D9B-4E0F-768763FEC061}"/>
                  </a:ext>
                </a:extLst>
              </p:cNvPr>
              <p:cNvSpPr>
                <a:spLocks noChangeArrowheads="1"/>
              </p:cNvSpPr>
              <p:nvPr/>
            </p:nvSpPr>
            <p:spPr bwMode="auto">
              <a:xfrm>
                <a:off x="10509746"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2" name="Freeform 353">
                <a:extLst>
                  <a:ext uri="{FF2B5EF4-FFF2-40B4-BE49-F238E27FC236}">
                    <a16:creationId xmlns:a16="http://schemas.microsoft.com/office/drawing/2014/main" id="{2BEC65D5-AAA7-D446-7DB4-68DB677672E7}"/>
                  </a:ext>
                </a:extLst>
              </p:cNvPr>
              <p:cNvSpPr>
                <a:spLocks noChangeArrowheads="1"/>
              </p:cNvSpPr>
              <p:nvPr/>
            </p:nvSpPr>
            <p:spPr bwMode="auto">
              <a:xfrm>
                <a:off x="8508149"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3" name="Freeform 354">
                <a:extLst>
                  <a:ext uri="{FF2B5EF4-FFF2-40B4-BE49-F238E27FC236}">
                    <a16:creationId xmlns:a16="http://schemas.microsoft.com/office/drawing/2014/main" id="{2708577E-B943-6BED-276A-930A5FAC3BD3}"/>
                  </a:ext>
                </a:extLst>
              </p:cNvPr>
              <p:cNvSpPr>
                <a:spLocks noChangeArrowheads="1"/>
              </p:cNvSpPr>
              <p:nvPr/>
            </p:nvSpPr>
            <p:spPr bwMode="auto">
              <a:xfrm>
                <a:off x="857198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4" name="Freeform 355">
                <a:extLst>
                  <a:ext uri="{FF2B5EF4-FFF2-40B4-BE49-F238E27FC236}">
                    <a16:creationId xmlns:a16="http://schemas.microsoft.com/office/drawing/2014/main" id="{F939534F-BE53-C897-C134-0C787CCC6600}"/>
                  </a:ext>
                </a:extLst>
              </p:cNvPr>
              <p:cNvSpPr>
                <a:spLocks noChangeArrowheads="1"/>
              </p:cNvSpPr>
              <p:nvPr/>
            </p:nvSpPr>
            <p:spPr bwMode="auto">
              <a:xfrm>
                <a:off x="8635813"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 name="Freeform 356">
                <a:extLst>
                  <a:ext uri="{FF2B5EF4-FFF2-40B4-BE49-F238E27FC236}">
                    <a16:creationId xmlns:a16="http://schemas.microsoft.com/office/drawing/2014/main" id="{B351C6A5-A7DD-FDAA-FE5D-02239BD73C32}"/>
                  </a:ext>
                </a:extLst>
              </p:cNvPr>
              <p:cNvSpPr>
                <a:spLocks noChangeArrowheads="1"/>
              </p:cNvSpPr>
              <p:nvPr/>
            </p:nvSpPr>
            <p:spPr bwMode="auto">
              <a:xfrm>
                <a:off x="869964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6" name="Freeform 357">
                <a:extLst>
                  <a:ext uri="{FF2B5EF4-FFF2-40B4-BE49-F238E27FC236}">
                    <a16:creationId xmlns:a16="http://schemas.microsoft.com/office/drawing/2014/main" id="{01B576B1-62B5-70B6-EEA2-C060345CD5D7}"/>
                  </a:ext>
                </a:extLst>
              </p:cNvPr>
              <p:cNvSpPr>
                <a:spLocks noChangeArrowheads="1"/>
              </p:cNvSpPr>
              <p:nvPr/>
            </p:nvSpPr>
            <p:spPr bwMode="auto">
              <a:xfrm>
                <a:off x="8768037"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7" name="Freeform 358">
                <a:extLst>
                  <a:ext uri="{FF2B5EF4-FFF2-40B4-BE49-F238E27FC236}">
                    <a16:creationId xmlns:a16="http://schemas.microsoft.com/office/drawing/2014/main" id="{1BFDCB10-A196-1D86-013B-6CCF17AAC03D}"/>
                  </a:ext>
                </a:extLst>
              </p:cNvPr>
              <p:cNvSpPr>
                <a:spLocks noChangeArrowheads="1"/>
              </p:cNvSpPr>
              <p:nvPr/>
            </p:nvSpPr>
            <p:spPr bwMode="auto">
              <a:xfrm>
                <a:off x="8831870"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8" name="Freeform 359">
                <a:extLst>
                  <a:ext uri="{FF2B5EF4-FFF2-40B4-BE49-F238E27FC236}">
                    <a16:creationId xmlns:a16="http://schemas.microsoft.com/office/drawing/2014/main" id="{D2143D78-5CFE-B4F2-38D4-6902ABDB5BDE}"/>
                  </a:ext>
                </a:extLst>
              </p:cNvPr>
              <p:cNvSpPr>
                <a:spLocks noChangeArrowheads="1"/>
              </p:cNvSpPr>
              <p:nvPr/>
            </p:nvSpPr>
            <p:spPr bwMode="auto">
              <a:xfrm>
                <a:off x="889570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9" name="Freeform 360">
                <a:extLst>
                  <a:ext uri="{FF2B5EF4-FFF2-40B4-BE49-F238E27FC236}">
                    <a16:creationId xmlns:a16="http://schemas.microsoft.com/office/drawing/2014/main" id="{5BDC775A-4E33-6196-6F5C-157D900C4766}"/>
                  </a:ext>
                </a:extLst>
              </p:cNvPr>
              <p:cNvSpPr>
                <a:spLocks noChangeArrowheads="1"/>
              </p:cNvSpPr>
              <p:nvPr/>
            </p:nvSpPr>
            <p:spPr bwMode="auto">
              <a:xfrm>
                <a:off x="895953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0" name="Freeform 361">
                <a:extLst>
                  <a:ext uri="{FF2B5EF4-FFF2-40B4-BE49-F238E27FC236}">
                    <a16:creationId xmlns:a16="http://schemas.microsoft.com/office/drawing/2014/main" id="{14A6B7E2-A5A4-4E50-BA1F-BEFB6E89FF57}"/>
                  </a:ext>
                </a:extLst>
              </p:cNvPr>
              <p:cNvSpPr>
                <a:spLocks noChangeArrowheads="1"/>
              </p:cNvSpPr>
              <p:nvPr/>
            </p:nvSpPr>
            <p:spPr bwMode="auto">
              <a:xfrm>
                <a:off x="9027926"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1" name="Freeform 362">
                <a:extLst>
                  <a:ext uri="{FF2B5EF4-FFF2-40B4-BE49-F238E27FC236}">
                    <a16:creationId xmlns:a16="http://schemas.microsoft.com/office/drawing/2014/main" id="{EB0393B5-9831-69E1-7265-CB5CD8FB36BE}"/>
                  </a:ext>
                </a:extLst>
              </p:cNvPr>
              <p:cNvSpPr>
                <a:spLocks noChangeArrowheads="1"/>
              </p:cNvSpPr>
              <p:nvPr/>
            </p:nvSpPr>
            <p:spPr bwMode="auto">
              <a:xfrm>
                <a:off x="908719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2" name="Freeform 363">
                <a:extLst>
                  <a:ext uri="{FF2B5EF4-FFF2-40B4-BE49-F238E27FC236}">
                    <a16:creationId xmlns:a16="http://schemas.microsoft.com/office/drawing/2014/main" id="{82F38849-1952-4FF5-6147-634400B82604}"/>
                  </a:ext>
                </a:extLst>
              </p:cNvPr>
              <p:cNvSpPr>
                <a:spLocks noChangeArrowheads="1"/>
              </p:cNvSpPr>
              <p:nvPr/>
            </p:nvSpPr>
            <p:spPr bwMode="auto">
              <a:xfrm>
                <a:off x="915103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3" name="Freeform 364">
                <a:extLst>
                  <a:ext uri="{FF2B5EF4-FFF2-40B4-BE49-F238E27FC236}">
                    <a16:creationId xmlns:a16="http://schemas.microsoft.com/office/drawing/2014/main" id="{3FFC06D9-1363-9AE0-E599-21B45B9D1913}"/>
                  </a:ext>
                </a:extLst>
              </p:cNvPr>
              <p:cNvSpPr>
                <a:spLocks noChangeArrowheads="1"/>
              </p:cNvSpPr>
              <p:nvPr/>
            </p:nvSpPr>
            <p:spPr bwMode="auto">
              <a:xfrm>
                <a:off x="9214863"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4" name="Freeform 365">
                <a:extLst>
                  <a:ext uri="{FF2B5EF4-FFF2-40B4-BE49-F238E27FC236}">
                    <a16:creationId xmlns:a16="http://schemas.microsoft.com/office/drawing/2014/main" id="{9B01FEA8-316C-F257-7898-3D22A29951E4}"/>
                  </a:ext>
                </a:extLst>
              </p:cNvPr>
              <p:cNvSpPr>
                <a:spLocks noChangeArrowheads="1"/>
              </p:cNvSpPr>
              <p:nvPr/>
            </p:nvSpPr>
            <p:spPr bwMode="auto">
              <a:xfrm>
                <a:off x="9283255"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 name="Freeform 366">
                <a:extLst>
                  <a:ext uri="{FF2B5EF4-FFF2-40B4-BE49-F238E27FC236}">
                    <a16:creationId xmlns:a16="http://schemas.microsoft.com/office/drawing/2014/main" id="{33F3225F-F08B-698F-968D-2313063F13D6}"/>
                  </a:ext>
                </a:extLst>
              </p:cNvPr>
              <p:cNvSpPr>
                <a:spLocks noChangeArrowheads="1"/>
              </p:cNvSpPr>
              <p:nvPr/>
            </p:nvSpPr>
            <p:spPr bwMode="auto">
              <a:xfrm>
                <a:off x="9351647"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6" name="Freeform 367">
                <a:extLst>
                  <a:ext uri="{FF2B5EF4-FFF2-40B4-BE49-F238E27FC236}">
                    <a16:creationId xmlns:a16="http://schemas.microsoft.com/office/drawing/2014/main" id="{C1E2A96D-1654-3255-EEAE-F00541C54250}"/>
                  </a:ext>
                </a:extLst>
              </p:cNvPr>
              <p:cNvSpPr>
                <a:spLocks noChangeArrowheads="1"/>
              </p:cNvSpPr>
              <p:nvPr/>
            </p:nvSpPr>
            <p:spPr bwMode="auto">
              <a:xfrm>
                <a:off x="941091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7" name="Freeform 368">
                <a:extLst>
                  <a:ext uri="{FF2B5EF4-FFF2-40B4-BE49-F238E27FC236}">
                    <a16:creationId xmlns:a16="http://schemas.microsoft.com/office/drawing/2014/main" id="{238D90D9-1497-09BD-D0C0-F6B5F3A156D9}"/>
                  </a:ext>
                </a:extLst>
              </p:cNvPr>
              <p:cNvSpPr>
                <a:spLocks noChangeArrowheads="1"/>
              </p:cNvSpPr>
              <p:nvPr/>
            </p:nvSpPr>
            <p:spPr bwMode="auto">
              <a:xfrm>
                <a:off x="947475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8" name="Freeform 369">
                <a:extLst>
                  <a:ext uri="{FF2B5EF4-FFF2-40B4-BE49-F238E27FC236}">
                    <a16:creationId xmlns:a16="http://schemas.microsoft.com/office/drawing/2014/main" id="{76688E58-04C0-64AB-13BB-097A986C6D66}"/>
                  </a:ext>
                </a:extLst>
              </p:cNvPr>
              <p:cNvSpPr>
                <a:spLocks noChangeArrowheads="1"/>
              </p:cNvSpPr>
              <p:nvPr/>
            </p:nvSpPr>
            <p:spPr bwMode="auto">
              <a:xfrm>
                <a:off x="9543143"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9" name="Freeform 370">
                <a:extLst>
                  <a:ext uri="{FF2B5EF4-FFF2-40B4-BE49-F238E27FC236}">
                    <a16:creationId xmlns:a16="http://schemas.microsoft.com/office/drawing/2014/main" id="{71C4DF2B-6FFF-F1D5-65DF-A33FBE829BDF}"/>
                  </a:ext>
                </a:extLst>
              </p:cNvPr>
              <p:cNvSpPr>
                <a:spLocks noChangeArrowheads="1"/>
              </p:cNvSpPr>
              <p:nvPr/>
            </p:nvSpPr>
            <p:spPr bwMode="auto">
              <a:xfrm>
                <a:off x="960697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0" name="Freeform 371">
                <a:extLst>
                  <a:ext uri="{FF2B5EF4-FFF2-40B4-BE49-F238E27FC236}">
                    <a16:creationId xmlns:a16="http://schemas.microsoft.com/office/drawing/2014/main" id="{97EB88C8-22F3-BB3A-88C3-2BEBE0355DFF}"/>
                  </a:ext>
                </a:extLst>
              </p:cNvPr>
              <p:cNvSpPr>
                <a:spLocks noChangeArrowheads="1"/>
              </p:cNvSpPr>
              <p:nvPr/>
            </p:nvSpPr>
            <p:spPr bwMode="auto">
              <a:xfrm>
                <a:off x="9670808"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1" name="Freeform 372">
                <a:extLst>
                  <a:ext uri="{FF2B5EF4-FFF2-40B4-BE49-F238E27FC236}">
                    <a16:creationId xmlns:a16="http://schemas.microsoft.com/office/drawing/2014/main" id="{B9230A78-D811-0694-A383-CFF3A8E9F932}"/>
                  </a:ext>
                </a:extLst>
              </p:cNvPr>
              <p:cNvSpPr>
                <a:spLocks noChangeArrowheads="1"/>
              </p:cNvSpPr>
              <p:nvPr/>
            </p:nvSpPr>
            <p:spPr bwMode="auto">
              <a:xfrm>
                <a:off x="9734640"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2" name="Freeform 373">
                <a:extLst>
                  <a:ext uri="{FF2B5EF4-FFF2-40B4-BE49-F238E27FC236}">
                    <a16:creationId xmlns:a16="http://schemas.microsoft.com/office/drawing/2014/main" id="{7A05A5AB-0583-0321-B3AB-75A6E2BF45DA}"/>
                  </a:ext>
                </a:extLst>
              </p:cNvPr>
              <p:cNvSpPr>
                <a:spLocks noChangeArrowheads="1"/>
              </p:cNvSpPr>
              <p:nvPr/>
            </p:nvSpPr>
            <p:spPr bwMode="auto">
              <a:xfrm>
                <a:off x="9803032"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3" name="Freeform 374">
                <a:extLst>
                  <a:ext uri="{FF2B5EF4-FFF2-40B4-BE49-F238E27FC236}">
                    <a16:creationId xmlns:a16="http://schemas.microsoft.com/office/drawing/2014/main" id="{AAEE61E9-438D-D074-CDF4-5F82DBC66FC7}"/>
                  </a:ext>
                </a:extLst>
              </p:cNvPr>
              <p:cNvSpPr>
                <a:spLocks noChangeArrowheads="1"/>
              </p:cNvSpPr>
              <p:nvPr/>
            </p:nvSpPr>
            <p:spPr bwMode="auto">
              <a:xfrm>
                <a:off x="986686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4" name="Freeform 375">
                <a:extLst>
                  <a:ext uri="{FF2B5EF4-FFF2-40B4-BE49-F238E27FC236}">
                    <a16:creationId xmlns:a16="http://schemas.microsoft.com/office/drawing/2014/main" id="{81269CBD-CB68-0824-541C-696DE509FF52}"/>
                  </a:ext>
                </a:extLst>
              </p:cNvPr>
              <p:cNvSpPr>
                <a:spLocks noChangeArrowheads="1"/>
              </p:cNvSpPr>
              <p:nvPr/>
            </p:nvSpPr>
            <p:spPr bwMode="auto">
              <a:xfrm>
                <a:off x="855374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5" name="Freeform 376">
                <a:extLst>
                  <a:ext uri="{FF2B5EF4-FFF2-40B4-BE49-F238E27FC236}">
                    <a16:creationId xmlns:a16="http://schemas.microsoft.com/office/drawing/2014/main" id="{9D2E9136-C412-1ACA-FA18-34556B72A2FF}"/>
                  </a:ext>
                </a:extLst>
              </p:cNvPr>
              <p:cNvSpPr>
                <a:spLocks noChangeArrowheads="1"/>
              </p:cNvSpPr>
              <p:nvPr/>
            </p:nvSpPr>
            <p:spPr bwMode="auto">
              <a:xfrm>
                <a:off x="8622135"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6" name="Freeform 377">
                <a:extLst>
                  <a:ext uri="{FF2B5EF4-FFF2-40B4-BE49-F238E27FC236}">
                    <a16:creationId xmlns:a16="http://schemas.microsoft.com/office/drawing/2014/main" id="{B399D1CA-0B22-B5C9-C1A1-B5CAEF4419F3}"/>
                  </a:ext>
                </a:extLst>
              </p:cNvPr>
              <p:cNvSpPr>
                <a:spLocks noChangeArrowheads="1"/>
              </p:cNvSpPr>
              <p:nvPr/>
            </p:nvSpPr>
            <p:spPr bwMode="auto">
              <a:xfrm>
                <a:off x="8489911"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7" name="Freeform 378">
                <a:extLst>
                  <a:ext uri="{FF2B5EF4-FFF2-40B4-BE49-F238E27FC236}">
                    <a16:creationId xmlns:a16="http://schemas.microsoft.com/office/drawing/2014/main" id="{F3544D5C-69B4-8D71-6766-C0476C8EDEC9}"/>
                  </a:ext>
                </a:extLst>
              </p:cNvPr>
              <p:cNvSpPr>
                <a:spLocks noChangeArrowheads="1"/>
              </p:cNvSpPr>
              <p:nvPr/>
            </p:nvSpPr>
            <p:spPr bwMode="auto">
              <a:xfrm>
                <a:off x="842607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8" name="Freeform 379">
                <a:extLst>
                  <a:ext uri="{FF2B5EF4-FFF2-40B4-BE49-F238E27FC236}">
                    <a16:creationId xmlns:a16="http://schemas.microsoft.com/office/drawing/2014/main" id="{B1BA84C5-81A3-820A-DE50-B86FFA44E344}"/>
                  </a:ext>
                </a:extLst>
              </p:cNvPr>
              <p:cNvSpPr>
                <a:spLocks noChangeArrowheads="1"/>
              </p:cNvSpPr>
              <p:nvPr/>
            </p:nvSpPr>
            <p:spPr bwMode="auto">
              <a:xfrm>
                <a:off x="868596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9" name="Freeform 380">
                <a:extLst>
                  <a:ext uri="{FF2B5EF4-FFF2-40B4-BE49-F238E27FC236}">
                    <a16:creationId xmlns:a16="http://schemas.microsoft.com/office/drawing/2014/main" id="{62F084F0-BABB-89FB-C813-78FF018F2D0C}"/>
                  </a:ext>
                </a:extLst>
              </p:cNvPr>
              <p:cNvSpPr>
                <a:spLocks noChangeArrowheads="1"/>
              </p:cNvSpPr>
              <p:nvPr/>
            </p:nvSpPr>
            <p:spPr bwMode="auto">
              <a:xfrm>
                <a:off x="8882024"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0" name="Freeform 381">
                <a:extLst>
                  <a:ext uri="{FF2B5EF4-FFF2-40B4-BE49-F238E27FC236}">
                    <a16:creationId xmlns:a16="http://schemas.microsoft.com/office/drawing/2014/main" id="{C95CE67C-AF99-DCAD-F6B4-0DC5FECDD9A0}"/>
                  </a:ext>
                </a:extLst>
              </p:cNvPr>
              <p:cNvSpPr>
                <a:spLocks noChangeArrowheads="1"/>
              </p:cNvSpPr>
              <p:nvPr/>
            </p:nvSpPr>
            <p:spPr bwMode="auto">
              <a:xfrm>
                <a:off x="8749800"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1" name="Freeform 382">
                <a:extLst>
                  <a:ext uri="{FF2B5EF4-FFF2-40B4-BE49-F238E27FC236}">
                    <a16:creationId xmlns:a16="http://schemas.microsoft.com/office/drawing/2014/main" id="{34F84CA5-AC9F-795A-59B3-088B23FCFDF0}"/>
                  </a:ext>
                </a:extLst>
              </p:cNvPr>
              <p:cNvSpPr>
                <a:spLocks noChangeArrowheads="1"/>
              </p:cNvSpPr>
              <p:nvPr/>
            </p:nvSpPr>
            <p:spPr bwMode="auto">
              <a:xfrm>
                <a:off x="8813632"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2" name="Freeform 383">
                <a:extLst>
                  <a:ext uri="{FF2B5EF4-FFF2-40B4-BE49-F238E27FC236}">
                    <a16:creationId xmlns:a16="http://schemas.microsoft.com/office/drawing/2014/main" id="{413BD021-23F2-C6E7-565D-51B098395B2F}"/>
                  </a:ext>
                </a:extLst>
              </p:cNvPr>
              <p:cNvSpPr>
                <a:spLocks noChangeArrowheads="1"/>
              </p:cNvSpPr>
              <p:nvPr/>
            </p:nvSpPr>
            <p:spPr bwMode="auto">
              <a:xfrm>
                <a:off x="8945856"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3" name="Freeform 384">
                <a:extLst>
                  <a:ext uri="{FF2B5EF4-FFF2-40B4-BE49-F238E27FC236}">
                    <a16:creationId xmlns:a16="http://schemas.microsoft.com/office/drawing/2014/main" id="{45E28E19-2A35-DF55-EE9E-0D29203CBEAB}"/>
                  </a:ext>
                </a:extLst>
              </p:cNvPr>
              <p:cNvSpPr>
                <a:spLocks noChangeArrowheads="1"/>
              </p:cNvSpPr>
              <p:nvPr/>
            </p:nvSpPr>
            <p:spPr bwMode="auto">
              <a:xfrm>
                <a:off x="7970134"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4" name="Freeform 385">
                <a:extLst>
                  <a:ext uri="{FF2B5EF4-FFF2-40B4-BE49-F238E27FC236}">
                    <a16:creationId xmlns:a16="http://schemas.microsoft.com/office/drawing/2014/main" id="{F9F5CDE8-4FD6-1A52-AB33-C370A6DA4CBC}"/>
                  </a:ext>
                </a:extLst>
              </p:cNvPr>
              <p:cNvSpPr>
                <a:spLocks noChangeArrowheads="1"/>
              </p:cNvSpPr>
              <p:nvPr/>
            </p:nvSpPr>
            <p:spPr bwMode="auto">
              <a:xfrm>
                <a:off x="7906302" y="9118048"/>
                <a:ext cx="22797" cy="77527"/>
              </a:xfrm>
              <a:custGeom>
                <a:avLst/>
                <a:gdLst>
                  <a:gd name="T0" fmla="*/ 25 w 26"/>
                  <a:gd name="T1" fmla="*/ 78 h 79"/>
                  <a:gd name="T2" fmla="*/ 25 w 26"/>
                  <a:gd name="T3" fmla="*/ 78 h 79"/>
                  <a:gd name="T4" fmla="*/ 25 w 26"/>
                  <a:gd name="T5" fmla="*/ 0 h 79"/>
                  <a:gd name="T6" fmla="*/ 0 w 26"/>
                  <a:gd name="T7" fmla="*/ 0 h 79"/>
                  <a:gd name="T8" fmla="*/ 0 w 26"/>
                  <a:gd name="T9" fmla="*/ 57 h 79"/>
                  <a:gd name="T10" fmla="*/ 25 w 26"/>
                  <a:gd name="T11" fmla="*/ 78 h 79"/>
                </a:gdLst>
                <a:ahLst/>
                <a:cxnLst>
                  <a:cxn ang="0">
                    <a:pos x="T0" y="T1"/>
                  </a:cxn>
                  <a:cxn ang="0">
                    <a:pos x="T2" y="T3"/>
                  </a:cxn>
                  <a:cxn ang="0">
                    <a:pos x="T4" y="T5"/>
                  </a:cxn>
                  <a:cxn ang="0">
                    <a:pos x="T6" y="T7"/>
                  </a:cxn>
                  <a:cxn ang="0">
                    <a:pos x="T8" y="T9"/>
                  </a:cxn>
                  <a:cxn ang="0">
                    <a:pos x="T10" y="T11"/>
                  </a:cxn>
                </a:cxnLst>
                <a:rect l="0" t="0" r="r" b="b"/>
                <a:pathLst>
                  <a:path w="26" h="79">
                    <a:moveTo>
                      <a:pt x="25" y="78"/>
                    </a:moveTo>
                    <a:lnTo>
                      <a:pt x="25" y="78"/>
                    </a:lnTo>
                    <a:cubicBezTo>
                      <a:pt x="25" y="0"/>
                      <a:pt x="25" y="0"/>
                      <a:pt x="25" y="0"/>
                    </a:cubicBezTo>
                    <a:cubicBezTo>
                      <a:pt x="0" y="0"/>
                      <a:pt x="0" y="0"/>
                      <a:pt x="0" y="0"/>
                    </a:cubicBezTo>
                    <a:cubicBezTo>
                      <a:pt x="0" y="57"/>
                      <a:pt x="0" y="57"/>
                      <a:pt x="0" y="57"/>
                    </a:cubicBezTo>
                    <a:cubicBezTo>
                      <a:pt x="8" y="66"/>
                      <a:pt x="16" y="70"/>
                      <a:pt x="25" y="78"/>
                    </a:cubicBez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5" name="Freeform 386">
                <a:extLst>
                  <a:ext uri="{FF2B5EF4-FFF2-40B4-BE49-F238E27FC236}">
                    <a16:creationId xmlns:a16="http://schemas.microsoft.com/office/drawing/2014/main" id="{B7F0B24E-AE45-F5C9-3CA7-284DE9DEDB6A}"/>
                  </a:ext>
                </a:extLst>
              </p:cNvPr>
              <p:cNvSpPr>
                <a:spLocks noChangeArrowheads="1"/>
              </p:cNvSpPr>
              <p:nvPr/>
            </p:nvSpPr>
            <p:spPr bwMode="auto">
              <a:xfrm>
                <a:off x="8033966"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 name="Freeform 387">
                <a:extLst>
                  <a:ext uri="{FF2B5EF4-FFF2-40B4-BE49-F238E27FC236}">
                    <a16:creationId xmlns:a16="http://schemas.microsoft.com/office/drawing/2014/main" id="{457A0FAE-758E-A66F-8519-5350275BFB05}"/>
                  </a:ext>
                </a:extLst>
              </p:cNvPr>
              <p:cNvSpPr>
                <a:spLocks noChangeArrowheads="1"/>
              </p:cNvSpPr>
              <p:nvPr/>
            </p:nvSpPr>
            <p:spPr bwMode="auto">
              <a:xfrm>
                <a:off x="835768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7" name="Freeform 388">
                <a:extLst>
                  <a:ext uri="{FF2B5EF4-FFF2-40B4-BE49-F238E27FC236}">
                    <a16:creationId xmlns:a16="http://schemas.microsoft.com/office/drawing/2014/main" id="{289807DD-A72D-32FC-38F3-3902733FC8AD}"/>
                  </a:ext>
                </a:extLst>
              </p:cNvPr>
              <p:cNvSpPr>
                <a:spLocks noChangeArrowheads="1"/>
              </p:cNvSpPr>
              <p:nvPr/>
            </p:nvSpPr>
            <p:spPr bwMode="auto">
              <a:xfrm>
                <a:off x="7837910" y="9118048"/>
                <a:ext cx="27357" cy="31923"/>
              </a:xfrm>
              <a:custGeom>
                <a:avLst/>
                <a:gdLst>
                  <a:gd name="T0" fmla="*/ 28 w 29"/>
                  <a:gd name="T1" fmla="*/ 33 h 34"/>
                  <a:gd name="T2" fmla="*/ 28 w 29"/>
                  <a:gd name="T3" fmla="*/ 33 h 34"/>
                  <a:gd name="T4" fmla="*/ 28 w 29"/>
                  <a:gd name="T5" fmla="*/ 0 h 34"/>
                  <a:gd name="T6" fmla="*/ 0 w 29"/>
                  <a:gd name="T7" fmla="*/ 0 h 34"/>
                  <a:gd name="T8" fmla="*/ 0 w 29"/>
                  <a:gd name="T9" fmla="*/ 16 h 34"/>
                  <a:gd name="T10" fmla="*/ 28 w 29"/>
                  <a:gd name="T11" fmla="*/ 33 h 34"/>
                </a:gdLst>
                <a:ahLst/>
                <a:cxnLst>
                  <a:cxn ang="0">
                    <a:pos x="T0" y="T1"/>
                  </a:cxn>
                  <a:cxn ang="0">
                    <a:pos x="T2" y="T3"/>
                  </a:cxn>
                  <a:cxn ang="0">
                    <a:pos x="T4" y="T5"/>
                  </a:cxn>
                  <a:cxn ang="0">
                    <a:pos x="T6" y="T7"/>
                  </a:cxn>
                  <a:cxn ang="0">
                    <a:pos x="T8" y="T9"/>
                  </a:cxn>
                  <a:cxn ang="0">
                    <a:pos x="T10" y="T11"/>
                  </a:cxn>
                </a:cxnLst>
                <a:rect l="0" t="0" r="r" b="b"/>
                <a:pathLst>
                  <a:path w="29" h="34">
                    <a:moveTo>
                      <a:pt x="28" y="33"/>
                    </a:moveTo>
                    <a:lnTo>
                      <a:pt x="28" y="33"/>
                    </a:lnTo>
                    <a:cubicBezTo>
                      <a:pt x="28" y="0"/>
                      <a:pt x="28" y="0"/>
                      <a:pt x="28" y="0"/>
                    </a:cubicBezTo>
                    <a:cubicBezTo>
                      <a:pt x="0" y="0"/>
                      <a:pt x="0" y="0"/>
                      <a:pt x="0" y="0"/>
                    </a:cubicBezTo>
                    <a:cubicBezTo>
                      <a:pt x="0" y="16"/>
                      <a:pt x="0" y="16"/>
                      <a:pt x="0" y="16"/>
                    </a:cubicBezTo>
                    <a:cubicBezTo>
                      <a:pt x="12" y="21"/>
                      <a:pt x="20" y="29"/>
                      <a:pt x="28" y="33"/>
                    </a:cubicBez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8" name="Freeform 389">
                <a:extLst>
                  <a:ext uri="{FF2B5EF4-FFF2-40B4-BE49-F238E27FC236}">
                    <a16:creationId xmlns:a16="http://schemas.microsoft.com/office/drawing/2014/main" id="{268A88A2-3147-D57A-CF2B-A7EF095F0068}"/>
                  </a:ext>
                </a:extLst>
              </p:cNvPr>
              <p:cNvSpPr>
                <a:spLocks noChangeArrowheads="1"/>
              </p:cNvSpPr>
              <p:nvPr/>
            </p:nvSpPr>
            <p:spPr bwMode="auto">
              <a:xfrm>
                <a:off x="809779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9" name="Freeform 390">
                <a:extLst>
                  <a:ext uri="{FF2B5EF4-FFF2-40B4-BE49-F238E27FC236}">
                    <a16:creationId xmlns:a16="http://schemas.microsoft.com/office/drawing/2014/main" id="{72ED9A08-35CC-B53B-DDA4-938E6135DE48}"/>
                  </a:ext>
                </a:extLst>
              </p:cNvPr>
              <p:cNvSpPr>
                <a:spLocks noChangeArrowheads="1"/>
              </p:cNvSpPr>
              <p:nvPr/>
            </p:nvSpPr>
            <p:spPr bwMode="auto">
              <a:xfrm>
                <a:off x="823002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0" name="Freeform 391">
                <a:extLst>
                  <a:ext uri="{FF2B5EF4-FFF2-40B4-BE49-F238E27FC236}">
                    <a16:creationId xmlns:a16="http://schemas.microsoft.com/office/drawing/2014/main" id="{FDDF27AE-2EF0-F451-6A3A-DABFB21A7308}"/>
                  </a:ext>
                </a:extLst>
              </p:cNvPr>
              <p:cNvSpPr>
                <a:spLocks noChangeArrowheads="1"/>
              </p:cNvSpPr>
              <p:nvPr/>
            </p:nvSpPr>
            <p:spPr bwMode="auto">
              <a:xfrm>
                <a:off x="8293855"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1" name="Freeform 392">
                <a:extLst>
                  <a:ext uri="{FF2B5EF4-FFF2-40B4-BE49-F238E27FC236}">
                    <a16:creationId xmlns:a16="http://schemas.microsoft.com/office/drawing/2014/main" id="{97A06DC8-AF5B-54CC-CA2F-4A954509C28A}"/>
                  </a:ext>
                </a:extLst>
              </p:cNvPr>
              <p:cNvSpPr>
                <a:spLocks noChangeArrowheads="1"/>
              </p:cNvSpPr>
              <p:nvPr/>
            </p:nvSpPr>
            <p:spPr bwMode="auto">
              <a:xfrm>
                <a:off x="8166190"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solidFill>
                <a:srgbClr val="E2BD7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spTree>
    <p:extLst>
      <p:ext uri="{BB962C8B-B14F-4D97-AF65-F5344CB8AC3E}">
        <p14:creationId xmlns:p14="http://schemas.microsoft.com/office/powerpoint/2010/main" val="54393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23898"/>
            <a:ext cx="6610189" cy="1495425"/>
          </a:xfrm>
        </p:spPr>
        <p:txBody>
          <a:bodyPr>
            <a:normAutofit/>
          </a:bodyPr>
          <a:lstStyle/>
          <a:p>
            <a:r>
              <a:rPr lang="en-US" sz="4000" b="1" dirty="0">
                <a:solidFill>
                  <a:schemeClr val="tx2"/>
                </a:solidFill>
              </a:rPr>
              <a:t>Why were pools created?</a:t>
            </a:r>
          </a:p>
        </p:txBody>
      </p:sp>
      <p:sp>
        <p:nvSpPr>
          <p:cNvPr id="3" name="Content Placeholder 2"/>
          <p:cNvSpPr>
            <a:spLocks noGrp="1"/>
          </p:cNvSpPr>
          <p:nvPr>
            <p:ph idx="1"/>
          </p:nvPr>
        </p:nvSpPr>
        <p:spPr>
          <a:xfrm>
            <a:off x="457200" y="1981200"/>
            <a:ext cx="6381590" cy="4152901"/>
          </a:xfrm>
        </p:spPr>
        <p:txBody>
          <a:bodyPr>
            <a:normAutofit/>
          </a:bodyPr>
          <a:lstStyle/>
          <a:p>
            <a:r>
              <a:rPr lang="en-US" sz="2800" dirty="0">
                <a:ea typeface="Times New Roman" pitchFamily="-72" charset="0"/>
                <a:cs typeface="Times New Roman" pitchFamily="-72" charset="0"/>
              </a:rPr>
              <a:t>Insurance industry’s “hard market” cycles </a:t>
            </a:r>
          </a:p>
          <a:p>
            <a:pPr lvl="1"/>
            <a:r>
              <a:rPr lang="en-US" dirty="0">
                <a:ea typeface="Times New Roman" pitchFamily="-72" charset="0"/>
                <a:cs typeface="Times New Roman" pitchFamily="-72" charset="0"/>
              </a:rPr>
              <a:t>Limited insurance availability </a:t>
            </a:r>
          </a:p>
          <a:p>
            <a:pPr lvl="1"/>
            <a:r>
              <a:rPr lang="en-US" dirty="0">
                <a:ea typeface="Times New Roman" pitchFamily="-72" charset="0"/>
                <a:cs typeface="Times New Roman" pitchFamily="-72" charset="0"/>
              </a:rPr>
              <a:t>Limited or no competition </a:t>
            </a:r>
          </a:p>
          <a:p>
            <a:pPr lvl="1"/>
            <a:r>
              <a:rPr lang="en-US" dirty="0">
                <a:ea typeface="Times New Roman" pitchFamily="-72" charset="0"/>
                <a:cs typeface="Times New Roman" pitchFamily="-72" charset="0"/>
              </a:rPr>
              <a:t>High cost and drastic premium increases</a:t>
            </a:r>
          </a:p>
          <a:p>
            <a:pPr lvl="1"/>
            <a:r>
              <a:rPr lang="en-US" dirty="0">
                <a:ea typeface="Times New Roman" pitchFamily="-72" charset="0"/>
                <a:cs typeface="Times New Roman" pitchFamily="-72" charset="0"/>
              </a:rPr>
              <a:t>Exclusions and coverage limitations</a:t>
            </a:r>
          </a:p>
        </p:txBody>
      </p:sp>
      <p:pic>
        <p:nvPicPr>
          <p:cNvPr id="6" name="Picture 5" descr="A hand drawing dominoes on a blue background&#10;&#10;Description automatically generated with low confidence">
            <a:extLst>
              <a:ext uri="{FF2B5EF4-FFF2-40B4-BE49-F238E27FC236}">
                <a16:creationId xmlns:a16="http://schemas.microsoft.com/office/drawing/2014/main" id="{9E2F25B2-1FC1-EDB1-A2DE-A1A5AADADD45}"/>
              </a:ext>
            </a:extLst>
          </p:cNvPr>
          <p:cNvPicPr>
            <a:picLocks noChangeAspect="1"/>
          </p:cNvPicPr>
          <p:nvPr/>
        </p:nvPicPr>
        <p:blipFill rotWithShape="1">
          <a:blip r:embed="rId3">
            <a:extLst>
              <a:ext uri="{28A0092B-C50C-407E-A947-70E740481C1C}">
                <a14:useLocalDpi xmlns:a14="http://schemas.microsoft.com/office/drawing/2010/main" val="0"/>
              </a:ext>
            </a:extLst>
          </a:blip>
          <a:srcRect l="28709" r="28717"/>
          <a:stretch/>
        </p:blipFill>
        <p:spPr>
          <a:xfrm>
            <a:off x="6931151" y="0"/>
            <a:ext cx="5260849" cy="6857990"/>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6E2D2B3B-882E-40F3-A32F-6DD516915044}"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4286485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318376" cy="891952"/>
          </a:xfrm>
        </p:spPr>
        <p:txBody>
          <a:bodyPr>
            <a:noAutofit/>
          </a:bodyPr>
          <a:lstStyle/>
          <a:p>
            <a:pPr>
              <a:buFont typeface="Wingdings 2" pitchFamily="-72" charset="2"/>
              <a:buNone/>
            </a:pPr>
            <a:r>
              <a:rPr lang="en-US" b="1" dirty="0">
                <a:solidFill>
                  <a:schemeClr val="tx2"/>
                </a:solidFill>
              </a:rPr>
              <a:t>Why do we need surplus? </a:t>
            </a:r>
          </a:p>
        </p:txBody>
      </p:sp>
      <p:sp>
        <p:nvSpPr>
          <p:cNvPr id="129026" name="Content Placeholder 2"/>
          <p:cNvSpPr>
            <a:spLocks noGrp="1"/>
          </p:cNvSpPr>
          <p:nvPr>
            <p:ph sz="quarter" idx="1"/>
          </p:nvPr>
        </p:nvSpPr>
        <p:spPr>
          <a:xfrm>
            <a:off x="762000" y="1371601"/>
            <a:ext cx="10896600" cy="5153744"/>
          </a:xfrm>
        </p:spPr>
        <p:txBody>
          <a:bodyPr>
            <a:normAutofit fontScale="85000" lnSpcReduction="10000"/>
          </a:bodyPr>
          <a:lstStyle/>
          <a:p>
            <a:pPr>
              <a:lnSpc>
                <a:spcPct val="110000"/>
              </a:lnSpc>
              <a:spcBef>
                <a:spcPts val="600"/>
              </a:spcBef>
              <a:spcAft>
                <a:spcPts val="600"/>
              </a:spcAft>
            </a:pPr>
            <a:r>
              <a:rPr lang="en-US" dirty="0"/>
              <a:t>We might have more losses this year than our premiums were designed to pay for.  </a:t>
            </a:r>
          </a:p>
          <a:p>
            <a:pPr>
              <a:lnSpc>
                <a:spcPct val="110000"/>
              </a:lnSpc>
              <a:spcBef>
                <a:spcPts val="600"/>
              </a:spcBef>
              <a:spcAft>
                <a:spcPts val="600"/>
              </a:spcAft>
            </a:pPr>
            <a:r>
              <a:rPr lang="en-US" dirty="0"/>
              <a:t>Losses from prior years could turn out to cost more than we estimated and reserved for.</a:t>
            </a:r>
          </a:p>
          <a:p>
            <a:pPr>
              <a:lnSpc>
                <a:spcPct val="110000"/>
              </a:lnSpc>
              <a:spcBef>
                <a:spcPts val="600"/>
              </a:spcBef>
              <a:spcAft>
                <a:spcPts val="600"/>
              </a:spcAft>
            </a:pPr>
            <a:r>
              <a:rPr lang="en-US" dirty="0"/>
              <a:t>Reinsurers might become insolvent.</a:t>
            </a:r>
          </a:p>
          <a:p>
            <a:pPr>
              <a:lnSpc>
                <a:spcPct val="110000"/>
              </a:lnSpc>
              <a:spcBef>
                <a:spcPts val="600"/>
              </a:spcBef>
              <a:spcAft>
                <a:spcPts val="600"/>
              </a:spcAft>
            </a:pPr>
            <a:r>
              <a:rPr lang="en-US" dirty="0"/>
              <a:t>We might have investment losses.</a:t>
            </a:r>
          </a:p>
          <a:p>
            <a:pPr>
              <a:lnSpc>
                <a:spcPct val="110000"/>
              </a:lnSpc>
              <a:spcBef>
                <a:spcPts val="600"/>
              </a:spcBef>
              <a:spcAft>
                <a:spcPts val="600"/>
              </a:spcAft>
            </a:pPr>
            <a:r>
              <a:rPr lang="en-US" dirty="0"/>
              <a:t>If loss trends change, we can “phase in” rate increases over a couple years and avoid rate shocks to members’ budgets.</a:t>
            </a:r>
          </a:p>
          <a:p>
            <a:pPr>
              <a:lnSpc>
                <a:spcPct val="110000"/>
              </a:lnSpc>
              <a:spcBef>
                <a:spcPts val="600"/>
              </a:spcBef>
              <a:spcAft>
                <a:spcPts val="600"/>
              </a:spcAft>
            </a:pPr>
            <a:r>
              <a:rPr lang="en-US" dirty="0"/>
              <a:t>It makes it feasible to experiment with covering new risks.</a:t>
            </a:r>
          </a:p>
          <a:p>
            <a:pPr>
              <a:lnSpc>
                <a:spcPct val="110000"/>
              </a:lnSpc>
              <a:spcBef>
                <a:spcPts val="600"/>
              </a:spcBef>
              <a:spcAft>
                <a:spcPts val="600"/>
              </a:spcAft>
            </a:pPr>
            <a:r>
              <a:rPr lang="en-US" dirty="0"/>
              <a:t>It lets us generate more investment income.</a:t>
            </a:r>
          </a:p>
        </p:txBody>
      </p:sp>
    </p:spTree>
    <p:extLst>
      <p:ext uri="{BB962C8B-B14F-4D97-AF65-F5344CB8AC3E}">
        <p14:creationId xmlns:p14="http://schemas.microsoft.com/office/powerpoint/2010/main" val="3671836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CA1A1C-A502-18E9-7142-85F60895EF46}"/>
              </a:ext>
            </a:extLst>
          </p:cNvPr>
          <p:cNvSpPr/>
          <p:nvPr/>
        </p:nvSpPr>
        <p:spPr>
          <a:xfrm>
            <a:off x="609600" y="533400"/>
            <a:ext cx="10972800" cy="5592764"/>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561474"/>
            <a:ext cx="10972800" cy="1143000"/>
          </a:xfrm>
        </p:spPr>
        <p:txBody>
          <a:bodyPr>
            <a:normAutofit/>
          </a:bodyPr>
          <a:lstStyle/>
          <a:p>
            <a:r>
              <a:rPr lang="en-US" sz="5400" b="1" spc="300" dirty="0">
                <a:solidFill>
                  <a:schemeClr val="bg1"/>
                </a:solidFill>
              </a:rPr>
              <a:t>ISSUE</a:t>
            </a:r>
          </a:p>
        </p:txBody>
      </p:sp>
      <p:sp>
        <p:nvSpPr>
          <p:cNvPr id="3" name="Content Placeholder 2"/>
          <p:cNvSpPr>
            <a:spLocks noGrp="1"/>
          </p:cNvSpPr>
          <p:nvPr>
            <p:ph idx="1"/>
          </p:nvPr>
        </p:nvSpPr>
        <p:spPr>
          <a:xfrm>
            <a:off x="1066800" y="1600201"/>
            <a:ext cx="10058400" cy="4343399"/>
          </a:xfrm>
        </p:spPr>
        <p:txBody>
          <a:bodyPr>
            <a:normAutofit fontScale="92500" lnSpcReduction="10000"/>
          </a:bodyPr>
          <a:lstStyle/>
          <a:p>
            <a:pPr>
              <a:lnSpc>
                <a:spcPct val="110000"/>
              </a:lnSpc>
              <a:spcBef>
                <a:spcPts val="600"/>
              </a:spcBef>
              <a:spcAft>
                <a:spcPts val="600"/>
              </a:spcAft>
            </a:pPr>
            <a:r>
              <a:rPr lang="en-US" dirty="0">
                <a:solidFill>
                  <a:schemeClr val="bg1"/>
                </a:solidFill>
              </a:rPr>
              <a:t>Suppose a regulator or a legislator or a member says the pool has more money than it needs and should return the excess to the members?</a:t>
            </a:r>
          </a:p>
          <a:p>
            <a:pPr lvl="1">
              <a:lnSpc>
                <a:spcPct val="110000"/>
              </a:lnSpc>
              <a:spcBef>
                <a:spcPts val="600"/>
              </a:spcBef>
              <a:spcAft>
                <a:spcPts val="600"/>
              </a:spcAft>
            </a:pPr>
            <a:r>
              <a:rPr lang="en-US" dirty="0">
                <a:solidFill>
                  <a:schemeClr val="bg1"/>
                </a:solidFill>
              </a:rPr>
              <a:t>Do we have a policy on how much fund balance we need?</a:t>
            </a:r>
          </a:p>
          <a:p>
            <a:pPr lvl="1">
              <a:lnSpc>
                <a:spcPct val="110000"/>
              </a:lnSpc>
              <a:spcBef>
                <a:spcPts val="600"/>
              </a:spcBef>
              <a:spcAft>
                <a:spcPts val="600"/>
              </a:spcAft>
            </a:pPr>
            <a:r>
              <a:rPr lang="en-US" dirty="0">
                <a:solidFill>
                  <a:schemeClr val="bg1"/>
                </a:solidFill>
              </a:rPr>
              <a:t>Can we explain why the target we’ve chosen is appropriate?</a:t>
            </a:r>
          </a:p>
          <a:p>
            <a:pPr lvl="1">
              <a:lnSpc>
                <a:spcPct val="110000"/>
              </a:lnSpc>
              <a:spcBef>
                <a:spcPts val="600"/>
              </a:spcBef>
              <a:spcAft>
                <a:spcPts val="600"/>
              </a:spcAft>
            </a:pPr>
            <a:r>
              <a:rPr lang="en-US" dirty="0">
                <a:solidFill>
                  <a:schemeClr val="bg1"/>
                </a:solidFill>
              </a:rPr>
              <a:t>Have we been following our policy and returning any unneeded funds to our members?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41</a:t>
            </a:fld>
            <a:endParaRPr lang="en-US" dirty="0"/>
          </a:p>
        </p:txBody>
      </p:sp>
    </p:spTree>
    <p:extLst>
      <p:ext uri="{BB962C8B-B14F-4D97-AF65-F5344CB8AC3E}">
        <p14:creationId xmlns:p14="http://schemas.microsoft.com/office/powerpoint/2010/main" val="3894184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593C-3A3A-E330-D60F-6129664F9A00}"/>
              </a:ext>
            </a:extLst>
          </p:cNvPr>
          <p:cNvSpPr>
            <a:spLocks noGrp="1"/>
          </p:cNvSpPr>
          <p:nvPr>
            <p:ph type="title"/>
          </p:nvPr>
        </p:nvSpPr>
        <p:spPr/>
        <p:txBody>
          <a:bodyPr/>
          <a:lstStyle/>
          <a:p>
            <a:r>
              <a:rPr lang="en-US" b="1" dirty="0">
                <a:solidFill>
                  <a:schemeClr val="tx2"/>
                </a:solidFill>
              </a:rPr>
              <a:t>How much surplus is enough?</a:t>
            </a:r>
          </a:p>
        </p:txBody>
      </p:sp>
      <p:sp>
        <p:nvSpPr>
          <p:cNvPr id="3" name="Content Placeholder 2">
            <a:extLst>
              <a:ext uri="{FF2B5EF4-FFF2-40B4-BE49-F238E27FC236}">
                <a16:creationId xmlns:a16="http://schemas.microsoft.com/office/drawing/2014/main" id="{C05454D3-5103-E8D6-0202-638B1E81DD99}"/>
              </a:ext>
            </a:extLst>
          </p:cNvPr>
          <p:cNvSpPr>
            <a:spLocks noGrp="1"/>
          </p:cNvSpPr>
          <p:nvPr>
            <p:ph idx="1"/>
          </p:nvPr>
        </p:nvSpPr>
        <p:spPr/>
        <p:txBody>
          <a:bodyPr/>
          <a:lstStyle/>
          <a:p>
            <a:pPr>
              <a:spcBef>
                <a:spcPts val="600"/>
              </a:spcBef>
              <a:spcAft>
                <a:spcPts val="600"/>
              </a:spcAft>
            </a:pPr>
            <a:r>
              <a:rPr lang="en-US" dirty="0"/>
              <a:t>Establish target</a:t>
            </a:r>
          </a:p>
          <a:p>
            <a:pPr>
              <a:spcBef>
                <a:spcPts val="600"/>
              </a:spcBef>
              <a:spcAft>
                <a:spcPts val="600"/>
              </a:spcAft>
            </a:pPr>
            <a:r>
              <a:rPr lang="en-US" dirty="0"/>
              <a:t>Financial ratios</a:t>
            </a:r>
          </a:p>
          <a:p>
            <a:pPr lvl="1">
              <a:spcBef>
                <a:spcPts val="600"/>
              </a:spcBef>
              <a:spcAft>
                <a:spcPts val="600"/>
              </a:spcAft>
            </a:pPr>
            <a:r>
              <a:rPr lang="en-US" dirty="0"/>
              <a:t>Contribution to surplus</a:t>
            </a:r>
          </a:p>
          <a:p>
            <a:pPr lvl="1">
              <a:spcBef>
                <a:spcPts val="600"/>
              </a:spcBef>
              <a:spcAft>
                <a:spcPts val="600"/>
              </a:spcAft>
            </a:pPr>
            <a:r>
              <a:rPr lang="en-US" dirty="0"/>
              <a:t>Reserves to surplus</a:t>
            </a:r>
          </a:p>
          <a:p>
            <a:pPr lvl="1">
              <a:spcBef>
                <a:spcPts val="600"/>
              </a:spcBef>
              <a:spcAft>
                <a:spcPts val="600"/>
              </a:spcAft>
            </a:pPr>
            <a:r>
              <a:rPr lang="en-US" dirty="0"/>
              <a:t>Surplus to self-insured retention</a:t>
            </a:r>
          </a:p>
          <a:p>
            <a:pPr>
              <a:spcBef>
                <a:spcPts val="600"/>
              </a:spcBef>
              <a:spcAft>
                <a:spcPts val="600"/>
              </a:spcAft>
            </a:pPr>
            <a:r>
              <a:rPr lang="en-US" dirty="0"/>
              <a:t>Risk based capital</a:t>
            </a:r>
          </a:p>
          <a:p>
            <a:pPr>
              <a:spcBef>
                <a:spcPts val="600"/>
              </a:spcBef>
              <a:spcAft>
                <a:spcPts val="600"/>
              </a:spcAft>
            </a:pPr>
            <a:r>
              <a:rPr lang="en-US" dirty="0"/>
              <a:t>Actuarial developed models</a:t>
            </a:r>
          </a:p>
        </p:txBody>
      </p:sp>
      <p:sp>
        <p:nvSpPr>
          <p:cNvPr id="4" name="Slide Number Placeholder 3">
            <a:extLst>
              <a:ext uri="{FF2B5EF4-FFF2-40B4-BE49-F238E27FC236}">
                <a16:creationId xmlns:a16="http://schemas.microsoft.com/office/drawing/2014/main" id="{1DC9A418-4CF7-D113-4DCB-0A5F952FF689}"/>
              </a:ext>
            </a:extLst>
          </p:cNvPr>
          <p:cNvSpPr>
            <a:spLocks noGrp="1"/>
          </p:cNvSpPr>
          <p:nvPr>
            <p:ph type="sldNum" sz="quarter" idx="12"/>
          </p:nvPr>
        </p:nvSpPr>
        <p:spPr/>
        <p:txBody>
          <a:bodyPr/>
          <a:lstStyle/>
          <a:p>
            <a:fld id="{6E2D2B3B-882E-40F3-A32F-6DD516915044}" type="slidenum">
              <a:rPr lang="en-US" smtClean="0"/>
              <a:pPr/>
              <a:t>42</a:t>
            </a:fld>
            <a:endParaRPr lang="en-US" dirty="0"/>
          </a:p>
        </p:txBody>
      </p:sp>
      <p:grpSp>
        <p:nvGrpSpPr>
          <p:cNvPr id="5" name="Group 4">
            <a:extLst>
              <a:ext uri="{FF2B5EF4-FFF2-40B4-BE49-F238E27FC236}">
                <a16:creationId xmlns:a16="http://schemas.microsoft.com/office/drawing/2014/main" id="{C5FF5A06-AE03-9291-90C8-11B6F50F9945}"/>
              </a:ext>
            </a:extLst>
          </p:cNvPr>
          <p:cNvGrpSpPr/>
          <p:nvPr/>
        </p:nvGrpSpPr>
        <p:grpSpPr>
          <a:xfrm>
            <a:off x="7848600" y="1287687"/>
            <a:ext cx="3567446" cy="5303696"/>
            <a:chOff x="14516844" y="3335338"/>
            <a:chExt cx="6721037" cy="8697913"/>
          </a:xfrm>
        </p:grpSpPr>
        <p:sp>
          <p:nvSpPr>
            <p:cNvPr id="6" name="Freeform 4424">
              <a:extLst>
                <a:ext uri="{FF2B5EF4-FFF2-40B4-BE49-F238E27FC236}">
                  <a16:creationId xmlns:a16="http://schemas.microsoft.com/office/drawing/2014/main" id="{AC336C44-234F-EFEE-8991-65296B882E80}"/>
                </a:ext>
              </a:extLst>
            </p:cNvPr>
            <p:cNvSpPr>
              <a:spLocks noChangeArrowheads="1"/>
            </p:cNvSpPr>
            <p:nvPr/>
          </p:nvSpPr>
          <p:spPr bwMode="auto">
            <a:xfrm>
              <a:off x="14520018" y="9494838"/>
              <a:ext cx="3363693" cy="2538412"/>
            </a:xfrm>
            <a:custGeom>
              <a:avLst/>
              <a:gdLst>
                <a:gd name="T0" fmla="*/ 9342 w 9343"/>
                <a:gd name="T1" fmla="*/ 7050 h 7051"/>
                <a:gd name="T2" fmla="*/ 0 w 9343"/>
                <a:gd name="T3" fmla="*/ 4393 h 7051"/>
                <a:gd name="T4" fmla="*/ 0 w 9343"/>
                <a:gd name="T5" fmla="*/ 0 h 7051"/>
                <a:gd name="T6" fmla="*/ 9342 w 9343"/>
                <a:gd name="T7" fmla="*/ 2645 h 7051"/>
                <a:gd name="T8" fmla="*/ 9342 w 9343"/>
                <a:gd name="T9" fmla="*/ 7050 h 7051"/>
              </a:gdLst>
              <a:ahLst/>
              <a:cxnLst>
                <a:cxn ang="0">
                  <a:pos x="T0" y="T1"/>
                </a:cxn>
                <a:cxn ang="0">
                  <a:pos x="T2" y="T3"/>
                </a:cxn>
                <a:cxn ang="0">
                  <a:pos x="T4" y="T5"/>
                </a:cxn>
                <a:cxn ang="0">
                  <a:pos x="T6" y="T7"/>
                </a:cxn>
                <a:cxn ang="0">
                  <a:pos x="T8" y="T9"/>
                </a:cxn>
              </a:cxnLst>
              <a:rect l="0" t="0" r="r" b="b"/>
              <a:pathLst>
                <a:path w="9343" h="7051">
                  <a:moveTo>
                    <a:pt x="9342" y="7050"/>
                  </a:moveTo>
                  <a:lnTo>
                    <a:pt x="0" y="4393"/>
                  </a:lnTo>
                  <a:lnTo>
                    <a:pt x="0" y="0"/>
                  </a:lnTo>
                  <a:lnTo>
                    <a:pt x="9342" y="2645"/>
                  </a:lnTo>
                  <a:lnTo>
                    <a:pt x="9342" y="7050"/>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4425">
              <a:extLst>
                <a:ext uri="{FF2B5EF4-FFF2-40B4-BE49-F238E27FC236}">
                  <a16:creationId xmlns:a16="http://schemas.microsoft.com/office/drawing/2014/main" id="{9782BCDF-9E7A-3242-82F3-4DC279FF15D5}"/>
                </a:ext>
              </a:extLst>
            </p:cNvPr>
            <p:cNvSpPr>
              <a:spLocks noChangeArrowheads="1"/>
            </p:cNvSpPr>
            <p:nvPr/>
          </p:nvSpPr>
          <p:spPr bwMode="auto">
            <a:xfrm>
              <a:off x="14520018" y="9494838"/>
              <a:ext cx="3363693" cy="2538412"/>
            </a:xfrm>
            <a:custGeom>
              <a:avLst/>
              <a:gdLst>
                <a:gd name="T0" fmla="*/ 9342 w 9343"/>
                <a:gd name="T1" fmla="*/ 7050 h 7051"/>
                <a:gd name="T2" fmla="*/ 0 w 9343"/>
                <a:gd name="T3" fmla="*/ 4393 h 7051"/>
                <a:gd name="T4" fmla="*/ 0 w 9343"/>
                <a:gd name="T5" fmla="*/ 0 h 7051"/>
                <a:gd name="T6" fmla="*/ 9342 w 9343"/>
                <a:gd name="T7" fmla="*/ 2645 h 7051"/>
                <a:gd name="T8" fmla="*/ 9342 w 9343"/>
                <a:gd name="T9" fmla="*/ 7050 h 7051"/>
              </a:gdLst>
              <a:ahLst/>
              <a:cxnLst>
                <a:cxn ang="0">
                  <a:pos x="T0" y="T1"/>
                </a:cxn>
                <a:cxn ang="0">
                  <a:pos x="T2" y="T3"/>
                </a:cxn>
                <a:cxn ang="0">
                  <a:pos x="T4" y="T5"/>
                </a:cxn>
                <a:cxn ang="0">
                  <a:pos x="T6" y="T7"/>
                </a:cxn>
                <a:cxn ang="0">
                  <a:pos x="T8" y="T9"/>
                </a:cxn>
              </a:cxnLst>
              <a:rect l="0" t="0" r="r" b="b"/>
              <a:pathLst>
                <a:path w="9343" h="7051">
                  <a:moveTo>
                    <a:pt x="9342" y="7050"/>
                  </a:moveTo>
                  <a:lnTo>
                    <a:pt x="0" y="4393"/>
                  </a:lnTo>
                  <a:lnTo>
                    <a:pt x="0" y="0"/>
                  </a:lnTo>
                  <a:lnTo>
                    <a:pt x="9342" y="2645"/>
                  </a:lnTo>
                  <a:lnTo>
                    <a:pt x="9342" y="7050"/>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4426">
              <a:extLst>
                <a:ext uri="{FF2B5EF4-FFF2-40B4-BE49-F238E27FC236}">
                  <a16:creationId xmlns:a16="http://schemas.microsoft.com/office/drawing/2014/main" id="{0C3B8D7B-708F-1088-57F2-6626910BE3A2}"/>
                </a:ext>
              </a:extLst>
            </p:cNvPr>
            <p:cNvSpPr>
              <a:spLocks noChangeArrowheads="1"/>
            </p:cNvSpPr>
            <p:nvPr/>
          </p:nvSpPr>
          <p:spPr bwMode="auto">
            <a:xfrm>
              <a:off x="17878950" y="9494838"/>
              <a:ext cx="3358931" cy="2538412"/>
            </a:xfrm>
            <a:custGeom>
              <a:avLst/>
              <a:gdLst>
                <a:gd name="T0" fmla="*/ 9331 w 9332"/>
                <a:gd name="T1" fmla="*/ 4393 h 7051"/>
                <a:gd name="T2" fmla="*/ 0 w 9332"/>
                <a:gd name="T3" fmla="*/ 7050 h 7051"/>
                <a:gd name="T4" fmla="*/ 0 w 9332"/>
                <a:gd name="T5" fmla="*/ 2645 h 7051"/>
                <a:gd name="T6" fmla="*/ 9331 w 9332"/>
                <a:gd name="T7" fmla="*/ 0 h 7051"/>
                <a:gd name="T8" fmla="*/ 9331 w 9332"/>
                <a:gd name="T9" fmla="*/ 4393 h 7051"/>
              </a:gdLst>
              <a:ahLst/>
              <a:cxnLst>
                <a:cxn ang="0">
                  <a:pos x="T0" y="T1"/>
                </a:cxn>
                <a:cxn ang="0">
                  <a:pos x="T2" y="T3"/>
                </a:cxn>
                <a:cxn ang="0">
                  <a:pos x="T4" y="T5"/>
                </a:cxn>
                <a:cxn ang="0">
                  <a:pos x="T6" y="T7"/>
                </a:cxn>
                <a:cxn ang="0">
                  <a:pos x="T8" y="T9"/>
                </a:cxn>
              </a:cxnLst>
              <a:rect l="0" t="0" r="r" b="b"/>
              <a:pathLst>
                <a:path w="9332" h="7051">
                  <a:moveTo>
                    <a:pt x="9331" y="4393"/>
                  </a:moveTo>
                  <a:lnTo>
                    <a:pt x="0" y="7050"/>
                  </a:lnTo>
                  <a:lnTo>
                    <a:pt x="0" y="2645"/>
                  </a:lnTo>
                  <a:lnTo>
                    <a:pt x="9331" y="0"/>
                  </a:lnTo>
                  <a:lnTo>
                    <a:pt x="9331" y="4393"/>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4427">
              <a:extLst>
                <a:ext uri="{FF2B5EF4-FFF2-40B4-BE49-F238E27FC236}">
                  <a16:creationId xmlns:a16="http://schemas.microsoft.com/office/drawing/2014/main" id="{F809FF14-6328-A76F-1C24-124589257227}"/>
                </a:ext>
              </a:extLst>
            </p:cNvPr>
            <p:cNvSpPr>
              <a:spLocks noChangeArrowheads="1"/>
            </p:cNvSpPr>
            <p:nvPr/>
          </p:nvSpPr>
          <p:spPr bwMode="auto">
            <a:xfrm>
              <a:off x="17878950" y="9494838"/>
              <a:ext cx="3358931" cy="2538412"/>
            </a:xfrm>
            <a:custGeom>
              <a:avLst/>
              <a:gdLst>
                <a:gd name="T0" fmla="*/ 9331 w 9332"/>
                <a:gd name="T1" fmla="*/ 4393 h 7051"/>
                <a:gd name="T2" fmla="*/ 0 w 9332"/>
                <a:gd name="T3" fmla="*/ 7050 h 7051"/>
                <a:gd name="T4" fmla="*/ 0 w 9332"/>
                <a:gd name="T5" fmla="*/ 2645 h 7051"/>
                <a:gd name="T6" fmla="*/ 9331 w 9332"/>
                <a:gd name="T7" fmla="*/ 0 h 7051"/>
                <a:gd name="T8" fmla="*/ 9331 w 9332"/>
                <a:gd name="T9" fmla="*/ 4393 h 7051"/>
              </a:gdLst>
              <a:ahLst/>
              <a:cxnLst>
                <a:cxn ang="0">
                  <a:pos x="T0" y="T1"/>
                </a:cxn>
                <a:cxn ang="0">
                  <a:pos x="T2" y="T3"/>
                </a:cxn>
                <a:cxn ang="0">
                  <a:pos x="T4" y="T5"/>
                </a:cxn>
                <a:cxn ang="0">
                  <a:pos x="T6" y="T7"/>
                </a:cxn>
                <a:cxn ang="0">
                  <a:pos x="T8" y="T9"/>
                </a:cxn>
              </a:cxnLst>
              <a:rect l="0" t="0" r="r" b="b"/>
              <a:pathLst>
                <a:path w="9332" h="7051">
                  <a:moveTo>
                    <a:pt x="9331" y="4393"/>
                  </a:moveTo>
                  <a:lnTo>
                    <a:pt x="0" y="7050"/>
                  </a:lnTo>
                  <a:lnTo>
                    <a:pt x="0" y="2645"/>
                  </a:lnTo>
                  <a:lnTo>
                    <a:pt x="9331" y="0"/>
                  </a:lnTo>
                  <a:lnTo>
                    <a:pt x="9331" y="4393"/>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4428">
              <a:extLst>
                <a:ext uri="{FF2B5EF4-FFF2-40B4-BE49-F238E27FC236}">
                  <a16:creationId xmlns:a16="http://schemas.microsoft.com/office/drawing/2014/main" id="{89C37996-2E26-AA12-97AC-70EAA9BBB67F}"/>
                </a:ext>
              </a:extLst>
            </p:cNvPr>
            <p:cNvSpPr>
              <a:spLocks noChangeArrowheads="1"/>
            </p:cNvSpPr>
            <p:nvPr/>
          </p:nvSpPr>
          <p:spPr bwMode="auto">
            <a:xfrm>
              <a:off x="14520019" y="8521700"/>
              <a:ext cx="6717862" cy="1925638"/>
            </a:xfrm>
            <a:custGeom>
              <a:avLst/>
              <a:gdLst>
                <a:gd name="T0" fmla="*/ 18662 w 18663"/>
                <a:gd name="T1" fmla="*/ 2702 h 5348"/>
                <a:gd name="T2" fmla="*/ 9331 w 18663"/>
                <a:gd name="T3" fmla="*/ 5347 h 5348"/>
                <a:gd name="T4" fmla="*/ 0 w 18663"/>
                <a:gd name="T5" fmla="*/ 2702 h 5348"/>
                <a:gd name="T6" fmla="*/ 0 w 18663"/>
                <a:gd name="T7" fmla="*/ 2645 h 5348"/>
                <a:gd name="T8" fmla="*/ 9342 w 18663"/>
                <a:gd name="T9" fmla="*/ 0 h 5348"/>
                <a:gd name="T10" fmla="*/ 18662 w 18663"/>
                <a:gd name="T11" fmla="*/ 2645 h 5348"/>
                <a:gd name="T12" fmla="*/ 18662 w 18663"/>
                <a:gd name="T13" fmla="*/ 2702 h 5348"/>
              </a:gdLst>
              <a:ahLst/>
              <a:cxnLst>
                <a:cxn ang="0">
                  <a:pos x="T0" y="T1"/>
                </a:cxn>
                <a:cxn ang="0">
                  <a:pos x="T2" y="T3"/>
                </a:cxn>
                <a:cxn ang="0">
                  <a:pos x="T4" y="T5"/>
                </a:cxn>
                <a:cxn ang="0">
                  <a:pos x="T6" y="T7"/>
                </a:cxn>
                <a:cxn ang="0">
                  <a:pos x="T8" y="T9"/>
                </a:cxn>
                <a:cxn ang="0">
                  <a:pos x="T10" y="T11"/>
                </a:cxn>
                <a:cxn ang="0">
                  <a:pos x="T12" y="T13"/>
                </a:cxn>
              </a:cxnLst>
              <a:rect l="0" t="0" r="r" b="b"/>
              <a:pathLst>
                <a:path w="18663" h="5348">
                  <a:moveTo>
                    <a:pt x="18662" y="2702"/>
                  </a:moveTo>
                  <a:lnTo>
                    <a:pt x="9331" y="5347"/>
                  </a:lnTo>
                  <a:lnTo>
                    <a:pt x="0" y="2702"/>
                  </a:lnTo>
                  <a:lnTo>
                    <a:pt x="0" y="2645"/>
                  </a:lnTo>
                  <a:lnTo>
                    <a:pt x="9342" y="0"/>
                  </a:lnTo>
                  <a:lnTo>
                    <a:pt x="18662" y="2645"/>
                  </a:lnTo>
                  <a:lnTo>
                    <a:pt x="18662" y="2702"/>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4429">
              <a:extLst>
                <a:ext uri="{FF2B5EF4-FFF2-40B4-BE49-F238E27FC236}">
                  <a16:creationId xmlns:a16="http://schemas.microsoft.com/office/drawing/2014/main" id="{2E86074D-71E3-B6B7-D50A-20624876E218}"/>
                </a:ext>
              </a:extLst>
            </p:cNvPr>
            <p:cNvSpPr>
              <a:spLocks noChangeArrowheads="1"/>
            </p:cNvSpPr>
            <p:nvPr/>
          </p:nvSpPr>
          <p:spPr bwMode="auto">
            <a:xfrm>
              <a:off x="14516844" y="9507539"/>
              <a:ext cx="4762" cy="65087"/>
            </a:xfrm>
            <a:custGeom>
              <a:avLst/>
              <a:gdLst>
                <a:gd name="T0" fmla="*/ 11 w 12"/>
                <a:gd name="T1" fmla="*/ 0 h 183"/>
                <a:gd name="T2" fmla="*/ 0 w 12"/>
                <a:gd name="T3" fmla="*/ 11 h 183"/>
                <a:gd name="T4" fmla="*/ 0 w 12"/>
                <a:gd name="T5" fmla="*/ 182 h 183"/>
                <a:gd name="T6" fmla="*/ 11 w 12"/>
                <a:gd name="T7" fmla="*/ 170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1"/>
                  </a:lnTo>
                  <a:lnTo>
                    <a:pt x="0" y="18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4430">
              <a:extLst>
                <a:ext uri="{FF2B5EF4-FFF2-40B4-BE49-F238E27FC236}">
                  <a16:creationId xmlns:a16="http://schemas.microsoft.com/office/drawing/2014/main" id="{B55DE215-514C-1EBB-6C31-B59C0F280ED1}"/>
                </a:ext>
              </a:extLst>
            </p:cNvPr>
            <p:cNvSpPr>
              <a:spLocks noChangeArrowheads="1"/>
            </p:cNvSpPr>
            <p:nvPr/>
          </p:nvSpPr>
          <p:spPr bwMode="auto">
            <a:xfrm>
              <a:off x="14516844" y="9507539"/>
              <a:ext cx="4762" cy="65087"/>
            </a:xfrm>
            <a:custGeom>
              <a:avLst/>
              <a:gdLst>
                <a:gd name="T0" fmla="*/ 11 w 12"/>
                <a:gd name="T1" fmla="*/ 0 h 183"/>
                <a:gd name="T2" fmla="*/ 0 w 12"/>
                <a:gd name="T3" fmla="*/ 11 h 183"/>
                <a:gd name="T4" fmla="*/ 0 w 12"/>
                <a:gd name="T5" fmla="*/ 182 h 183"/>
                <a:gd name="T6" fmla="*/ 11 w 12"/>
                <a:gd name="T7" fmla="*/ 170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1"/>
                  </a:lnTo>
                  <a:lnTo>
                    <a:pt x="0" y="18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4431">
              <a:extLst>
                <a:ext uri="{FF2B5EF4-FFF2-40B4-BE49-F238E27FC236}">
                  <a16:creationId xmlns:a16="http://schemas.microsoft.com/office/drawing/2014/main" id="{4B730DFA-D96E-CCB9-4658-D67FCA7FBDF8}"/>
                </a:ext>
              </a:extLst>
            </p:cNvPr>
            <p:cNvSpPr>
              <a:spLocks noChangeArrowheads="1"/>
            </p:cNvSpPr>
            <p:nvPr/>
          </p:nvSpPr>
          <p:spPr bwMode="auto">
            <a:xfrm>
              <a:off x="14520019" y="9499600"/>
              <a:ext cx="57146" cy="69850"/>
            </a:xfrm>
            <a:custGeom>
              <a:avLst/>
              <a:gdLst>
                <a:gd name="T0" fmla="*/ 23 w 160"/>
                <a:gd name="T1" fmla="*/ 0 h 194"/>
                <a:gd name="T2" fmla="*/ 0 w 160"/>
                <a:gd name="T3" fmla="*/ 23 h 194"/>
                <a:gd name="T4" fmla="*/ 0 w 160"/>
                <a:gd name="T5" fmla="*/ 193 h 194"/>
                <a:gd name="T6" fmla="*/ 159 w 160"/>
                <a:gd name="T7" fmla="*/ 34 h 194"/>
                <a:gd name="T8" fmla="*/ 23 w 160"/>
                <a:gd name="T9" fmla="*/ 0 h 194"/>
              </a:gdLst>
              <a:ahLst/>
              <a:cxnLst>
                <a:cxn ang="0">
                  <a:pos x="T0" y="T1"/>
                </a:cxn>
                <a:cxn ang="0">
                  <a:pos x="T2" y="T3"/>
                </a:cxn>
                <a:cxn ang="0">
                  <a:pos x="T4" y="T5"/>
                </a:cxn>
                <a:cxn ang="0">
                  <a:pos x="T6" y="T7"/>
                </a:cxn>
                <a:cxn ang="0">
                  <a:pos x="T8" y="T9"/>
                </a:cxn>
              </a:cxnLst>
              <a:rect l="0" t="0" r="r" b="b"/>
              <a:pathLst>
                <a:path w="160" h="194">
                  <a:moveTo>
                    <a:pt x="23" y="0"/>
                  </a:moveTo>
                  <a:lnTo>
                    <a:pt x="0" y="23"/>
                  </a:lnTo>
                  <a:lnTo>
                    <a:pt x="0" y="193"/>
                  </a:lnTo>
                  <a:lnTo>
                    <a:pt x="159" y="34"/>
                  </a:lnTo>
                  <a:lnTo>
                    <a:pt x="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4432">
              <a:extLst>
                <a:ext uri="{FF2B5EF4-FFF2-40B4-BE49-F238E27FC236}">
                  <a16:creationId xmlns:a16="http://schemas.microsoft.com/office/drawing/2014/main" id="{D79834A7-5647-E590-E652-9A8999ECB851}"/>
                </a:ext>
              </a:extLst>
            </p:cNvPr>
            <p:cNvSpPr>
              <a:spLocks noChangeArrowheads="1"/>
            </p:cNvSpPr>
            <p:nvPr/>
          </p:nvSpPr>
          <p:spPr bwMode="auto">
            <a:xfrm>
              <a:off x="14520019" y="9499600"/>
              <a:ext cx="57146" cy="69850"/>
            </a:xfrm>
            <a:custGeom>
              <a:avLst/>
              <a:gdLst>
                <a:gd name="T0" fmla="*/ 23 w 160"/>
                <a:gd name="T1" fmla="*/ 0 h 194"/>
                <a:gd name="T2" fmla="*/ 0 w 160"/>
                <a:gd name="T3" fmla="*/ 23 h 194"/>
                <a:gd name="T4" fmla="*/ 0 w 160"/>
                <a:gd name="T5" fmla="*/ 193 h 194"/>
                <a:gd name="T6" fmla="*/ 159 w 160"/>
                <a:gd name="T7" fmla="*/ 34 h 194"/>
                <a:gd name="T8" fmla="*/ 23 w 160"/>
                <a:gd name="T9" fmla="*/ 0 h 194"/>
              </a:gdLst>
              <a:ahLst/>
              <a:cxnLst>
                <a:cxn ang="0">
                  <a:pos x="T0" y="T1"/>
                </a:cxn>
                <a:cxn ang="0">
                  <a:pos x="T2" y="T3"/>
                </a:cxn>
                <a:cxn ang="0">
                  <a:pos x="T4" y="T5"/>
                </a:cxn>
                <a:cxn ang="0">
                  <a:pos x="T6" y="T7"/>
                </a:cxn>
                <a:cxn ang="0">
                  <a:pos x="T8" y="T9"/>
                </a:cxn>
              </a:cxnLst>
              <a:rect l="0" t="0" r="r" b="b"/>
              <a:pathLst>
                <a:path w="160" h="194">
                  <a:moveTo>
                    <a:pt x="23" y="0"/>
                  </a:moveTo>
                  <a:lnTo>
                    <a:pt x="0" y="23"/>
                  </a:lnTo>
                  <a:lnTo>
                    <a:pt x="0" y="193"/>
                  </a:lnTo>
                  <a:lnTo>
                    <a:pt x="159" y="34"/>
                  </a:lnTo>
                  <a:lnTo>
                    <a:pt x="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4433">
              <a:extLst>
                <a:ext uri="{FF2B5EF4-FFF2-40B4-BE49-F238E27FC236}">
                  <a16:creationId xmlns:a16="http://schemas.microsoft.com/office/drawing/2014/main" id="{02659E4B-063E-ABDF-8293-D79C6C5CBA95}"/>
                </a:ext>
              </a:extLst>
            </p:cNvPr>
            <p:cNvSpPr>
              <a:spLocks noChangeArrowheads="1"/>
            </p:cNvSpPr>
            <p:nvPr/>
          </p:nvSpPr>
          <p:spPr bwMode="auto">
            <a:xfrm>
              <a:off x="14516844" y="9625013"/>
              <a:ext cx="4762" cy="69850"/>
            </a:xfrm>
            <a:custGeom>
              <a:avLst/>
              <a:gdLst>
                <a:gd name="T0" fmla="*/ 11 w 12"/>
                <a:gd name="T1" fmla="*/ 0 h 194"/>
                <a:gd name="T2" fmla="*/ 0 w 12"/>
                <a:gd name="T3" fmla="*/ 23 h 194"/>
                <a:gd name="T4" fmla="*/ 0 w 12"/>
                <a:gd name="T5" fmla="*/ 193 h 194"/>
                <a:gd name="T6" fmla="*/ 11 w 12"/>
                <a:gd name="T7" fmla="*/ 171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4434">
              <a:extLst>
                <a:ext uri="{FF2B5EF4-FFF2-40B4-BE49-F238E27FC236}">
                  <a16:creationId xmlns:a16="http://schemas.microsoft.com/office/drawing/2014/main" id="{8DF43D20-BB0C-5610-6FB2-474BDF410340}"/>
                </a:ext>
              </a:extLst>
            </p:cNvPr>
            <p:cNvSpPr>
              <a:spLocks noChangeArrowheads="1"/>
            </p:cNvSpPr>
            <p:nvPr/>
          </p:nvSpPr>
          <p:spPr bwMode="auto">
            <a:xfrm>
              <a:off x="14516844" y="9625013"/>
              <a:ext cx="4762" cy="69850"/>
            </a:xfrm>
            <a:custGeom>
              <a:avLst/>
              <a:gdLst>
                <a:gd name="T0" fmla="*/ 11 w 12"/>
                <a:gd name="T1" fmla="*/ 0 h 194"/>
                <a:gd name="T2" fmla="*/ 0 w 12"/>
                <a:gd name="T3" fmla="*/ 23 h 194"/>
                <a:gd name="T4" fmla="*/ 0 w 12"/>
                <a:gd name="T5" fmla="*/ 193 h 194"/>
                <a:gd name="T6" fmla="*/ 11 w 12"/>
                <a:gd name="T7" fmla="*/ 171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4435">
              <a:extLst>
                <a:ext uri="{FF2B5EF4-FFF2-40B4-BE49-F238E27FC236}">
                  <a16:creationId xmlns:a16="http://schemas.microsoft.com/office/drawing/2014/main" id="{974F528D-C856-8FD0-2742-90D9928ECB87}"/>
                </a:ext>
              </a:extLst>
            </p:cNvPr>
            <p:cNvSpPr>
              <a:spLocks noChangeArrowheads="1"/>
            </p:cNvSpPr>
            <p:nvPr/>
          </p:nvSpPr>
          <p:spPr bwMode="auto">
            <a:xfrm>
              <a:off x="14520019" y="9523413"/>
              <a:ext cx="150802" cy="163512"/>
            </a:xfrm>
            <a:custGeom>
              <a:avLst/>
              <a:gdLst>
                <a:gd name="T0" fmla="*/ 284 w 421"/>
                <a:gd name="T1" fmla="*/ 0 h 455"/>
                <a:gd name="T2" fmla="*/ 0 w 421"/>
                <a:gd name="T3" fmla="*/ 283 h 455"/>
                <a:gd name="T4" fmla="*/ 0 w 421"/>
                <a:gd name="T5" fmla="*/ 454 h 455"/>
                <a:gd name="T6" fmla="*/ 420 w 421"/>
                <a:gd name="T7" fmla="*/ 45 h 455"/>
                <a:gd name="T8" fmla="*/ 284 w 421"/>
                <a:gd name="T9" fmla="*/ 0 h 455"/>
              </a:gdLst>
              <a:ahLst/>
              <a:cxnLst>
                <a:cxn ang="0">
                  <a:pos x="T0" y="T1"/>
                </a:cxn>
                <a:cxn ang="0">
                  <a:pos x="T2" y="T3"/>
                </a:cxn>
                <a:cxn ang="0">
                  <a:pos x="T4" y="T5"/>
                </a:cxn>
                <a:cxn ang="0">
                  <a:pos x="T6" y="T7"/>
                </a:cxn>
                <a:cxn ang="0">
                  <a:pos x="T8" y="T9"/>
                </a:cxn>
              </a:cxnLst>
              <a:rect l="0" t="0" r="r" b="b"/>
              <a:pathLst>
                <a:path w="421" h="455">
                  <a:moveTo>
                    <a:pt x="284" y="0"/>
                  </a:moveTo>
                  <a:lnTo>
                    <a:pt x="0" y="283"/>
                  </a:lnTo>
                  <a:lnTo>
                    <a:pt x="0" y="454"/>
                  </a:lnTo>
                  <a:lnTo>
                    <a:pt x="420" y="45"/>
                  </a:lnTo>
                  <a:lnTo>
                    <a:pt x="28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4436">
              <a:extLst>
                <a:ext uri="{FF2B5EF4-FFF2-40B4-BE49-F238E27FC236}">
                  <a16:creationId xmlns:a16="http://schemas.microsoft.com/office/drawing/2014/main" id="{D6A1C2DE-3897-29B7-E131-40AF97342AB9}"/>
                </a:ext>
              </a:extLst>
            </p:cNvPr>
            <p:cNvSpPr>
              <a:spLocks noChangeArrowheads="1"/>
            </p:cNvSpPr>
            <p:nvPr/>
          </p:nvSpPr>
          <p:spPr bwMode="auto">
            <a:xfrm>
              <a:off x="14520019" y="9523413"/>
              <a:ext cx="150802" cy="163512"/>
            </a:xfrm>
            <a:custGeom>
              <a:avLst/>
              <a:gdLst>
                <a:gd name="T0" fmla="*/ 284 w 421"/>
                <a:gd name="T1" fmla="*/ 0 h 455"/>
                <a:gd name="T2" fmla="*/ 0 w 421"/>
                <a:gd name="T3" fmla="*/ 283 h 455"/>
                <a:gd name="T4" fmla="*/ 0 w 421"/>
                <a:gd name="T5" fmla="*/ 454 h 455"/>
                <a:gd name="T6" fmla="*/ 420 w 421"/>
                <a:gd name="T7" fmla="*/ 45 h 455"/>
                <a:gd name="T8" fmla="*/ 284 w 421"/>
                <a:gd name="T9" fmla="*/ 0 h 455"/>
              </a:gdLst>
              <a:ahLst/>
              <a:cxnLst>
                <a:cxn ang="0">
                  <a:pos x="T0" y="T1"/>
                </a:cxn>
                <a:cxn ang="0">
                  <a:pos x="T2" y="T3"/>
                </a:cxn>
                <a:cxn ang="0">
                  <a:pos x="T4" y="T5"/>
                </a:cxn>
                <a:cxn ang="0">
                  <a:pos x="T6" y="T7"/>
                </a:cxn>
                <a:cxn ang="0">
                  <a:pos x="T8" y="T9"/>
                </a:cxn>
              </a:cxnLst>
              <a:rect l="0" t="0" r="r" b="b"/>
              <a:pathLst>
                <a:path w="421" h="455">
                  <a:moveTo>
                    <a:pt x="284" y="0"/>
                  </a:moveTo>
                  <a:lnTo>
                    <a:pt x="0" y="283"/>
                  </a:lnTo>
                  <a:lnTo>
                    <a:pt x="0" y="454"/>
                  </a:lnTo>
                  <a:lnTo>
                    <a:pt x="420" y="45"/>
                  </a:lnTo>
                  <a:lnTo>
                    <a:pt x="28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4437">
              <a:extLst>
                <a:ext uri="{FF2B5EF4-FFF2-40B4-BE49-F238E27FC236}">
                  <a16:creationId xmlns:a16="http://schemas.microsoft.com/office/drawing/2014/main" id="{B7F6DBF1-E465-DA76-BE38-3AD93096BF63}"/>
                </a:ext>
              </a:extLst>
            </p:cNvPr>
            <p:cNvSpPr>
              <a:spLocks noChangeArrowheads="1"/>
            </p:cNvSpPr>
            <p:nvPr/>
          </p:nvSpPr>
          <p:spPr bwMode="auto">
            <a:xfrm>
              <a:off x="14516844" y="9748839"/>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4438">
              <a:extLst>
                <a:ext uri="{FF2B5EF4-FFF2-40B4-BE49-F238E27FC236}">
                  <a16:creationId xmlns:a16="http://schemas.microsoft.com/office/drawing/2014/main" id="{C75A779A-106E-45B4-9D4A-7E7D14222A09}"/>
                </a:ext>
              </a:extLst>
            </p:cNvPr>
            <p:cNvSpPr>
              <a:spLocks noChangeArrowheads="1"/>
            </p:cNvSpPr>
            <p:nvPr/>
          </p:nvSpPr>
          <p:spPr bwMode="auto">
            <a:xfrm>
              <a:off x="14516844" y="9748839"/>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4439">
              <a:extLst>
                <a:ext uri="{FF2B5EF4-FFF2-40B4-BE49-F238E27FC236}">
                  <a16:creationId xmlns:a16="http://schemas.microsoft.com/office/drawing/2014/main" id="{BC8194C4-B3CC-B465-CCC5-97C3AFBBED6A}"/>
                </a:ext>
              </a:extLst>
            </p:cNvPr>
            <p:cNvSpPr>
              <a:spLocks noChangeArrowheads="1"/>
            </p:cNvSpPr>
            <p:nvPr/>
          </p:nvSpPr>
          <p:spPr bwMode="auto">
            <a:xfrm>
              <a:off x="14520018" y="9551989"/>
              <a:ext cx="246046" cy="257175"/>
            </a:xfrm>
            <a:custGeom>
              <a:avLst/>
              <a:gdLst>
                <a:gd name="T0" fmla="*/ 545 w 682"/>
                <a:gd name="T1" fmla="*/ 0 h 716"/>
                <a:gd name="T2" fmla="*/ 0 w 682"/>
                <a:gd name="T3" fmla="*/ 545 h 716"/>
                <a:gd name="T4" fmla="*/ 0 w 682"/>
                <a:gd name="T5" fmla="*/ 715 h 716"/>
                <a:gd name="T6" fmla="*/ 681 w 682"/>
                <a:gd name="T7" fmla="*/ 34 h 716"/>
                <a:gd name="T8" fmla="*/ 545 w 682"/>
                <a:gd name="T9" fmla="*/ 0 h 716"/>
              </a:gdLst>
              <a:ahLst/>
              <a:cxnLst>
                <a:cxn ang="0">
                  <a:pos x="T0" y="T1"/>
                </a:cxn>
                <a:cxn ang="0">
                  <a:pos x="T2" y="T3"/>
                </a:cxn>
                <a:cxn ang="0">
                  <a:pos x="T4" y="T5"/>
                </a:cxn>
                <a:cxn ang="0">
                  <a:pos x="T6" y="T7"/>
                </a:cxn>
                <a:cxn ang="0">
                  <a:pos x="T8" y="T9"/>
                </a:cxn>
              </a:cxnLst>
              <a:rect l="0" t="0" r="r" b="b"/>
              <a:pathLst>
                <a:path w="682" h="716">
                  <a:moveTo>
                    <a:pt x="545" y="0"/>
                  </a:moveTo>
                  <a:lnTo>
                    <a:pt x="0" y="545"/>
                  </a:lnTo>
                  <a:lnTo>
                    <a:pt x="0" y="715"/>
                  </a:lnTo>
                  <a:lnTo>
                    <a:pt x="681" y="34"/>
                  </a:lnTo>
                  <a:lnTo>
                    <a:pt x="54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4440">
              <a:extLst>
                <a:ext uri="{FF2B5EF4-FFF2-40B4-BE49-F238E27FC236}">
                  <a16:creationId xmlns:a16="http://schemas.microsoft.com/office/drawing/2014/main" id="{FAD68676-C4BA-7B20-CE66-B1AD3460CBFF}"/>
                </a:ext>
              </a:extLst>
            </p:cNvPr>
            <p:cNvSpPr>
              <a:spLocks noChangeArrowheads="1"/>
            </p:cNvSpPr>
            <p:nvPr/>
          </p:nvSpPr>
          <p:spPr bwMode="auto">
            <a:xfrm>
              <a:off x="14520018" y="9551989"/>
              <a:ext cx="246046" cy="257175"/>
            </a:xfrm>
            <a:custGeom>
              <a:avLst/>
              <a:gdLst>
                <a:gd name="T0" fmla="*/ 545 w 682"/>
                <a:gd name="T1" fmla="*/ 0 h 716"/>
                <a:gd name="T2" fmla="*/ 0 w 682"/>
                <a:gd name="T3" fmla="*/ 545 h 716"/>
                <a:gd name="T4" fmla="*/ 0 w 682"/>
                <a:gd name="T5" fmla="*/ 715 h 716"/>
                <a:gd name="T6" fmla="*/ 681 w 682"/>
                <a:gd name="T7" fmla="*/ 34 h 716"/>
                <a:gd name="T8" fmla="*/ 545 w 682"/>
                <a:gd name="T9" fmla="*/ 0 h 716"/>
              </a:gdLst>
              <a:ahLst/>
              <a:cxnLst>
                <a:cxn ang="0">
                  <a:pos x="T0" y="T1"/>
                </a:cxn>
                <a:cxn ang="0">
                  <a:pos x="T2" y="T3"/>
                </a:cxn>
                <a:cxn ang="0">
                  <a:pos x="T4" y="T5"/>
                </a:cxn>
                <a:cxn ang="0">
                  <a:pos x="T6" y="T7"/>
                </a:cxn>
                <a:cxn ang="0">
                  <a:pos x="T8" y="T9"/>
                </a:cxn>
              </a:cxnLst>
              <a:rect l="0" t="0" r="r" b="b"/>
              <a:pathLst>
                <a:path w="682" h="716">
                  <a:moveTo>
                    <a:pt x="545" y="0"/>
                  </a:moveTo>
                  <a:lnTo>
                    <a:pt x="0" y="545"/>
                  </a:lnTo>
                  <a:lnTo>
                    <a:pt x="0" y="715"/>
                  </a:lnTo>
                  <a:lnTo>
                    <a:pt x="681" y="34"/>
                  </a:lnTo>
                  <a:lnTo>
                    <a:pt x="54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4441">
              <a:extLst>
                <a:ext uri="{FF2B5EF4-FFF2-40B4-BE49-F238E27FC236}">
                  <a16:creationId xmlns:a16="http://schemas.microsoft.com/office/drawing/2014/main" id="{DF067FC4-4F5B-4524-AEBE-17329DC17746}"/>
                </a:ext>
              </a:extLst>
            </p:cNvPr>
            <p:cNvSpPr>
              <a:spLocks noChangeArrowheads="1"/>
            </p:cNvSpPr>
            <p:nvPr/>
          </p:nvSpPr>
          <p:spPr bwMode="auto">
            <a:xfrm>
              <a:off x="14516844" y="9866313"/>
              <a:ext cx="4762" cy="69850"/>
            </a:xfrm>
            <a:custGeom>
              <a:avLst/>
              <a:gdLst>
                <a:gd name="T0" fmla="*/ 11 w 12"/>
                <a:gd name="T1" fmla="*/ 0 h 194"/>
                <a:gd name="T2" fmla="*/ 0 w 12"/>
                <a:gd name="T3" fmla="*/ 11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11"/>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4442">
              <a:extLst>
                <a:ext uri="{FF2B5EF4-FFF2-40B4-BE49-F238E27FC236}">
                  <a16:creationId xmlns:a16="http://schemas.microsoft.com/office/drawing/2014/main" id="{FD6A2312-CF61-3DD0-742D-7A9A01C1ED52}"/>
                </a:ext>
              </a:extLst>
            </p:cNvPr>
            <p:cNvSpPr>
              <a:spLocks noChangeArrowheads="1"/>
            </p:cNvSpPr>
            <p:nvPr/>
          </p:nvSpPr>
          <p:spPr bwMode="auto">
            <a:xfrm>
              <a:off x="14516844" y="9866313"/>
              <a:ext cx="4762" cy="69850"/>
            </a:xfrm>
            <a:custGeom>
              <a:avLst/>
              <a:gdLst>
                <a:gd name="T0" fmla="*/ 11 w 12"/>
                <a:gd name="T1" fmla="*/ 0 h 194"/>
                <a:gd name="T2" fmla="*/ 0 w 12"/>
                <a:gd name="T3" fmla="*/ 11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11"/>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4443">
              <a:extLst>
                <a:ext uri="{FF2B5EF4-FFF2-40B4-BE49-F238E27FC236}">
                  <a16:creationId xmlns:a16="http://schemas.microsoft.com/office/drawing/2014/main" id="{2D3CEEB7-4734-5C96-6183-25AF6A945B12}"/>
                </a:ext>
              </a:extLst>
            </p:cNvPr>
            <p:cNvSpPr>
              <a:spLocks noChangeArrowheads="1"/>
            </p:cNvSpPr>
            <p:nvPr/>
          </p:nvSpPr>
          <p:spPr bwMode="auto">
            <a:xfrm>
              <a:off x="14520019" y="9577389"/>
              <a:ext cx="339703" cy="352425"/>
            </a:xfrm>
            <a:custGeom>
              <a:avLst/>
              <a:gdLst>
                <a:gd name="T0" fmla="*/ 806 w 944"/>
                <a:gd name="T1" fmla="*/ 0 h 977"/>
                <a:gd name="T2" fmla="*/ 0 w 944"/>
                <a:gd name="T3" fmla="*/ 806 h 977"/>
                <a:gd name="T4" fmla="*/ 0 w 944"/>
                <a:gd name="T5" fmla="*/ 976 h 977"/>
                <a:gd name="T6" fmla="*/ 943 w 944"/>
                <a:gd name="T7" fmla="*/ 45 h 977"/>
                <a:gd name="T8" fmla="*/ 806 w 944"/>
                <a:gd name="T9" fmla="*/ 0 h 977"/>
              </a:gdLst>
              <a:ahLst/>
              <a:cxnLst>
                <a:cxn ang="0">
                  <a:pos x="T0" y="T1"/>
                </a:cxn>
                <a:cxn ang="0">
                  <a:pos x="T2" y="T3"/>
                </a:cxn>
                <a:cxn ang="0">
                  <a:pos x="T4" y="T5"/>
                </a:cxn>
                <a:cxn ang="0">
                  <a:pos x="T6" y="T7"/>
                </a:cxn>
                <a:cxn ang="0">
                  <a:pos x="T8" y="T9"/>
                </a:cxn>
              </a:cxnLst>
              <a:rect l="0" t="0" r="r" b="b"/>
              <a:pathLst>
                <a:path w="944" h="977">
                  <a:moveTo>
                    <a:pt x="806" y="0"/>
                  </a:moveTo>
                  <a:lnTo>
                    <a:pt x="0" y="806"/>
                  </a:lnTo>
                  <a:lnTo>
                    <a:pt x="0" y="976"/>
                  </a:lnTo>
                  <a:lnTo>
                    <a:pt x="943" y="45"/>
                  </a:lnTo>
                  <a:lnTo>
                    <a:pt x="8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4444">
              <a:extLst>
                <a:ext uri="{FF2B5EF4-FFF2-40B4-BE49-F238E27FC236}">
                  <a16:creationId xmlns:a16="http://schemas.microsoft.com/office/drawing/2014/main" id="{460984FF-8288-C71B-9840-07B6538EF57E}"/>
                </a:ext>
              </a:extLst>
            </p:cNvPr>
            <p:cNvSpPr>
              <a:spLocks noChangeArrowheads="1"/>
            </p:cNvSpPr>
            <p:nvPr/>
          </p:nvSpPr>
          <p:spPr bwMode="auto">
            <a:xfrm>
              <a:off x="14520019" y="9577389"/>
              <a:ext cx="339703" cy="352425"/>
            </a:xfrm>
            <a:custGeom>
              <a:avLst/>
              <a:gdLst>
                <a:gd name="T0" fmla="*/ 806 w 944"/>
                <a:gd name="T1" fmla="*/ 0 h 977"/>
                <a:gd name="T2" fmla="*/ 0 w 944"/>
                <a:gd name="T3" fmla="*/ 806 h 977"/>
                <a:gd name="T4" fmla="*/ 0 w 944"/>
                <a:gd name="T5" fmla="*/ 976 h 977"/>
                <a:gd name="T6" fmla="*/ 943 w 944"/>
                <a:gd name="T7" fmla="*/ 45 h 977"/>
                <a:gd name="T8" fmla="*/ 806 w 944"/>
                <a:gd name="T9" fmla="*/ 0 h 977"/>
              </a:gdLst>
              <a:ahLst/>
              <a:cxnLst>
                <a:cxn ang="0">
                  <a:pos x="T0" y="T1"/>
                </a:cxn>
                <a:cxn ang="0">
                  <a:pos x="T2" y="T3"/>
                </a:cxn>
                <a:cxn ang="0">
                  <a:pos x="T4" y="T5"/>
                </a:cxn>
                <a:cxn ang="0">
                  <a:pos x="T6" y="T7"/>
                </a:cxn>
                <a:cxn ang="0">
                  <a:pos x="T8" y="T9"/>
                </a:cxn>
              </a:cxnLst>
              <a:rect l="0" t="0" r="r" b="b"/>
              <a:pathLst>
                <a:path w="944" h="977">
                  <a:moveTo>
                    <a:pt x="806" y="0"/>
                  </a:moveTo>
                  <a:lnTo>
                    <a:pt x="0" y="806"/>
                  </a:lnTo>
                  <a:lnTo>
                    <a:pt x="0" y="976"/>
                  </a:lnTo>
                  <a:lnTo>
                    <a:pt x="943" y="45"/>
                  </a:lnTo>
                  <a:lnTo>
                    <a:pt x="8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445">
              <a:extLst>
                <a:ext uri="{FF2B5EF4-FFF2-40B4-BE49-F238E27FC236}">
                  <a16:creationId xmlns:a16="http://schemas.microsoft.com/office/drawing/2014/main" id="{6E9106D0-DAE4-5189-DDA1-E8B6ACDE1C8C}"/>
                </a:ext>
              </a:extLst>
            </p:cNvPr>
            <p:cNvSpPr>
              <a:spLocks noChangeArrowheads="1"/>
            </p:cNvSpPr>
            <p:nvPr/>
          </p:nvSpPr>
          <p:spPr bwMode="auto">
            <a:xfrm>
              <a:off x="14516844" y="9985375"/>
              <a:ext cx="4762" cy="69850"/>
            </a:xfrm>
            <a:custGeom>
              <a:avLst/>
              <a:gdLst>
                <a:gd name="T0" fmla="*/ 11 w 12"/>
                <a:gd name="T1" fmla="*/ 0 h 194"/>
                <a:gd name="T2" fmla="*/ 0 w 12"/>
                <a:gd name="T3" fmla="*/ 23 h 194"/>
                <a:gd name="T4" fmla="*/ 0 w 12"/>
                <a:gd name="T5" fmla="*/ 193 h 194"/>
                <a:gd name="T6" fmla="*/ 11 w 12"/>
                <a:gd name="T7" fmla="*/ 182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82"/>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4446">
              <a:extLst>
                <a:ext uri="{FF2B5EF4-FFF2-40B4-BE49-F238E27FC236}">
                  <a16:creationId xmlns:a16="http://schemas.microsoft.com/office/drawing/2014/main" id="{14C49F70-957A-C82C-49E9-F5EA3CED75C3}"/>
                </a:ext>
              </a:extLst>
            </p:cNvPr>
            <p:cNvSpPr>
              <a:spLocks noChangeArrowheads="1"/>
            </p:cNvSpPr>
            <p:nvPr/>
          </p:nvSpPr>
          <p:spPr bwMode="auto">
            <a:xfrm>
              <a:off x="14516844" y="9985375"/>
              <a:ext cx="4762" cy="69850"/>
            </a:xfrm>
            <a:custGeom>
              <a:avLst/>
              <a:gdLst>
                <a:gd name="T0" fmla="*/ 11 w 12"/>
                <a:gd name="T1" fmla="*/ 0 h 194"/>
                <a:gd name="T2" fmla="*/ 0 w 12"/>
                <a:gd name="T3" fmla="*/ 23 h 194"/>
                <a:gd name="T4" fmla="*/ 0 w 12"/>
                <a:gd name="T5" fmla="*/ 193 h 194"/>
                <a:gd name="T6" fmla="*/ 11 w 12"/>
                <a:gd name="T7" fmla="*/ 182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82"/>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4447">
              <a:extLst>
                <a:ext uri="{FF2B5EF4-FFF2-40B4-BE49-F238E27FC236}">
                  <a16:creationId xmlns:a16="http://schemas.microsoft.com/office/drawing/2014/main" id="{95EF04E2-C36F-1730-8DCD-1B964B797500}"/>
                </a:ext>
              </a:extLst>
            </p:cNvPr>
            <p:cNvSpPr>
              <a:spLocks noChangeArrowheads="1"/>
            </p:cNvSpPr>
            <p:nvPr/>
          </p:nvSpPr>
          <p:spPr bwMode="auto">
            <a:xfrm>
              <a:off x="14520019" y="9605964"/>
              <a:ext cx="433359" cy="446087"/>
            </a:xfrm>
            <a:custGeom>
              <a:avLst/>
              <a:gdLst>
                <a:gd name="T0" fmla="*/ 1068 w 1205"/>
                <a:gd name="T1" fmla="*/ 0 h 1238"/>
                <a:gd name="T2" fmla="*/ 0 w 1205"/>
                <a:gd name="T3" fmla="*/ 1055 h 1238"/>
                <a:gd name="T4" fmla="*/ 0 w 1205"/>
                <a:gd name="T5" fmla="*/ 1237 h 1238"/>
                <a:gd name="T6" fmla="*/ 1204 w 1205"/>
                <a:gd name="T7" fmla="*/ 33 h 1238"/>
                <a:gd name="T8" fmla="*/ 1068 w 1205"/>
                <a:gd name="T9" fmla="*/ 0 h 1238"/>
              </a:gdLst>
              <a:ahLst/>
              <a:cxnLst>
                <a:cxn ang="0">
                  <a:pos x="T0" y="T1"/>
                </a:cxn>
                <a:cxn ang="0">
                  <a:pos x="T2" y="T3"/>
                </a:cxn>
                <a:cxn ang="0">
                  <a:pos x="T4" y="T5"/>
                </a:cxn>
                <a:cxn ang="0">
                  <a:pos x="T6" y="T7"/>
                </a:cxn>
                <a:cxn ang="0">
                  <a:pos x="T8" y="T9"/>
                </a:cxn>
              </a:cxnLst>
              <a:rect l="0" t="0" r="r" b="b"/>
              <a:pathLst>
                <a:path w="1205" h="1238">
                  <a:moveTo>
                    <a:pt x="1068" y="0"/>
                  </a:moveTo>
                  <a:lnTo>
                    <a:pt x="0" y="1055"/>
                  </a:lnTo>
                  <a:lnTo>
                    <a:pt x="0" y="1237"/>
                  </a:lnTo>
                  <a:lnTo>
                    <a:pt x="1204" y="33"/>
                  </a:lnTo>
                  <a:lnTo>
                    <a:pt x="10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4448">
              <a:extLst>
                <a:ext uri="{FF2B5EF4-FFF2-40B4-BE49-F238E27FC236}">
                  <a16:creationId xmlns:a16="http://schemas.microsoft.com/office/drawing/2014/main" id="{1E9FFCB0-C68E-E173-7A0E-ED0052A6EF27}"/>
                </a:ext>
              </a:extLst>
            </p:cNvPr>
            <p:cNvSpPr>
              <a:spLocks noChangeArrowheads="1"/>
            </p:cNvSpPr>
            <p:nvPr/>
          </p:nvSpPr>
          <p:spPr bwMode="auto">
            <a:xfrm>
              <a:off x="14520019" y="9605964"/>
              <a:ext cx="433359" cy="446087"/>
            </a:xfrm>
            <a:custGeom>
              <a:avLst/>
              <a:gdLst>
                <a:gd name="T0" fmla="*/ 1068 w 1205"/>
                <a:gd name="T1" fmla="*/ 0 h 1238"/>
                <a:gd name="T2" fmla="*/ 0 w 1205"/>
                <a:gd name="T3" fmla="*/ 1055 h 1238"/>
                <a:gd name="T4" fmla="*/ 0 w 1205"/>
                <a:gd name="T5" fmla="*/ 1237 h 1238"/>
                <a:gd name="T6" fmla="*/ 1204 w 1205"/>
                <a:gd name="T7" fmla="*/ 33 h 1238"/>
                <a:gd name="T8" fmla="*/ 1068 w 1205"/>
                <a:gd name="T9" fmla="*/ 0 h 1238"/>
              </a:gdLst>
              <a:ahLst/>
              <a:cxnLst>
                <a:cxn ang="0">
                  <a:pos x="T0" y="T1"/>
                </a:cxn>
                <a:cxn ang="0">
                  <a:pos x="T2" y="T3"/>
                </a:cxn>
                <a:cxn ang="0">
                  <a:pos x="T4" y="T5"/>
                </a:cxn>
                <a:cxn ang="0">
                  <a:pos x="T6" y="T7"/>
                </a:cxn>
                <a:cxn ang="0">
                  <a:pos x="T8" y="T9"/>
                </a:cxn>
              </a:cxnLst>
              <a:rect l="0" t="0" r="r" b="b"/>
              <a:pathLst>
                <a:path w="1205" h="1238">
                  <a:moveTo>
                    <a:pt x="1068" y="0"/>
                  </a:moveTo>
                  <a:lnTo>
                    <a:pt x="0" y="1055"/>
                  </a:lnTo>
                  <a:lnTo>
                    <a:pt x="0" y="1237"/>
                  </a:lnTo>
                  <a:lnTo>
                    <a:pt x="1204" y="33"/>
                  </a:lnTo>
                  <a:lnTo>
                    <a:pt x="10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4449">
              <a:extLst>
                <a:ext uri="{FF2B5EF4-FFF2-40B4-BE49-F238E27FC236}">
                  <a16:creationId xmlns:a16="http://schemas.microsoft.com/office/drawing/2014/main" id="{B98718F5-E07E-8C56-C99A-721208EF3688}"/>
                </a:ext>
              </a:extLst>
            </p:cNvPr>
            <p:cNvSpPr>
              <a:spLocks noChangeArrowheads="1"/>
            </p:cNvSpPr>
            <p:nvPr/>
          </p:nvSpPr>
          <p:spPr bwMode="auto">
            <a:xfrm>
              <a:off x="14516844" y="10107614"/>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4450">
              <a:extLst>
                <a:ext uri="{FF2B5EF4-FFF2-40B4-BE49-F238E27FC236}">
                  <a16:creationId xmlns:a16="http://schemas.microsoft.com/office/drawing/2014/main" id="{252E1A6A-3C9F-0F0B-6E71-43C641FCB3CB}"/>
                </a:ext>
              </a:extLst>
            </p:cNvPr>
            <p:cNvSpPr>
              <a:spLocks noChangeArrowheads="1"/>
            </p:cNvSpPr>
            <p:nvPr/>
          </p:nvSpPr>
          <p:spPr bwMode="auto">
            <a:xfrm>
              <a:off x="14516844" y="10107614"/>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4451">
              <a:extLst>
                <a:ext uri="{FF2B5EF4-FFF2-40B4-BE49-F238E27FC236}">
                  <a16:creationId xmlns:a16="http://schemas.microsoft.com/office/drawing/2014/main" id="{A6A623A4-23AF-221E-794C-0509336A48DC}"/>
                </a:ext>
              </a:extLst>
            </p:cNvPr>
            <p:cNvSpPr>
              <a:spLocks noChangeArrowheads="1"/>
            </p:cNvSpPr>
            <p:nvPr/>
          </p:nvSpPr>
          <p:spPr bwMode="auto">
            <a:xfrm>
              <a:off x="14520018" y="9629775"/>
              <a:ext cx="527016" cy="539750"/>
            </a:xfrm>
            <a:custGeom>
              <a:avLst/>
              <a:gdLst>
                <a:gd name="T0" fmla="*/ 1328 w 1466"/>
                <a:gd name="T1" fmla="*/ 0 h 1499"/>
                <a:gd name="T2" fmla="*/ 0 w 1466"/>
                <a:gd name="T3" fmla="*/ 1328 h 1499"/>
                <a:gd name="T4" fmla="*/ 0 w 1466"/>
                <a:gd name="T5" fmla="*/ 1498 h 1499"/>
                <a:gd name="T6" fmla="*/ 1465 w 1466"/>
                <a:gd name="T7" fmla="*/ 45 h 1499"/>
                <a:gd name="T8" fmla="*/ 1328 w 1466"/>
                <a:gd name="T9" fmla="*/ 0 h 1499"/>
              </a:gdLst>
              <a:ahLst/>
              <a:cxnLst>
                <a:cxn ang="0">
                  <a:pos x="T0" y="T1"/>
                </a:cxn>
                <a:cxn ang="0">
                  <a:pos x="T2" y="T3"/>
                </a:cxn>
                <a:cxn ang="0">
                  <a:pos x="T4" y="T5"/>
                </a:cxn>
                <a:cxn ang="0">
                  <a:pos x="T6" y="T7"/>
                </a:cxn>
                <a:cxn ang="0">
                  <a:pos x="T8" y="T9"/>
                </a:cxn>
              </a:cxnLst>
              <a:rect l="0" t="0" r="r" b="b"/>
              <a:pathLst>
                <a:path w="1466" h="1499">
                  <a:moveTo>
                    <a:pt x="1328" y="0"/>
                  </a:moveTo>
                  <a:lnTo>
                    <a:pt x="0" y="1328"/>
                  </a:lnTo>
                  <a:lnTo>
                    <a:pt x="0" y="1498"/>
                  </a:lnTo>
                  <a:lnTo>
                    <a:pt x="1465" y="45"/>
                  </a:lnTo>
                  <a:lnTo>
                    <a:pt x="13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4452">
              <a:extLst>
                <a:ext uri="{FF2B5EF4-FFF2-40B4-BE49-F238E27FC236}">
                  <a16:creationId xmlns:a16="http://schemas.microsoft.com/office/drawing/2014/main" id="{0906A99F-393E-35D1-78C3-F1A30434C02D}"/>
                </a:ext>
              </a:extLst>
            </p:cNvPr>
            <p:cNvSpPr>
              <a:spLocks noChangeArrowheads="1"/>
            </p:cNvSpPr>
            <p:nvPr/>
          </p:nvSpPr>
          <p:spPr bwMode="auto">
            <a:xfrm>
              <a:off x="14520018" y="9629775"/>
              <a:ext cx="527016" cy="539750"/>
            </a:xfrm>
            <a:custGeom>
              <a:avLst/>
              <a:gdLst>
                <a:gd name="T0" fmla="*/ 1328 w 1466"/>
                <a:gd name="T1" fmla="*/ 0 h 1499"/>
                <a:gd name="T2" fmla="*/ 0 w 1466"/>
                <a:gd name="T3" fmla="*/ 1328 h 1499"/>
                <a:gd name="T4" fmla="*/ 0 w 1466"/>
                <a:gd name="T5" fmla="*/ 1498 h 1499"/>
                <a:gd name="T6" fmla="*/ 1465 w 1466"/>
                <a:gd name="T7" fmla="*/ 45 h 1499"/>
                <a:gd name="T8" fmla="*/ 1328 w 1466"/>
                <a:gd name="T9" fmla="*/ 0 h 1499"/>
              </a:gdLst>
              <a:ahLst/>
              <a:cxnLst>
                <a:cxn ang="0">
                  <a:pos x="T0" y="T1"/>
                </a:cxn>
                <a:cxn ang="0">
                  <a:pos x="T2" y="T3"/>
                </a:cxn>
                <a:cxn ang="0">
                  <a:pos x="T4" y="T5"/>
                </a:cxn>
                <a:cxn ang="0">
                  <a:pos x="T6" y="T7"/>
                </a:cxn>
                <a:cxn ang="0">
                  <a:pos x="T8" y="T9"/>
                </a:cxn>
              </a:cxnLst>
              <a:rect l="0" t="0" r="r" b="b"/>
              <a:pathLst>
                <a:path w="1466" h="1499">
                  <a:moveTo>
                    <a:pt x="1328" y="0"/>
                  </a:moveTo>
                  <a:lnTo>
                    <a:pt x="0" y="1328"/>
                  </a:lnTo>
                  <a:lnTo>
                    <a:pt x="0" y="1498"/>
                  </a:lnTo>
                  <a:lnTo>
                    <a:pt x="1465" y="45"/>
                  </a:lnTo>
                  <a:lnTo>
                    <a:pt x="13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4453">
              <a:extLst>
                <a:ext uri="{FF2B5EF4-FFF2-40B4-BE49-F238E27FC236}">
                  <a16:creationId xmlns:a16="http://schemas.microsoft.com/office/drawing/2014/main" id="{74CADBBD-41D7-0698-2D25-7CEC98BB0EC2}"/>
                </a:ext>
              </a:extLst>
            </p:cNvPr>
            <p:cNvSpPr>
              <a:spLocks noChangeArrowheads="1"/>
            </p:cNvSpPr>
            <p:nvPr/>
          </p:nvSpPr>
          <p:spPr bwMode="auto">
            <a:xfrm>
              <a:off x="14516844" y="10226675"/>
              <a:ext cx="4762" cy="69850"/>
            </a:xfrm>
            <a:custGeom>
              <a:avLst/>
              <a:gdLst>
                <a:gd name="T0" fmla="*/ 11 w 12"/>
                <a:gd name="T1" fmla="*/ 0 h 194"/>
                <a:gd name="T2" fmla="*/ 0 w 12"/>
                <a:gd name="T3" fmla="*/ 23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4454">
              <a:extLst>
                <a:ext uri="{FF2B5EF4-FFF2-40B4-BE49-F238E27FC236}">
                  <a16:creationId xmlns:a16="http://schemas.microsoft.com/office/drawing/2014/main" id="{97FBDC8C-AE32-CC8C-ADAB-EF2F81326A74}"/>
                </a:ext>
              </a:extLst>
            </p:cNvPr>
            <p:cNvSpPr>
              <a:spLocks noChangeArrowheads="1"/>
            </p:cNvSpPr>
            <p:nvPr/>
          </p:nvSpPr>
          <p:spPr bwMode="auto">
            <a:xfrm>
              <a:off x="14516844" y="10226675"/>
              <a:ext cx="4762" cy="69850"/>
            </a:xfrm>
            <a:custGeom>
              <a:avLst/>
              <a:gdLst>
                <a:gd name="T0" fmla="*/ 11 w 12"/>
                <a:gd name="T1" fmla="*/ 0 h 194"/>
                <a:gd name="T2" fmla="*/ 0 w 12"/>
                <a:gd name="T3" fmla="*/ 23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4455">
              <a:extLst>
                <a:ext uri="{FF2B5EF4-FFF2-40B4-BE49-F238E27FC236}">
                  <a16:creationId xmlns:a16="http://schemas.microsoft.com/office/drawing/2014/main" id="{48C077E3-4B3E-CFC6-12E9-7323146361C8}"/>
                </a:ext>
              </a:extLst>
            </p:cNvPr>
            <p:cNvSpPr>
              <a:spLocks noChangeArrowheads="1"/>
            </p:cNvSpPr>
            <p:nvPr/>
          </p:nvSpPr>
          <p:spPr bwMode="auto">
            <a:xfrm>
              <a:off x="14520019" y="9658350"/>
              <a:ext cx="622259" cy="630238"/>
            </a:xfrm>
            <a:custGeom>
              <a:avLst/>
              <a:gdLst>
                <a:gd name="T0" fmla="*/ 1590 w 1727"/>
                <a:gd name="T1" fmla="*/ 0 h 1749"/>
                <a:gd name="T2" fmla="*/ 0 w 1727"/>
                <a:gd name="T3" fmla="*/ 1578 h 1749"/>
                <a:gd name="T4" fmla="*/ 0 w 1727"/>
                <a:gd name="T5" fmla="*/ 1748 h 1749"/>
                <a:gd name="T6" fmla="*/ 1726 w 1727"/>
                <a:gd name="T7" fmla="*/ 34 h 1749"/>
                <a:gd name="T8" fmla="*/ 1590 w 1727"/>
                <a:gd name="T9" fmla="*/ 0 h 1749"/>
              </a:gdLst>
              <a:ahLst/>
              <a:cxnLst>
                <a:cxn ang="0">
                  <a:pos x="T0" y="T1"/>
                </a:cxn>
                <a:cxn ang="0">
                  <a:pos x="T2" y="T3"/>
                </a:cxn>
                <a:cxn ang="0">
                  <a:pos x="T4" y="T5"/>
                </a:cxn>
                <a:cxn ang="0">
                  <a:pos x="T6" y="T7"/>
                </a:cxn>
                <a:cxn ang="0">
                  <a:pos x="T8" y="T9"/>
                </a:cxn>
              </a:cxnLst>
              <a:rect l="0" t="0" r="r" b="b"/>
              <a:pathLst>
                <a:path w="1727" h="1749">
                  <a:moveTo>
                    <a:pt x="1590" y="0"/>
                  </a:moveTo>
                  <a:lnTo>
                    <a:pt x="0" y="1578"/>
                  </a:lnTo>
                  <a:lnTo>
                    <a:pt x="0" y="1748"/>
                  </a:lnTo>
                  <a:lnTo>
                    <a:pt x="1726" y="34"/>
                  </a:lnTo>
                  <a:lnTo>
                    <a:pt x="159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4456">
              <a:extLst>
                <a:ext uri="{FF2B5EF4-FFF2-40B4-BE49-F238E27FC236}">
                  <a16:creationId xmlns:a16="http://schemas.microsoft.com/office/drawing/2014/main" id="{2D78DA4A-573E-B1A2-58ED-49B82DFA3918}"/>
                </a:ext>
              </a:extLst>
            </p:cNvPr>
            <p:cNvSpPr>
              <a:spLocks noChangeArrowheads="1"/>
            </p:cNvSpPr>
            <p:nvPr/>
          </p:nvSpPr>
          <p:spPr bwMode="auto">
            <a:xfrm>
              <a:off x="14520019" y="9658350"/>
              <a:ext cx="622259" cy="630238"/>
            </a:xfrm>
            <a:custGeom>
              <a:avLst/>
              <a:gdLst>
                <a:gd name="T0" fmla="*/ 1590 w 1727"/>
                <a:gd name="T1" fmla="*/ 0 h 1749"/>
                <a:gd name="T2" fmla="*/ 0 w 1727"/>
                <a:gd name="T3" fmla="*/ 1578 h 1749"/>
                <a:gd name="T4" fmla="*/ 0 w 1727"/>
                <a:gd name="T5" fmla="*/ 1748 h 1749"/>
                <a:gd name="T6" fmla="*/ 1726 w 1727"/>
                <a:gd name="T7" fmla="*/ 34 h 1749"/>
                <a:gd name="T8" fmla="*/ 1590 w 1727"/>
                <a:gd name="T9" fmla="*/ 0 h 1749"/>
              </a:gdLst>
              <a:ahLst/>
              <a:cxnLst>
                <a:cxn ang="0">
                  <a:pos x="T0" y="T1"/>
                </a:cxn>
                <a:cxn ang="0">
                  <a:pos x="T2" y="T3"/>
                </a:cxn>
                <a:cxn ang="0">
                  <a:pos x="T4" y="T5"/>
                </a:cxn>
                <a:cxn ang="0">
                  <a:pos x="T6" y="T7"/>
                </a:cxn>
                <a:cxn ang="0">
                  <a:pos x="T8" y="T9"/>
                </a:cxn>
              </a:cxnLst>
              <a:rect l="0" t="0" r="r" b="b"/>
              <a:pathLst>
                <a:path w="1727" h="1749">
                  <a:moveTo>
                    <a:pt x="1590" y="0"/>
                  </a:moveTo>
                  <a:lnTo>
                    <a:pt x="0" y="1578"/>
                  </a:lnTo>
                  <a:lnTo>
                    <a:pt x="0" y="1748"/>
                  </a:lnTo>
                  <a:lnTo>
                    <a:pt x="1726" y="34"/>
                  </a:lnTo>
                  <a:lnTo>
                    <a:pt x="159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4457">
              <a:extLst>
                <a:ext uri="{FF2B5EF4-FFF2-40B4-BE49-F238E27FC236}">
                  <a16:creationId xmlns:a16="http://schemas.microsoft.com/office/drawing/2014/main" id="{10C39900-B986-3611-8A32-1A8E5ECADACB}"/>
                </a:ext>
              </a:extLst>
            </p:cNvPr>
            <p:cNvSpPr>
              <a:spLocks noChangeArrowheads="1"/>
            </p:cNvSpPr>
            <p:nvPr/>
          </p:nvSpPr>
          <p:spPr bwMode="auto">
            <a:xfrm>
              <a:off x="14516844" y="10348914"/>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4458">
              <a:extLst>
                <a:ext uri="{FF2B5EF4-FFF2-40B4-BE49-F238E27FC236}">
                  <a16:creationId xmlns:a16="http://schemas.microsoft.com/office/drawing/2014/main" id="{992D0CFA-7E07-6D2E-280F-33412DF6ED4C}"/>
                </a:ext>
              </a:extLst>
            </p:cNvPr>
            <p:cNvSpPr>
              <a:spLocks noChangeArrowheads="1"/>
            </p:cNvSpPr>
            <p:nvPr/>
          </p:nvSpPr>
          <p:spPr bwMode="auto">
            <a:xfrm>
              <a:off x="14516844" y="10348914"/>
              <a:ext cx="4762" cy="65087"/>
            </a:xfrm>
            <a:custGeom>
              <a:avLst/>
              <a:gdLst>
                <a:gd name="T0" fmla="*/ 11 w 12"/>
                <a:gd name="T1" fmla="*/ 0 h 182"/>
                <a:gd name="T2" fmla="*/ 0 w 12"/>
                <a:gd name="T3" fmla="*/ 11 h 182"/>
                <a:gd name="T4" fmla="*/ 0 w 12"/>
                <a:gd name="T5" fmla="*/ 181 h 182"/>
                <a:gd name="T6" fmla="*/ 11 w 12"/>
                <a:gd name="T7" fmla="*/ 170 h 182"/>
                <a:gd name="T8" fmla="*/ 11 w 12"/>
                <a:gd name="T9" fmla="*/ 0 h 182"/>
              </a:gdLst>
              <a:ahLst/>
              <a:cxnLst>
                <a:cxn ang="0">
                  <a:pos x="T0" y="T1"/>
                </a:cxn>
                <a:cxn ang="0">
                  <a:pos x="T2" y="T3"/>
                </a:cxn>
                <a:cxn ang="0">
                  <a:pos x="T4" y="T5"/>
                </a:cxn>
                <a:cxn ang="0">
                  <a:pos x="T6" y="T7"/>
                </a:cxn>
                <a:cxn ang="0">
                  <a:pos x="T8" y="T9"/>
                </a:cxn>
              </a:cxnLst>
              <a:rect l="0" t="0" r="r" b="b"/>
              <a:pathLst>
                <a:path w="12" h="182">
                  <a:moveTo>
                    <a:pt x="11" y="0"/>
                  </a:moveTo>
                  <a:lnTo>
                    <a:pt x="0" y="11"/>
                  </a:lnTo>
                  <a:lnTo>
                    <a:pt x="0" y="181"/>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4459">
              <a:extLst>
                <a:ext uri="{FF2B5EF4-FFF2-40B4-BE49-F238E27FC236}">
                  <a16:creationId xmlns:a16="http://schemas.microsoft.com/office/drawing/2014/main" id="{091794D5-938F-485C-809F-2B944F0CE664}"/>
                </a:ext>
              </a:extLst>
            </p:cNvPr>
            <p:cNvSpPr>
              <a:spLocks noChangeArrowheads="1"/>
            </p:cNvSpPr>
            <p:nvPr/>
          </p:nvSpPr>
          <p:spPr bwMode="auto">
            <a:xfrm>
              <a:off x="14520019" y="9682163"/>
              <a:ext cx="715915" cy="728662"/>
            </a:xfrm>
            <a:custGeom>
              <a:avLst/>
              <a:gdLst>
                <a:gd name="T0" fmla="*/ 1851 w 1988"/>
                <a:gd name="T1" fmla="*/ 0 h 2022"/>
                <a:gd name="T2" fmla="*/ 0 w 1988"/>
                <a:gd name="T3" fmla="*/ 1851 h 2022"/>
                <a:gd name="T4" fmla="*/ 0 w 1988"/>
                <a:gd name="T5" fmla="*/ 2021 h 2022"/>
                <a:gd name="T6" fmla="*/ 1987 w 1988"/>
                <a:gd name="T7" fmla="*/ 45 h 2022"/>
                <a:gd name="T8" fmla="*/ 1851 w 1988"/>
                <a:gd name="T9" fmla="*/ 0 h 2022"/>
              </a:gdLst>
              <a:ahLst/>
              <a:cxnLst>
                <a:cxn ang="0">
                  <a:pos x="T0" y="T1"/>
                </a:cxn>
                <a:cxn ang="0">
                  <a:pos x="T2" y="T3"/>
                </a:cxn>
                <a:cxn ang="0">
                  <a:pos x="T4" y="T5"/>
                </a:cxn>
                <a:cxn ang="0">
                  <a:pos x="T6" y="T7"/>
                </a:cxn>
                <a:cxn ang="0">
                  <a:pos x="T8" y="T9"/>
                </a:cxn>
              </a:cxnLst>
              <a:rect l="0" t="0" r="r" b="b"/>
              <a:pathLst>
                <a:path w="1988" h="2022">
                  <a:moveTo>
                    <a:pt x="1851" y="0"/>
                  </a:moveTo>
                  <a:lnTo>
                    <a:pt x="0" y="1851"/>
                  </a:lnTo>
                  <a:lnTo>
                    <a:pt x="0" y="2021"/>
                  </a:lnTo>
                  <a:lnTo>
                    <a:pt x="1987" y="45"/>
                  </a:lnTo>
                  <a:lnTo>
                    <a:pt x="185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4460">
              <a:extLst>
                <a:ext uri="{FF2B5EF4-FFF2-40B4-BE49-F238E27FC236}">
                  <a16:creationId xmlns:a16="http://schemas.microsoft.com/office/drawing/2014/main" id="{66CE41A9-DD60-FDB2-595D-3AEC6BA5F13A}"/>
                </a:ext>
              </a:extLst>
            </p:cNvPr>
            <p:cNvSpPr>
              <a:spLocks noChangeArrowheads="1"/>
            </p:cNvSpPr>
            <p:nvPr/>
          </p:nvSpPr>
          <p:spPr bwMode="auto">
            <a:xfrm>
              <a:off x="14520019" y="9682163"/>
              <a:ext cx="715915" cy="728662"/>
            </a:xfrm>
            <a:custGeom>
              <a:avLst/>
              <a:gdLst>
                <a:gd name="T0" fmla="*/ 1851 w 1988"/>
                <a:gd name="T1" fmla="*/ 0 h 2022"/>
                <a:gd name="T2" fmla="*/ 0 w 1988"/>
                <a:gd name="T3" fmla="*/ 1851 h 2022"/>
                <a:gd name="T4" fmla="*/ 0 w 1988"/>
                <a:gd name="T5" fmla="*/ 2021 h 2022"/>
                <a:gd name="T6" fmla="*/ 1987 w 1988"/>
                <a:gd name="T7" fmla="*/ 45 h 2022"/>
                <a:gd name="T8" fmla="*/ 1851 w 1988"/>
                <a:gd name="T9" fmla="*/ 0 h 2022"/>
              </a:gdLst>
              <a:ahLst/>
              <a:cxnLst>
                <a:cxn ang="0">
                  <a:pos x="T0" y="T1"/>
                </a:cxn>
                <a:cxn ang="0">
                  <a:pos x="T2" y="T3"/>
                </a:cxn>
                <a:cxn ang="0">
                  <a:pos x="T4" y="T5"/>
                </a:cxn>
                <a:cxn ang="0">
                  <a:pos x="T6" y="T7"/>
                </a:cxn>
                <a:cxn ang="0">
                  <a:pos x="T8" y="T9"/>
                </a:cxn>
              </a:cxnLst>
              <a:rect l="0" t="0" r="r" b="b"/>
              <a:pathLst>
                <a:path w="1988" h="2022">
                  <a:moveTo>
                    <a:pt x="1851" y="0"/>
                  </a:moveTo>
                  <a:lnTo>
                    <a:pt x="0" y="1851"/>
                  </a:lnTo>
                  <a:lnTo>
                    <a:pt x="0" y="2021"/>
                  </a:lnTo>
                  <a:lnTo>
                    <a:pt x="1987" y="45"/>
                  </a:lnTo>
                  <a:lnTo>
                    <a:pt x="185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4461">
              <a:extLst>
                <a:ext uri="{FF2B5EF4-FFF2-40B4-BE49-F238E27FC236}">
                  <a16:creationId xmlns:a16="http://schemas.microsoft.com/office/drawing/2014/main" id="{0071444B-8121-3C80-BCA0-EACA7711561A}"/>
                </a:ext>
              </a:extLst>
            </p:cNvPr>
            <p:cNvSpPr>
              <a:spLocks noChangeArrowheads="1"/>
            </p:cNvSpPr>
            <p:nvPr/>
          </p:nvSpPr>
          <p:spPr bwMode="auto">
            <a:xfrm>
              <a:off x="14516844" y="10467975"/>
              <a:ext cx="4762" cy="69850"/>
            </a:xfrm>
            <a:custGeom>
              <a:avLst/>
              <a:gdLst>
                <a:gd name="T0" fmla="*/ 11 w 12"/>
                <a:gd name="T1" fmla="*/ 0 h 194"/>
                <a:gd name="T2" fmla="*/ 0 w 12"/>
                <a:gd name="T3" fmla="*/ 23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462">
              <a:extLst>
                <a:ext uri="{FF2B5EF4-FFF2-40B4-BE49-F238E27FC236}">
                  <a16:creationId xmlns:a16="http://schemas.microsoft.com/office/drawing/2014/main" id="{090BDA40-3BB0-C1BA-2325-E4ACFA04F220}"/>
                </a:ext>
              </a:extLst>
            </p:cNvPr>
            <p:cNvSpPr>
              <a:spLocks noChangeArrowheads="1"/>
            </p:cNvSpPr>
            <p:nvPr/>
          </p:nvSpPr>
          <p:spPr bwMode="auto">
            <a:xfrm>
              <a:off x="14516844" y="10467975"/>
              <a:ext cx="4762" cy="69850"/>
            </a:xfrm>
            <a:custGeom>
              <a:avLst/>
              <a:gdLst>
                <a:gd name="T0" fmla="*/ 11 w 12"/>
                <a:gd name="T1" fmla="*/ 0 h 194"/>
                <a:gd name="T2" fmla="*/ 0 w 12"/>
                <a:gd name="T3" fmla="*/ 23 h 194"/>
                <a:gd name="T4" fmla="*/ 0 w 12"/>
                <a:gd name="T5" fmla="*/ 193 h 194"/>
                <a:gd name="T6" fmla="*/ 11 w 12"/>
                <a:gd name="T7" fmla="*/ 170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23"/>
                  </a:lnTo>
                  <a:lnTo>
                    <a:pt x="0" y="193"/>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463">
              <a:extLst>
                <a:ext uri="{FF2B5EF4-FFF2-40B4-BE49-F238E27FC236}">
                  <a16:creationId xmlns:a16="http://schemas.microsoft.com/office/drawing/2014/main" id="{748A4CB0-B6A8-48F1-17C2-4BC9277BBB89}"/>
                </a:ext>
              </a:extLst>
            </p:cNvPr>
            <p:cNvSpPr>
              <a:spLocks noChangeArrowheads="1"/>
            </p:cNvSpPr>
            <p:nvPr/>
          </p:nvSpPr>
          <p:spPr bwMode="auto">
            <a:xfrm>
              <a:off x="14520019" y="9712326"/>
              <a:ext cx="809572" cy="817563"/>
            </a:xfrm>
            <a:custGeom>
              <a:avLst/>
              <a:gdLst>
                <a:gd name="T0" fmla="*/ 2112 w 2249"/>
                <a:gd name="T1" fmla="*/ 0 h 2271"/>
                <a:gd name="T2" fmla="*/ 0 w 2249"/>
                <a:gd name="T3" fmla="*/ 2100 h 2271"/>
                <a:gd name="T4" fmla="*/ 0 w 2249"/>
                <a:gd name="T5" fmla="*/ 2270 h 2271"/>
                <a:gd name="T6" fmla="*/ 2248 w 2249"/>
                <a:gd name="T7" fmla="*/ 34 h 2271"/>
                <a:gd name="T8" fmla="*/ 2112 w 2249"/>
                <a:gd name="T9" fmla="*/ 0 h 2271"/>
              </a:gdLst>
              <a:ahLst/>
              <a:cxnLst>
                <a:cxn ang="0">
                  <a:pos x="T0" y="T1"/>
                </a:cxn>
                <a:cxn ang="0">
                  <a:pos x="T2" y="T3"/>
                </a:cxn>
                <a:cxn ang="0">
                  <a:pos x="T4" y="T5"/>
                </a:cxn>
                <a:cxn ang="0">
                  <a:pos x="T6" y="T7"/>
                </a:cxn>
                <a:cxn ang="0">
                  <a:pos x="T8" y="T9"/>
                </a:cxn>
              </a:cxnLst>
              <a:rect l="0" t="0" r="r" b="b"/>
              <a:pathLst>
                <a:path w="2249" h="2271">
                  <a:moveTo>
                    <a:pt x="2112" y="0"/>
                  </a:moveTo>
                  <a:lnTo>
                    <a:pt x="0" y="2100"/>
                  </a:lnTo>
                  <a:lnTo>
                    <a:pt x="0" y="2270"/>
                  </a:lnTo>
                  <a:lnTo>
                    <a:pt x="2248" y="34"/>
                  </a:lnTo>
                  <a:lnTo>
                    <a:pt x="21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464">
              <a:extLst>
                <a:ext uri="{FF2B5EF4-FFF2-40B4-BE49-F238E27FC236}">
                  <a16:creationId xmlns:a16="http://schemas.microsoft.com/office/drawing/2014/main" id="{EAF39CFF-7B1F-8B84-686E-FDC30A944F0F}"/>
                </a:ext>
              </a:extLst>
            </p:cNvPr>
            <p:cNvSpPr>
              <a:spLocks noChangeArrowheads="1"/>
            </p:cNvSpPr>
            <p:nvPr/>
          </p:nvSpPr>
          <p:spPr bwMode="auto">
            <a:xfrm>
              <a:off x="14520019" y="9712326"/>
              <a:ext cx="809572" cy="817563"/>
            </a:xfrm>
            <a:custGeom>
              <a:avLst/>
              <a:gdLst>
                <a:gd name="T0" fmla="*/ 2112 w 2249"/>
                <a:gd name="T1" fmla="*/ 0 h 2271"/>
                <a:gd name="T2" fmla="*/ 0 w 2249"/>
                <a:gd name="T3" fmla="*/ 2100 h 2271"/>
                <a:gd name="T4" fmla="*/ 0 w 2249"/>
                <a:gd name="T5" fmla="*/ 2270 h 2271"/>
                <a:gd name="T6" fmla="*/ 2248 w 2249"/>
                <a:gd name="T7" fmla="*/ 34 h 2271"/>
                <a:gd name="T8" fmla="*/ 2112 w 2249"/>
                <a:gd name="T9" fmla="*/ 0 h 2271"/>
              </a:gdLst>
              <a:ahLst/>
              <a:cxnLst>
                <a:cxn ang="0">
                  <a:pos x="T0" y="T1"/>
                </a:cxn>
                <a:cxn ang="0">
                  <a:pos x="T2" y="T3"/>
                </a:cxn>
                <a:cxn ang="0">
                  <a:pos x="T4" y="T5"/>
                </a:cxn>
                <a:cxn ang="0">
                  <a:pos x="T6" y="T7"/>
                </a:cxn>
                <a:cxn ang="0">
                  <a:pos x="T8" y="T9"/>
                </a:cxn>
              </a:cxnLst>
              <a:rect l="0" t="0" r="r" b="b"/>
              <a:pathLst>
                <a:path w="2249" h="2271">
                  <a:moveTo>
                    <a:pt x="2112" y="0"/>
                  </a:moveTo>
                  <a:lnTo>
                    <a:pt x="0" y="2100"/>
                  </a:lnTo>
                  <a:lnTo>
                    <a:pt x="0" y="2270"/>
                  </a:lnTo>
                  <a:lnTo>
                    <a:pt x="2248" y="34"/>
                  </a:lnTo>
                  <a:lnTo>
                    <a:pt x="21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465">
              <a:extLst>
                <a:ext uri="{FF2B5EF4-FFF2-40B4-BE49-F238E27FC236}">
                  <a16:creationId xmlns:a16="http://schemas.microsoft.com/office/drawing/2014/main" id="{9777F9A9-DA30-C0BA-F9CE-2B90795922E5}"/>
                </a:ext>
              </a:extLst>
            </p:cNvPr>
            <p:cNvSpPr>
              <a:spLocks noChangeArrowheads="1"/>
            </p:cNvSpPr>
            <p:nvPr/>
          </p:nvSpPr>
          <p:spPr bwMode="auto">
            <a:xfrm>
              <a:off x="14516844" y="10590214"/>
              <a:ext cx="4762" cy="65087"/>
            </a:xfrm>
            <a:custGeom>
              <a:avLst/>
              <a:gdLst>
                <a:gd name="T0" fmla="*/ 11 w 12"/>
                <a:gd name="T1" fmla="*/ 0 h 183"/>
                <a:gd name="T2" fmla="*/ 0 w 12"/>
                <a:gd name="T3" fmla="*/ 12 h 183"/>
                <a:gd name="T4" fmla="*/ 0 w 12"/>
                <a:gd name="T5" fmla="*/ 182 h 183"/>
                <a:gd name="T6" fmla="*/ 11 w 12"/>
                <a:gd name="T7" fmla="*/ 171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2"/>
                  </a:lnTo>
                  <a:lnTo>
                    <a:pt x="0" y="182"/>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4466">
              <a:extLst>
                <a:ext uri="{FF2B5EF4-FFF2-40B4-BE49-F238E27FC236}">
                  <a16:creationId xmlns:a16="http://schemas.microsoft.com/office/drawing/2014/main" id="{4E82309A-2DCC-8F8D-7F9A-DC955D84DE22}"/>
                </a:ext>
              </a:extLst>
            </p:cNvPr>
            <p:cNvSpPr>
              <a:spLocks noChangeArrowheads="1"/>
            </p:cNvSpPr>
            <p:nvPr/>
          </p:nvSpPr>
          <p:spPr bwMode="auto">
            <a:xfrm>
              <a:off x="14516844" y="10590214"/>
              <a:ext cx="4762" cy="65087"/>
            </a:xfrm>
            <a:custGeom>
              <a:avLst/>
              <a:gdLst>
                <a:gd name="T0" fmla="*/ 11 w 12"/>
                <a:gd name="T1" fmla="*/ 0 h 183"/>
                <a:gd name="T2" fmla="*/ 0 w 12"/>
                <a:gd name="T3" fmla="*/ 12 h 183"/>
                <a:gd name="T4" fmla="*/ 0 w 12"/>
                <a:gd name="T5" fmla="*/ 182 h 183"/>
                <a:gd name="T6" fmla="*/ 11 w 12"/>
                <a:gd name="T7" fmla="*/ 171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2"/>
                  </a:lnTo>
                  <a:lnTo>
                    <a:pt x="0" y="182"/>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4467">
              <a:extLst>
                <a:ext uri="{FF2B5EF4-FFF2-40B4-BE49-F238E27FC236}">
                  <a16:creationId xmlns:a16="http://schemas.microsoft.com/office/drawing/2014/main" id="{749DC020-B225-00B8-03C7-A17B5A30183B}"/>
                </a:ext>
              </a:extLst>
            </p:cNvPr>
            <p:cNvSpPr>
              <a:spLocks noChangeArrowheads="1"/>
            </p:cNvSpPr>
            <p:nvPr/>
          </p:nvSpPr>
          <p:spPr bwMode="auto">
            <a:xfrm>
              <a:off x="14520019" y="9736139"/>
              <a:ext cx="903228" cy="915987"/>
            </a:xfrm>
            <a:custGeom>
              <a:avLst/>
              <a:gdLst>
                <a:gd name="T0" fmla="*/ 2373 w 2510"/>
                <a:gd name="T1" fmla="*/ 0 h 2544"/>
                <a:gd name="T2" fmla="*/ 0 w 2510"/>
                <a:gd name="T3" fmla="*/ 2372 h 2544"/>
                <a:gd name="T4" fmla="*/ 0 w 2510"/>
                <a:gd name="T5" fmla="*/ 2543 h 2544"/>
                <a:gd name="T6" fmla="*/ 2509 w 2510"/>
                <a:gd name="T7" fmla="*/ 45 h 2544"/>
                <a:gd name="T8" fmla="*/ 2373 w 2510"/>
                <a:gd name="T9" fmla="*/ 0 h 2544"/>
              </a:gdLst>
              <a:ahLst/>
              <a:cxnLst>
                <a:cxn ang="0">
                  <a:pos x="T0" y="T1"/>
                </a:cxn>
                <a:cxn ang="0">
                  <a:pos x="T2" y="T3"/>
                </a:cxn>
                <a:cxn ang="0">
                  <a:pos x="T4" y="T5"/>
                </a:cxn>
                <a:cxn ang="0">
                  <a:pos x="T6" y="T7"/>
                </a:cxn>
                <a:cxn ang="0">
                  <a:pos x="T8" y="T9"/>
                </a:cxn>
              </a:cxnLst>
              <a:rect l="0" t="0" r="r" b="b"/>
              <a:pathLst>
                <a:path w="2510" h="2544">
                  <a:moveTo>
                    <a:pt x="2373" y="0"/>
                  </a:moveTo>
                  <a:lnTo>
                    <a:pt x="0" y="2372"/>
                  </a:lnTo>
                  <a:lnTo>
                    <a:pt x="0" y="2543"/>
                  </a:lnTo>
                  <a:lnTo>
                    <a:pt x="2509" y="45"/>
                  </a:lnTo>
                  <a:lnTo>
                    <a:pt x="23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468">
              <a:extLst>
                <a:ext uri="{FF2B5EF4-FFF2-40B4-BE49-F238E27FC236}">
                  <a16:creationId xmlns:a16="http://schemas.microsoft.com/office/drawing/2014/main" id="{8BFD6F4C-9864-1316-E2B8-FE24FDBFF409}"/>
                </a:ext>
              </a:extLst>
            </p:cNvPr>
            <p:cNvSpPr>
              <a:spLocks noChangeArrowheads="1"/>
            </p:cNvSpPr>
            <p:nvPr/>
          </p:nvSpPr>
          <p:spPr bwMode="auto">
            <a:xfrm>
              <a:off x="14520019" y="9736139"/>
              <a:ext cx="903228" cy="915987"/>
            </a:xfrm>
            <a:custGeom>
              <a:avLst/>
              <a:gdLst>
                <a:gd name="T0" fmla="*/ 2373 w 2510"/>
                <a:gd name="T1" fmla="*/ 0 h 2544"/>
                <a:gd name="T2" fmla="*/ 0 w 2510"/>
                <a:gd name="T3" fmla="*/ 2372 h 2544"/>
                <a:gd name="T4" fmla="*/ 0 w 2510"/>
                <a:gd name="T5" fmla="*/ 2543 h 2544"/>
                <a:gd name="T6" fmla="*/ 2509 w 2510"/>
                <a:gd name="T7" fmla="*/ 45 h 2544"/>
                <a:gd name="T8" fmla="*/ 2373 w 2510"/>
                <a:gd name="T9" fmla="*/ 0 h 2544"/>
              </a:gdLst>
              <a:ahLst/>
              <a:cxnLst>
                <a:cxn ang="0">
                  <a:pos x="T0" y="T1"/>
                </a:cxn>
                <a:cxn ang="0">
                  <a:pos x="T2" y="T3"/>
                </a:cxn>
                <a:cxn ang="0">
                  <a:pos x="T4" y="T5"/>
                </a:cxn>
                <a:cxn ang="0">
                  <a:pos x="T6" y="T7"/>
                </a:cxn>
                <a:cxn ang="0">
                  <a:pos x="T8" y="T9"/>
                </a:cxn>
              </a:cxnLst>
              <a:rect l="0" t="0" r="r" b="b"/>
              <a:pathLst>
                <a:path w="2510" h="2544">
                  <a:moveTo>
                    <a:pt x="2373" y="0"/>
                  </a:moveTo>
                  <a:lnTo>
                    <a:pt x="0" y="2372"/>
                  </a:lnTo>
                  <a:lnTo>
                    <a:pt x="0" y="2543"/>
                  </a:lnTo>
                  <a:lnTo>
                    <a:pt x="2509" y="45"/>
                  </a:lnTo>
                  <a:lnTo>
                    <a:pt x="23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469">
              <a:extLst>
                <a:ext uri="{FF2B5EF4-FFF2-40B4-BE49-F238E27FC236}">
                  <a16:creationId xmlns:a16="http://schemas.microsoft.com/office/drawing/2014/main" id="{01FF1BA3-9D84-BEDB-79E9-EC273F74BF4B}"/>
                </a:ext>
              </a:extLst>
            </p:cNvPr>
            <p:cNvSpPr>
              <a:spLocks noChangeArrowheads="1"/>
            </p:cNvSpPr>
            <p:nvPr/>
          </p:nvSpPr>
          <p:spPr bwMode="auto">
            <a:xfrm>
              <a:off x="14516844" y="10709275"/>
              <a:ext cx="4762" cy="69850"/>
            </a:xfrm>
            <a:custGeom>
              <a:avLst/>
              <a:gdLst>
                <a:gd name="T0" fmla="*/ 11 w 12"/>
                <a:gd name="T1" fmla="*/ 0 h 193"/>
                <a:gd name="T2" fmla="*/ 0 w 12"/>
                <a:gd name="T3" fmla="*/ 22 h 193"/>
                <a:gd name="T4" fmla="*/ 0 w 12"/>
                <a:gd name="T5" fmla="*/ 192 h 193"/>
                <a:gd name="T6" fmla="*/ 11 w 12"/>
                <a:gd name="T7" fmla="*/ 170 h 193"/>
                <a:gd name="T8" fmla="*/ 11 w 12"/>
                <a:gd name="T9" fmla="*/ 0 h 193"/>
              </a:gdLst>
              <a:ahLst/>
              <a:cxnLst>
                <a:cxn ang="0">
                  <a:pos x="T0" y="T1"/>
                </a:cxn>
                <a:cxn ang="0">
                  <a:pos x="T2" y="T3"/>
                </a:cxn>
                <a:cxn ang="0">
                  <a:pos x="T4" y="T5"/>
                </a:cxn>
                <a:cxn ang="0">
                  <a:pos x="T6" y="T7"/>
                </a:cxn>
                <a:cxn ang="0">
                  <a:pos x="T8" y="T9"/>
                </a:cxn>
              </a:cxnLst>
              <a:rect l="0" t="0" r="r" b="b"/>
              <a:pathLst>
                <a:path w="12" h="193">
                  <a:moveTo>
                    <a:pt x="11" y="0"/>
                  </a:moveTo>
                  <a:lnTo>
                    <a:pt x="0" y="22"/>
                  </a:lnTo>
                  <a:lnTo>
                    <a:pt x="0" y="19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4470">
              <a:extLst>
                <a:ext uri="{FF2B5EF4-FFF2-40B4-BE49-F238E27FC236}">
                  <a16:creationId xmlns:a16="http://schemas.microsoft.com/office/drawing/2014/main" id="{6506DCF6-1183-F723-AC99-3B191D3AAC43}"/>
                </a:ext>
              </a:extLst>
            </p:cNvPr>
            <p:cNvSpPr>
              <a:spLocks noChangeArrowheads="1"/>
            </p:cNvSpPr>
            <p:nvPr/>
          </p:nvSpPr>
          <p:spPr bwMode="auto">
            <a:xfrm>
              <a:off x="14516844" y="10709275"/>
              <a:ext cx="4762" cy="69850"/>
            </a:xfrm>
            <a:custGeom>
              <a:avLst/>
              <a:gdLst>
                <a:gd name="T0" fmla="*/ 11 w 12"/>
                <a:gd name="T1" fmla="*/ 0 h 193"/>
                <a:gd name="T2" fmla="*/ 0 w 12"/>
                <a:gd name="T3" fmla="*/ 22 h 193"/>
                <a:gd name="T4" fmla="*/ 0 w 12"/>
                <a:gd name="T5" fmla="*/ 192 h 193"/>
                <a:gd name="T6" fmla="*/ 11 w 12"/>
                <a:gd name="T7" fmla="*/ 170 h 193"/>
                <a:gd name="T8" fmla="*/ 11 w 12"/>
                <a:gd name="T9" fmla="*/ 0 h 193"/>
              </a:gdLst>
              <a:ahLst/>
              <a:cxnLst>
                <a:cxn ang="0">
                  <a:pos x="T0" y="T1"/>
                </a:cxn>
                <a:cxn ang="0">
                  <a:pos x="T2" y="T3"/>
                </a:cxn>
                <a:cxn ang="0">
                  <a:pos x="T4" y="T5"/>
                </a:cxn>
                <a:cxn ang="0">
                  <a:pos x="T6" y="T7"/>
                </a:cxn>
                <a:cxn ang="0">
                  <a:pos x="T8" y="T9"/>
                </a:cxn>
              </a:cxnLst>
              <a:rect l="0" t="0" r="r" b="b"/>
              <a:pathLst>
                <a:path w="12" h="193">
                  <a:moveTo>
                    <a:pt x="11" y="0"/>
                  </a:moveTo>
                  <a:lnTo>
                    <a:pt x="0" y="22"/>
                  </a:lnTo>
                  <a:lnTo>
                    <a:pt x="0" y="19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4471">
              <a:extLst>
                <a:ext uri="{FF2B5EF4-FFF2-40B4-BE49-F238E27FC236}">
                  <a16:creationId xmlns:a16="http://schemas.microsoft.com/office/drawing/2014/main" id="{A7C95EAD-99A5-6482-1BA8-32F2E5B2F897}"/>
                </a:ext>
              </a:extLst>
            </p:cNvPr>
            <p:cNvSpPr>
              <a:spLocks noChangeArrowheads="1"/>
            </p:cNvSpPr>
            <p:nvPr/>
          </p:nvSpPr>
          <p:spPr bwMode="auto">
            <a:xfrm>
              <a:off x="14520019" y="9764714"/>
              <a:ext cx="993710" cy="1006475"/>
            </a:xfrm>
            <a:custGeom>
              <a:avLst/>
              <a:gdLst>
                <a:gd name="T0" fmla="*/ 2634 w 2760"/>
                <a:gd name="T1" fmla="*/ 0 h 2794"/>
                <a:gd name="T2" fmla="*/ 0 w 2760"/>
                <a:gd name="T3" fmla="*/ 2623 h 2794"/>
                <a:gd name="T4" fmla="*/ 0 w 2760"/>
                <a:gd name="T5" fmla="*/ 2793 h 2794"/>
                <a:gd name="T6" fmla="*/ 2759 w 2760"/>
                <a:gd name="T7" fmla="*/ 34 h 2794"/>
                <a:gd name="T8" fmla="*/ 2634 w 2760"/>
                <a:gd name="T9" fmla="*/ 0 h 2794"/>
              </a:gdLst>
              <a:ahLst/>
              <a:cxnLst>
                <a:cxn ang="0">
                  <a:pos x="T0" y="T1"/>
                </a:cxn>
                <a:cxn ang="0">
                  <a:pos x="T2" y="T3"/>
                </a:cxn>
                <a:cxn ang="0">
                  <a:pos x="T4" y="T5"/>
                </a:cxn>
                <a:cxn ang="0">
                  <a:pos x="T6" y="T7"/>
                </a:cxn>
                <a:cxn ang="0">
                  <a:pos x="T8" y="T9"/>
                </a:cxn>
              </a:cxnLst>
              <a:rect l="0" t="0" r="r" b="b"/>
              <a:pathLst>
                <a:path w="2760" h="2794">
                  <a:moveTo>
                    <a:pt x="2634" y="0"/>
                  </a:moveTo>
                  <a:lnTo>
                    <a:pt x="0" y="2623"/>
                  </a:lnTo>
                  <a:lnTo>
                    <a:pt x="0" y="2793"/>
                  </a:lnTo>
                  <a:lnTo>
                    <a:pt x="2759" y="34"/>
                  </a:lnTo>
                  <a:lnTo>
                    <a:pt x="263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4472">
              <a:extLst>
                <a:ext uri="{FF2B5EF4-FFF2-40B4-BE49-F238E27FC236}">
                  <a16:creationId xmlns:a16="http://schemas.microsoft.com/office/drawing/2014/main" id="{9D29AF4D-6DC9-606B-4F15-4B128B36683F}"/>
                </a:ext>
              </a:extLst>
            </p:cNvPr>
            <p:cNvSpPr>
              <a:spLocks noChangeArrowheads="1"/>
            </p:cNvSpPr>
            <p:nvPr/>
          </p:nvSpPr>
          <p:spPr bwMode="auto">
            <a:xfrm>
              <a:off x="14520019" y="9764714"/>
              <a:ext cx="993710" cy="1006475"/>
            </a:xfrm>
            <a:custGeom>
              <a:avLst/>
              <a:gdLst>
                <a:gd name="T0" fmla="*/ 2634 w 2760"/>
                <a:gd name="T1" fmla="*/ 0 h 2794"/>
                <a:gd name="T2" fmla="*/ 0 w 2760"/>
                <a:gd name="T3" fmla="*/ 2623 h 2794"/>
                <a:gd name="T4" fmla="*/ 0 w 2760"/>
                <a:gd name="T5" fmla="*/ 2793 h 2794"/>
                <a:gd name="T6" fmla="*/ 2759 w 2760"/>
                <a:gd name="T7" fmla="*/ 34 h 2794"/>
                <a:gd name="T8" fmla="*/ 2634 w 2760"/>
                <a:gd name="T9" fmla="*/ 0 h 2794"/>
              </a:gdLst>
              <a:ahLst/>
              <a:cxnLst>
                <a:cxn ang="0">
                  <a:pos x="T0" y="T1"/>
                </a:cxn>
                <a:cxn ang="0">
                  <a:pos x="T2" y="T3"/>
                </a:cxn>
                <a:cxn ang="0">
                  <a:pos x="T4" y="T5"/>
                </a:cxn>
                <a:cxn ang="0">
                  <a:pos x="T6" y="T7"/>
                </a:cxn>
                <a:cxn ang="0">
                  <a:pos x="T8" y="T9"/>
                </a:cxn>
              </a:cxnLst>
              <a:rect l="0" t="0" r="r" b="b"/>
              <a:pathLst>
                <a:path w="2760" h="2794">
                  <a:moveTo>
                    <a:pt x="2634" y="0"/>
                  </a:moveTo>
                  <a:lnTo>
                    <a:pt x="0" y="2623"/>
                  </a:lnTo>
                  <a:lnTo>
                    <a:pt x="0" y="2793"/>
                  </a:lnTo>
                  <a:lnTo>
                    <a:pt x="2759" y="34"/>
                  </a:lnTo>
                  <a:lnTo>
                    <a:pt x="263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4473">
              <a:extLst>
                <a:ext uri="{FF2B5EF4-FFF2-40B4-BE49-F238E27FC236}">
                  <a16:creationId xmlns:a16="http://schemas.microsoft.com/office/drawing/2014/main" id="{5EB58FC3-A1BD-7FBF-6634-61151A4B24D9}"/>
                </a:ext>
              </a:extLst>
            </p:cNvPr>
            <p:cNvSpPr>
              <a:spLocks noChangeArrowheads="1"/>
            </p:cNvSpPr>
            <p:nvPr/>
          </p:nvSpPr>
          <p:spPr bwMode="auto">
            <a:xfrm>
              <a:off x="14516844" y="10831514"/>
              <a:ext cx="4762" cy="65087"/>
            </a:xfrm>
            <a:custGeom>
              <a:avLst/>
              <a:gdLst>
                <a:gd name="T0" fmla="*/ 11 w 12"/>
                <a:gd name="T1" fmla="*/ 0 h 183"/>
                <a:gd name="T2" fmla="*/ 0 w 12"/>
                <a:gd name="T3" fmla="*/ 12 h 183"/>
                <a:gd name="T4" fmla="*/ 0 w 12"/>
                <a:gd name="T5" fmla="*/ 182 h 183"/>
                <a:gd name="T6" fmla="*/ 11 w 12"/>
                <a:gd name="T7" fmla="*/ 170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2"/>
                  </a:lnTo>
                  <a:lnTo>
                    <a:pt x="0" y="18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4474">
              <a:extLst>
                <a:ext uri="{FF2B5EF4-FFF2-40B4-BE49-F238E27FC236}">
                  <a16:creationId xmlns:a16="http://schemas.microsoft.com/office/drawing/2014/main" id="{BC5A5075-EA8C-3F5B-69A7-9B985258C572}"/>
                </a:ext>
              </a:extLst>
            </p:cNvPr>
            <p:cNvSpPr>
              <a:spLocks noChangeArrowheads="1"/>
            </p:cNvSpPr>
            <p:nvPr/>
          </p:nvSpPr>
          <p:spPr bwMode="auto">
            <a:xfrm>
              <a:off x="14516844" y="10831514"/>
              <a:ext cx="4762" cy="65087"/>
            </a:xfrm>
            <a:custGeom>
              <a:avLst/>
              <a:gdLst>
                <a:gd name="T0" fmla="*/ 11 w 12"/>
                <a:gd name="T1" fmla="*/ 0 h 183"/>
                <a:gd name="T2" fmla="*/ 0 w 12"/>
                <a:gd name="T3" fmla="*/ 12 h 183"/>
                <a:gd name="T4" fmla="*/ 0 w 12"/>
                <a:gd name="T5" fmla="*/ 182 h 183"/>
                <a:gd name="T6" fmla="*/ 11 w 12"/>
                <a:gd name="T7" fmla="*/ 170 h 183"/>
                <a:gd name="T8" fmla="*/ 11 w 12"/>
                <a:gd name="T9" fmla="*/ 0 h 183"/>
              </a:gdLst>
              <a:ahLst/>
              <a:cxnLst>
                <a:cxn ang="0">
                  <a:pos x="T0" y="T1"/>
                </a:cxn>
                <a:cxn ang="0">
                  <a:pos x="T2" y="T3"/>
                </a:cxn>
                <a:cxn ang="0">
                  <a:pos x="T4" y="T5"/>
                </a:cxn>
                <a:cxn ang="0">
                  <a:pos x="T6" y="T7"/>
                </a:cxn>
                <a:cxn ang="0">
                  <a:pos x="T8" y="T9"/>
                </a:cxn>
              </a:cxnLst>
              <a:rect l="0" t="0" r="r" b="b"/>
              <a:pathLst>
                <a:path w="12" h="183">
                  <a:moveTo>
                    <a:pt x="11" y="0"/>
                  </a:moveTo>
                  <a:lnTo>
                    <a:pt x="0" y="12"/>
                  </a:lnTo>
                  <a:lnTo>
                    <a:pt x="0" y="182"/>
                  </a:lnTo>
                  <a:lnTo>
                    <a:pt x="11" y="170"/>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4475">
              <a:extLst>
                <a:ext uri="{FF2B5EF4-FFF2-40B4-BE49-F238E27FC236}">
                  <a16:creationId xmlns:a16="http://schemas.microsoft.com/office/drawing/2014/main" id="{5C3275B2-DCC4-35AA-EE56-BE13164B29D6}"/>
                </a:ext>
              </a:extLst>
            </p:cNvPr>
            <p:cNvSpPr>
              <a:spLocks noChangeArrowheads="1"/>
            </p:cNvSpPr>
            <p:nvPr/>
          </p:nvSpPr>
          <p:spPr bwMode="auto">
            <a:xfrm>
              <a:off x="14520019" y="9788526"/>
              <a:ext cx="1087366" cy="1103313"/>
            </a:xfrm>
            <a:custGeom>
              <a:avLst/>
              <a:gdLst>
                <a:gd name="T0" fmla="*/ 2895 w 3021"/>
                <a:gd name="T1" fmla="*/ 0 h 3066"/>
                <a:gd name="T2" fmla="*/ 0 w 3021"/>
                <a:gd name="T3" fmla="*/ 2895 h 3066"/>
                <a:gd name="T4" fmla="*/ 0 w 3021"/>
                <a:gd name="T5" fmla="*/ 3065 h 3066"/>
                <a:gd name="T6" fmla="*/ 3020 w 3021"/>
                <a:gd name="T7" fmla="*/ 46 h 3066"/>
                <a:gd name="T8" fmla="*/ 2895 w 3021"/>
                <a:gd name="T9" fmla="*/ 0 h 3066"/>
              </a:gdLst>
              <a:ahLst/>
              <a:cxnLst>
                <a:cxn ang="0">
                  <a:pos x="T0" y="T1"/>
                </a:cxn>
                <a:cxn ang="0">
                  <a:pos x="T2" y="T3"/>
                </a:cxn>
                <a:cxn ang="0">
                  <a:pos x="T4" y="T5"/>
                </a:cxn>
                <a:cxn ang="0">
                  <a:pos x="T6" y="T7"/>
                </a:cxn>
                <a:cxn ang="0">
                  <a:pos x="T8" y="T9"/>
                </a:cxn>
              </a:cxnLst>
              <a:rect l="0" t="0" r="r" b="b"/>
              <a:pathLst>
                <a:path w="3021" h="3066">
                  <a:moveTo>
                    <a:pt x="2895" y="0"/>
                  </a:moveTo>
                  <a:lnTo>
                    <a:pt x="0" y="2895"/>
                  </a:lnTo>
                  <a:lnTo>
                    <a:pt x="0" y="3065"/>
                  </a:lnTo>
                  <a:lnTo>
                    <a:pt x="3020" y="46"/>
                  </a:lnTo>
                  <a:lnTo>
                    <a:pt x="289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4476">
              <a:extLst>
                <a:ext uri="{FF2B5EF4-FFF2-40B4-BE49-F238E27FC236}">
                  <a16:creationId xmlns:a16="http://schemas.microsoft.com/office/drawing/2014/main" id="{F20E9957-7767-80A9-09E7-D316A02CBD03}"/>
                </a:ext>
              </a:extLst>
            </p:cNvPr>
            <p:cNvSpPr>
              <a:spLocks noChangeArrowheads="1"/>
            </p:cNvSpPr>
            <p:nvPr/>
          </p:nvSpPr>
          <p:spPr bwMode="auto">
            <a:xfrm>
              <a:off x="14520019" y="9788526"/>
              <a:ext cx="1087366" cy="1103313"/>
            </a:xfrm>
            <a:custGeom>
              <a:avLst/>
              <a:gdLst>
                <a:gd name="T0" fmla="*/ 2895 w 3021"/>
                <a:gd name="T1" fmla="*/ 0 h 3066"/>
                <a:gd name="T2" fmla="*/ 0 w 3021"/>
                <a:gd name="T3" fmla="*/ 2895 h 3066"/>
                <a:gd name="T4" fmla="*/ 0 w 3021"/>
                <a:gd name="T5" fmla="*/ 3065 h 3066"/>
                <a:gd name="T6" fmla="*/ 3020 w 3021"/>
                <a:gd name="T7" fmla="*/ 46 h 3066"/>
                <a:gd name="T8" fmla="*/ 2895 w 3021"/>
                <a:gd name="T9" fmla="*/ 0 h 3066"/>
              </a:gdLst>
              <a:ahLst/>
              <a:cxnLst>
                <a:cxn ang="0">
                  <a:pos x="T0" y="T1"/>
                </a:cxn>
                <a:cxn ang="0">
                  <a:pos x="T2" y="T3"/>
                </a:cxn>
                <a:cxn ang="0">
                  <a:pos x="T4" y="T5"/>
                </a:cxn>
                <a:cxn ang="0">
                  <a:pos x="T6" y="T7"/>
                </a:cxn>
                <a:cxn ang="0">
                  <a:pos x="T8" y="T9"/>
                </a:cxn>
              </a:cxnLst>
              <a:rect l="0" t="0" r="r" b="b"/>
              <a:pathLst>
                <a:path w="3021" h="3066">
                  <a:moveTo>
                    <a:pt x="2895" y="0"/>
                  </a:moveTo>
                  <a:lnTo>
                    <a:pt x="0" y="2895"/>
                  </a:lnTo>
                  <a:lnTo>
                    <a:pt x="0" y="3065"/>
                  </a:lnTo>
                  <a:lnTo>
                    <a:pt x="3020" y="46"/>
                  </a:lnTo>
                  <a:lnTo>
                    <a:pt x="289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4477">
              <a:extLst>
                <a:ext uri="{FF2B5EF4-FFF2-40B4-BE49-F238E27FC236}">
                  <a16:creationId xmlns:a16="http://schemas.microsoft.com/office/drawing/2014/main" id="{91A09317-9555-650E-545C-C87D9BB00767}"/>
                </a:ext>
              </a:extLst>
            </p:cNvPr>
            <p:cNvSpPr>
              <a:spLocks noChangeArrowheads="1"/>
            </p:cNvSpPr>
            <p:nvPr/>
          </p:nvSpPr>
          <p:spPr bwMode="auto">
            <a:xfrm>
              <a:off x="14516844" y="10948988"/>
              <a:ext cx="4762" cy="69850"/>
            </a:xfrm>
            <a:custGeom>
              <a:avLst/>
              <a:gdLst>
                <a:gd name="T0" fmla="*/ 11 w 12"/>
                <a:gd name="T1" fmla="*/ 0 h 194"/>
                <a:gd name="T2" fmla="*/ 0 w 12"/>
                <a:gd name="T3" fmla="*/ 12 h 194"/>
                <a:gd name="T4" fmla="*/ 0 w 12"/>
                <a:gd name="T5" fmla="*/ 193 h 194"/>
                <a:gd name="T6" fmla="*/ 11 w 12"/>
                <a:gd name="T7" fmla="*/ 171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12"/>
                  </a:lnTo>
                  <a:lnTo>
                    <a:pt x="0" y="193"/>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4478">
              <a:extLst>
                <a:ext uri="{FF2B5EF4-FFF2-40B4-BE49-F238E27FC236}">
                  <a16:creationId xmlns:a16="http://schemas.microsoft.com/office/drawing/2014/main" id="{CEFDC8C4-B314-6615-A02E-073661B22653}"/>
                </a:ext>
              </a:extLst>
            </p:cNvPr>
            <p:cNvSpPr>
              <a:spLocks noChangeArrowheads="1"/>
            </p:cNvSpPr>
            <p:nvPr/>
          </p:nvSpPr>
          <p:spPr bwMode="auto">
            <a:xfrm>
              <a:off x="14516844" y="10948988"/>
              <a:ext cx="4762" cy="69850"/>
            </a:xfrm>
            <a:custGeom>
              <a:avLst/>
              <a:gdLst>
                <a:gd name="T0" fmla="*/ 11 w 12"/>
                <a:gd name="T1" fmla="*/ 0 h 194"/>
                <a:gd name="T2" fmla="*/ 0 w 12"/>
                <a:gd name="T3" fmla="*/ 12 h 194"/>
                <a:gd name="T4" fmla="*/ 0 w 12"/>
                <a:gd name="T5" fmla="*/ 193 h 194"/>
                <a:gd name="T6" fmla="*/ 11 w 12"/>
                <a:gd name="T7" fmla="*/ 171 h 194"/>
                <a:gd name="T8" fmla="*/ 11 w 12"/>
                <a:gd name="T9" fmla="*/ 0 h 194"/>
              </a:gdLst>
              <a:ahLst/>
              <a:cxnLst>
                <a:cxn ang="0">
                  <a:pos x="T0" y="T1"/>
                </a:cxn>
                <a:cxn ang="0">
                  <a:pos x="T2" y="T3"/>
                </a:cxn>
                <a:cxn ang="0">
                  <a:pos x="T4" y="T5"/>
                </a:cxn>
                <a:cxn ang="0">
                  <a:pos x="T6" y="T7"/>
                </a:cxn>
                <a:cxn ang="0">
                  <a:pos x="T8" y="T9"/>
                </a:cxn>
              </a:cxnLst>
              <a:rect l="0" t="0" r="r" b="b"/>
              <a:pathLst>
                <a:path w="12" h="194">
                  <a:moveTo>
                    <a:pt x="11" y="0"/>
                  </a:moveTo>
                  <a:lnTo>
                    <a:pt x="0" y="12"/>
                  </a:lnTo>
                  <a:lnTo>
                    <a:pt x="0" y="193"/>
                  </a:lnTo>
                  <a:lnTo>
                    <a:pt x="11" y="171"/>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4479">
              <a:extLst>
                <a:ext uri="{FF2B5EF4-FFF2-40B4-BE49-F238E27FC236}">
                  <a16:creationId xmlns:a16="http://schemas.microsoft.com/office/drawing/2014/main" id="{E6C69419-3E61-635B-31D3-92FB5581F80C}"/>
                </a:ext>
              </a:extLst>
            </p:cNvPr>
            <p:cNvSpPr>
              <a:spLocks noChangeArrowheads="1"/>
            </p:cNvSpPr>
            <p:nvPr/>
          </p:nvSpPr>
          <p:spPr bwMode="auto">
            <a:xfrm>
              <a:off x="14520019" y="9817100"/>
              <a:ext cx="1181023" cy="1193800"/>
            </a:xfrm>
            <a:custGeom>
              <a:avLst/>
              <a:gdLst>
                <a:gd name="T0" fmla="*/ 3156 w 3282"/>
                <a:gd name="T1" fmla="*/ 0 h 3316"/>
                <a:gd name="T2" fmla="*/ 0 w 3282"/>
                <a:gd name="T3" fmla="*/ 3144 h 3316"/>
                <a:gd name="T4" fmla="*/ 0 w 3282"/>
                <a:gd name="T5" fmla="*/ 3315 h 3316"/>
                <a:gd name="T6" fmla="*/ 3281 w 3282"/>
                <a:gd name="T7" fmla="*/ 34 h 3316"/>
                <a:gd name="T8" fmla="*/ 3156 w 3282"/>
                <a:gd name="T9" fmla="*/ 0 h 3316"/>
              </a:gdLst>
              <a:ahLst/>
              <a:cxnLst>
                <a:cxn ang="0">
                  <a:pos x="T0" y="T1"/>
                </a:cxn>
                <a:cxn ang="0">
                  <a:pos x="T2" y="T3"/>
                </a:cxn>
                <a:cxn ang="0">
                  <a:pos x="T4" y="T5"/>
                </a:cxn>
                <a:cxn ang="0">
                  <a:pos x="T6" y="T7"/>
                </a:cxn>
                <a:cxn ang="0">
                  <a:pos x="T8" y="T9"/>
                </a:cxn>
              </a:cxnLst>
              <a:rect l="0" t="0" r="r" b="b"/>
              <a:pathLst>
                <a:path w="3282" h="3316">
                  <a:moveTo>
                    <a:pt x="3156" y="0"/>
                  </a:moveTo>
                  <a:lnTo>
                    <a:pt x="0" y="3144"/>
                  </a:lnTo>
                  <a:lnTo>
                    <a:pt x="0" y="3315"/>
                  </a:lnTo>
                  <a:lnTo>
                    <a:pt x="3281" y="34"/>
                  </a:lnTo>
                  <a:lnTo>
                    <a:pt x="315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4480">
              <a:extLst>
                <a:ext uri="{FF2B5EF4-FFF2-40B4-BE49-F238E27FC236}">
                  <a16:creationId xmlns:a16="http://schemas.microsoft.com/office/drawing/2014/main" id="{C7573899-6338-67F9-4070-44D0D2F19193}"/>
                </a:ext>
              </a:extLst>
            </p:cNvPr>
            <p:cNvSpPr>
              <a:spLocks noChangeArrowheads="1"/>
            </p:cNvSpPr>
            <p:nvPr/>
          </p:nvSpPr>
          <p:spPr bwMode="auto">
            <a:xfrm>
              <a:off x="14520019" y="9817100"/>
              <a:ext cx="1181023" cy="1193800"/>
            </a:xfrm>
            <a:custGeom>
              <a:avLst/>
              <a:gdLst>
                <a:gd name="T0" fmla="*/ 3156 w 3282"/>
                <a:gd name="T1" fmla="*/ 0 h 3316"/>
                <a:gd name="T2" fmla="*/ 0 w 3282"/>
                <a:gd name="T3" fmla="*/ 3144 h 3316"/>
                <a:gd name="T4" fmla="*/ 0 w 3282"/>
                <a:gd name="T5" fmla="*/ 3315 h 3316"/>
                <a:gd name="T6" fmla="*/ 3281 w 3282"/>
                <a:gd name="T7" fmla="*/ 34 h 3316"/>
                <a:gd name="T8" fmla="*/ 3156 w 3282"/>
                <a:gd name="T9" fmla="*/ 0 h 3316"/>
              </a:gdLst>
              <a:ahLst/>
              <a:cxnLst>
                <a:cxn ang="0">
                  <a:pos x="T0" y="T1"/>
                </a:cxn>
                <a:cxn ang="0">
                  <a:pos x="T2" y="T3"/>
                </a:cxn>
                <a:cxn ang="0">
                  <a:pos x="T4" y="T5"/>
                </a:cxn>
                <a:cxn ang="0">
                  <a:pos x="T6" y="T7"/>
                </a:cxn>
                <a:cxn ang="0">
                  <a:pos x="T8" y="T9"/>
                </a:cxn>
              </a:cxnLst>
              <a:rect l="0" t="0" r="r" b="b"/>
              <a:pathLst>
                <a:path w="3282" h="3316">
                  <a:moveTo>
                    <a:pt x="3156" y="0"/>
                  </a:moveTo>
                  <a:lnTo>
                    <a:pt x="0" y="3144"/>
                  </a:lnTo>
                  <a:lnTo>
                    <a:pt x="0" y="3315"/>
                  </a:lnTo>
                  <a:lnTo>
                    <a:pt x="3281" y="34"/>
                  </a:lnTo>
                  <a:lnTo>
                    <a:pt x="315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4481">
              <a:extLst>
                <a:ext uri="{FF2B5EF4-FFF2-40B4-BE49-F238E27FC236}">
                  <a16:creationId xmlns:a16="http://schemas.microsoft.com/office/drawing/2014/main" id="{E14D1F6B-85E6-6B88-90F5-0D687D92D991}"/>
                </a:ext>
              </a:extLst>
            </p:cNvPr>
            <p:cNvSpPr>
              <a:spLocks noChangeArrowheads="1"/>
            </p:cNvSpPr>
            <p:nvPr/>
          </p:nvSpPr>
          <p:spPr bwMode="auto">
            <a:xfrm>
              <a:off x="14516844" y="11068050"/>
              <a:ext cx="49209" cy="25400"/>
            </a:xfrm>
            <a:custGeom>
              <a:avLst/>
              <a:gdLst>
                <a:gd name="T0" fmla="*/ 11 w 137"/>
                <a:gd name="T1" fmla="*/ 0 h 69"/>
                <a:gd name="T2" fmla="*/ 0 w 137"/>
                <a:gd name="T3" fmla="*/ 22 h 69"/>
                <a:gd name="T4" fmla="*/ 0 w 137"/>
                <a:gd name="T5" fmla="*/ 34 h 69"/>
                <a:gd name="T6" fmla="*/ 125 w 137"/>
                <a:gd name="T7" fmla="*/ 68 h 69"/>
                <a:gd name="T8" fmla="*/ 136 w 137"/>
                <a:gd name="T9" fmla="*/ 56 h 69"/>
                <a:gd name="T10" fmla="*/ 11 w 137"/>
                <a:gd name="T11" fmla="*/ 22 h 69"/>
                <a:gd name="T12" fmla="*/ 11 w 13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1" y="0"/>
                  </a:moveTo>
                  <a:lnTo>
                    <a:pt x="0" y="22"/>
                  </a:lnTo>
                  <a:lnTo>
                    <a:pt x="0" y="34"/>
                  </a:lnTo>
                  <a:lnTo>
                    <a:pt x="125" y="68"/>
                  </a:lnTo>
                  <a:lnTo>
                    <a:pt x="136" y="56"/>
                  </a:lnTo>
                  <a:lnTo>
                    <a:pt x="11" y="22"/>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4482">
              <a:extLst>
                <a:ext uri="{FF2B5EF4-FFF2-40B4-BE49-F238E27FC236}">
                  <a16:creationId xmlns:a16="http://schemas.microsoft.com/office/drawing/2014/main" id="{8C42F8C6-A2D3-3D58-9366-5527D639E6A3}"/>
                </a:ext>
              </a:extLst>
            </p:cNvPr>
            <p:cNvSpPr>
              <a:spLocks noChangeArrowheads="1"/>
            </p:cNvSpPr>
            <p:nvPr/>
          </p:nvSpPr>
          <p:spPr bwMode="auto">
            <a:xfrm>
              <a:off x="14516844" y="11068050"/>
              <a:ext cx="49209" cy="25400"/>
            </a:xfrm>
            <a:custGeom>
              <a:avLst/>
              <a:gdLst>
                <a:gd name="T0" fmla="*/ 11 w 137"/>
                <a:gd name="T1" fmla="*/ 0 h 69"/>
                <a:gd name="T2" fmla="*/ 0 w 137"/>
                <a:gd name="T3" fmla="*/ 22 h 69"/>
                <a:gd name="T4" fmla="*/ 0 w 137"/>
                <a:gd name="T5" fmla="*/ 34 h 69"/>
                <a:gd name="T6" fmla="*/ 125 w 137"/>
                <a:gd name="T7" fmla="*/ 68 h 69"/>
                <a:gd name="T8" fmla="*/ 136 w 137"/>
                <a:gd name="T9" fmla="*/ 56 h 69"/>
                <a:gd name="T10" fmla="*/ 11 w 137"/>
                <a:gd name="T11" fmla="*/ 22 h 69"/>
                <a:gd name="T12" fmla="*/ 11 w 13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1" y="0"/>
                  </a:moveTo>
                  <a:lnTo>
                    <a:pt x="0" y="22"/>
                  </a:lnTo>
                  <a:lnTo>
                    <a:pt x="0" y="34"/>
                  </a:lnTo>
                  <a:lnTo>
                    <a:pt x="125" y="68"/>
                  </a:lnTo>
                  <a:lnTo>
                    <a:pt x="136" y="56"/>
                  </a:lnTo>
                  <a:lnTo>
                    <a:pt x="11" y="22"/>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4483">
              <a:extLst>
                <a:ext uri="{FF2B5EF4-FFF2-40B4-BE49-F238E27FC236}">
                  <a16:creationId xmlns:a16="http://schemas.microsoft.com/office/drawing/2014/main" id="{3DB3783A-2976-1346-E460-20FB63F9C397}"/>
                </a:ext>
              </a:extLst>
            </p:cNvPr>
            <p:cNvSpPr>
              <a:spLocks noChangeArrowheads="1"/>
            </p:cNvSpPr>
            <p:nvPr/>
          </p:nvSpPr>
          <p:spPr bwMode="auto">
            <a:xfrm>
              <a:off x="14520018" y="9842500"/>
              <a:ext cx="1274679" cy="1246188"/>
            </a:xfrm>
            <a:custGeom>
              <a:avLst/>
              <a:gdLst>
                <a:gd name="T0" fmla="*/ 3406 w 3543"/>
                <a:gd name="T1" fmla="*/ 0 h 3463"/>
                <a:gd name="T2" fmla="*/ 0 w 3543"/>
                <a:gd name="T3" fmla="*/ 3406 h 3463"/>
                <a:gd name="T4" fmla="*/ 0 w 3543"/>
                <a:gd name="T5" fmla="*/ 3428 h 3463"/>
                <a:gd name="T6" fmla="*/ 125 w 3543"/>
                <a:gd name="T7" fmla="*/ 3462 h 3463"/>
                <a:gd name="T8" fmla="*/ 3542 w 3543"/>
                <a:gd name="T9" fmla="*/ 45 h 3463"/>
                <a:gd name="T10" fmla="*/ 3406 w 3543"/>
                <a:gd name="T11" fmla="*/ 0 h 3463"/>
              </a:gdLst>
              <a:ahLst/>
              <a:cxnLst>
                <a:cxn ang="0">
                  <a:pos x="T0" y="T1"/>
                </a:cxn>
                <a:cxn ang="0">
                  <a:pos x="T2" y="T3"/>
                </a:cxn>
                <a:cxn ang="0">
                  <a:pos x="T4" y="T5"/>
                </a:cxn>
                <a:cxn ang="0">
                  <a:pos x="T6" y="T7"/>
                </a:cxn>
                <a:cxn ang="0">
                  <a:pos x="T8" y="T9"/>
                </a:cxn>
                <a:cxn ang="0">
                  <a:pos x="T10" y="T11"/>
                </a:cxn>
              </a:cxnLst>
              <a:rect l="0" t="0" r="r" b="b"/>
              <a:pathLst>
                <a:path w="3543" h="3463">
                  <a:moveTo>
                    <a:pt x="3406" y="0"/>
                  </a:moveTo>
                  <a:lnTo>
                    <a:pt x="0" y="3406"/>
                  </a:lnTo>
                  <a:lnTo>
                    <a:pt x="0" y="3428"/>
                  </a:lnTo>
                  <a:lnTo>
                    <a:pt x="125" y="3462"/>
                  </a:lnTo>
                  <a:lnTo>
                    <a:pt x="3542" y="45"/>
                  </a:lnTo>
                  <a:lnTo>
                    <a:pt x="34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4484">
              <a:extLst>
                <a:ext uri="{FF2B5EF4-FFF2-40B4-BE49-F238E27FC236}">
                  <a16:creationId xmlns:a16="http://schemas.microsoft.com/office/drawing/2014/main" id="{DE7D9315-7627-844A-0CE0-6F7B63EE3DC6}"/>
                </a:ext>
              </a:extLst>
            </p:cNvPr>
            <p:cNvSpPr>
              <a:spLocks noChangeArrowheads="1"/>
            </p:cNvSpPr>
            <p:nvPr/>
          </p:nvSpPr>
          <p:spPr bwMode="auto">
            <a:xfrm>
              <a:off x="14520018" y="9842500"/>
              <a:ext cx="1274679" cy="1246188"/>
            </a:xfrm>
            <a:custGeom>
              <a:avLst/>
              <a:gdLst>
                <a:gd name="T0" fmla="*/ 3406 w 3543"/>
                <a:gd name="T1" fmla="*/ 0 h 3463"/>
                <a:gd name="T2" fmla="*/ 0 w 3543"/>
                <a:gd name="T3" fmla="*/ 3406 h 3463"/>
                <a:gd name="T4" fmla="*/ 0 w 3543"/>
                <a:gd name="T5" fmla="*/ 3428 h 3463"/>
                <a:gd name="T6" fmla="*/ 125 w 3543"/>
                <a:gd name="T7" fmla="*/ 3462 h 3463"/>
                <a:gd name="T8" fmla="*/ 3542 w 3543"/>
                <a:gd name="T9" fmla="*/ 45 h 3463"/>
                <a:gd name="T10" fmla="*/ 3406 w 3543"/>
                <a:gd name="T11" fmla="*/ 0 h 3463"/>
              </a:gdLst>
              <a:ahLst/>
              <a:cxnLst>
                <a:cxn ang="0">
                  <a:pos x="T0" y="T1"/>
                </a:cxn>
                <a:cxn ang="0">
                  <a:pos x="T2" y="T3"/>
                </a:cxn>
                <a:cxn ang="0">
                  <a:pos x="T4" y="T5"/>
                </a:cxn>
                <a:cxn ang="0">
                  <a:pos x="T6" y="T7"/>
                </a:cxn>
                <a:cxn ang="0">
                  <a:pos x="T8" y="T9"/>
                </a:cxn>
                <a:cxn ang="0">
                  <a:pos x="T10" y="T11"/>
                </a:cxn>
              </a:cxnLst>
              <a:rect l="0" t="0" r="r" b="b"/>
              <a:pathLst>
                <a:path w="3543" h="3463">
                  <a:moveTo>
                    <a:pt x="3406" y="0"/>
                  </a:moveTo>
                  <a:lnTo>
                    <a:pt x="0" y="3406"/>
                  </a:lnTo>
                  <a:lnTo>
                    <a:pt x="0" y="3428"/>
                  </a:lnTo>
                  <a:lnTo>
                    <a:pt x="125" y="3462"/>
                  </a:lnTo>
                  <a:lnTo>
                    <a:pt x="3542" y="45"/>
                  </a:lnTo>
                  <a:lnTo>
                    <a:pt x="34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4485">
              <a:extLst>
                <a:ext uri="{FF2B5EF4-FFF2-40B4-BE49-F238E27FC236}">
                  <a16:creationId xmlns:a16="http://schemas.microsoft.com/office/drawing/2014/main" id="{D0F6B58A-22F5-65D0-A5AC-D31910C2C8D2}"/>
                </a:ext>
              </a:extLst>
            </p:cNvPr>
            <p:cNvSpPr>
              <a:spLocks noChangeArrowheads="1"/>
            </p:cNvSpPr>
            <p:nvPr/>
          </p:nvSpPr>
          <p:spPr bwMode="auto">
            <a:xfrm>
              <a:off x="14605739" y="11101388"/>
              <a:ext cx="53971" cy="17462"/>
            </a:xfrm>
            <a:custGeom>
              <a:avLst/>
              <a:gdLst>
                <a:gd name="T0" fmla="*/ 11 w 148"/>
                <a:gd name="T1" fmla="*/ 0 h 47"/>
                <a:gd name="T2" fmla="*/ 0 w 148"/>
                <a:gd name="T3" fmla="*/ 12 h 47"/>
                <a:gd name="T4" fmla="*/ 136 w 148"/>
                <a:gd name="T5" fmla="*/ 46 h 47"/>
                <a:gd name="T6" fmla="*/ 147 w 148"/>
                <a:gd name="T7" fmla="*/ 46 h 47"/>
                <a:gd name="T8" fmla="*/ 11 w 148"/>
                <a:gd name="T9" fmla="*/ 0 h 47"/>
              </a:gdLst>
              <a:ahLst/>
              <a:cxnLst>
                <a:cxn ang="0">
                  <a:pos x="T0" y="T1"/>
                </a:cxn>
                <a:cxn ang="0">
                  <a:pos x="T2" y="T3"/>
                </a:cxn>
                <a:cxn ang="0">
                  <a:pos x="T4" y="T5"/>
                </a:cxn>
                <a:cxn ang="0">
                  <a:pos x="T6" y="T7"/>
                </a:cxn>
                <a:cxn ang="0">
                  <a:pos x="T8" y="T9"/>
                </a:cxn>
              </a:cxnLst>
              <a:rect l="0" t="0" r="r" b="b"/>
              <a:pathLst>
                <a:path w="148" h="47">
                  <a:moveTo>
                    <a:pt x="11" y="0"/>
                  </a:moveTo>
                  <a:lnTo>
                    <a:pt x="0" y="12"/>
                  </a:lnTo>
                  <a:lnTo>
                    <a:pt x="136" y="46"/>
                  </a:lnTo>
                  <a:lnTo>
                    <a:pt x="147" y="46"/>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4486">
              <a:extLst>
                <a:ext uri="{FF2B5EF4-FFF2-40B4-BE49-F238E27FC236}">
                  <a16:creationId xmlns:a16="http://schemas.microsoft.com/office/drawing/2014/main" id="{D9026325-D834-1C14-A969-597272A2D5B7}"/>
                </a:ext>
              </a:extLst>
            </p:cNvPr>
            <p:cNvSpPr>
              <a:spLocks noChangeArrowheads="1"/>
            </p:cNvSpPr>
            <p:nvPr/>
          </p:nvSpPr>
          <p:spPr bwMode="auto">
            <a:xfrm>
              <a:off x="14605739" y="11101388"/>
              <a:ext cx="53971" cy="17462"/>
            </a:xfrm>
            <a:custGeom>
              <a:avLst/>
              <a:gdLst>
                <a:gd name="T0" fmla="*/ 11 w 148"/>
                <a:gd name="T1" fmla="*/ 0 h 47"/>
                <a:gd name="T2" fmla="*/ 0 w 148"/>
                <a:gd name="T3" fmla="*/ 12 h 47"/>
                <a:gd name="T4" fmla="*/ 136 w 148"/>
                <a:gd name="T5" fmla="*/ 46 h 47"/>
                <a:gd name="T6" fmla="*/ 147 w 148"/>
                <a:gd name="T7" fmla="*/ 46 h 47"/>
                <a:gd name="T8" fmla="*/ 11 w 148"/>
                <a:gd name="T9" fmla="*/ 0 h 47"/>
              </a:gdLst>
              <a:ahLst/>
              <a:cxnLst>
                <a:cxn ang="0">
                  <a:pos x="T0" y="T1"/>
                </a:cxn>
                <a:cxn ang="0">
                  <a:pos x="T2" y="T3"/>
                </a:cxn>
                <a:cxn ang="0">
                  <a:pos x="T4" y="T5"/>
                </a:cxn>
                <a:cxn ang="0">
                  <a:pos x="T6" y="T7"/>
                </a:cxn>
                <a:cxn ang="0">
                  <a:pos x="T8" y="T9"/>
                </a:cxn>
              </a:cxnLst>
              <a:rect l="0" t="0" r="r" b="b"/>
              <a:pathLst>
                <a:path w="148" h="47">
                  <a:moveTo>
                    <a:pt x="11" y="0"/>
                  </a:moveTo>
                  <a:lnTo>
                    <a:pt x="0" y="12"/>
                  </a:lnTo>
                  <a:lnTo>
                    <a:pt x="136" y="46"/>
                  </a:lnTo>
                  <a:lnTo>
                    <a:pt x="147" y="46"/>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4487">
              <a:extLst>
                <a:ext uri="{FF2B5EF4-FFF2-40B4-BE49-F238E27FC236}">
                  <a16:creationId xmlns:a16="http://schemas.microsoft.com/office/drawing/2014/main" id="{B9967F15-72F1-DF94-8159-55F2ABD80601}"/>
                </a:ext>
              </a:extLst>
            </p:cNvPr>
            <p:cNvSpPr>
              <a:spLocks noChangeArrowheads="1"/>
            </p:cNvSpPr>
            <p:nvPr/>
          </p:nvSpPr>
          <p:spPr bwMode="auto">
            <a:xfrm>
              <a:off x="14610500" y="9871076"/>
              <a:ext cx="1279442" cy="1247775"/>
            </a:xfrm>
            <a:custGeom>
              <a:avLst/>
              <a:gdLst>
                <a:gd name="T0" fmla="*/ 3417 w 3554"/>
                <a:gd name="T1" fmla="*/ 0 h 3464"/>
                <a:gd name="T2" fmla="*/ 0 w 3554"/>
                <a:gd name="T3" fmla="*/ 3417 h 3464"/>
                <a:gd name="T4" fmla="*/ 136 w 3554"/>
                <a:gd name="T5" fmla="*/ 3463 h 3464"/>
                <a:gd name="T6" fmla="*/ 3553 w 3554"/>
                <a:gd name="T7" fmla="*/ 35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17"/>
                  </a:lnTo>
                  <a:lnTo>
                    <a:pt x="136" y="3463"/>
                  </a:lnTo>
                  <a:lnTo>
                    <a:pt x="3553" y="35"/>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4488">
              <a:extLst>
                <a:ext uri="{FF2B5EF4-FFF2-40B4-BE49-F238E27FC236}">
                  <a16:creationId xmlns:a16="http://schemas.microsoft.com/office/drawing/2014/main" id="{FA2E238F-8407-3F71-EFDE-A7AA72F39BBB}"/>
                </a:ext>
              </a:extLst>
            </p:cNvPr>
            <p:cNvSpPr>
              <a:spLocks noChangeArrowheads="1"/>
            </p:cNvSpPr>
            <p:nvPr/>
          </p:nvSpPr>
          <p:spPr bwMode="auto">
            <a:xfrm>
              <a:off x="14610500" y="9871076"/>
              <a:ext cx="1279442" cy="1247775"/>
            </a:xfrm>
            <a:custGeom>
              <a:avLst/>
              <a:gdLst>
                <a:gd name="T0" fmla="*/ 3417 w 3554"/>
                <a:gd name="T1" fmla="*/ 0 h 3464"/>
                <a:gd name="T2" fmla="*/ 0 w 3554"/>
                <a:gd name="T3" fmla="*/ 3417 h 3464"/>
                <a:gd name="T4" fmla="*/ 136 w 3554"/>
                <a:gd name="T5" fmla="*/ 3463 h 3464"/>
                <a:gd name="T6" fmla="*/ 3553 w 3554"/>
                <a:gd name="T7" fmla="*/ 35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17"/>
                  </a:lnTo>
                  <a:lnTo>
                    <a:pt x="136" y="3463"/>
                  </a:lnTo>
                  <a:lnTo>
                    <a:pt x="3553" y="35"/>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4489">
              <a:extLst>
                <a:ext uri="{FF2B5EF4-FFF2-40B4-BE49-F238E27FC236}">
                  <a16:creationId xmlns:a16="http://schemas.microsoft.com/office/drawing/2014/main" id="{B8ECD6C3-DD56-1FF5-0F9D-7A33CFD862B3}"/>
                </a:ext>
              </a:extLst>
            </p:cNvPr>
            <p:cNvSpPr>
              <a:spLocks noChangeArrowheads="1"/>
            </p:cNvSpPr>
            <p:nvPr/>
          </p:nvSpPr>
          <p:spPr bwMode="auto">
            <a:xfrm>
              <a:off x="14699395" y="11129964"/>
              <a:ext cx="53971" cy="15875"/>
            </a:xfrm>
            <a:custGeom>
              <a:avLst/>
              <a:gdLst>
                <a:gd name="T0" fmla="*/ 11 w 148"/>
                <a:gd name="T1" fmla="*/ 0 h 46"/>
                <a:gd name="T2" fmla="*/ 0 w 148"/>
                <a:gd name="T3" fmla="*/ 0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0"/>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4490">
              <a:extLst>
                <a:ext uri="{FF2B5EF4-FFF2-40B4-BE49-F238E27FC236}">
                  <a16:creationId xmlns:a16="http://schemas.microsoft.com/office/drawing/2014/main" id="{5CD8A8D4-AD86-2D90-7D86-49DADDC671E8}"/>
                </a:ext>
              </a:extLst>
            </p:cNvPr>
            <p:cNvSpPr>
              <a:spLocks noChangeArrowheads="1"/>
            </p:cNvSpPr>
            <p:nvPr/>
          </p:nvSpPr>
          <p:spPr bwMode="auto">
            <a:xfrm>
              <a:off x="14699395" y="11129964"/>
              <a:ext cx="53971" cy="15875"/>
            </a:xfrm>
            <a:custGeom>
              <a:avLst/>
              <a:gdLst>
                <a:gd name="T0" fmla="*/ 11 w 148"/>
                <a:gd name="T1" fmla="*/ 0 h 46"/>
                <a:gd name="T2" fmla="*/ 0 w 148"/>
                <a:gd name="T3" fmla="*/ 0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0"/>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4491">
              <a:extLst>
                <a:ext uri="{FF2B5EF4-FFF2-40B4-BE49-F238E27FC236}">
                  <a16:creationId xmlns:a16="http://schemas.microsoft.com/office/drawing/2014/main" id="{0800F1EA-1071-4F70-EEE1-6A51FDACFE21}"/>
                </a:ext>
              </a:extLst>
            </p:cNvPr>
            <p:cNvSpPr>
              <a:spLocks noChangeArrowheads="1"/>
            </p:cNvSpPr>
            <p:nvPr/>
          </p:nvSpPr>
          <p:spPr bwMode="auto">
            <a:xfrm>
              <a:off x="14704157" y="9894889"/>
              <a:ext cx="1279442" cy="1247775"/>
            </a:xfrm>
            <a:custGeom>
              <a:avLst/>
              <a:gdLst>
                <a:gd name="T0" fmla="*/ 3417 w 3554"/>
                <a:gd name="T1" fmla="*/ 0 h 3464"/>
                <a:gd name="T2" fmla="*/ 0 w 3554"/>
                <a:gd name="T3" fmla="*/ 3429 h 3464"/>
                <a:gd name="T4" fmla="*/ 136 w 3554"/>
                <a:gd name="T5" fmla="*/ 3463 h 3464"/>
                <a:gd name="T6" fmla="*/ 3553 w 3554"/>
                <a:gd name="T7" fmla="*/ 46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29"/>
                  </a:lnTo>
                  <a:lnTo>
                    <a:pt x="136" y="3463"/>
                  </a:lnTo>
                  <a:lnTo>
                    <a:pt x="3553" y="46"/>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4492">
              <a:extLst>
                <a:ext uri="{FF2B5EF4-FFF2-40B4-BE49-F238E27FC236}">
                  <a16:creationId xmlns:a16="http://schemas.microsoft.com/office/drawing/2014/main" id="{7CC6521E-9557-DA21-0464-1EF074A5C01E}"/>
                </a:ext>
              </a:extLst>
            </p:cNvPr>
            <p:cNvSpPr>
              <a:spLocks noChangeArrowheads="1"/>
            </p:cNvSpPr>
            <p:nvPr/>
          </p:nvSpPr>
          <p:spPr bwMode="auto">
            <a:xfrm>
              <a:off x="14704157" y="9894889"/>
              <a:ext cx="1279442" cy="1247775"/>
            </a:xfrm>
            <a:custGeom>
              <a:avLst/>
              <a:gdLst>
                <a:gd name="T0" fmla="*/ 3417 w 3554"/>
                <a:gd name="T1" fmla="*/ 0 h 3464"/>
                <a:gd name="T2" fmla="*/ 0 w 3554"/>
                <a:gd name="T3" fmla="*/ 3429 h 3464"/>
                <a:gd name="T4" fmla="*/ 136 w 3554"/>
                <a:gd name="T5" fmla="*/ 3463 h 3464"/>
                <a:gd name="T6" fmla="*/ 3553 w 3554"/>
                <a:gd name="T7" fmla="*/ 46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29"/>
                  </a:lnTo>
                  <a:lnTo>
                    <a:pt x="136" y="3463"/>
                  </a:lnTo>
                  <a:lnTo>
                    <a:pt x="3553" y="46"/>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4493">
              <a:extLst>
                <a:ext uri="{FF2B5EF4-FFF2-40B4-BE49-F238E27FC236}">
                  <a16:creationId xmlns:a16="http://schemas.microsoft.com/office/drawing/2014/main" id="{58F97D50-B03E-0CE1-2C89-F4074C2F590F}"/>
                </a:ext>
              </a:extLst>
            </p:cNvPr>
            <p:cNvSpPr>
              <a:spLocks noChangeArrowheads="1"/>
            </p:cNvSpPr>
            <p:nvPr/>
          </p:nvSpPr>
          <p:spPr bwMode="auto">
            <a:xfrm>
              <a:off x="14794638" y="11153776"/>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4494">
              <a:extLst>
                <a:ext uri="{FF2B5EF4-FFF2-40B4-BE49-F238E27FC236}">
                  <a16:creationId xmlns:a16="http://schemas.microsoft.com/office/drawing/2014/main" id="{CBDE96F1-AF06-1036-5FDB-39D67D64A79A}"/>
                </a:ext>
              </a:extLst>
            </p:cNvPr>
            <p:cNvSpPr>
              <a:spLocks noChangeArrowheads="1"/>
            </p:cNvSpPr>
            <p:nvPr/>
          </p:nvSpPr>
          <p:spPr bwMode="auto">
            <a:xfrm>
              <a:off x="14794638" y="11153776"/>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4495">
              <a:extLst>
                <a:ext uri="{FF2B5EF4-FFF2-40B4-BE49-F238E27FC236}">
                  <a16:creationId xmlns:a16="http://schemas.microsoft.com/office/drawing/2014/main" id="{56857B5B-DAB6-F5FA-0455-A81BAA367E98}"/>
                </a:ext>
              </a:extLst>
            </p:cNvPr>
            <p:cNvSpPr>
              <a:spLocks noChangeArrowheads="1"/>
            </p:cNvSpPr>
            <p:nvPr/>
          </p:nvSpPr>
          <p:spPr bwMode="auto">
            <a:xfrm>
              <a:off x="14797813" y="9923464"/>
              <a:ext cx="1279442" cy="1246187"/>
            </a:xfrm>
            <a:custGeom>
              <a:avLst/>
              <a:gdLst>
                <a:gd name="T0" fmla="*/ 3417 w 3554"/>
                <a:gd name="T1" fmla="*/ 0 h 3463"/>
                <a:gd name="T2" fmla="*/ 0 w 3554"/>
                <a:gd name="T3" fmla="*/ 3417 h 3463"/>
                <a:gd name="T4" fmla="*/ 136 w 3554"/>
                <a:gd name="T5" fmla="*/ 3462 h 3463"/>
                <a:gd name="T6" fmla="*/ 3553 w 3554"/>
                <a:gd name="T7" fmla="*/ 34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17"/>
                  </a:lnTo>
                  <a:lnTo>
                    <a:pt x="136" y="3462"/>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4496">
              <a:extLst>
                <a:ext uri="{FF2B5EF4-FFF2-40B4-BE49-F238E27FC236}">
                  <a16:creationId xmlns:a16="http://schemas.microsoft.com/office/drawing/2014/main" id="{66D304A6-2209-1B92-2588-CC10BA2770C0}"/>
                </a:ext>
              </a:extLst>
            </p:cNvPr>
            <p:cNvSpPr>
              <a:spLocks noChangeArrowheads="1"/>
            </p:cNvSpPr>
            <p:nvPr/>
          </p:nvSpPr>
          <p:spPr bwMode="auto">
            <a:xfrm>
              <a:off x="14797813" y="9923464"/>
              <a:ext cx="1279442" cy="1246187"/>
            </a:xfrm>
            <a:custGeom>
              <a:avLst/>
              <a:gdLst>
                <a:gd name="T0" fmla="*/ 3417 w 3554"/>
                <a:gd name="T1" fmla="*/ 0 h 3463"/>
                <a:gd name="T2" fmla="*/ 0 w 3554"/>
                <a:gd name="T3" fmla="*/ 3417 h 3463"/>
                <a:gd name="T4" fmla="*/ 136 w 3554"/>
                <a:gd name="T5" fmla="*/ 3462 h 3463"/>
                <a:gd name="T6" fmla="*/ 3553 w 3554"/>
                <a:gd name="T7" fmla="*/ 34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17"/>
                  </a:lnTo>
                  <a:lnTo>
                    <a:pt x="136" y="3462"/>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4497">
              <a:extLst>
                <a:ext uri="{FF2B5EF4-FFF2-40B4-BE49-F238E27FC236}">
                  <a16:creationId xmlns:a16="http://schemas.microsoft.com/office/drawing/2014/main" id="{76CEDD5B-85E1-3740-0762-94C4D7028CA6}"/>
                </a:ext>
              </a:extLst>
            </p:cNvPr>
            <p:cNvSpPr>
              <a:spLocks noChangeArrowheads="1"/>
            </p:cNvSpPr>
            <p:nvPr/>
          </p:nvSpPr>
          <p:spPr bwMode="auto">
            <a:xfrm>
              <a:off x="14888294" y="11182351"/>
              <a:ext cx="49209" cy="17463"/>
            </a:xfrm>
            <a:custGeom>
              <a:avLst/>
              <a:gdLst>
                <a:gd name="T0" fmla="*/ 11 w 137"/>
                <a:gd name="T1" fmla="*/ 0 h 47"/>
                <a:gd name="T2" fmla="*/ 0 w 137"/>
                <a:gd name="T3" fmla="*/ 0 h 47"/>
                <a:gd name="T4" fmla="*/ 136 w 137"/>
                <a:gd name="T5" fmla="*/ 46 h 47"/>
                <a:gd name="T6" fmla="*/ 136 w 137"/>
                <a:gd name="T7" fmla="*/ 35 h 47"/>
                <a:gd name="T8" fmla="*/ 11 w 137"/>
                <a:gd name="T9" fmla="*/ 0 h 47"/>
              </a:gdLst>
              <a:ahLst/>
              <a:cxnLst>
                <a:cxn ang="0">
                  <a:pos x="T0" y="T1"/>
                </a:cxn>
                <a:cxn ang="0">
                  <a:pos x="T2" y="T3"/>
                </a:cxn>
                <a:cxn ang="0">
                  <a:pos x="T4" y="T5"/>
                </a:cxn>
                <a:cxn ang="0">
                  <a:pos x="T6" y="T7"/>
                </a:cxn>
                <a:cxn ang="0">
                  <a:pos x="T8" y="T9"/>
                </a:cxn>
              </a:cxnLst>
              <a:rect l="0" t="0" r="r" b="b"/>
              <a:pathLst>
                <a:path w="137" h="47">
                  <a:moveTo>
                    <a:pt x="11" y="0"/>
                  </a:moveTo>
                  <a:lnTo>
                    <a:pt x="0" y="0"/>
                  </a:lnTo>
                  <a:lnTo>
                    <a:pt x="136" y="46"/>
                  </a:lnTo>
                  <a:lnTo>
                    <a:pt x="136" y="3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4498">
              <a:extLst>
                <a:ext uri="{FF2B5EF4-FFF2-40B4-BE49-F238E27FC236}">
                  <a16:creationId xmlns:a16="http://schemas.microsoft.com/office/drawing/2014/main" id="{2ADC30A6-9E28-6861-2AC2-3A6BF33EBA76}"/>
                </a:ext>
              </a:extLst>
            </p:cNvPr>
            <p:cNvSpPr>
              <a:spLocks noChangeArrowheads="1"/>
            </p:cNvSpPr>
            <p:nvPr/>
          </p:nvSpPr>
          <p:spPr bwMode="auto">
            <a:xfrm>
              <a:off x="14888294" y="11182351"/>
              <a:ext cx="49209" cy="17463"/>
            </a:xfrm>
            <a:custGeom>
              <a:avLst/>
              <a:gdLst>
                <a:gd name="T0" fmla="*/ 11 w 137"/>
                <a:gd name="T1" fmla="*/ 0 h 47"/>
                <a:gd name="T2" fmla="*/ 0 w 137"/>
                <a:gd name="T3" fmla="*/ 0 h 47"/>
                <a:gd name="T4" fmla="*/ 136 w 137"/>
                <a:gd name="T5" fmla="*/ 46 h 47"/>
                <a:gd name="T6" fmla="*/ 136 w 137"/>
                <a:gd name="T7" fmla="*/ 35 h 47"/>
                <a:gd name="T8" fmla="*/ 11 w 137"/>
                <a:gd name="T9" fmla="*/ 0 h 47"/>
              </a:gdLst>
              <a:ahLst/>
              <a:cxnLst>
                <a:cxn ang="0">
                  <a:pos x="T0" y="T1"/>
                </a:cxn>
                <a:cxn ang="0">
                  <a:pos x="T2" y="T3"/>
                </a:cxn>
                <a:cxn ang="0">
                  <a:pos x="T4" y="T5"/>
                </a:cxn>
                <a:cxn ang="0">
                  <a:pos x="T6" y="T7"/>
                </a:cxn>
                <a:cxn ang="0">
                  <a:pos x="T8" y="T9"/>
                </a:cxn>
              </a:cxnLst>
              <a:rect l="0" t="0" r="r" b="b"/>
              <a:pathLst>
                <a:path w="137" h="47">
                  <a:moveTo>
                    <a:pt x="11" y="0"/>
                  </a:moveTo>
                  <a:lnTo>
                    <a:pt x="0" y="0"/>
                  </a:lnTo>
                  <a:lnTo>
                    <a:pt x="136" y="46"/>
                  </a:lnTo>
                  <a:lnTo>
                    <a:pt x="136" y="3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4499">
              <a:extLst>
                <a:ext uri="{FF2B5EF4-FFF2-40B4-BE49-F238E27FC236}">
                  <a16:creationId xmlns:a16="http://schemas.microsoft.com/office/drawing/2014/main" id="{773E04E5-1FCB-D079-A799-79882EABBC01}"/>
                </a:ext>
              </a:extLst>
            </p:cNvPr>
            <p:cNvSpPr>
              <a:spLocks noChangeArrowheads="1"/>
            </p:cNvSpPr>
            <p:nvPr/>
          </p:nvSpPr>
          <p:spPr bwMode="auto">
            <a:xfrm>
              <a:off x="14891470" y="9948864"/>
              <a:ext cx="1279442" cy="1247775"/>
            </a:xfrm>
            <a:custGeom>
              <a:avLst/>
              <a:gdLst>
                <a:gd name="T0" fmla="*/ 3417 w 3554"/>
                <a:gd name="T1" fmla="*/ 0 h 3464"/>
                <a:gd name="T2" fmla="*/ 0 w 3554"/>
                <a:gd name="T3" fmla="*/ 3428 h 3464"/>
                <a:gd name="T4" fmla="*/ 125 w 3554"/>
                <a:gd name="T5" fmla="*/ 3463 h 3464"/>
                <a:gd name="T6" fmla="*/ 3553 w 3554"/>
                <a:gd name="T7" fmla="*/ 46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28"/>
                  </a:lnTo>
                  <a:lnTo>
                    <a:pt x="125" y="3463"/>
                  </a:lnTo>
                  <a:lnTo>
                    <a:pt x="3553" y="46"/>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4500">
              <a:extLst>
                <a:ext uri="{FF2B5EF4-FFF2-40B4-BE49-F238E27FC236}">
                  <a16:creationId xmlns:a16="http://schemas.microsoft.com/office/drawing/2014/main" id="{8FEDCC74-19E5-8095-A633-F566FAAF0250}"/>
                </a:ext>
              </a:extLst>
            </p:cNvPr>
            <p:cNvSpPr>
              <a:spLocks noChangeArrowheads="1"/>
            </p:cNvSpPr>
            <p:nvPr/>
          </p:nvSpPr>
          <p:spPr bwMode="auto">
            <a:xfrm>
              <a:off x="14891470" y="9948864"/>
              <a:ext cx="1279442" cy="1247775"/>
            </a:xfrm>
            <a:custGeom>
              <a:avLst/>
              <a:gdLst>
                <a:gd name="T0" fmla="*/ 3417 w 3554"/>
                <a:gd name="T1" fmla="*/ 0 h 3464"/>
                <a:gd name="T2" fmla="*/ 0 w 3554"/>
                <a:gd name="T3" fmla="*/ 3428 h 3464"/>
                <a:gd name="T4" fmla="*/ 125 w 3554"/>
                <a:gd name="T5" fmla="*/ 3463 h 3464"/>
                <a:gd name="T6" fmla="*/ 3553 w 3554"/>
                <a:gd name="T7" fmla="*/ 46 h 3464"/>
                <a:gd name="T8" fmla="*/ 3417 w 3554"/>
                <a:gd name="T9" fmla="*/ 0 h 3464"/>
              </a:gdLst>
              <a:ahLst/>
              <a:cxnLst>
                <a:cxn ang="0">
                  <a:pos x="T0" y="T1"/>
                </a:cxn>
                <a:cxn ang="0">
                  <a:pos x="T2" y="T3"/>
                </a:cxn>
                <a:cxn ang="0">
                  <a:pos x="T4" y="T5"/>
                </a:cxn>
                <a:cxn ang="0">
                  <a:pos x="T6" y="T7"/>
                </a:cxn>
                <a:cxn ang="0">
                  <a:pos x="T8" y="T9"/>
                </a:cxn>
              </a:cxnLst>
              <a:rect l="0" t="0" r="r" b="b"/>
              <a:pathLst>
                <a:path w="3554" h="3464">
                  <a:moveTo>
                    <a:pt x="3417" y="0"/>
                  </a:moveTo>
                  <a:lnTo>
                    <a:pt x="0" y="3428"/>
                  </a:lnTo>
                  <a:lnTo>
                    <a:pt x="125" y="3463"/>
                  </a:lnTo>
                  <a:lnTo>
                    <a:pt x="3553" y="46"/>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4501">
              <a:extLst>
                <a:ext uri="{FF2B5EF4-FFF2-40B4-BE49-F238E27FC236}">
                  <a16:creationId xmlns:a16="http://schemas.microsoft.com/office/drawing/2014/main" id="{8B3BCB86-296F-B123-783A-D928ECC5A37A}"/>
                </a:ext>
              </a:extLst>
            </p:cNvPr>
            <p:cNvSpPr>
              <a:spLocks noChangeArrowheads="1"/>
            </p:cNvSpPr>
            <p:nvPr/>
          </p:nvSpPr>
          <p:spPr bwMode="auto">
            <a:xfrm>
              <a:off x="14981951" y="11207751"/>
              <a:ext cx="49210" cy="15875"/>
            </a:xfrm>
            <a:custGeom>
              <a:avLst/>
              <a:gdLst>
                <a:gd name="T0" fmla="*/ 12 w 137"/>
                <a:gd name="T1" fmla="*/ 0 h 46"/>
                <a:gd name="T2" fmla="*/ 0 w 137"/>
                <a:gd name="T3" fmla="*/ 11 h 46"/>
                <a:gd name="T4" fmla="*/ 136 w 137"/>
                <a:gd name="T5" fmla="*/ 45 h 46"/>
                <a:gd name="T6" fmla="*/ 136 w 137"/>
                <a:gd name="T7" fmla="*/ 45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11"/>
                  </a:lnTo>
                  <a:lnTo>
                    <a:pt x="136" y="45"/>
                  </a:lnTo>
                  <a:lnTo>
                    <a:pt x="136" y="4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4502">
              <a:extLst>
                <a:ext uri="{FF2B5EF4-FFF2-40B4-BE49-F238E27FC236}">
                  <a16:creationId xmlns:a16="http://schemas.microsoft.com/office/drawing/2014/main" id="{C7B8E398-B33E-15A6-107B-B9C9F1C133DC}"/>
                </a:ext>
              </a:extLst>
            </p:cNvPr>
            <p:cNvSpPr>
              <a:spLocks noChangeArrowheads="1"/>
            </p:cNvSpPr>
            <p:nvPr/>
          </p:nvSpPr>
          <p:spPr bwMode="auto">
            <a:xfrm>
              <a:off x="14981951" y="11207751"/>
              <a:ext cx="49210" cy="15875"/>
            </a:xfrm>
            <a:custGeom>
              <a:avLst/>
              <a:gdLst>
                <a:gd name="T0" fmla="*/ 12 w 137"/>
                <a:gd name="T1" fmla="*/ 0 h 46"/>
                <a:gd name="T2" fmla="*/ 0 w 137"/>
                <a:gd name="T3" fmla="*/ 11 h 46"/>
                <a:gd name="T4" fmla="*/ 136 w 137"/>
                <a:gd name="T5" fmla="*/ 45 h 46"/>
                <a:gd name="T6" fmla="*/ 136 w 137"/>
                <a:gd name="T7" fmla="*/ 45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11"/>
                  </a:lnTo>
                  <a:lnTo>
                    <a:pt x="136" y="45"/>
                  </a:lnTo>
                  <a:lnTo>
                    <a:pt x="136" y="4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4503">
              <a:extLst>
                <a:ext uri="{FF2B5EF4-FFF2-40B4-BE49-F238E27FC236}">
                  <a16:creationId xmlns:a16="http://schemas.microsoft.com/office/drawing/2014/main" id="{E5036EA4-5473-E114-ED8D-6200CEEF7AEC}"/>
                </a:ext>
              </a:extLst>
            </p:cNvPr>
            <p:cNvSpPr>
              <a:spLocks noChangeArrowheads="1"/>
            </p:cNvSpPr>
            <p:nvPr/>
          </p:nvSpPr>
          <p:spPr bwMode="auto">
            <a:xfrm>
              <a:off x="14986713" y="9977439"/>
              <a:ext cx="1279442" cy="1247775"/>
            </a:xfrm>
            <a:custGeom>
              <a:avLst/>
              <a:gdLst>
                <a:gd name="T0" fmla="*/ 3416 w 3554"/>
                <a:gd name="T1" fmla="*/ 0 h 3464"/>
                <a:gd name="T2" fmla="*/ 0 w 3554"/>
                <a:gd name="T3" fmla="*/ 3418 h 3464"/>
                <a:gd name="T4" fmla="*/ 124 w 3554"/>
                <a:gd name="T5" fmla="*/ 3463 h 3464"/>
                <a:gd name="T6" fmla="*/ 3553 w 3554"/>
                <a:gd name="T7" fmla="*/ 35 h 3464"/>
                <a:gd name="T8" fmla="*/ 3416 w 3554"/>
                <a:gd name="T9" fmla="*/ 0 h 3464"/>
              </a:gdLst>
              <a:ahLst/>
              <a:cxnLst>
                <a:cxn ang="0">
                  <a:pos x="T0" y="T1"/>
                </a:cxn>
                <a:cxn ang="0">
                  <a:pos x="T2" y="T3"/>
                </a:cxn>
                <a:cxn ang="0">
                  <a:pos x="T4" y="T5"/>
                </a:cxn>
                <a:cxn ang="0">
                  <a:pos x="T6" y="T7"/>
                </a:cxn>
                <a:cxn ang="0">
                  <a:pos x="T8" y="T9"/>
                </a:cxn>
              </a:cxnLst>
              <a:rect l="0" t="0" r="r" b="b"/>
              <a:pathLst>
                <a:path w="3554" h="3464">
                  <a:moveTo>
                    <a:pt x="3416" y="0"/>
                  </a:moveTo>
                  <a:lnTo>
                    <a:pt x="0" y="3418"/>
                  </a:lnTo>
                  <a:lnTo>
                    <a:pt x="124" y="3463"/>
                  </a:lnTo>
                  <a:lnTo>
                    <a:pt x="3553" y="35"/>
                  </a:lnTo>
                  <a:lnTo>
                    <a:pt x="341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4504">
              <a:extLst>
                <a:ext uri="{FF2B5EF4-FFF2-40B4-BE49-F238E27FC236}">
                  <a16:creationId xmlns:a16="http://schemas.microsoft.com/office/drawing/2014/main" id="{6E70B05D-9604-1DA8-155C-E6A0CF0D952B}"/>
                </a:ext>
              </a:extLst>
            </p:cNvPr>
            <p:cNvSpPr>
              <a:spLocks noChangeArrowheads="1"/>
            </p:cNvSpPr>
            <p:nvPr/>
          </p:nvSpPr>
          <p:spPr bwMode="auto">
            <a:xfrm>
              <a:off x="14986713" y="9977439"/>
              <a:ext cx="1279442" cy="1247775"/>
            </a:xfrm>
            <a:custGeom>
              <a:avLst/>
              <a:gdLst>
                <a:gd name="T0" fmla="*/ 3416 w 3554"/>
                <a:gd name="T1" fmla="*/ 0 h 3464"/>
                <a:gd name="T2" fmla="*/ 0 w 3554"/>
                <a:gd name="T3" fmla="*/ 3418 h 3464"/>
                <a:gd name="T4" fmla="*/ 124 w 3554"/>
                <a:gd name="T5" fmla="*/ 3463 h 3464"/>
                <a:gd name="T6" fmla="*/ 3553 w 3554"/>
                <a:gd name="T7" fmla="*/ 35 h 3464"/>
                <a:gd name="T8" fmla="*/ 3416 w 3554"/>
                <a:gd name="T9" fmla="*/ 0 h 3464"/>
              </a:gdLst>
              <a:ahLst/>
              <a:cxnLst>
                <a:cxn ang="0">
                  <a:pos x="T0" y="T1"/>
                </a:cxn>
                <a:cxn ang="0">
                  <a:pos x="T2" y="T3"/>
                </a:cxn>
                <a:cxn ang="0">
                  <a:pos x="T4" y="T5"/>
                </a:cxn>
                <a:cxn ang="0">
                  <a:pos x="T6" y="T7"/>
                </a:cxn>
                <a:cxn ang="0">
                  <a:pos x="T8" y="T9"/>
                </a:cxn>
              </a:cxnLst>
              <a:rect l="0" t="0" r="r" b="b"/>
              <a:pathLst>
                <a:path w="3554" h="3464">
                  <a:moveTo>
                    <a:pt x="3416" y="0"/>
                  </a:moveTo>
                  <a:lnTo>
                    <a:pt x="0" y="3418"/>
                  </a:lnTo>
                  <a:lnTo>
                    <a:pt x="124" y="3463"/>
                  </a:lnTo>
                  <a:lnTo>
                    <a:pt x="3553" y="35"/>
                  </a:lnTo>
                  <a:lnTo>
                    <a:pt x="341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4505">
              <a:extLst>
                <a:ext uri="{FF2B5EF4-FFF2-40B4-BE49-F238E27FC236}">
                  <a16:creationId xmlns:a16="http://schemas.microsoft.com/office/drawing/2014/main" id="{E3C486EB-2C5A-4C03-26C4-0C5F8E462C3B}"/>
                </a:ext>
              </a:extLst>
            </p:cNvPr>
            <p:cNvSpPr>
              <a:spLocks noChangeArrowheads="1"/>
            </p:cNvSpPr>
            <p:nvPr/>
          </p:nvSpPr>
          <p:spPr bwMode="auto">
            <a:xfrm>
              <a:off x="15075607" y="11236326"/>
              <a:ext cx="49209" cy="15875"/>
            </a:xfrm>
            <a:custGeom>
              <a:avLst/>
              <a:gdLst>
                <a:gd name="T0" fmla="*/ 11 w 137"/>
                <a:gd name="T1" fmla="*/ 0 h 46"/>
                <a:gd name="T2" fmla="*/ 0 w 137"/>
                <a:gd name="T3" fmla="*/ 0 h 46"/>
                <a:gd name="T4" fmla="*/ 136 w 137"/>
                <a:gd name="T5" fmla="*/ 45 h 46"/>
                <a:gd name="T6" fmla="*/ 136 w 137"/>
                <a:gd name="T7" fmla="*/ 34 h 46"/>
                <a:gd name="T8" fmla="*/ 11 w 137"/>
                <a:gd name="T9" fmla="*/ 0 h 46"/>
              </a:gdLst>
              <a:ahLst/>
              <a:cxnLst>
                <a:cxn ang="0">
                  <a:pos x="T0" y="T1"/>
                </a:cxn>
                <a:cxn ang="0">
                  <a:pos x="T2" y="T3"/>
                </a:cxn>
                <a:cxn ang="0">
                  <a:pos x="T4" y="T5"/>
                </a:cxn>
                <a:cxn ang="0">
                  <a:pos x="T6" y="T7"/>
                </a:cxn>
                <a:cxn ang="0">
                  <a:pos x="T8" y="T9"/>
                </a:cxn>
              </a:cxnLst>
              <a:rect l="0" t="0" r="r" b="b"/>
              <a:pathLst>
                <a:path w="137" h="46">
                  <a:moveTo>
                    <a:pt x="11" y="0"/>
                  </a:moveTo>
                  <a:lnTo>
                    <a:pt x="0" y="0"/>
                  </a:lnTo>
                  <a:lnTo>
                    <a:pt x="136" y="45"/>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4506">
              <a:extLst>
                <a:ext uri="{FF2B5EF4-FFF2-40B4-BE49-F238E27FC236}">
                  <a16:creationId xmlns:a16="http://schemas.microsoft.com/office/drawing/2014/main" id="{82D50F89-8BA7-7383-B13F-AEDC2552B20D}"/>
                </a:ext>
              </a:extLst>
            </p:cNvPr>
            <p:cNvSpPr>
              <a:spLocks noChangeArrowheads="1"/>
            </p:cNvSpPr>
            <p:nvPr/>
          </p:nvSpPr>
          <p:spPr bwMode="auto">
            <a:xfrm>
              <a:off x="15075607" y="11236326"/>
              <a:ext cx="49209" cy="15875"/>
            </a:xfrm>
            <a:custGeom>
              <a:avLst/>
              <a:gdLst>
                <a:gd name="T0" fmla="*/ 11 w 137"/>
                <a:gd name="T1" fmla="*/ 0 h 46"/>
                <a:gd name="T2" fmla="*/ 0 w 137"/>
                <a:gd name="T3" fmla="*/ 0 h 46"/>
                <a:gd name="T4" fmla="*/ 136 w 137"/>
                <a:gd name="T5" fmla="*/ 45 h 46"/>
                <a:gd name="T6" fmla="*/ 136 w 137"/>
                <a:gd name="T7" fmla="*/ 34 h 46"/>
                <a:gd name="T8" fmla="*/ 11 w 137"/>
                <a:gd name="T9" fmla="*/ 0 h 46"/>
              </a:gdLst>
              <a:ahLst/>
              <a:cxnLst>
                <a:cxn ang="0">
                  <a:pos x="T0" y="T1"/>
                </a:cxn>
                <a:cxn ang="0">
                  <a:pos x="T2" y="T3"/>
                </a:cxn>
                <a:cxn ang="0">
                  <a:pos x="T4" y="T5"/>
                </a:cxn>
                <a:cxn ang="0">
                  <a:pos x="T6" y="T7"/>
                </a:cxn>
                <a:cxn ang="0">
                  <a:pos x="T8" y="T9"/>
                </a:cxn>
              </a:cxnLst>
              <a:rect l="0" t="0" r="r" b="b"/>
              <a:pathLst>
                <a:path w="137" h="46">
                  <a:moveTo>
                    <a:pt x="11" y="0"/>
                  </a:moveTo>
                  <a:lnTo>
                    <a:pt x="0" y="0"/>
                  </a:lnTo>
                  <a:lnTo>
                    <a:pt x="136" y="45"/>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4507">
              <a:extLst>
                <a:ext uri="{FF2B5EF4-FFF2-40B4-BE49-F238E27FC236}">
                  <a16:creationId xmlns:a16="http://schemas.microsoft.com/office/drawing/2014/main" id="{C9BCD580-2EC1-FF81-11A1-45DD6650512A}"/>
                </a:ext>
              </a:extLst>
            </p:cNvPr>
            <p:cNvSpPr>
              <a:spLocks noChangeArrowheads="1"/>
            </p:cNvSpPr>
            <p:nvPr/>
          </p:nvSpPr>
          <p:spPr bwMode="auto">
            <a:xfrm>
              <a:off x="15080369" y="10001250"/>
              <a:ext cx="1279442" cy="1246188"/>
            </a:xfrm>
            <a:custGeom>
              <a:avLst/>
              <a:gdLst>
                <a:gd name="T0" fmla="*/ 3418 w 3555"/>
                <a:gd name="T1" fmla="*/ 0 h 3463"/>
                <a:gd name="T2" fmla="*/ 0 w 3555"/>
                <a:gd name="T3" fmla="*/ 3428 h 3463"/>
                <a:gd name="T4" fmla="*/ 125 w 3555"/>
                <a:gd name="T5" fmla="*/ 3462 h 3463"/>
                <a:gd name="T6" fmla="*/ 3554 w 3555"/>
                <a:gd name="T7" fmla="*/ 45 h 3463"/>
                <a:gd name="T8" fmla="*/ 3418 w 3555"/>
                <a:gd name="T9" fmla="*/ 0 h 3463"/>
              </a:gdLst>
              <a:ahLst/>
              <a:cxnLst>
                <a:cxn ang="0">
                  <a:pos x="T0" y="T1"/>
                </a:cxn>
                <a:cxn ang="0">
                  <a:pos x="T2" y="T3"/>
                </a:cxn>
                <a:cxn ang="0">
                  <a:pos x="T4" y="T5"/>
                </a:cxn>
                <a:cxn ang="0">
                  <a:pos x="T6" y="T7"/>
                </a:cxn>
                <a:cxn ang="0">
                  <a:pos x="T8" y="T9"/>
                </a:cxn>
              </a:cxnLst>
              <a:rect l="0" t="0" r="r" b="b"/>
              <a:pathLst>
                <a:path w="3555" h="3463">
                  <a:moveTo>
                    <a:pt x="3418" y="0"/>
                  </a:moveTo>
                  <a:lnTo>
                    <a:pt x="0" y="3428"/>
                  </a:lnTo>
                  <a:lnTo>
                    <a:pt x="125" y="3462"/>
                  </a:lnTo>
                  <a:lnTo>
                    <a:pt x="3554" y="45"/>
                  </a:lnTo>
                  <a:lnTo>
                    <a:pt x="341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4508">
              <a:extLst>
                <a:ext uri="{FF2B5EF4-FFF2-40B4-BE49-F238E27FC236}">
                  <a16:creationId xmlns:a16="http://schemas.microsoft.com/office/drawing/2014/main" id="{A9A8DB8F-9039-651E-B04B-A286047122B5}"/>
                </a:ext>
              </a:extLst>
            </p:cNvPr>
            <p:cNvSpPr>
              <a:spLocks noChangeArrowheads="1"/>
            </p:cNvSpPr>
            <p:nvPr/>
          </p:nvSpPr>
          <p:spPr bwMode="auto">
            <a:xfrm>
              <a:off x="15080369" y="10001250"/>
              <a:ext cx="1279442" cy="1246188"/>
            </a:xfrm>
            <a:custGeom>
              <a:avLst/>
              <a:gdLst>
                <a:gd name="T0" fmla="*/ 3418 w 3555"/>
                <a:gd name="T1" fmla="*/ 0 h 3463"/>
                <a:gd name="T2" fmla="*/ 0 w 3555"/>
                <a:gd name="T3" fmla="*/ 3428 h 3463"/>
                <a:gd name="T4" fmla="*/ 125 w 3555"/>
                <a:gd name="T5" fmla="*/ 3462 h 3463"/>
                <a:gd name="T6" fmla="*/ 3554 w 3555"/>
                <a:gd name="T7" fmla="*/ 45 h 3463"/>
                <a:gd name="T8" fmla="*/ 3418 w 3555"/>
                <a:gd name="T9" fmla="*/ 0 h 3463"/>
              </a:gdLst>
              <a:ahLst/>
              <a:cxnLst>
                <a:cxn ang="0">
                  <a:pos x="T0" y="T1"/>
                </a:cxn>
                <a:cxn ang="0">
                  <a:pos x="T2" y="T3"/>
                </a:cxn>
                <a:cxn ang="0">
                  <a:pos x="T4" y="T5"/>
                </a:cxn>
                <a:cxn ang="0">
                  <a:pos x="T6" y="T7"/>
                </a:cxn>
                <a:cxn ang="0">
                  <a:pos x="T8" y="T9"/>
                </a:cxn>
              </a:cxnLst>
              <a:rect l="0" t="0" r="r" b="b"/>
              <a:pathLst>
                <a:path w="3555" h="3463">
                  <a:moveTo>
                    <a:pt x="3418" y="0"/>
                  </a:moveTo>
                  <a:lnTo>
                    <a:pt x="0" y="3428"/>
                  </a:lnTo>
                  <a:lnTo>
                    <a:pt x="125" y="3462"/>
                  </a:lnTo>
                  <a:lnTo>
                    <a:pt x="3554" y="45"/>
                  </a:lnTo>
                  <a:lnTo>
                    <a:pt x="341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4509">
              <a:extLst>
                <a:ext uri="{FF2B5EF4-FFF2-40B4-BE49-F238E27FC236}">
                  <a16:creationId xmlns:a16="http://schemas.microsoft.com/office/drawing/2014/main" id="{1A2900F6-3D5E-EA4B-9631-D266FE544DFC}"/>
                </a:ext>
              </a:extLst>
            </p:cNvPr>
            <p:cNvSpPr>
              <a:spLocks noChangeArrowheads="1"/>
            </p:cNvSpPr>
            <p:nvPr/>
          </p:nvSpPr>
          <p:spPr bwMode="auto">
            <a:xfrm>
              <a:off x="15169264" y="11264900"/>
              <a:ext cx="49210" cy="12700"/>
            </a:xfrm>
            <a:custGeom>
              <a:avLst/>
              <a:gdLst>
                <a:gd name="T0" fmla="*/ 0 w 138"/>
                <a:gd name="T1" fmla="*/ 0 h 36"/>
                <a:gd name="T2" fmla="*/ 0 w 138"/>
                <a:gd name="T3" fmla="*/ 0 h 36"/>
                <a:gd name="T4" fmla="*/ 137 w 138"/>
                <a:gd name="T5" fmla="*/ 35 h 36"/>
                <a:gd name="T6" fmla="*/ 137 w 138"/>
                <a:gd name="T7" fmla="*/ 35 h 36"/>
                <a:gd name="T8" fmla="*/ 0 w 138"/>
                <a:gd name="T9" fmla="*/ 0 h 36"/>
              </a:gdLst>
              <a:ahLst/>
              <a:cxnLst>
                <a:cxn ang="0">
                  <a:pos x="T0" y="T1"/>
                </a:cxn>
                <a:cxn ang="0">
                  <a:pos x="T2" y="T3"/>
                </a:cxn>
                <a:cxn ang="0">
                  <a:pos x="T4" y="T5"/>
                </a:cxn>
                <a:cxn ang="0">
                  <a:pos x="T6" y="T7"/>
                </a:cxn>
                <a:cxn ang="0">
                  <a:pos x="T8" y="T9"/>
                </a:cxn>
              </a:cxnLst>
              <a:rect l="0" t="0" r="r" b="b"/>
              <a:pathLst>
                <a:path w="138" h="36">
                  <a:moveTo>
                    <a:pt x="0" y="0"/>
                  </a:moveTo>
                  <a:lnTo>
                    <a:pt x="0" y="0"/>
                  </a:lnTo>
                  <a:lnTo>
                    <a:pt x="137" y="35"/>
                  </a:lnTo>
                  <a:lnTo>
                    <a:pt x="137" y="3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4510">
              <a:extLst>
                <a:ext uri="{FF2B5EF4-FFF2-40B4-BE49-F238E27FC236}">
                  <a16:creationId xmlns:a16="http://schemas.microsoft.com/office/drawing/2014/main" id="{33CC1033-1D8C-A76D-E3C5-A4F099821968}"/>
                </a:ext>
              </a:extLst>
            </p:cNvPr>
            <p:cNvSpPr>
              <a:spLocks noChangeArrowheads="1"/>
            </p:cNvSpPr>
            <p:nvPr/>
          </p:nvSpPr>
          <p:spPr bwMode="auto">
            <a:xfrm>
              <a:off x="15169264" y="11264900"/>
              <a:ext cx="49210" cy="12700"/>
            </a:xfrm>
            <a:custGeom>
              <a:avLst/>
              <a:gdLst>
                <a:gd name="T0" fmla="*/ 0 w 138"/>
                <a:gd name="T1" fmla="*/ 0 h 36"/>
                <a:gd name="T2" fmla="*/ 0 w 138"/>
                <a:gd name="T3" fmla="*/ 0 h 36"/>
                <a:gd name="T4" fmla="*/ 137 w 138"/>
                <a:gd name="T5" fmla="*/ 35 h 36"/>
                <a:gd name="T6" fmla="*/ 137 w 138"/>
                <a:gd name="T7" fmla="*/ 35 h 36"/>
                <a:gd name="T8" fmla="*/ 0 w 138"/>
                <a:gd name="T9" fmla="*/ 0 h 36"/>
              </a:gdLst>
              <a:ahLst/>
              <a:cxnLst>
                <a:cxn ang="0">
                  <a:pos x="T0" y="T1"/>
                </a:cxn>
                <a:cxn ang="0">
                  <a:pos x="T2" y="T3"/>
                </a:cxn>
                <a:cxn ang="0">
                  <a:pos x="T4" y="T5"/>
                </a:cxn>
                <a:cxn ang="0">
                  <a:pos x="T6" y="T7"/>
                </a:cxn>
                <a:cxn ang="0">
                  <a:pos x="T8" y="T9"/>
                </a:cxn>
              </a:cxnLst>
              <a:rect l="0" t="0" r="r" b="b"/>
              <a:pathLst>
                <a:path w="138" h="36">
                  <a:moveTo>
                    <a:pt x="0" y="0"/>
                  </a:moveTo>
                  <a:lnTo>
                    <a:pt x="0" y="0"/>
                  </a:lnTo>
                  <a:lnTo>
                    <a:pt x="137" y="35"/>
                  </a:lnTo>
                  <a:lnTo>
                    <a:pt x="137" y="3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4511">
              <a:extLst>
                <a:ext uri="{FF2B5EF4-FFF2-40B4-BE49-F238E27FC236}">
                  <a16:creationId xmlns:a16="http://schemas.microsoft.com/office/drawing/2014/main" id="{5A8F844A-44CC-86E8-F53B-6E3BF5C7113F}"/>
                </a:ext>
              </a:extLst>
            </p:cNvPr>
            <p:cNvSpPr>
              <a:spLocks noChangeArrowheads="1"/>
            </p:cNvSpPr>
            <p:nvPr/>
          </p:nvSpPr>
          <p:spPr bwMode="auto">
            <a:xfrm>
              <a:off x="15169263" y="10029826"/>
              <a:ext cx="1284204" cy="1247775"/>
            </a:xfrm>
            <a:custGeom>
              <a:avLst/>
              <a:gdLst>
                <a:gd name="T0" fmla="*/ 3428 w 3566"/>
                <a:gd name="T1" fmla="*/ 0 h 3464"/>
                <a:gd name="T2" fmla="*/ 0 w 3566"/>
                <a:gd name="T3" fmla="*/ 3428 h 3464"/>
                <a:gd name="T4" fmla="*/ 137 w 3566"/>
                <a:gd name="T5" fmla="*/ 3463 h 3464"/>
                <a:gd name="T6" fmla="*/ 3565 w 3566"/>
                <a:gd name="T7" fmla="*/ 34 h 3464"/>
                <a:gd name="T8" fmla="*/ 3428 w 3566"/>
                <a:gd name="T9" fmla="*/ 0 h 3464"/>
              </a:gdLst>
              <a:ahLst/>
              <a:cxnLst>
                <a:cxn ang="0">
                  <a:pos x="T0" y="T1"/>
                </a:cxn>
                <a:cxn ang="0">
                  <a:pos x="T2" y="T3"/>
                </a:cxn>
                <a:cxn ang="0">
                  <a:pos x="T4" y="T5"/>
                </a:cxn>
                <a:cxn ang="0">
                  <a:pos x="T6" y="T7"/>
                </a:cxn>
                <a:cxn ang="0">
                  <a:pos x="T8" y="T9"/>
                </a:cxn>
              </a:cxnLst>
              <a:rect l="0" t="0" r="r" b="b"/>
              <a:pathLst>
                <a:path w="3566" h="3464">
                  <a:moveTo>
                    <a:pt x="3428" y="0"/>
                  </a:moveTo>
                  <a:lnTo>
                    <a:pt x="0" y="3428"/>
                  </a:lnTo>
                  <a:lnTo>
                    <a:pt x="137" y="3463"/>
                  </a:lnTo>
                  <a:lnTo>
                    <a:pt x="3565"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4512">
              <a:extLst>
                <a:ext uri="{FF2B5EF4-FFF2-40B4-BE49-F238E27FC236}">
                  <a16:creationId xmlns:a16="http://schemas.microsoft.com/office/drawing/2014/main" id="{694C2A2C-8A16-5C16-EF25-4B1031FB75BE}"/>
                </a:ext>
              </a:extLst>
            </p:cNvPr>
            <p:cNvSpPr>
              <a:spLocks noChangeArrowheads="1"/>
            </p:cNvSpPr>
            <p:nvPr/>
          </p:nvSpPr>
          <p:spPr bwMode="auto">
            <a:xfrm>
              <a:off x="15169263" y="10029826"/>
              <a:ext cx="1284204" cy="1247775"/>
            </a:xfrm>
            <a:custGeom>
              <a:avLst/>
              <a:gdLst>
                <a:gd name="T0" fmla="*/ 3428 w 3566"/>
                <a:gd name="T1" fmla="*/ 0 h 3464"/>
                <a:gd name="T2" fmla="*/ 0 w 3566"/>
                <a:gd name="T3" fmla="*/ 3428 h 3464"/>
                <a:gd name="T4" fmla="*/ 137 w 3566"/>
                <a:gd name="T5" fmla="*/ 3463 h 3464"/>
                <a:gd name="T6" fmla="*/ 3565 w 3566"/>
                <a:gd name="T7" fmla="*/ 34 h 3464"/>
                <a:gd name="T8" fmla="*/ 3428 w 3566"/>
                <a:gd name="T9" fmla="*/ 0 h 3464"/>
              </a:gdLst>
              <a:ahLst/>
              <a:cxnLst>
                <a:cxn ang="0">
                  <a:pos x="T0" y="T1"/>
                </a:cxn>
                <a:cxn ang="0">
                  <a:pos x="T2" y="T3"/>
                </a:cxn>
                <a:cxn ang="0">
                  <a:pos x="T4" y="T5"/>
                </a:cxn>
                <a:cxn ang="0">
                  <a:pos x="T6" y="T7"/>
                </a:cxn>
                <a:cxn ang="0">
                  <a:pos x="T8" y="T9"/>
                </a:cxn>
              </a:cxnLst>
              <a:rect l="0" t="0" r="r" b="b"/>
              <a:pathLst>
                <a:path w="3566" h="3464">
                  <a:moveTo>
                    <a:pt x="3428" y="0"/>
                  </a:moveTo>
                  <a:lnTo>
                    <a:pt x="0" y="3428"/>
                  </a:lnTo>
                  <a:lnTo>
                    <a:pt x="137" y="3463"/>
                  </a:lnTo>
                  <a:lnTo>
                    <a:pt x="3565"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4513">
              <a:extLst>
                <a:ext uri="{FF2B5EF4-FFF2-40B4-BE49-F238E27FC236}">
                  <a16:creationId xmlns:a16="http://schemas.microsoft.com/office/drawing/2014/main" id="{BDB27027-A634-5D57-5010-A95DE62C4770}"/>
                </a:ext>
              </a:extLst>
            </p:cNvPr>
            <p:cNvSpPr>
              <a:spLocks noChangeArrowheads="1"/>
            </p:cNvSpPr>
            <p:nvPr/>
          </p:nvSpPr>
          <p:spPr bwMode="auto">
            <a:xfrm>
              <a:off x="15264507" y="11288714"/>
              <a:ext cx="49210"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 name="Freeform 4514">
              <a:extLst>
                <a:ext uri="{FF2B5EF4-FFF2-40B4-BE49-F238E27FC236}">
                  <a16:creationId xmlns:a16="http://schemas.microsoft.com/office/drawing/2014/main" id="{EAA98628-BD5E-4A14-9AC9-1D21B65FA923}"/>
                </a:ext>
              </a:extLst>
            </p:cNvPr>
            <p:cNvSpPr>
              <a:spLocks noChangeArrowheads="1"/>
            </p:cNvSpPr>
            <p:nvPr/>
          </p:nvSpPr>
          <p:spPr bwMode="auto">
            <a:xfrm>
              <a:off x="15264507" y="11288714"/>
              <a:ext cx="49210"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4515">
              <a:extLst>
                <a:ext uri="{FF2B5EF4-FFF2-40B4-BE49-F238E27FC236}">
                  <a16:creationId xmlns:a16="http://schemas.microsoft.com/office/drawing/2014/main" id="{D92C789C-4F1D-5AC3-1720-3029008DCCD7}"/>
                </a:ext>
              </a:extLst>
            </p:cNvPr>
            <p:cNvSpPr>
              <a:spLocks noChangeArrowheads="1"/>
            </p:cNvSpPr>
            <p:nvPr/>
          </p:nvSpPr>
          <p:spPr bwMode="auto">
            <a:xfrm>
              <a:off x="15264507" y="10058401"/>
              <a:ext cx="1284204" cy="1243013"/>
            </a:xfrm>
            <a:custGeom>
              <a:avLst/>
              <a:gdLst>
                <a:gd name="T0" fmla="*/ 3429 w 3566"/>
                <a:gd name="T1" fmla="*/ 0 h 3453"/>
                <a:gd name="T2" fmla="*/ 0 w 3566"/>
                <a:gd name="T3" fmla="*/ 3418 h 3453"/>
                <a:gd name="T4" fmla="*/ 137 w 3566"/>
                <a:gd name="T5" fmla="*/ 3452 h 3453"/>
                <a:gd name="T6" fmla="*/ 3565 w 3566"/>
                <a:gd name="T7" fmla="*/ 35 h 3453"/>
                <a:gd name="T8" fmla="*/ 3429 w 3566"/>
                <a:gd name="T9" fmla="*/ 0 h 3453"/>
              </a:gdLst>
              <a:ahLst/>
              <a:cxnLst>
                <a:cxn ang="0">
                  <a:pos x="T0" y="T1"/>
                </a:cxn>
                <a:cxn ang="0">
                  <a:pos x="T2" y="T3"/>
                </a:cxn>
                <a:cxn ang="0">
                  <a:pos x="T4" y="T5"/>
                </a:cxn>
                <a:cxn ang="0">
                  <a:pos x="T6" y="T7"/>
                </a:cxn>
                <a:cxn ang="0">
                  <a:pos x="T8" y="T9"/>
                </a:cxn>
              </a:cxnLst>
              <a:rect l="0" t="0" r="r" b="b"/>
              <a:pathLst>
                <a:path w="3566" h="3453">
                  <a:moveTo>
                    <a:pt x="3429" y="0"/>
                  </a:moveTo>
                  <a:lnTo>
                    <a:pt x="0" y="3418"/>
                  </a:lnTo>
                  <a:lnTo>
                    <a:pt x="137" y="3452"/>
                  </a:lnTo>
                  <a:lnTo>
                    <a:pt x="3565" y="35"/>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4516">
              <a:extLst>
                <a:ext uri="{FF2B5EF4-FFF2-40B4-BE49-F238E27FC236}">
                  <a16:creationId xmlns:a16="http://schemas.microsoft.com/office/drawing/2014/main" id="{DE7687EE-CCBA-86DB-DC5B-6151C7C086FC}"/>
                </a:ext>
              </a:extLst>
            </p:cNvPr>
            <p:cNvSpPr>
              <a:spLocks noChangeArrowheads="1"/>
            </p:cNvSpPr>
            <p:nvPr/>
          </p:nvSpPr>
          <p:spPr bwMode="auto">
            <a:xfrm>
              <a:off x="15264507" y="10058401"/>
              <a:ext cx="1284204" cy="1243013"/>
            </a:xfrm>
            <a:custGeom>
              <a:avLst/>
              <a:gdLst>
                <a:gd name="T0" fmla="*/ 3429 w 3566"/>
                <a:gd name="T1" fmla="*/ 0 h 3453"/>
                <a:gd name="T2" fmla="*/ 0 w 3566"/>
                <a:gd name="T3" fmla="*/ 3418 h 3453"/>
                <a:gd name="T4" fmla="*/ 137 w 3566"/>
                <a:gd name="T5" fmla="*/ 3452 h 3453"/>
                <a:gd name="T6" fmla="*/ 3565 w 3566"/>
                <a:gd name="T7" fmla="*/ 35 h 3453"/>
                <a:gd name="T8" fmla="*/ 3429 w 3566"/>
                <a:gd name="T9" fmla="*/ 0 h 3453"/>
              </a:gdLst>
              <a:ahLst/>
              <a:cxnLst>
                <a:cxn ang="0">
                  <a:pos x="T0" y="T1"/>
                </a:cxn>
                <a:cxn ang="0">
                  <a:pos x="T2" y="T3"/>
                </a:cxn>
                <a:cxn ang="0">
                  <a:pos x="T4" y="T5"/>
                </a:cxn>
                <a:cxn ang="0">
                  <a:pos x="T6" y="T7"/>
                </a:cxn>
                <a:cxn ang="0">
                  <a:pos x="T8" y="T9"/>
                </a:cxn>
              </a:cxnLst>
              <a:rect l="0" t="0" r="r" b="b"/>
              <a:pathLst>
                <a:path w="3566" h="3453">
                  <a:moveTo>
                    <a:pt x="3429" y="0"/>
                  </a:moveTo>
                  <a:lnTo>
                    <a:pt x="0" y="3418"/>
                  </a:lnTo>
                  <a:lnTo>
                    <a:pt x="137" y="3452"/>
                  </a:lnTo>
                  <a:lnTo>
                    <a:pt x="3565" y="35"/>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 name="Freeform 4517">
              <a:extLst>
                <a:ext uri="{FF2B5EF4-FFF2-40B4-BE49-F238E27FC236}">
                  <a16:creationId xmlns:a16="http://schemas.microsoft.com/office/drawing/2014/main" id="{30907973-7C28-B3DE-D998-BBBBA40C857D}"/>
                </a:ext>
              </a:extLst>
            </p:cNvPr>
            <p:cNvSpPr>
              <a:spLocks noChangeArrowheads="1"/>
            </p:cNvSpPr>
            <p:nvPr/>
          </p:nvSpPr>
          <p:spPr bwMode="auto">
            <a:xfrm>
              <a:off x="15358164" y="11317288"/>
              <a:ext cx="49209" cy="12700"/>
            </a:xfrm>
            <a:custGeom>
              <a:avLst/>
              <a:gdLst>
                <a:gd name="T0" fmla="*/ 0 w 138"/>
                <a:gd name="T1" fmla="*/ 0 h 35"/>
                <a:gd name="T2" fmla="*/ 0 w 138"/>
                <a:gd name="T3" fmla="*/ 0 h 35"/>
                <a:gd name="T4" fmla="*/ 137 w 138"/>
                <a:gd name="T5" fmla="*/ 34 h 35"/>
                <a:gd name="T6" fmla="*/ 137 w 138"/>
                <a:gd name="T7" fmla="*/ 34 h 35"/>
                <a:gd name="T8" fmla="*/ 0 w 138"/>
                <a:gd name="T9" fmla="*/ 0 h 35"/>
              </a:gdLst>
              <a:ahLst/>
              <a:cxnLst>
                <a:cxn ang="0">
                  <a:pos x="T0" y="T1"/>
                </a:cxn>
                <a:cxn ang="0">
                  <a:pos x="T2" y="T3"/>
                </a:cxn>
                <a:cxn ang="0">
                  <a:pos x="T4" y="T5"/>
                </a:cxn>
                <a:cxn ang="0">
                  <a:pos x="T6" y="T7"/>
                </a:cxn>
                <a:cxn ang="0">
                  <a:pos x="T8" y="T9"/>
                </a:cxn>
              </a:cxnLst>
              <a:rect l="0" t="0" r="r" b="b"/>
              <a:pathLst>
                <a:path w="138" h="35">
                  <a:moveTo>
                    <a:pt x="0" y="0"/>
                  </a:moveTo>
                  <a:lnTo>
                    <a:pt x="0" y="0"/>
                  </a:lnTo>
                  <a:lnTo>
                    <a:pt x="137" y="34"/>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4518">
              <a:extLst>
                <a:ext uri="{FF2B5EF4-FFF2-40B4-BE49-F238E27FC236}">
                  <a16:creationId xmlns:a16="http://schemas.microsoft.com/office/drawing/2014/main" id="{E853E58B-16B2-B258-7D09-21844301CD87}"/>
                </a:ext>
              </a:extLst>
            </p:cNvPr>
            <p:cNvSpPr>
              <a:spLocks noChangeArrowheads="1"/>
            </p:cNvSpPr>
            <p:nvPr/>
          </p:nvSpPr>
          <p:spPr bwMode="auto">
            <a:xfrm>
              <a:off x="15358164" y="11317288"/>
              <a:ext cx="49209" cy="12700"/>
            </a:xfrm>
            <a:custGeom>
              <a:avLst/>
              <a:gdLst>
                <a:gd name="T0" fmla="*/ 0 w 138"/>
                <a:gd name="T1" fmla="*/ 0 h 35"/>
                <a:gd name="T2" fmla="*/ 0 w 138"/>
                <a:gd name="T3" fmla="*/ 0 h 35"/>
                <a:gd name="T4" fmla="*/ 137 w 138"/>
                <a:gd name="T5" fmla="*/ 34 h 35"/>
                <a:gd name="T6" fmla="*/ 137 w 138"/>
                <a:gd name="T7" fmla="*/ 34 h 35"/>
                <a:gd name="T8" fmla="*/ 0 w 138"/>
                <a:gd name="T9" fmla="*/ 0 h 35"/>
              </a:gdLst>
              <a:ahLst/>
              <a:cxnLst>
                <a:cxn ang="0">
                  <a:pos x="T0" y="T1"/>
                </a:cxn>
                <a:cxn ang="0">
                  <a:pos x="T2" y="T3"/>
                </a:cxn>
                <a:cxn ang="0">
                  <a:pos x="T4" y="T5"/>
                </a:cxn>
                <a:cxn ang="0">
                  <a:pos x="T6" y="T7"/>
                </a:cxn>
                <a:cxn ang="0">
                  <a:pos x="T8" y="T9"/>
                </a:cxn>
              </a:cxnLst>
              <a:rect l="0" t="0" r="r" b="b"/>
              <a:pathLst>
                <a:path w="138" h="35">
                  <a:moveTo>
                    <a:pt x="0" y="0"/>
                  </a:moveTo>
                  <a:lnTo>
                    <a:pt x="0" y="0"/>
                  </a:lnTo>
                  <a:lnTo>
                    <a:pt x="137" y="34"/>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4519">
              <a:extLst>
                <a:ext uri="{FF2B5EF4-FFF2-40B4-BE49-F238E27FC236}">
                  <a16:creationId xmlns:a16="http://schemas.microsoft.com/office/drawing/2014/main" id="{74A8C67E-7D60-6DE5-0240-EA739DA1A4AC}"/>
                </a:ext>
              </a:extLst>
            </p:cNvPr>
            <p:cNvSpPr>
              <a:spLocks noChangeArrowheads="1"/>
            </p:cNvSpPr>
            <p:nvPr/>
          </p:nvSpPr>
          <p:spPr bwMode="auto">
            <a:xfrm>
              <a:off x="15358165" y="10083800"/>
              <a:ext cx="1284203" cy="1246188"/>
            </a:xfrm>
            <a:custGeom>
              <a:avLst/>
              <a:gdLst>
                <a:gd name="T0" fmla="*/ 3429 w 3566"/>
                <a:gd name="T1" fmla="*/ 0 h 3463"/>
                <a:gd name="T2" fmla="*/ 0 w 3566"/>
                <a:gd name="T3" fmla="*/ 3428 h 3463"/>
                <a:gd name="T4" fmla="*/ 137 w 3566"/>
                <a:gd name="T5" fmla="*/ 3462 h 3463"/>
                <a:gd name="T6" fmla="*/ 3565 w 3566"/>
                <a:gd name="T7" fmla="*/ 34 h 3463"/>
                <a:gd name="T8" fmla="*/ 3429 w 3566"/>
                <a:gd name="T9" fmla="*/ 0 h 3463"/>
              </a:gdLst>
              <a:ahLst/>
              <a:cxnLst>
                <a:cxn ang="0">
                  <a:pos x="T0" y="T1"/>
                </a:cxn>
                <a:cxn ang="0">
                  <a:pos x="T2" y="T3"/>
                </a:cxn>
                <a:cxn ang="0">
                  <a:pos x="T4" y="T5"/>
                </a:cxn>
                <a:cxn ang="0">
                  <a:pos x="T6" y="T7"/>
                </a:cxn>
                <a:cxn ang="0">
                  <a:pos x="T8" y="T9"/>
                </a:cxn>
              </a:cxnLst>
              <a:rect l="0" t="0" r="r" b="b"/>
              <a:pathLst>
                <a:path w="3566" h="3463">
                  <a:moveTo>
                    <a:pt x="3429" y="0"/>
                  </a:moveTo>
                  <a:lnTo>
                    <a:pt x="0" y="3428"/>
                  </a:lnTo>
                  <a:lnTo>
                    <a:pt x="137" y="3462"/>
                  </a:lnTo>
                  <a:lnTo>
                    <a:pt x="3565" y="34"/>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4520">
              <a:extLst>
                <a:ext uri="{FF2B5EF4-FFF2-40B4-BE49-F238E27FC236}">
                  <a16:creationId xmlns:a16="http://schemas.microsoft.com/office/drawing/2014/main" id="{E3B77CC6-2CC5-0095-D348-1853A736D0C6}"/>
                </a:ext>
              </a:extLst>
            </p:cNvPr>
            <p:cNvSpPr>
              <a:spLocks noChangeArrowheads="1"/>
            </p:cNvSpPr>
            <p:nvPr/>
          </p:nvSpPr>
          <p:spPr bwMode="auto">
            <a:xfrm>
              <a:off x="15358165" y="10083800"/>
              <a:ext cx="1284203" cy="1246188"/>
            </a:xfrm>
            <a:custGeom>
              <a:avLst/>
              <a:gdLst>
                <a:gd name="T0" fmla="*/ 3429 w 3566"/>
                <a:gd name="T1" fmla="*/ 0 h 3463"/>
                <a:gd name="T2" fmla="*/ 0 w 3566"/>
                <a:gd name="T3" fmla="*/ 3428 h 3463"/>
                <a:gd name="T4" fmla="*/ 137 w 3566"/>
                <a:gd name="T5" fmla="*/ 3462 h 3463"/>
                <a:gd name="T6" fmla="*/ 3565 w 3566"/>
                <a:gd name="T7" fmla="*/ 34 h 3463"/>
                <a:gd name="T8" fmla="*/ 3429 w 3566"/>
                <a:gd name="T9" fmla="*/ 0 h 3463"/>
              </a:gdLst>
              <a:ahLst/>
              <a:cxnLst>
                <a:cxn ang="0">
                  <a:pos x="T0" y="T1"/>
                </a:cxn>
                <a:cxn ang="0">
                  <a:pos x="T2" y="T3"/>
                </a:cxn>
                <a:cxn ang="0">
                  <a:pos x="T4" y="T5"/>
                </a:cxn>
                <a:cxn ang="0">
                  <a:pos x="T6" y="T7"/>
                </a:cxn>
                <a:cxn ang="0">
                  <a:pos x="T8" y="T9"/>
                </a:cxn>
              </a:cxnLst>
              <a:rect l="0" t="0" r="r" b="b"/>
              <a:pathLst>
                <a:path w="3566" h="3463">
                  <a:moveTo>
                    <a:pt x="3429" y="0"/>
                  </a:moveTo>
                  <a:lnTo>
                    <a:pt x="0" y="3428"/>
                  </a:lnTo>
                  <a:lnTo>
                    <a:pt x="137" y="3462"/>
                  </a:lnTo>
                  <a:lnTo>
                    <a:pt x="3565" y="34"/>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4521">
              <a:extLst>
                <a:ext uri="{FF2B5EF4-FFF2-40B4-BE49-F238E27FC236}">
                  <a16:creationId xmlns:a16="http://schemas.microsoft.com/office/drawing/2014/main" id="{B34D072F-2859-B918-29D9-BB2633C1E2D0}"/>
                </a:ext>
              </a:extLst>
            </p:cNvPr>
            <p:cNvSpPr>
              <a:spLocks noChangeArrowheads="1"/>
            </p:cNvSpPr>
            <p:nvPr/>
          </p:nvSpPr>
          <p:spPr bwMode="auto">
            <a:xfrm>
              <a:off x="15451820" y="11342688"/>
              <a:ext cx="49210" cy="17462"/>
            </a:xfrm>
            <a:custGeom>
              <a:avLst/>
              <a:gdLst>
                <a:gd name="T0" fmla="*/ 0 w 138"/>
                <a:gd name="T1" fmla="*/ 0 h 47"/>
                <a:gd name="T2" fmla="*/ 0 w 138"/>
                <a:gd name="T3" fmla="*/ 11 h 47"/>
                <a:gd name="T4" fmla="*/ 137 w 138"/>
                <a:gd name="T5" fmla="*/ 46 h 47"/>
                <a:gd name="T6" fmla="*/ 137 w 138"/>
                <a:gd name="T7" fmla="*/ 34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1"/>
                  </a:lnTo>
                  <a:lnTo>
                    <a:pt x="137" y="46"/>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 name="Freeform 4522">
              <a:extLst>
                <a:ext uri="{FF2B5EF4-FFF2-40B4-BE49-F238E27FC236}">
                  <a16:creationId xmlns:a16="http://schemas.microsoft.com/office/drawing/2014/main" id="{2BF3830B-26CD-5451-6118-B4F8A95EA669}"/>
                </a:ext>
              </a:extLst>
            </p:cNvPr>
            <p:cNvSpPr>
              <a:spLocks noChangeArrowheads="1"/>
            </p:cNvSpPr>
            <p:nvPr/>
          </p:nvSpPr>
          <p:spPr bwMode="auto">
            <a:xfrm>
              <a:off x="15451820" y="11342688"/>
              <a:ext cx="49210" cy="17462"/>
            </a:xfrm>
            <a:custGeom>
              <a:avLst/>
              <a:gdLst>
                <a:gd name="T0" fmla="*/ 0 w 138"/>
                <a:gd name="T1" fmla="*/ 0 h 47"/>
                <a:gd name="T2" fmla="*/ 0 w 138"/>
                <a:gd name="T3" fmla="*/ 11 h 47"/>
                <a:gd name="T4" fmla="*/ 137 w 138"/>
                <a:gd name="T5" fmla="*/ 46 h 47"/>
                <a:gd name="T6" fmla="*/ 137 w 138"/>
                <a:gd name="T7" fmla="*/ 34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1"/>
                  </a:lnTo>
                  <a:lnTo>
                    <a:pt x="137" y="46"/>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 name="Freeform 4523">
              <a:extLst>
                <a:ext uri="{FF2B5EF4-FFF2-40B4-BE49-F238E27FC236}">
                  <a16:creationId xmlns:a16="http://schemas.microsoft.com/office/drawing/2014/main" id="{0303988C-1912-CDB4-392F-E4ABBE6AF538}"/>
                </a:ext>
              </a:extLst>
            </p:cNvPr>
            <p:cNvSpPr>
              <a:spLocks noChangeArrowheads="1"/>
            </p:cNvSpPr>
            <p:nvPr/>
          </p:nvSpPr>
          <p:spPr bwMode="auto">
            <a:xfrm>
              <a:off x="15451820" y="10112376"/>
              <a:ext cx="1284204" cy="1243013"/>
            </a:xfrm>
            <a:custGeom>
              <a:avLst/>
              <a:gdLst>
                <a:gd name="T0" fmla="*/ 3429 w 3566"/>
                <a:gd name="T1" fmla="*/ 0 h 3452"/>
                <a:gd name="T2" fmla="*/ 0 w 3566"/>
                <a:gd name="T3" fmla="*/ 3417 h 3452"/>
                <a:gd name="T4" fmla="*/ 137 w 3566"/>
                <a:gd name="T5" fmla="*/ 3451 h 3452"/>
                <a:gd name="T6" fmla="*/ 3565 w 3566"/>
                <a:gd name="T7" fmla="*/ 34 h 3452"/>
                <a:gd name="T8" fmla="*/ 3429 w 3566"/>
                <a:gd name="T9" fmla="*/ 0 h 3452"/>
              </a:gdLst>
              <a:ahLst/>
              <a:cxnLst>
                <a:cxn ang="0">
                  <a:pos x="T0" y="T1"/>
                </a:cxn>
                <a:cxn ang="0">
                  <a:pos x="T2" y="T3"/>
                </a:cxn>
                <a:cxn ang="0">
                  <a:pos x="T4" y="T5"/>
                </a:cxn>
                <a:cxn ang="0">
                  <a:pos x="T6" y="T7"/>
                </a:cxn>
                <a:cxn ang="0">
                  <a:pos x="T8" y="T9"/>
                </a:cxn>
              </a:cxnLst>
              <a:rect l="0" t="0" r="r" b="b"/>
              <a:pathLst>
                <a:path w="3566" h="3452">
                  <a:moveTo>
                    <a:pt x="3429" y="0"/>
                  </a:moveTo>
                  <a:lnTo>
                    <a:pt x="0" y="3417"/>
                  </a:lnTo>
                  <a:lnTo>
                    <a:pt x="137" y="3451"/>
                  </a:lnTo>
                  <a:lnTo>
                    <a:pt x="3565" y="34"/>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 name="Freeform 4524">
              <a:extLst>
                <a:ext uri="{FF2B5EF4-FFF2-40B4-BE49-F238E27FC236}">
                  <a16:creationId xmlns:a16="http://schemas.microsoft.com/office/drawing/2014/main" id="{BCA17F56-E3E6-3BC2-EE9D-B86F0224A97C}"/>
                </a:ext>
              </a:extLst>
            </p:cNvPr>
            <p:cNvSpPr>
              <a:spLocks noChangeArrowheads="1"/>
            </p:cNvSpPr>
            <p:nvPr/>
          </p:nvSpPr>
          <p:spPr bwMode="auto">
            <a:xfrm>
              <a:off x="15451820" y="10112376"/>
              <a:ext cx="1284204" cy="1243013"/>
            </a:xfrm>
            <a:custGeom>
              <a:avLst/>
              <a:gdLst>
                <a:gd name="T0" fmla="*/ 3429 w 3566"/>
                <a:gd name="T1" fmla="*/ 0 h 3452"/>
                <a:gd name="T2" fmla="*/ 0 w 3566"/>
                <a:gd name="T3" fmla="*/ 3417 h 3452"/>
                <a:gd name="T4" fmla="*/ 137 w 3566"/>
                <a:gd name="T5" fmla="*/ 3451 h 3452"/>
                <a:gd name="T6" fmla="*/ 3565 w 3566"/>
                <a:gd name="T7" fmla="*/ 34 h 3452"/>
                <a:gd name="T8" fmla="*/ 3429 w 3566"/>
                <a:gd name="T9" fmla="*/ 0 h 3452"/>
              </a:gdLst>
              <a:ahLst/>
              <a:cxnLst>
                <a:cxn ang="0">
                  <a:pos x="T0" y="T1"/>
                </a:cxn>
                <a:cxn ang="0">
                  <a:pos x="T2" y="T3"/>
                </a:cxn>
                <a:cxn ang="0">
                  <a:pos x="T4" y="T5"/>
                </a:cxn>
                <a:cxn ang="0">
                  <a:pos x="T6" y="T7"/>
                </a:cxn>
                <a:cxn ang="0">
                  <a:pos x="T8" y="T9"/>
                </a:cxn>
              </a:cxnLst>
              <a:rect l="0" t="0" r="r" b="b"/>
              <a:pathLst>
                <a:path w="3566" h="3452">
                  <a:moveTo>
                    <a:pt x="3429" y="0"/>
                  </a:moveTo>
                  <a:lnTo>
                    <a:pt x="0" y="3417"/>
                  </a:lnTo>
                  <a:lnTo>
                    <a:pt x="137" y="3451"/>
                  </a:lnTo>
                  <a:lnTo>
                    <a:pt x="3565" y="34"/>
                  </a:lnTo>
                  <a:lnTo>
                    <a:pt x="342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4525">
              <a:extLst>
                <a:ext uri="{FF2B5EF4-FFF2-40B4-BE49-F238E27FC236}">
                  <a16:creationId xmlns:a16="http://schemas.microsoft.com/office/drawing/2014/main" id="{244194BC-79C9-2AB2-C41F-6AB37010F978}"/>
                </a:ext>
              </a:extLst>
            </p:cNvPr>
            <p:cNvSpPr>
              <a:spLocks noChangeArrowheads="1"/>
            </p:cNvSpPr>
            <p:nvPr/>
          </p:nvSpPr>
          <p:spPr bwMode="auto">
            <a:xfrm>
              <a:off x="15545477" y="11371263"/>
              <a:ext cx="49209" cy="12700"/>
            </a:xfrm>
            <a:custGeom>
              <a:avLst/>
              <a:gdLst>
                <a:gd name="T0" fmla="*/ 0 w 137"/>
                <a:gd name="T1" fmla="*/ 0 h 35"/>
                <a:gd name="T2" fmla="*/ 0 w 137"/>
                <a:gd name="T3" fmla="*/ 0 h 35"/>
                <a:gd name="T4" fmla="*/ 136 w 137"/>
                <a:gd name="T5" fmla="*/ 34 h 35"/>
                <a:gd name="T6" fmla="*/ 136 w 137"/>
                <a:gd name="T7" fmla="*/ 34 h 35"/>
                <a:gd name="T8" fmla="*/ 0 w 137"/>
                <a:gd name="T9" fmla="*/ 0 h 35"/>
              </a:gdLst>
              <a:ahLst/>
              <a:cxnLst>
                <a:cxn ang="0">
                  <a:pos x="T0" y="T1"/>
                </a:cxn>
                <a:cxn ang="0">
                  <a:pos x="T2" y="T3"/>
                </a:cxn>
                <a:cxn ang="0">
                  <a:pos x="T4" y="T5"/>
                </a:cxn>
                <a:cxn ang="0">
                  <a:pos x="T6" y="T7"/>
                </a:cxn>
                <a:cxn ang="0">
                  <a:pos x="T8" y="T9"/>
                </a:cxn>
              </a:cxnLst>
              <a:rect l="0" t="0" r="r" b="b"/>
              <a:pathLst>
                <a:path w="137" h="35">
                  <a:moveTo>
                    <a:pt x="0" y="0"/>
                  </a:moveTo>
                  <a:lnTo>
                    <a:pt x="0" y="0"/>
                  </a:lnTo>
                  <a:lnTo>
                    <a:pt x="136" y="34"/>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 name="Freeform 4526">
              <a:extLst>
                <a:ext uri="{FF2B5EF4-FFF2-40B4-BE49-F238E27FC236}">
                  <a16:creationId xmlns:a16="http://schemas.microsoft.com/office/drawing/2014/main" id="{BE557B55-80B0-B52D-85FE-CB11FA800CF2}"/>
                </a:ext>
              </a:extLst>
            </p:cNvPr>
            <p:cNvSpPr>
              <a:spLocks noChangeArrowheads="1"/>
            </p:cNvSpPr>
            <p:nvPr/>
          </p:nvSpPr>
          <p:spPr bwMode="auto">
            <a:xfrm>
              <a:off x="15545477" y="11371263"/>
              <a:ext cx="49209" cy="12700"/>
            </a:xfrm>
            <a:custGeom>
              <a:avLst/>
              <a:gdLst>
                <a:gd name="T0" fmla="*/ 0 w 137"/>
                <a:gd name="T1" fmla="*/ 0 h 35"/>
                <a:gd name="T2" fmla="*/ 0 w 137"/>
                <a:gd name="T3" fmla="*/ 0 h 35"/>
                <a:gd name="T4" fmla="*/ 136 w 137"/>
                <a:gd name="T5" fmla="*/ 34 h 35"/>
                <a:gd name="T6" fmla="*/ 136 w 137"/>
                <a:gd name="T7" fmla="*/ 34 h 35"/>
                <a:gd name="T8" fmla="*/ 0 w 137"/>
                <a:gd name="T9" fmla="*/ 0 h 35"/>
              </a:gdLst>
              <a:ahLst/>
              <a:cxnLst>
                <a:cxn ang="0">
                  <a:pos x="T0" y="T1"/>
                </a:cxn>
                <a:cxn ang="0">
                  <a:pos x="T2" y="T3"/>
                </a:cxn>
                <a:cxn ang="0">
                  <a:pos x="T4" y="T5"/>
                </a:cxn>
                <a:cxn ang="0">
                  <a:pos x="T6" y="T7"/>
                </a:cxn>
                <a:cxn ang="0">
                  <a:pos x="T8" y="T9"/>
                </a:cxn>
              </a:cxnLst>
              <a:rect l="0" t="0" r="r" b="b"/>
              <a:pathLst>
                <a:path w="137" h="35">
                  <a:moveTo>
                    <a:pt x="0" y="0"/>
                  </a:moveTo>
                  <a:lnTo>
                    <a:pt x="0" y="0"/>
                  </a:lnTo>
                  <a:lnTo>
                    <a:pt x="136" y="34"/>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4527">
              <a:extLst>
                <a:ext uri="{FF2B5EF4-FFF2-40B4-BE49-F238E27FC236}">
                  <a16:creationId xmlns:a16="http://schemas.microsoft.com/office/drawing/2014/main" id="{A0FE6DE1-4A73-333D-C43B-3C83B551C7C7}"/>
                </a:ext>
              </a:extLst>
            </p:cNvPr>
            <p:cNvSpPr>
              <a:spLocks noChangeArrowheads="1"/>
            </p:cNvSpPr>
            <p:nvPr/>
          </p:nvSpPr>
          <p:spPr bwMode="auto">
            <a:xfrm>
              <a:off x="15545477" y="10136189"/>
              <a:ext cx="1282616" cy="1247775"/>
            </a:xfrm>
            <a:custGeom>
              <a:avLst/>
              <a:gdLst>
                <a:gd name="T0" fmla="*/ 3428 w 3565"/>
                <a:gd name="T1" fmla="*/ 0 h 3464"/>
                <a:gd name="T2" fmla="*/ 0 w 3565"/>
                <a:gd name="T3" fmla="*/ 3429 h 3464"/>
                <a:gd name="T4" fmla="*/ 136 w 3565"/>
                <a:gd name="T5" fmla="*/ 3463 h 3464"/>
                <a:gd name="T6" fmla="*/ 3564 w 3565"/>
                <a:gd name="T7" fmla="*/ 34 h 3464"/>
                <a:gd name="T8" fmla="*/ 3428 w 3565"/>
                <a:gd name="T9" fmla="*/ 0 h 3464"/>
              </a:gdLst>
              <a:ahLst/>
              <a:cxnLst>
                <a:cxn ang="0">
                  <a:pos x="T0" y="T1"/>
                </a:cxn>
                <a:cxn ang="0">
                  <a:pos x="T2" y="T3"/>
                </a:cxn>
                <a:cxn ang="0">
                  <a:pos x="T4" y="T5"/>
                </a:cxn>
                <a:cxn ang="0">
                  <a:pos x="T6" y="T7"/>
                </a:cxn>
                <a:cxn ang="0">
                  <a:pos x="T8" y="T9"/>
                </a:cxn>
              </a:cxnLst>
              <a:rect l="0" t="0" r="r" b="b"/>
              <a:pathLst>
                <a:path w="3565" h="3464">
                  <a:moveTo>
                    <a:pt x="3428" y="0"/>
                  </a:moveTo>
                  <a:lnTo>
                    <a:pt x="0" y="3429"/>
                  </a:lnTo>
                  <a:lnTo>
                    <a:pt x="136" y="3463"/>
                  </a:lnTo>
                  <a:lnTo>
                    <a:pt x="3564"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 name="Freeform 4528">
              <a:extLst>
                <a:ext uri="{FF2B5EF4-FFF2-40B4-BE49-F238E27FC236}">
                  <a16:creationId xmlns:a16="http://schemas.microsoft.com/office/drawing/2014/main" id="{925816AE-1C8A-824E-B2AF-878FFFC778C6}"/>
                </a:ext>
              </a:extLst>
            </p:cNvPr>
            <p:cNvSpPr>
              <a:spLocks noChangeArrowheads="1"/>
            </p:cNvSpPr>
            <p:nvPr/>
          </p:nvSpPr>
          <p:spPr bwMode="auto">
            <a:xfrm>
              <a:off x="15545477" y="10136189"/>
              <a:ext cx="1282616" cy="1247775"/>
            </a:xfrm>
            <a:custGeom>
              <a:avLst/>
              <a:gdLst>
                <a:gd name="T0" fmla="*/ 3428 w 3565"/>
                <a:gd name="T1" fmla="*/ 0 h 3464"/>
                <a:gd name="T2" fmla="*/ 0 w 3565"/>
                <a:gd name="T3" fmla="*/ 3429 h 3464"/>
                <a:gd name="T4" fmla="*/ 136 w 3565"/>
                <a:gd name="T5" fmla="*/ 3463 h 3464"/>
                <a:gd name="T6" fmla="*/ 3564 w 3565"/>
                <a:gd name="T7" fmla="*/ 34 h 3464"/>
                <a:gd name="T8" fmla="*/ 3428 w 3565"/>
                <a:gd name="T9" fmla="*/ 0 h 3464"/>
              </a:gdLst>
              <a:ahLst/>
              <a:cxnLst>
                <a:cxn ang="0">
                  <a:pos x="T0" y="T1"/>
                </a:cxn>
                <a:cxn ang="0">
                  <a:pos x="T2" y="T3"/>
                </a:cxn>
                <a:cxn ang="0">
                  <a:pos x="T4" y="T5"/>
                </a:cxn>
                <a:cxn ang="0">
                  <a:pos x="T6" y="T7"/>
                </a:cxn>
                <a:cxn ang="0">
                  <a:pos x="T8" y="T9"/>
                </a:cxn>
              </a:cxnLst>
              <a:rect l="0" t="0" r="r" b="b"/>
              <a:pathLst>
                <a:path w="3565" h="3464">
                  <a:moveTo>
                    <a:pt x="3428" y="0"/>
                  </a:moveTo>
                  <a:lnTo>
                    <a:pt x="0" y="3429"/>
                  </a:lnTo>
                  <a:lnTo>
                    <a:pt x="136" y="3463"/>
                  </a:lnTo>
                  <a:lnTo>
                    <a:pt x="3564"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4529">
              <a:extLst>
                <a:ext uri="{FF2B5EF4-FFF2-40B4-BE49-F238E27FC236}">
                  <a16:creationId xmlns:a16="http://schemas.microsoft.com/office/drawing/2014/main" id="{8DF07F70-86F8-AA5C-FD0A-08C42175546C}"/>
                </a:ext>
              </a:extLst>
            </p:cNvPr>
            <p:cNvSpPr>
              <a:spLocks noChangeArrowheads="1"/>
            </p:cNvSpPr>
            <p:nvPr/>
          </p:nvSpPr>
          <p:spPr bwMode="auto">
            <a:xfrm>
              <a:off x="15640720" y="11395076"/>
              <a:ext cx="49209" cy="15875"/>
            </a:xfrm>
            <a:custGeom>
              <a:avLst/>
              <a:gdLst>
                <a:gd name="T0" fmla="*/ 0 w 137"/>
                <a:gd name="T1" fmla="*/ 0 h 46"/>
                <a:gd name="T2" fmla="*/ 0 w 137"/>
                <a:gd name="T3" fmla="*/ 11 h 46"/>
                <a:gd name="T4" fmla="*/ 124 w 137"/>
                <a:gd name="T5" fmla="*/ 45 h 46"/>
                <a:gd name="T6" fmla="*/ 136 w 137"/>
                <a:gd name="T7" fmla="*/ 34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11"/>
                  </a:lnTo>
                  <a:lnTo>
                    <a:pt x="124" y="45"/>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4530">
              <a:extLst>
                <a:ext uri="{FF2B5EF4-FFF2-40B4-BE49-F238E27FC236}">
                  <a16:creationId xmlns:a16="http://schemas.microsoft.com/office/drawing/2014/main" id="{50B83E88-FABC-BBCC-67FE-B785F0DF5213}"/>
                </a:ext>
              </a:extLst>
            </p:cNvPr>
            <p:cNvSpPr>
              <a:spLocks noChangeArrowheads="1"/>
            </p:cNvSpPr>
            <p:nvPr/>
          </p:nvSpPr>
          <p:spPr bwMode="auto">
            <a:xfrm>
              <a:off x="15640720" y="11395076"/>
              <a:ext cx="49209" cy="15875"/>
            </a:xfrm>
            <a:custGeom>
              <a:avLst/>
              <a:gdLst>
                <a:gd name="T0" fmla="*/ 0 w 137"/>
                <a:gd name="T1" fmla="*/ 0 h 46"/>
                <a:gd name="T2" fmla="*/ 0 w 137"/>
                <a:gd name="T3" fmla="*/ 11 h 46"/>
                <a:gd name="T4" fmla="*/ 124 w 137"/>
                <a:gd name="T5" fmla="*/ 45 h 46"/>
                <a:gd name="T6" fmla="*/ 136 w 137"/>
                <a:gd name="T7" fmla="*/ 34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11"/>
                  </a:lnTo>
                  <a:lnTo>
                    <a:pt x="124" y="45"/>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4531">
              <a:extLst>
                <a:ext uri="{FF2B5EF4-FFF2-40B4-BE49-F238E27FC236}">
                  <a16:creationId xmlns:a16="http://schemas.microsoft.com/office/drawing/2014/main" id="{EEFCA582-593F-C0D8-8176-A3788CAF9B5A}"/>
                </a:ext>
              </a:extLst>
            </p:cNvPr>
            <p:cNvSpPr>
              <a:spLocks noChangeArrowheads="1"/>
            </p:cNvSpPr>
            <p:nvPr/>
          </p:nvSpPr>
          <p:spPr bwMode="auto">
            <a:xfrm>
              <a:off x="15640721" y="10164763"/>
              <a:ext cx="1279442" cy="1243012"/>
            </a:xfrm>
            <a:custGeom>
              <a:avLst/>
              <a:gdLst>
                <a:gd name="T0" fmla="*/ 3428 w 3554"/>
                <a:gd name="T1" fmla="*/ 0 h 3452"/>
                <a:gd name="T2" fmla="*/ 0 w 3554"/>
                <a:gd name="T3" fmla="*/ 3417 h 3452"/>
                <a:gd name="T4" fmla="*/ 136 w 3554"/>
                <a:gd name="T5" fmla="*/ 3451 h 3452"/>
                <a:gd name="T6" fmla="*/ 3553 w 3554"/>
                <a:gd name="T7" fmla="*/ 34 h 3452"/>
                <a:gd name="T8" fmla="*/ 3428 w 3554"/>
                <a:gd name="T9" fmla="*/ 0 h 3452"/>
              </a:gdLst>
              <a:ahLst/>
              <a:cxnLst>
                <a:cxn ang="0">
                  <a:pos x="T0" y="T1"/>
                </a:cxn>
                <a:cxn ang="0">
                  <a:pos x="T2" y="T3"/>
                </a:cxn>
                <a:cxn ang="0">
                  <a:pos x="T4" y="T5"/>
                </a:cxn>
                <a:cxn ang="0">
                  <a:pos x="T6" y="T7"/>
                </a:cxn>
                <a:cxn ang="0">
                  <a:pos x="T8" y="T9"/>
                </a:cxn>
              </a:cxnLst>
              <a:rect l="0" t="0" r="r" b="b"/>
              <a:pathLst>
                <a:path w="3554" h="3452">
                  <a:moveTo>
                    <a:pt x="3428" y="0"/>
                  </a:moveTo>
                  <a:lnTo>
                    <a:pt x="0" y="3417"/>
                  </a:lnTo>
                  <a:lnTo>
                    <a:pt x="136" y="3451"/>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4532">
              <a:extLst>
                <a:ext uri="{FF2B5EF4-FFF2-40B4-BE49-F238E27FC236}">
                  <a16:creationId xmlns:a16="http://schemas.microsoft.com/office/drawing/2014/main" id="{8077EE1F-4BD5-237D-AA05-44EBA3FDF599}"/>
                </a:ext>
              </a:extLst>
            </p:cNvPr>
            <p:cNvSpPr>
              <a:spLocks noChangeArrowheads="1"/>
            </p:cNvSpPr>
            <p:nvPr/>
          </p:nvSpPr>
          <p:spPr bwMode="auto">
            <a:xfrm>
              <a:off x="15640721" y="10164763"/>
              <a:ext cx="1279442" cy="1243012"/>
            </a:xfrm>
            <a:custGeom>
              <a:avLst/>
              <a:gdLst>
                <a:gd name="T0" fmla="*/ 3428 w 3554"/>
                <a:gd name="T1" fmla="*/ 0 h 3452"/>
                <a:gd name="T2" fmla="*/ 0 w 3554"/>
                <a:gd name="T3" fmla="*/ 3417 h 3452"/>
                <a:gd name="T4" fmla="*/ 136 w 3554"/>
                <a:gd name="T5" fmla="*/ 3451 h 3452"/>
                <a:gd name="T6" fmla="*/ 3553 w 3554"/>
                <a:gd name="T7" fmla="*/ 34 h 3452"/>
                <a:gd name="T8" fmla="*/ 3428 w 3554"/>
                <a:gd name="T9" fmla="*/ 0 h 3452"/>
              </a:gdLst>
              <a:ahLst/>
              <a:cxnLst>
                <a:cxn ang="0">
                  <a:pos x="T0" y="T1"/>
                </a:cxn>
                <a:cxn ang="0">
                  <a:pos x="T2" y="T3"/>
                </a:cxn>
                <a:cxn ang="0">
                  <a:pos x="T4" y="T5"/>
                </a:cxn>
                <a:cxn ang="0">
                  <a:pos x="T6" y="T7"/>
                </a:cxn>
                <a:cxn ang="0">
                  <a:pos x="T8" y="T9"/>
                </a:cxn>
              </a:cxnLst>
              <a:rect l="0" t="0" r="r" b="b"/>
              <a:pathLst>
                <a:path w="3554" h="3452">
                  <a:moveTo>
                    <a:pt x="3428" y="0"/>
                  </a:moveTo>
                  <a:lnTo>
                    <a:pt x="0" y="3417"/>
                  </a:lnTo>
                  <a:lnTo>
                    <a:pt x="136" y="3451"/>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4533">
              <a:extLst>
                <a:ext uri="{FF2B5EF4-FFF2-40B4-BE49-F238E27FC236}">
                  <a16:creationId xmlns:a16="http://schemas.microsoft.com/office/drawing/2014/main" id="{17315FF4-2CED-9966-52B5-2F630589CE88}"/>
                </a:ext>
              </a:extLst>
            </p:cNvPr>
            <p:cNvSpPr>
              <a:spLocks noChangeArrowheads="1"/>
            </p:cNvSpPr>
            <p:nvPr/>
          </p:nvSpPr>
          <p:spPr bwMode="auto">
            <a:xfrm>
              <a:off x="15734377" y="11423650"/>
              <a:ext cx="49210" cy="12700"/>
            </a:xfrm>
            <a:custGeom>
              <a:avLst/>
              <a:gdLst>
                <a:gd name="T0" fmla="*/ 0 w 137"/>
                <a:gd name="T1" fmla="*/ 0 h 35"/>
                <a:gd name="T2" fmla="*/ 0 w 137"/>
                <a:gd name="T3" fmla="*/ 0 h 35"/>
                <a:gd name="T4" fmla="*/ 125 w 137"/>
                <a:gd name="T5" fmla="*/ 34 h 35"/>
                <a:gd name="T6" fmla="*/ 136 w 137"/>
                <a:gd name="T7" fmla="*/ 34 h 35"/>
                <a:gd name="T8" fmla="*/ 0 w 137"/>
                <a:gd name="T9" fmla="*/ 0 h 35"/>
              </a:gdLst>
              <a:ahLst/>
              <a:cxnLst>
                <a:cxn ang="0">
                  <a:pos x="T0" y="T1"/>
                </a:cxn>
                <a:cxn ang="0">
                  <a:pos x="T2" y="T3"/>
                </a:cxn>
                <a:cxn ang="0">
                  <a:pos x="T4" y="T5"/>
                </a:cxn>
                <a:cxn ang="0">
                  <a:pos x="T6" y="T7"/>
                </a:cxn>
                <a:cxn ang="0">
                  <a:pos x="T8" y="T9"/>
                </a:cxn>
              </a:cxnLst>
              <a:rect l="0" t="0" r="r" b="b"/>
              <a:pathLst>
                <a:path w="137" h="35">
                  <a:moveTo>
                    <a:pt x="0" y="0"/>
                  </a:moveTo>
                  <a:lnTo>
                    <a:pt x="0" y="0"/>
                  </a:lnTo>
                  <a:lnTo>
                    <a:pt x="125" y="34"/>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4534">
              <a:extLst>
                <a:ext uri="{FF2B5EF4-FFF2-40B4-BE49-F238E27FC236}">
                  <a16:creationId xmlns:a16="http://schemas.microsoft.com/office/drawing/2014/main" id="{D5BC6B98-F3DF-654F-6DE7-EB63735E9465}"/>
                </a:ext>
              </a:extLst>
            </p:cNvPr>
            <p:cNvSpPr>
              <a:spLocks noChangeArrowheads="1"/>
            </p:cNvSpPr>
            <p:nvPr/>
          </p:nvSpPr>
          <p:spPr bwMode="auto">
            <a:xfrm>
              <a:off x="15734377" y="11423650"/>
              <a:ext cx="49210" cy="12700"/>
            </a:xfrm>
            <a:custGeom>
              <a:avLst/>
              <a:gdLst>
                <a:gd name="T0" fmla="*/ 0 w 137"/>
                <a:gd name="T1" fmla="*/ 0 h 35"/>
                <a:gd name="T2" fmla="*/ 0 w 137"/>
                <a:gd name="T3" fmla="*/ 0 h 35"/>
                <a:gd name="T4" fmla="*/ 125 w 137"/>
                <a:gd name="T5" fmla="*/ 34 h 35"/>
                <a:gd name="T6" fmla="*/ 136 w 137"/>
                <a:gd name="T7" fmla="*/ 34 h 35"/>
                <a:gd name="T8" fmla="*/ 0 w 137"/>
                <a:gd name="T9" fmla="*/ 0 h 35"/>
              </a:gdLst>
              <a:ahLst/>
              <a:cxnLst>
                <a:cxn ang="0">
                  <a:pos x="T0" y="T1"/>
                </a:cxn>
                <a:cxn ang="0">
                  <a:pos x="T2" y="T3"/>
                </a:cxn>
                <a:cxn ang="0">
                  <a:pos x="T4" y="T5"/>
                </a:cxn>
                <a:cxn ang="0">
                  <a:pos x="T6" y="T7"/>
                </a:cxn>
                <a:cxn ang="0">
                  <a:pos x="T8" y="T9"/>
                </a:cxn>
              </a:cxnLst>
              <a:rect l="0" t="0" r="r" b="b"/>
              <a:pathLst>
                <a:path w="137" h="35">
                  <a:moveTo>
                    <a:pt x="0" y="0"/>
                  </a:moveTo>
                  <a:lnTo>
                    <a:pt x="0" y="0"/>
                  </a:lnTo>
                  <a:lnTo>
                    <a:pt x="125" y="34"/>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4535">
              <a:extLst>
                <a:ext uri="{FF2B5EF4-FFF2-40B4-BE49-F238E27FC236}">
                  <a16:creationId xmlns:a16="http://schemas.microsoft.com/office/drawing/2014/main" id="{BD7C4BA2-456B-9BBA-1291-B2EE32A67746}"/>
                </a:ext>
              </a:extLst>
            </p:cNvPr>
            <p:cNvSpPr>
              <a:spLocks noChangeArrowheads="1"/>
            </p:cNvSpPr>
            <p:nvPr/>
          </p:nvSpPr>
          <p:spPr bwMode="auto">
            <a:xfrm>
              <a:off x="15734377" y="10190164"/>
              <a:ext cx="1279442" cy="1246187"/>
            </a:xfrm>
            <a:custGeom>
              <a:avLst/>
              <a:gdLst>
                <a:gd name="T0" fmla="*/ 3428 w 3554"/>
                <a:gd name="T1" fmla="*/ 0 h 3463"/>
                <a:gd name="T2" fmla="*/ 0 w 3554"/>
                <a:gd name="T3" fmla="*/ 3428 h 3463"/>
                <a:gd name="T4" fmla="*/ 136 w 3554"/>
                <a:gd name="T5" fmla="*/ 3462 h 3463"/>
                <a:gd name="T6" fmla="*/ 3553 w 3554"/>
                <a:gd name="T7" fmla="*/ 34 h 3463"/>
                <a:gd name="T8" fmla="*/ 3428 w 3554"/>
                <a:gd name="T9" fmla="*/ 0 h 3463"/>
              </a:gdLst>
              <a:ahLst/>
              <a:cxnLst>
                <a:cxn ang="0">
                  <a:pos x="T0" y="T1"/>
                </a:cxn>
                <a:cxn ang="0">
                  <a:pos x="T2" y="T3"/>
                </a:cxn>
                <a:cxn ang="0">
                  <a:pos x="T4" y="T5"/>
                </a:cxn>
                <a:cxn ang="0">
                  <a:pos x="T6" y="T7"/>
                </a:cxn>
                <a:cxn ang="0">
                  <a:pos x="T8" y="T9"/>
                </a:cxn>
              </a:cxnLst>
              <a:rect l="0" t="0" r="r" b="b"/>
              <a:pathLst>
                <a:path w="3554" h="3463">
                  <a:moveTo>
                    <a:pt x="3428" y="0"/>
                  </a:moveTo>
                  <a:lnTo>
                    <a:pt x="0" y="3428"/>
                  </a:lnTo>
                  <a:lnTo>
                    <a:pt x="136" y="3462"/>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 name="Freeform 4536">
              <a:extLst>
                <a:ext uri="{FF2B5EF4-FFF2-40B4-BE49-F238E27FC236}">
                  <a16:creationId xmlns:a16="http://schemas.microsoft.com/office/drawing/2014/main" id="{3B7010A7-B647-777C-48F0-CA5102F47DBE}"/>
                </a:ext>
              </a:extLst>
            </p:cNvPr>
            <p:cNvSpPr>
              <a:spLocks noChangeArrowheads="1"/>
            </p:cNvSpPr>
            <p:nvPr/>
          </p:nvSpPr>
          <p:spPr bwMode="auto">
            <a:xfrm>
              <a:off x="15734377" y="10190164"/>
              <a:ext cx="1279442" cy="1246187"/>
            </a:xfrm>
            <a:custGeom>
              <a:avLst/>
              <a:gdLst>
                <a:gd name="T0" fmla="*/ 3428 w 3554"/>
                <a:gd name="T1" fmla="*/ 0 h 3463"/>
                <a:gd name="T2" fmla="*/ 0 w 3554"/>
                <a:gd name="T3" fmla="*/ 3428 h 3463"/>
                <a:gd name="T4" fmla="*/ 136 w 3554"/>
                <a:gd name="T5" fmla="*/ 3462 h 3463"/>
                <a:gd name="T6" fmla="*/ 3553 w 3554"/>
                <a:gd name="T7" fmla="*/ 34 h 3463"/>
                <a:gd name="T8" fmla="*/ 3428 w 3554"/>
                <a:gd name="T9" fmla="*/ 0 h 3463"/>
              </a:gdLst>
              <a:ahLst/>
              <a:cxnLst>
                <a:cxn ang="0">
                  <a:pos x="T0" y="T1"/>
                </a:cxn>
                <a:cxn ang="0">
                  <a:pos x="T2" y="T3"/>
                </a:cxn>
                <a:cxn ang="0">
                  <a:pos x="T4" y="T5"/>
                </a:cxn>
                <a:cxn ang="0">
                  <a:pos x="T6" y="T7"/>
                </a:cxn>
                <a:cxn ang="0">
                  <a:pos x="T8" y="T9"/>
                </a:cxn>
              </a:cxnLst>
              <a:rect l="0" t="0" r="r" b="b"/>
              <a:pathLst>
                <a:path w="3554" h="3463">
                  <a:moveTo>
                    <a:pt x="3428" y="0"/>
                  </a:moveTo>
                  <a:lnTo>
                    <a:pt x="0" y="3428"/>
                  </a:lnTo>
                  <a:lnTo>
                    <a:pt x="136" y="3462"/>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4537">
              <a:extLst>
                <a:ext uri="{FF2B5EF4-FFF2-40B4-BE49-F238E27FC236}">
                  <a16:creationId xmlns:a16="http://schemas.microsoft.com/office/drawing/2014/main" id="{DA249808-F149-7438-3441-A31DD74D19FD}"/>
                </a:ext>
              </a:extLst>
            </p:cNvPr>
            <p:cNvSpPr>
              <a:spLocks noChangeArrowheads="1"/>
            </p:cNvSpPr>
            <p:nvPr/>
          </p:nvSpPr>
          <p:spPr bwMode="auto">
            <a:xfrm>
              <a:off x="15828033" y="11449051"/>
              <a:ext cx="49209" cy="17463"/>
            </a:xfrm>
            <a:custGeom>
              <a:avLst/>
              <a:gdLst>
                <a:gd name="T0" fmla="*/ 0 w 137"/>
                <a:gd name="T1" fmla="*/ 0 h 47"/>
                <a:gd name="T2" fmla="*/ 0 w 137"/>
                <a:gd name="T3" fmla="*/ 12 h 47"/>
                <a:gd name="T4" fmla="*/ 125 w 137"/>
                <a:gd name="T5" fmla="*/ 46 h 47"/>
                <a:gd name="T6" fmla="*/ 136 w 137"/>
                <a:gd name="T7" fmla="*/ 34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12"/>
                  </a:lnTo>
                  <a:lnTo>
                    <a:pt x="125" y="46"/>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4538">
              <a:extLst>
                <a:ext uri="{FF2B5EF4-FFF2-40B4-BE49-F238E27FC236}">
                  <a16:creationId xmlns:a16="http://schemas.microsoft.com/office/drawing/2014/main" id="{51FE9DA9-9670-D5C8-851E-6A6D17A728AB}"/>
                </a:ext>
              </a:extLst>
            </p:cNvPr>
            <p:cNvSpPr>
              <a:spLocks noChangeArrowheads="1"/>
            </p:cNvSpPr>
            <p:nvPr/>
          </p:nvSpPr>
          <p:spPr bwMode="auto">
            <a:xfrm>
              <a:off x="15828033" y="11449051"/>
              <a:ext cx="49209" cy="17463"/>
            </a:xfrm>
            <a:custGeom>
              <a:avLst/>
              <a:gdLst>
                <a:gd name="T0" fmla="*/ 0 w 137"/>
                <a:gd name="T1" fmla="*/ 0 h 47"/>
                <a:gd name="T2" fmla="*/ 0 w 137"/>
                <a:gd name="T3" fmla="*/ 12 h 47"/>
                <a:gd name="T4" fmla="*/ 125 w 137"/>
                <a:gd name="T5" fmla="*/ 46 h 47"/>
                <a:gd name="T6" fmla="*/ 136 w 137"/>
                <a:gd name="T7" fmla="*/ 34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12"/>
                  </a:lnTo>
                  <a:lnTo>
                    <a:pt x="125" y="46"/>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4539">
              <a:extLst>
                <a:ext uri="{FF2B5EF4-FFF2-40B4-BE49-F238E27FC236}">
                  <a16:creationId xmlns:a16="http://schemas.microsoft.com/office/drawing/2014/main" id="{358B7626-B090-8CAF-92A0-3A9B395E9962}"/>
                </a:ext>
              </a:extLst>
            </p:cNvPr>
            <p:cNvSpPr>
              <a:spLocks noChangeArrowheads="1"/>
            </p:cNvSpPr>
            <p:nvPr/>
          </p:nvSpPr>
          <p:spPr bwMode="auto">
            <a:xfrm>
              <a:off x="15828034" y="10218738"/>
              <a:ext cx="1279442" cy="1243012"/>
            </a:xfrm>
            <a:custGeom>
              <a:avLst/>
              <a:gdLst>
                <a:gd name="T0" fmla="*/ 3428 w 3554"/>
                <a:gd name="T1" fmla="*/ 0 h 3452"/>
                <a:gd name="T2" fmla="*/ 0 w 3554"/>
                <a:gd name="T3" fmla="*/ 3417 h 3452"/>
                <a:gd name="T4" fmla="*/ 136 w 3554"/>
                <a:gd name="T5" fmla="*/ 3451 h 3452"/>
                <a:gd name="T6" fmla="*/ 3553 w 3554"/>
                <a:gd name="T7" fmla="*/ 34 h 3452"/>
                <a:gd name="T8" fmla="*/ 3428 w 3554"/>
                <a:gd name="T9" fmla="*/ 0 h 3452"/>
              </a:gdLst>
              <a:ahLst/>
              <a:cxnLst>
                <a:cxn ang="0">
                  <a:pos x="T0" y="T1"/>
                </a:cxn>
                <a:cxn ang="0">
                  <a:pos x="T2" y="T3"/>
                </a:cxn>
                <a:cxn ang="0">
                  <a:pos x="T4" y="T5"/>
                </a:cxn>
                <a:cxn ang="0">
                  <a:pos x="T6" y="T7"/>
                </a:cxn>
                <a:cxn ang="0">
                  <a:pos x="T8" y="T9"/>
                </a:cxn>
              </a:cxnLst>
              <a:rect l="0" t="0" r="r" b="b"/>
              <a:pathLst>
                <a:path w="3554" h="3452">
                  <a:moveTo>
                    <a:pt x="3428" y="0"/>
                  </a:moveTo>
                  <a:lnTo>
                    <a:pt x="0" y="3417"/>
                  </a:lnTo>
                  <a:lnTo>
                    <a:pt x="136" y="3451"/>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4540">
              <a:extLst>
                <a:ext uri="{FF2B5EF4-FFF2-40B4-BE49-F238E27FC236}">
                  <a16:creationId xmlns:a16="http://schemas.microsoft.com/office/drawing/2014/main" id="{2F6D0FF0-0F33-D212-7101-D248D34AC5CB}"/>
                </a:ext>
              </a:extLst>
            </p:cNvPr>
            <p:cNvSpPr>
              <a:spLocks noChangeArrowheads="1"/>
            </p:cNvSpPr>
            <p:nvPr/>
          </p:nvSpPr>
          <p:spPr bwMode="auto">
            <a:xfrm>
              <a:off x="15828034" y="10218738"/>
              <a:ext cx="1279442" cy="1243012"/>
            </a:xfrm>
            <a:custGeom>
              <a:avLst/>
              <a:gdLst>
                <a:gd name="T0" fmla="*/ 3428 w 3554"/>
                <a:gd name="T1" fmla="*/ 0 h 3452"/>
                <a:gd name="T2" fmla="*/ 0 w 3554"/>
                <a:gd name="T3" fmla="*/ 3417 h 3452"/>
                <a:gd name="T4" fmla="*/ 136 w 3554"/>
                <a:gd name="T5" fmla="*/ 3451 h 3452"/>
                <a:gd name="T6" fmla="*/ 3553 w 3554"/>
                <a:gd name="T7" fmla="*/ 34 h 3452"/>
                <a:gd name="T8" fmla="*/ 3428 w 3554"/>
                <a:gd name="T9" fmla="*/ 0 h 3452"/>
              </a:gdLst>
              <a:ahLst/>
              <a:cxnLst>
                <a:cxn ang="0">
                  <a:pos x="T0" y="T1"/>
                </a:cxn>
                <a:cxn ang="0">
                  <a:pos x="T2" y="T3"/>
                </a:cxn>
                <a:cxn ang="0">
                  <a:pos x="T4" y="T5"/>
                </a:cxn>
                <a:cxn ang="0">
                  <a:pos x="T6" y="T7"/>
                </a:cxn>
                <a:cxn ang="0">
                  <a:pos x="T8" y="T9"/>
                </a:cxn>
              </a:cxnLst>
              <a:rect l="0" t="0" r="r" b="b"/>
              <a:pathLst>
                <a:path w="3554" h="3452">
                  <a:moveTo>
                    <a:pt x="3428" y="0"/>
                  </a:moveTo>
                  <a:lnTo>
                    <a:pt x="0" y="3417"/>
                  </a:lnTo>
                  <a:lnTo>
                    <a:pt x="136" y="3451"/>
                  </a:lnTo>
                  <a:lnTo>
                    <a:pt x="3553"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4541">
              <a:extLst>
                <a:ext uri="{FF2B5EF4-FFF2-40B4-BE49-F238E27FC236}">
                  <a16:creationId xmlns:a16="http://schemas.microsoft.com/office/drawing/2014/main" id="{4FC40064-4E71-9A91-FF9C-ECC21972DB19}"/>
                </a:ext>
              </a:extLst>
            </p:cNvPr>
            <p:cNvSpPr>
              <a:spLocks noChangeArrowheads="1"/>
            </p:cNvSpPr>
            <p:nvPr/>
          </p:nvSpPr>
          <p:spPr bwMode="auto">
            <a:xfrm>
              <a:off x="15918515" y="11477625"/>
              <a:ext cx="53971" cy="12700"/>
            </a:xfrm>
            <a:custGeom>
              <a:avLst/>
              <a:gdLst>
                <a:gd name="T0" fmla="*/ 11 w 148"/>
                <a:gd name="T1" fmla="*/ 0 h 35"/>
                <a:gd name="T2" fmla="*/ 0 w 148"/>
                <a:gd name="T3" fmla="*/ 0 h 35"/>
                <a:gd name="T4" fmla="*/ 136 w 148"/>
                <a:gd name="T5" fmla="*/ 34 h 35"/>
                <a:gd name="T6" fmla="*/ 147 w 148"/>
                <a:gd name="T7" fmla="*/ 34 h 35"/>
                <a:gd name="T8" fmla="*/ 11 w 148"/>
                <a:gd name="T9" fmla="*/ 0 h 35"/>
              </a:gdLst>
              <a:ahLst/>
              <a:cxnLst>
                <a:cxn ang="0">
                  <a:pos x="T0" y="T1"/>
                </a:cxn>
                <a:cxn ang="0">
                  <a:pos x="T2" y="T3"/>
                </a:cxn>
                <a:cxn ang="0">
                  <a:pos x="T4" y="T5"/>
                </a:cxn>
                <a:cxn ang="0">
                  <a:pos x="T6" y="T7"/>
                </a:cxn>
                <a:cxn ang="0">
                  <a:pos x="T8" y="T9"/>
                </a:cxn>
              </a:cxnLst>
              <a:rect l="0" t="0" r="r" b="b"/>
              <a:pathLst>
                <a:path w="148" h="35">
                  <a:moveTo>
                    <a:pt x="11" y="0"/>
                  </a:moveTo>
                  <a:lnTo>
                    <a:pt x="0" y="0"/>
                  </a:lnTo>
                  <a:lnTo>
                    <a:pt x="136" y="34"/>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4542">
              <a:extLst>
                <a:ext uri="{FF2B5EF4-FFF2-40B4-BE49-F238E27FC236}">
                  <a16:creationId xmlns:a16="http://schemas.microsoft.com/office/drawing/2014/main" id="{A8BD02AB-76A8-24C4-B913-6A35DE3D445B}"/>
                </a:ext>
              </a:extLst>
            </p:cNvPr>
            <p:cNvSpPr>
              <a:spLocks noChangeArrowheads="1"/>
            </p:cNvSpPr>
            <p:nvPr/>
          </p:nvSpPr>
          <p:spPr bwMode="auto">
            <a:xfrm>
              <a:off x="15918515" y="11477625"/>
              <a:ext cx="53971" cy="12700"/>
            </a:xfrm>
            <a:custGeom>
              <a:avLst/>
              <a:gdLst>
                <a:gd name="T0" fmla="*/ 11 w 148"/>
                <a:gd name="T1" fmla="*/ 0 h 35"/>
                <a:gd name="T2" fmla="*/ 0 w 148"/>
                <a:gd name="T3" fmla="*/ 0 h 35"/>
                <a:gd name="T4" fmla="*/ 136 w 148"/>
                <a:gd name="T5" fmla="*/ 34 h 35"/>
                <a:gd name="T6" fmla="*/ 147 w 148"/>
                <a:gd name="T7" fmla="*/ 34 h 35"/>
                <a:gd name="T8" fmla="*/ 11 w 148"/>
                <a:gd name="T9" fmla="*/ 0 h 35"/>
              </a:gdLst>
              <a:ahLst/>
              <a:cxnLst>
                <a:cxn ang="0">
                  <a:pos x="T0" y="T1"/>
                </a:cxn>
                <a:cxn ang="0">
                  <a:pos x="T2" y="T3"/>
                </a:cxn>
                <a:cxn ang="0">
                  <a:pos x="T4" y="T5"/>
                </a:cxn>
                <a:cxn ang="0">
                  <a:pos x="T6" y="T7"/>
                </a:cxn>
                <a:cxn ang="0">
                  <a:pos x="T8" y="T9"/>
                </a:cxn>
              </a:cxnLst>
              <a:rect l="0" t="0" r="r" b="b"/>
              <a:pathLst>
                <a:path w="148" h="35">
                  <a:moveTo>
                    <a:pt x="11" y="0"/>
                  </a:moveTo>
                  <a:lnTo>
                    <a:pt x="0" y="0"/>
                  </a:lnTo>
                  <a:lnTo>
                    <a:pt x="136" y="34"/>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4543">
              <a:extLst>
                <a:ext uri="{FF2B5EF4-FFF2-40B4-BE49-F238E27FC236}">
                  <a16:creationId xmlns:a16="http://schemas.microsoft.com/office/drawing/2014/main" id="{6C752C02-6B07-6E15-6855-E99E7BFD9B70}"/>
                </a:ext>
              </a:extLst>
            </p:cNvPr>
            <p:cNvSpPr>
              <a:spLocks noChangeArrowheads="1"/>
            </p:cNvSpPr>
            <p:nvPr/>
          </p:nvSpPr>
          <p:spPr bwMode="auto">
            <a:xfrm>
              <a:off x="15921690" y="10242550"/>
              <a:ext cx="1279442" cy="1246188"/>
            </a:xfrm>
            <a:custGeom>
              <a:avLst/>
              <a:gdLst>
                <a:gd name="T0" fmla="*/ 3417 w 3554"/>
                <a:gd name="T1" fmla="*/ 0 h 3463"/>
                <a:gd name="T2" fmla="*/ 0 w 3554"/>
                <a:gd name="T3" fmla="*/ 3428 h 3463"/>
                <a:gd name="T4" fmla="*/ 136 w 3554"/>
                <a:gd name="T5" fmla="*/ 3462 h 3463"/>
                <a:gd name="T6" fmla="*/ 3553 w 3554"/>
                <a:gd name="T7" fmla="*/ 33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36" y="3462"/>
                  </a:lnTo>
                  <a:lnTo>
                    <a:pt x="3553" y="33"/>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4544">
              <a:extLst>
                <a:ext uri="{FF2B5EF4-FFF2-40B4-BE49-F238E27FC236}">
                  <a16:creationId xmlns:a16="http://schemas.microsoft.com/office/drawing/2014/main" id="{3BA452BD-6250-E044-795C-B7AC689091A1}"/>
                </a:ext>
              </a:extLst>
            </p:cNvPr>
            <p:cNvSpPr>
              <a:spLocks noChangeArrowheads="1"/>
            </p:cNvSpPr>
            <p:nvPr/>
          </p:nvSpPr>
          <p:spPr bwMode="auto">
            <a:xfrm>
              <a:off x="15921690" y="10242550"/>
              <a:ext cx="1279442" cy="1246188"/>
            </a:xfrm>
            <a:custGeom>
              <a:avLst/>
              <a:gdLst>
                <a:gd name="T0" fmla="*/ 3417 w 3554"/>
                <a:gd name="T1" fmla="*/ 0 h 3463"/>
                <a:gd name="T2" fmla="*/ 0 w 3554"/>
                <a:gd name="T3" fmla="*/ 3428 h 3463"/>
                <a:gd name="T4" fmla="*/ 136 w 3554"/>
                <a:gd name="T5" fmla="*/ 3462 h 3463"/>
                <a:gd name="T6" fmla="*/ 3553 w 3554"/>
                <a:gd name="T7" fmla="*/ 33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36" y="3462"/>
                  </a:lnTo>
                  <a:lnTo>
                    <a:pt x="3553" y="33"/>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4545">
              <a:extLst>
                <a:ext uri="{FF2B5EF4-FFF2-40B4-BE49-F238E27FC236}">
                  <a16:creationId xmlns:a16="http://schemas.microsoft.com/office/drawing/2014/main" id="{8BEE5024-75A0-AF22-552F-7112B196D091}"/>
                </a:ext>
              </a:extLst>
            </p:cNvPr>
            <p:cNvSpPr>
              <a:spLocks noChangeArrowheads="1"/>
            </p:cNvSpPr>
            <p:nvPr/>
          </p:nvSpPr>
          <p:spPr bwMode="auto">
            <a:xfrm>
              <a:off x="16012172" y="11501439"/>
              <a:ext cx="53971" cy="15875"/>
            </a:xfrm>
            <a:custGeom>
              <a:avLst/>
              <a:gdLst>
                <a:gd name="T0" fmla="*/ 11 w 148"/>
                <a:gd name="T1" fmla="*/ 0 h 46"/>
                <a:gd name="T2" fmla="*/ 0 w 148"/>
                <a:gd name="T3" fmla="*/ 11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4546">
              <a:extLst>
                <a:ext uri="{FF2B5EF4-FFF2-40B4-BE49-F238E27FC236}">
                  <a16:creationId xmlns:a16="http://schemas.microsoft.com/office/drawing/2014/main" id="{DB3FD957-E649-4B86-9C08-D12A6E70A30D}"/>
                </a:ext>
              </a:extLst>
            </p:cNvPr>
            <p:cNvSpPr>
              <a:spLocks noChangeArrowheads="1"/>
            </p:cNvSpPr>
            <p:nvPr/>
          </p:nvSpPr>
          <p:spPr bwMode="auto">
            <a:xfrm>
              <a:off x="16012172" y="11501439"/>
              <a:ext cx="53971" cy="15875"/>
            </a:xfrm>
            <a:custGeom>
              <a:avLst/>
              <a:gdLst>
                <a:gd name="T0" fmla="*/ 11 w 148"/>
                <a:gd name="T1" fmla="*/ 0 h 46"/>
                <a:gd name="T2" fmla="*/ 0 w 148"/>
                <a:gd name="T3" fmla="*/ 11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4547">
              <a:extLst>
                <a:ext uri="{FF2B5EF4-FFF2-40B4-BE49-F238E27FC236}">
                  <a16:creationId xmlns:a16="http://schemas.microsoft.com/office/drawing/2014/main" id="{949B01F7-04DB-D7CE-5692-1C378B0411C0}"/>
                </a:ext>
              </a:extLst>
            </p:cNvPr>
            <p:cNvSpPr>
              <a:spLocks noChangeArrowheads="1"/>
            </p:cNvSpPr>
            <p:nvPr/>
          </p:nvSpPr>
          <p:spPr bwMode="auto">
            <a:xfrm>
              <a:off x="16015346" y="10271126"/>
              <a:ext cx="1279442" cy="1243013"/>
            </a:xfrm>
            <a:custGeom>
              <a:avLst/>
              <a:gdLst>
                <a:gd name="T0" fmla="*/ 3417 w 3554"/>
                <a:gd name="T1" fmla="*/ 0 h 3452"/>
                <a:gd name="T2" fmla="*/ 0 w 3554"/>
                <a:gd name="T3" fmla="*/ 3417 h 3452"/>
                <a:gd name="T4" fmla="*/ 136 w 3554"/>
                <a:gd name="T5" fmla="*/ 3451 h 3452"/>
                <a:gd name="T6" fmla="*/ 3553 w 3554"/>
                <a:gd name="T7" fmla="*/ 34 h 3452"/>
                <a:gd name="T8" fmla="*/ 3417 w 3554"/>
                <a:gd name="T9" fmla="*/ 0 h 3452"/>
              </a:gdLst>
              <a:ahLst/>
              <a:cxnLst>
                <a:cxn ang="0">
                  <a:pos x="T0" y="T1"/>
                </a:cxn>
                <a:cxn ang="0">
                  <a:pos x="T2" y="T3"/>
                </a:cxn>
                <a:cxn ang="0">
                  <a:pos x="T4" y="T5"/>
                </a:cxn>
                <a:cxn ang="0">
                  <a:pos x="T6" y="T7"/>
                </a:cxn>
                <a:cxn ang="0">
                  <a:pos x="T8" y="T9"/>
                </a:cxn>
              </a:cxnLst>
              <a:rect l="0" t="0" r="r" b="b"/>
              <a:pathLst>
                <a:path w="3554" h="3452">
                  <a:moveTo>
                    <a:pt x="3417" y="0"/>
                  </a:moveTo>
                  <a:lnTo>
                    <a:pt x="0" y="3417"/>
                  </a:lnTo>
                  <a:lnTo>
                    <a:pt x="136" y="3451"/>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4548">
              <a:extLst>
                <a:ext uri="{FF2B5EF4-FFF2-40B4-BE49-F238E27FC236}">
                  <a16:creationId xmlns:a16="http://schemas.microsoft.com/office/drawing/2014/main" id="{22CF3CD4-D67D-54EB-2720-1487697B93E5}"/>
                </a:ext>
              </a:extLst>
            </p:cNvPr>
            <p:cNvSpPr>
              <a:spLocks noChangeArrowheads="1"/>
            </p:cNvSpPr>
            <p:nvPr/>
          </p:nvSpPr>
          <p:spPr bwMode="auto">
            <a:xfrm>
              <a:off x="16015346" y="10271126"/>
              <a:ext cx="1279442" cy="1243013"/>
            </a:xfrm>
            <a:custGeom>
              <a:avLst/>
              <a:gdLst>
                <a:gd name="T0" fmla="*/ 3417 w 3554"/>
                <a:gd name="T1" fmla="*/ 0 h 3452"/>
                <a:gd name="T2" fmla="*/ 0 w 3554"/>
                <a:gd name="T3" fmla="*/ 3417 h 3452"/>
                <a:gd name="T4" fmla="*/ 136 w 3554"/>
                <a:gd name="T5" fmla="*/ 3451 h 3452"/>
                <a:gd name="T6" fmla="*/ 3553 w 3554"/>
                <a:gd name="T7" fmla="*/ 34 h 3452"/>
                <a:gd name="T8" fmla="*/ 3417 w 3554"/>
                <a:gd name="T9" fmla="*/ 0 h 3452"/>
              </a:gdLst>
              <a:ahLst/>
              <a:cxnLst>
                <a:cxn ang="0">
                  <a:pos x="T0" y="T1"/>
                </a:cxn>
                <a:cxn ang="0">
                  <a:pos x="T2" y="T3"/>
                </a:cxn>
                <a:cxn ang="0">
                  <a:pos x="T4" y="T5"/>
                </a:cxn>
                <a:cxn ang="0">
                  <a:pos x="T6" y="T7"/>
                </a:cxn>
                <a:cxn ang="0">
                  <a:pos x="T8" y="T9"/>
                </a:cxn>
              </a:cxnLst>
              <a:rect l="0" t="0" r="r" b="b"/>
              <a:pathLst>
                <a:path w="3554" h="3452">
                  <a:moveTo>
                    <a:pt x="3417" y="0"/>
                  </a:moveTo>
                  <a:lnTo>
                    <a:pt x="0" y="3417"/>
                  </a:lnTo>
                  <a:lnTo>
                    <a:pt x="136" y="3451"/>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4549">
              <a:extLst>
                <a:ext uri="{FF2B5EF4-FFF2-40B4-BE49-F238E27FC236}">
                  <a16:creationId xmlns:a16="http://schemas.microsoft.com/office/drawing/2014/main" id="{13C3FF0A-ABF6-7900-56F8-81CE10BBFE6E}"/>
                </a:ext>
              </a:extLst>
            </p:cNvPr>
            <p:cNvSpPr>
              <a:spLocks noChangeArrowheads="1"/>
            </p:cNvSpPr>
            <p:nvPr/>
          </p:nvSpPr>
          <p:spPr bwMode="auto">
            <a:xfrm>
              <a:off x="16105828" y="11530013"/>
              <a:ext cx="53971" cy="12700"/>
            </a:xfrm>
            <a:custGeom>
              <a:avLst/>
              <a:gdLst>
                <a:gd name="T0" fmla="*/ 11 w 148"/>
                <a:gd name="T1" fmla="*/ 0 h 35"/>
                <a:gd name="T2" fmla="*/ 0 w 148"/>
                <a:gd name="T3" fmla="*/ 0 h 35"/>
                <a:gd name="T4" fmla="*/ 136 w 148"/>
                <a:gd name="T5" fmla="*/ 34 h 35"/>
                <a:gd name="T6" fmla="*/ 147 w 148"/>
                <a:gd name="T7" fmla="*/ 34 h 35"/>
                <a:gd name="T8" fmla="*/ 11 w 148"/>
                <a:gd name="T9" fmla="*/ 0 h 35"/>
              </a:gdLst>
              <a:ahLst/>
              <a:cxnLst>
                <a:cxn ang="0">
                  <a:pos x="T0" y="T1"/>
                </a:cxn>
                <a:cxn ang="0">
                  <a:pos x="T2" y="T3"/>
                </a:cxn>
                <a:cxn ang="0">
                  <a:pos x="T4" y="T5"/>
                </a:cxn>
                <a:cxn ang="0">
                  <a:pos x="T6" y="T7"/>
                </a:cxn>
                <a:cxn ang="0">
                  <a:pos x="T8" y="T9"/>
                </a:cxn>
              </a:cxnLst>
              <a:rect l="0" t="0" r="r" b="b"/>
              <a:pathLst>
                <a:path w="148" h="35">
                  <a:moveTo>
                    <a:pt x="11" y="0"/>
                  </a:moveTo>
                  <a:lnTo>
                    <a:pt x="0" y="0"/>
                  </a:lnTo>
                  <a:lnTo>
                    <a:pt x="136" y="34"/>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4550">
              <a:extLst>
                <a:ext uri="{FF2B5EF4-FFF2-40B4-BE49-F238E27FC236}">
                  <a16:creationId xmlns:a16="http://schemas.microsoft.com/office/drawing/2014/main" id="{C4DBFAE5-9D46-BA6E-C030-90115BFA8A7A}"/>
                </a:ext>
              </a:extLst>
            </p:cNvPr>
            <p:cNvSpPr>
              <a:spLocks noChangeArrowheads="1"/>
            </p:cNvSpPr>
            <p:nvPr/>
          </p:nvSpPr>
          <p:spPr bwMode="auto">
            <a:xfrm>
              <a:off x="16105828" y="11530013"/>
              <a:ext cx="53971" cy="12700"/>
            </a:xfrm>
            <a:custGeom>
              <a:avLst/>
              <a:gdLst>
                <a:gd name="T0" fmla="*/ 11 w 148"/>
                <a:gd name="T1" fmla="*/ 0 h 35"/>
                <a:gd name="T2" fmla="*/ 0 w 148"/>
                <a:gd name="T3" fmla="*/ 0 h 35"/>
                <a:gd name="T4" fmla="*/ 136 w 148"/>
                <a:gd name="T5" fmla="*/ 34 h 35"/>
                <a:gd name="T6" fmla="*/ 147 w 148"/>
                <a:gd name="T7" fmla="*/ 34 h 35"/>
                <a:gd name="T8" fmla="*/ 11 w 148"/>
                <a:gd name="T9" fmla="*/ 0 h 35"/>
              </a:gdLst>
              <a:ahLst/>
              <a:cxnLst>
                <a:cxn ang="0">
                  <a:pos x="T0" y="T1"/>
                </a:cxn>
                <a:cxn ang="0">
                  <a:pos x="T2" y="T3"/>
                </a:cxn>
                <a:cxn ang="0">
                  <a:pos x="T4" y="T5"/>
                </a:cxn>
                <a:cxn ang="0">
                  <a:pos x="T6" y="T7"/>
                </a:cxn>
                <a:cxn ang="0">
                  <a:pos x="T8" y="T9"/>
                </a:cxn>
              </a:cxnLst>
              <a:rect l="0" t="0" r="r" b="b"/>
              <a:pathLst>
                <a:path w="148" h="35">
                  <a:moveTo>
                    <a:pt x="11" y="0"/>
                  </a:moveTo>
                  <a:lnTo>
                    <a:pt x="0" y="0"/>
                  </a:lnTo>
                  <a:lnTo>
                    <a:pt x="136" y="34"/>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4551">
              <a:extLst>
                <a:ext uri="{FF2B5EF4-FFF2-40B4-BE49-F238E27FC236}">
                  <a16:creationId xmlns:a16="http://schemas.microsoft.com/office/drawing/2014/main" id="{568F5396-15FA-2A14-5952-C4D80FB27762}"/>
                </a:ext>
              </a:extLst>
            </p:cNvPr>
            <p:cNvSpPr>
              <a:spLocks noChangeArrowheads="1"/>
            </p:cNvSpPr>
            <p:nvPr/>
          </p:nvSpPr>
          <p:spPr bwMode="auto">
            <a:xfrm>
              <a:off x="16109002" y="10296525"/>
              <a:ext cx="1279442" cy="1246188"/>
            </a:xfrm>
            <a:custGeom>
              <a:avLst/>
              <a:gdLst>
                <a:gd name="T0" fmla="*/ 3417 w 3554"/>
                <a:gd name="T1" fmla="*/ 0 h 3463"/>
                <a:gd name="T2" fmla="*/ 0 w 3554"/>
                <a:gd name="T3" fmla="*/ 3428 h 3463"/>
                <a:gd name="T4" fmla="*/ 136 w 3554"/>
                <a:gd name="T5" fmla="*/ 3462 h 3463"/>
                <a:gd name="T6" fmla="*/ 3553 w 3554"/>
                <a:gd name="T7" fmla="*/ 34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36" y="3462"/>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4552">
              <a:extLst>
                <a:ext uri="{FF2B5EF4-FFF2-40B4-BE49-F238E27FC236}">
                  <a16:creationId xmlns:a16="http://schemas.microsoft.com/office/drawing/2014/main" id="{054EBF4E-50F7-7892-E308-ABB15C92C847}"/>
                </a:ext>
              </a:extLst>
            </p:cNvPr>
            <p:cNvSpPr>
              <a:spLocks noChangeArrowheads="1"/>
            </p:cNvSpPr>
            <p:nvPr/>
          </p:nvSpPr>
          <p:spPr bwMode="auto">
            <a:xfrm>
              <a:off x="16109002" y="10296525"/>
              <a:ext cx="1279442" cy="1246188"/>
            </a:xfrm>
            <a:custGeom>
              <a:avLst/>
              <a:gdLst>
                <a:gd name="T0" fmla="*/ 3417 w 3554"/>
                <a:gd name="T1" fmla="*/ 0 h 3463"/>
                <a:gd name="T2" fmla="*/ 0 w 3554"/>
                <a:gd name="T3" fmla="*/ 3428 h 3463"/>
                <a:gd name="T4" fmla="*/ 136 w 3554"/>
                <a:gd name="T5" fmla="*/ 3462 h 3463"/>
                <a:gd name="T6" fmla="*/ 3553 w 3554"/>
                <a:gd name="T7" fmla="*/ 34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36" y="3462"/>
                  </a:lnTo>
                  <a:lnTo>
                    <a:pt x="3553" y="34"/>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4553">
              <a:extLst>
                <a:ext uri="{FF2B5EF4-FFF2-40B4-BE49-F238E27FC236}">
                  <a16:creationId xmlns:a16="http://schemas.microsoft.com/office/drawing/2014/main" id="{E6D6B36B-75DA-5D21-3F66-126A6EDD5201}"/>
                </a:ext>
              </a:extLst>
            </p:cNvPr>
            <p:cNvSpPr>
              <a:spLocks noChangeArrowheads="1"/>
            </p:cNvSpPr>
            <p:nvPr/>
          </p:nvSpPr>
          <p:spPr bwMode="auto">
            <a:xfrm>
              <a:off x="16199485" y="11555414"/>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4554">
              <a:extLst>
                <a:ext uri="{FF2B5EF4-FFF2-40B4-BE49-F238E27FC236}">
                  <a16:creationId xmlns:a16="http://schemas.microsoft.com/office/drawing/2014/main" id="{0CF94299-149F-9997-8C4B-93911817E58E}"/>
                </a:ext>
              </a:extLst>
            </p:cNvPr>
            <p:cNvSpPr>
              <a:spLocks noChangeArrowheads="1"/>
            </p:cNvSpPr>
            <p:nvPr/>
          </p:nvSpPr>
          <p:spPr bwMode="auto">
            <a:xfrm>
              <a:off x="16199485" y="11555414"/>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4555">
              <a:extLst>
                <a:ext uri="{FF2B5EF4-FFF2-40B4-BE49-F238E27FC236}">
                  <a16:creationId xmlns:a16="http://schemas.microsoft.com/office/drawing/2014/main" id="{58FC0997-ADE8-4AE8-20E5-724C25C5DCD0}"/>
                </a:ext>
              </a:extLst>
            </p:cNvPr>
            <p:cNvSpPr>
              <a:spLocks noChangeArrowheads="1"/>
            </p:cNvSpPr>
            <p:nvPr/>
          </p:nvSpPr>
          <p:spPr bwMode="auto">
            <a:xfrm>
              <a:off x="16204246" y="10325100"/>
              <a:ext cx="1279442" cy="1246188"/>
            </a:xfrm>
            <a:custGeom>
              <a:avLst/>
              <a:gdLst>
                <a:gd name="T0" fmla="*/ 3417 w 3554"/>
                <a:gd name="T1" fmla="*/ 0 h 3463"/>
                <a:gd name="T2" fmla="*/ 0 w 3554"/>
                <a:gd name="T3" fmla="*/ 3417 h 3463"/>
                <a:gd name="T4" fmla="*/ 136 w 3554"/>
                <a:gd name="T5" fmla="*/ 3462 h 3463"/>
                <a:gd name="T6" fmla="*/ 3553 w 3554"/>
                <a:gd name="T7" fmla="*/ 33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17"/>
                  </a:lnTo>
                  <a:lnTo>
                    <a:pt x="136" y="3462"/>
                  </a:lnTo>
                  <a:lnTo>
                    <a:pt x="3553" y="33"/>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4556">
              <a:extLst>
                <a:ext uri="{FF2B5EF4-FFF2-40B4-BE49-F238E27FC236}">
                  <a16:creationId xmlns:a16="http://schemas.microsoft.com/office/drawing/2014/main" id="{6AEDFF08-DBC2-586D-C92C-5170F4450B57}"/>
                </a:ext>
              </a:extLst>
            </p:cNvPr>
            <p:cNvSpPr>
              <a:spLocks noChangeArrowheads="1"/>
            </p:cNvSpPr>
            <p:nvPr/>
          </p:nvSpPr>
          <p:spPr bwMode="auto">
            <a:xfrm>
              <a:off x="16204246" y="10325100"/>
              <a:ext cx="1279442" cy="1246188"/>
            </a:xfrm>
            <a:custGeom>
              <a:avLst/>
              <a:gdLst>
                <a:gd name="T0" fmla="*/ 3417 w 3554"/>
                <a:gd name="T1" fmla="*/ 0 h 3463"/>
                <a:gd name="T2" fmla="*/ 0 w 3554"/>
                <a:gd name="T3" fmla="*/ 3417 h 3463"/>
                <a:gd name="T4" fmla="*/ 136 w 3554"/>
                <a:gd name="T5" fmla="*/ 3462 h 3463"/>
                <a:gd name="T6" fmla="*/ 3553 w 3554"/>
                <a:gd name="T7" fmla="*/ 33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17"/>
                  </a:lnTo>
                  <a:lnTo>
                    <a:pt x="136" y="3462"/>
                  </a:lnTo>
                  <a:lnTo>
                    <a:pt x="3553" y="33"/>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4557">
              <a:extLst>
                <a:ext uri="{FF2B5EF4-FFF2-40B4-BE49-F238E27FC236}">
                  <a16:creationId xmlns:a16="http://schemas.microsoft.com/office/drawing/2014/main" id="{CAB9725F-7E70-9AE9-79D9-FEC89DB37133}"/>
                </a:ext>
              </a:extLst>
            </p:cNvPr>
            <p:cNvSpPr>
              <a:spLocks noChangeArrowheads="1"/>
            </p:cNvSpPr>
            <p:nvPr/>
          </p:nvSpPr>
          <p:spPr bwMode="auto">
            <a:xfrm>
              <a:off x="16293140" y="11583988"/>
              <a:ext cx="49210" cy="12700"/>
            </a:xfrm>
            <a:custGeom>
              <a:avLst/>
              <a:gdLst>
                <a:gd name="T0" fmla="*/ 11 w 137"/>
                <a:gd name="T1" fmla="*/ 0 h 35"/>
                <a:gd name="T2" fmla="*/ 0 w 137"/>
                <a:gd name="T3" fmla="*/ 0 h 35"/>
                <a:gd name="T4" fmla="*/ 136 w 137"/>
                <a:gd name="T5" fmla="*/ 34 h 35"/>
                <a:gd name="T6" fmla="*/ 136 w 137"/>
                <a:gd name="T7" fmla="*/ 34 h 35"/>
                <a:gd name="T8" fmla="*/ 11 w 137"/>
                <a:gd name="T9" fmla="*/ 0 h 35"/>
              </a:gdLst>
              <a:ahLst/>
              <a:cxnLst>
                <a:cxn ang="0">
                  <a:pos x="T0" y="T1"/>
                </a:cxn>
                <a:cxn ang="0">
                  <a:pos x="T2" y="T3"/>
                </a:cxn>
                <a:cxn ang="0">
                  <a:pos x="T4" y="T5"/>
                </a:cxn>
                <a:cxn ang="0">
                  <a:pos x="T6" y="T7"/>
                </a:cxn>
                <a:cxn ang="0">
                  <a:pos x="T8" y="T9"/>
                </a:cxn>
              </a:cxnLst>
              <a:rect l="0" t="0" r="r" b="b"/>
              <a:pathLst>
                <a:path w="137" h="35">
                  <a:moveTo>
                    <a:pt x="11" y="0"/>
                  </a:moveTo>
                  <a:lnTo>
                    <a:pt x="0" y="0"/>
                  </a:lnTo>
                  <a:lnTo>
                    <a:pt x="136" y="34"/>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4558">
              <a:extLst>
                <a:ext uri="{FF2B5EF4-FFF2-40B4-BE49-F238E27FC236}">
                  <a16:creationId xmlns:a16="http://schemas.microsoft.com/office/drawing/2014/main" id="{7A3F7A52-B627-4606-408A-D34B6F8F50E6}"/>
                </a:ext>
              </a:extLst>
            </p:cNvPr>
            <p:cNvSpPr>
              <a:spLocks noChangeArrowheads="1"/>
            </p:cNvSpPr>
            <p:nvPr/>
          </p:nvSpPr>
          <p:spPr bwMode="auto">
            <a:xfrm>
              <a:off x="16293140" y="11583988"/>
              <a:ext cx="49210" cy="12700"/>
            </a:xfrm>
            <a:custGeom>
              <a:avLst/>
              <a:gdLst>
                <a:gd name="T0" fmla="*/ 11 w 137"/>
                <a:gd name="T1" fmla="*/ 0 h 35"/>
                <a:gd name="T2" fmla="*/ 0 w 137"/>
                <a:gd name="T3" fmla="*/ 0 h 35"/>
                <a:gd name="T4" fmla="*/ 136 w 137"/>
                <a:gd name="T5" fmla="*/ 34 h 35"/>
                <a:gd name="T6" fmla="*/ 136 w 137"/>
                <a:gd name="T7" fmla="*/ 34 h 35"/>
                <a:gd name="T8" fmla="*/ 11 w 137"/>
                <a:gd name="T9" fmla="*/ 0 h 35"/>
              </a:gdLst>
              <a:ahLst/>
              <a:cxnLst>
                <a:cxn ang="0">
                  <a:pos x="T0" y="T1"/>
                </a:cxn>
                <a:cxn ang="0">
                  <a:pos x="T2" y="T3"/>
                </a:cxn>
                <a:cxn ang="0">
                  <a:pos x="T4" y="T5"/>
                </a:cxn>
                <a:cxn ang="0">
                  <a:pos x="T6" y="T7"/>
                </a:cxn>
                <a:cxn ang="0">
                  <a:pos x="T8" y="T9"/>
                </a:cxn>
              </a:cxnLst>
              <a:rect l="0" t="0" r="r" b="b"/>
              <a:pathLst>
                <a:path w="137" h="35">
                  <a:moveTo>
                    <a:pt x="11" y="0"/>
                  </a:moveTo>
                  <a:lnTo>
                    <a:pt x="0" y="0"/>
                  </a:lnTo>
                  <a:lnTo>
                    <a:pt x="136" y="34"/>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4559">
              <a:extLst>
                <a:ext uri="{FF2B5EF4-FFF2-40B4-BE49-F238E27FC236}">
                  <a16:creationId xmlns:a16="http://schemas.microsoft.com/office/drawing/2014/main" id="{53B9FA53-075B-9695-901C-085549BAD1F4}"/>
                </a:ext>
              </a:extLst>
            </p:cNvPr>
            <p:cNvSpPr>
              <a:spLocks noChangeArrowheads="1"/>
            </p:cNvSpPr>
            <p:nvPr/>
          </p:nvSpPr>
          <p:spPr bwMode="auto">
            <a:xfrm>
              <a:off x="16297903" y="10348914"/>
              <a:ext cx="1279442" cy="1246187"/>
            </a:xfrm>
            <a:custGeom>
              <a:avLst/>
              <a:gdLst>
                <a:gd name="T0" fmla="*/ 3417 w 3554"/>
                <a:gd name="T1" fmla="*/ 0 h 3463"/>
                <a:gd name="T2" fmla="*/ 0 w 3554"/>
                <a:gd name="T3" fmla="*/ 3428 h 3463"/>
                <a:gd name="T4" fmla="*/ 125 w 3554"/>
                <a:gd name="T5" fmla="*/ 3462 h 3463"/>
                <a:gd name="T6" fmla="*/ 3553 w 3554"/>
                <a:gd name="T7" fmla="*/ 45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25" y="3462"/>
                  </a:lnTo>
                  <a:lnTo>
                    <a:pt x="3553" y="45"/>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4560">
              <a:extLst>
                <a:ext uri="{FF2B5EF4-FFF2-40B4-BE49-F238E27FC236}">
                  <a16:creationId xmlns:a16="http://schemas.microsoft.com/office/drawing/2014/main" id="{4CAF2257-0A45-C5D8-1937-E1CA4BAB6DD1}"/>
                </a:ext>
              </a:extLst>
            </p:cNvPr>
            <p:cNvSpPr>
              <a:spLocks noChangeArrowheads="1"/>
            </p:cNvSpPr>
            <p:nvPr/>
          </p:nvSpPr>
          <p:spPr bwMode="auto">
            <a:xfrm>
              <a:off x="16297903" y="10348914"/>
              <a:ext cx="1279442" cy="1246187"/>
            </a:xfrm>
            <a:custGeom>
              <a:avLst/>
              <a:gdLst>
                <a:gd name="T0" fmla="*/ 3417 w 3554"/>
                <a:gd name="T1" fmla="*/ 0 h 3463"/>
                <a:gd name="T2" fmla="*/ 0 w 3554"/>
                <a:gd name="T3" fmla="*/ 3428 h 3463"/>
                <a:gd name="T4" fmla="*/ 125 w 3554"/>
                <a:gd name="T5" fmla="*/ 3462 h 3463"/>
                <a:gd name="T6" fmla="*/ 3553 w 3554"/>
                <a:gd name="T7" fmla="*/ 45 h 3463"/>
                <a:gd name="T8" fmla="*/ 3417 w 3554"/>
                <a:gd name="T9" fmla="*/ 0 h 3463"/>
              </a:gdLst>
              <a:ahLst/>
              <a:cxnLst>
                <a:cxn ang="0">
                  <a:pos x="T0" y="T1"/>
                </a:cxn>
                <a:cxn ang="0">
                  <a:pos x="T2" y="T3"/>
                </a:cxn>
                <a:cxn ang="0">
                  <a:pos x="T4" y="T5"/>
                </a:cxn>
                <a:cxn ang="0">
                  <a:pos x="T6" y="T7"/>
                </a:cxn>
                <a:cxn ang="0">
                  <a:pos x="T8" y="T9"/>
                </a:cxn>
              </a:cxnLst>
              <a:rect l="0" t="0" r="r" b="b"/>
              <a:pathLst>
                <a:path w="3554" h="3463">
                  <a:moveTo>
                    <a:pt x="3417" y="0"/>
                  </a:moveTo>
                  <a:lnTo>
                    <a:pt x="0" y="3428"/>
                  </a:lnTo>
                  <a:lnTo>
                    <a:pt x="125" y="3462"/>
                  </a:lnTo>
                  <a:lnTo>
                    <a:pt x="3553" y="45"/>
                  </a:lnTo>
                  <a:lnTo>
                    <a:pt x="34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4561">
              <a:extLst>
                <a:ext uri="{FF2B5EF4-FFF2-40B4-BE49-F238E27FC236}">
                  <a16:creationId xmlns:a16="http://schemas.microsoft.com/office/drawing/2014/main" id="{14751E4A-0DB6-655F-3B67-D21004D8FEB5}"/>
                </a:ext>
              </a:extLst>
            </p:cNvPr>
            <p:cNvSpPr>
              <a:spLocks noChangeArrowheads="1"/>
            </p:cNvSpPr>
            <p:nvPr/>
          </p:nvSpPr>
          <p:spPr bwMode="auto">
            <a:xfrm>
              <a:off x="16388384" y="11607801"/>
              <a:ext cx="49210" cy="15875"/>
            </a:xfrm>
            <a:custGeom>
              <a:avLst/>
              <a:gdLst>
                <a:gd name="T0" fmla="*/ 12 w 137"/>
                <a:gd name="T1" fmla="*/ 0 h 46"/>
                <a:gd name="T2" fmla="*/ 0 w 137"/>
                <a:gd name="T3" fmla="*/ 11 h 46"/>
                <a:gd name="T4" fmla="*/ 136 w 137"/>
                <a:gd name="T5" fmla="*/ 45 h 46"/>
                <a:gd name="T6" fmla="*/ 136 w 137"/>
                <a:gd name="T7" fmla="*/ 45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11"/>
                  </a:lnTo>
                  <a:lnTo>
                    <a:pt x="136" y="45"/>
                  </a:lnTo>
                  <a:lnTo>
                    <a:pt x="136" y="4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562">
              <a:extLst>
                <a:ext uri="{FF2B5EF4-FFF2-40B4-BE49-F238E27FC236}">
                  <a16:creationId xmlns:a16="http://schemas.microsoft.com/office/drawing/2014/main" id="{51CEF198-298D-A60F-AEDE-F69129DD396B}"/>
                </a:ext>
              </a:extLst>
            </p:cNvPr>
            <p:cNvSpPr>
              <a:spLocks noChangeArrowheads="1"/>
            </p:cNvSpPr>
            <p:nvPr/>
          </p:nvSpPr>
          <p:spPr bwMode="auto">
            <a:xfrm>
              <a:off x="16388384" y="11607801"/>
              <a:ext cx="49210" cy="15875"/>
            </a:xfrm>
            <a:custGeom>
              <a:avLst/>
              <a:gdLst>
                <a:gd name="T0" fmla="*/ 12 w 137"/>
                <a:gd name="T1" fmla="*/ 0 h 46"/>
                <a:gd name="T2" fmla="*/ 0 w 137"/>
                <a:gd name="T3" fmla="*/ 11 h 46"/>
                <a:gd name="T4" fmla="*/ 136 w 137"/>
                <a:gd name="T5" fmla="*/ 45 h 46"/>
                <a:gd name="T6" fmla="*/ 136 w 137"/>
                <a:gd name="T7" fmla="*/ 45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11"/>
                  </a:lnTo>
                  <a:lnTo>
                    <a:pt x="136" y="45"/>
                  </a:lnTo>
                  <a:lnTo>
                    <a:pt x="136" y="4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4563">
              <a:extLst>
                <a:ext uri="{FF2B5EF4-FFF2-40B4-BE49-F238E27FC236}">
                  <a16:creationId xmlns:a16="http://schemas.microsoft.com/office/drawing/2014/main" id="{0692B2ED-6905-1DE7-B254-CD18DECF9F5B}"/>
                </a:ext>
              </a:extLst>
            </p:cNvPr>
            <p:cNvSpPr>
              <a:spLocks noChangeArrowheads="1"/>
            </p:cNvSpPr>
            <p:nvPr/>
          </p:nvSpPr>
          <p:spPr bwMode="auto">
            <a:xfrm>
              <a:off x="16391559" y="10377489"/>
              <a:ext cx="1279442" cy="1246187"/>
            </a:xfrm>
            <a:custGeom>
              <a:avLst/>
              <a:gdLst>
                <a:gd name="T0" fmla="*/ 3416 w 3554"/>
                <a:gd name="T1" fmla="*/ 0 h 3463"/>
                <a:gd name="T2" fmla="*/ 0 w 3554"/>
                <a:gd name="T3" fmla="*/ 3417 h 3463"/>
                <a:gd name="T4" fmla="*/ 124 w 3554"/>
                <a:gd name="T5" fmla="*/ 3462 h 3463"/>
                <a:gd name="T6" fmla="*/ 3553 w 3554"/>
                <a:gd name="T7" fmla="*/ 34 h 3463"/>
                <a:gd name="T8" fmla="*/ 3416 w 3554"/>
                <a:gd name="T9" fmla="*/ 0 h 3463"/>
              </a:gdLst>
              <a:ahLst/>
              <a:cxnLst>
                <a:cxn ang="0">
                  <a:pos x="T0" y="T1"/>
                </a:cxn>
                <a:cxn ang="0">
                  <a:pos x="T2" y="T3"/>
                </a:cxn>
                <a:cxn ang="0">
                  <a:pos x="T4" y="T5"/>
                </a:cxn>
                <a:cxn ang="0">
                  <a:pos x="T6" y="T7"/>
                </a:cxn>
                <a:cxn ang="0">
                  <a:pos x="T8" y="T9"/>
                </a:cxn>
              </a:cxnLst>
              <a:rect l="0" t="0" r="r" b="b"/>
              <a:pathLst>
                <a:path w="3554" h="3463">
                  <a:moveTo>
                    <a:pt x="3416" y="0"/>
                  </a:moveTo>
                  <a:lnTo>
                    <a:pt x="0" y="3417"/>
                  </a:lnTo>
                  <a:lnTo>
                    <a:pt x="124" y="3462"/>
                  </a:lnTo>
                  <a:lnTo>
                    <a:pt x="3553" y="34"/>
                  </a:lnTo>
                  <a:lnTo>
                    <a:pt x="341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4564">
              <a:extLst>
                <a:ext uri="{FF2B5EF4-FFF2-40B4-BE49-F238E27FC236}">
                  <a16:creationId xmlns:a16="http://schemas.microsoft.com/office/drawing/2014/main" id="{3AA9CFB7-DCFD-15AB-239A-D986BA21B833}"/>
                </a:ext>
              </a:extLst>
            </p:cNvPr>
            <p:cNvSpPr>
              <a:spLocks noChangeArrowheads="1"/>
            </p:cNvSpPr>
            <p:nvPr/>
          </p:nvSpPr>
          <p:spPr bwMode="auto">
            <a:xfrm>
              <a:off x="16391559" y="10377489"/>
              <a:ext cx="1279442" cy="1246187"/>
            </a:xfrm>
            <a:custGeom>
              <a:avLst/>
              <a:gdLst>
                <a:gd name="T0" fmla="*/ 3416 w 3554"/>
                <a:gd name="T1" fmla="*/ 0 h 3463"/>
                <a:gd name="T2" fmla="*/ 0 w 3554"/>
                <a:gd name="T3" fmla="*/ 3417 h 3463"/>
                <a:gd name="T4" fmla="*/ 124 w 3554"/>
                <a:gd name="T5" fmla="*/ 3462 h 3463"/>
                <a:gd name="T6" fmla="*/ 3553 w 3554"/>
                <a:gd name="T7" fmla="*/ 34 h 3463"/>
                <a:gd name="T8" fmla="*/ 3416 w 3554"/>
                <a:gd name="T9" fmla="*/ 0 h 3463"/>
              </a:gdLst>
              <a:ahLst/>
              <a:cxnLst>
                <a:cxn ang="0">
                  <a:pos x="T0" y="T1"/>
                </a:cxn>
                <a:cxn ang="0">
                  <a:pos x="T2" y="T3"/>
                </a:cxn>
                <a:cxn ang="0">
                  <a:pos x="T4" y="T5"/>
                </a:cxn>
                <a:cxn ang="0">
                  <a:pos x="T6" y="T7"/>
                </a:cxn>
                <a:cxn ang="0">
                  <a:pos x="T8" y="T9"/>
                </a:cxn>
              </a:cxnLst>
              <a:rect l="0" t="0" r="r" b="b"/>
              <a:pathLst>
                <a:path w="3554" h="3463">
                  <a:moveTo>
                    <a:pt x="3416" y="0"/>
                  </a:moveTo>
                  <a:lnTo>
                    <a:pt x="0" y="3417"/>
                  </a:lnTo>
                  <a:lnTo>
                    <a:pt x="124" y="3462"/>
                  </a:lnTo>
                  <a:lnTo>
                    <a:pt x="3553" y="34"/>
                  </a:lnTo>
                  <a:lnTo>
                    <a:pt x="341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4565">
              <a:extLst>
                <a:ext uri="{FF2B5EF4-FFF2-40B4-BE49-F238E27FC236}">
                  <a16:creationId xmlns:a16="http://schemas.microsoft.com/office/drawing/2014/main" id="{E4A3003D-9893-499D-C2C4-006B8C962087}"/>
                </a:ext>
              </a:extLst>
            </p:cNvPr>
            <p:cNvSpPr>
              <a:spLocks noChangeArrowheads="1"/>
            </p:cNvSpPr>
            <p:nvPr/>
          </p:nvSpPr>
          <p:spPr bwMode="auto">
            <a:xfrm>
              <a:off x="16482041" y="11636376"/>
              <a:ext cx="49209" cy="15875"/>
            </a:xfrm>
            <a:custGeom>
              <a:avLst/>
              <a:gdLst>
                <a:gd name="T0" fmla="*/ 11 w 137"/>
                <a:gd name="T1" fmla="*/ 0 h 46"/>
                <a:gd name="T2" fmla="*/ 0 w 137"/>
                <a:gd name="T3" fmla="*/ 0 h 46"/>
                <a:gd name="T4" fmla="*/ 136 w 137"/>
                <a:gd name="T5" fmla="*/ 45 h 46"/>
                <a:gd name="T6" fmla="*/ 136 w 137"/>
                <a:gd name="T7" fmla="*/ 34 h 46"/>
                <a:gd name="T8" fmla="*/ 11 w 137"/>
                <a:gd name="T9" fmla="*/ 0 h 46"/>
              </a:gdLst>
              <a:ahLst/>
              <a:cxnLst>
                <a:cxn ang="0">
                  <a:pos x="T0" y="T1"/>
                </a:cxn>
                <a:cxn ang="0">
                  <a:pos x="T2" y="T3"/>
                </a:cxn>
                <a:cxn ang="0">
                  <a:pos x="T4" y="T5"/>
                </a:cxn>
                <a:cxn ang="0">
                  <a:pos x="T6" y="T7"/>
                </a:cxn>
                <a:cxn ang="0">
                  <a:pos x="T8" y="T9"/>
                </a:cxn>
              </a:cxnLst>
              <a:rect l="0" t="0" r="r" b="b"/>
              <a:pathLst>
                <a:path w="137" h="46">
                  <a:moveTo>
                    <a:pt x="11" y="0"/>
                  </a:moveTo>
                  <a:lnTo>
                    <a:pt x="0" y="0"/>
                  </a:lnTo>
                  <a:lnTo>
                    <a:pt x="136" y="45"/>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4566">
              <a:extLst>
                <a:ext uri="{FF2B5EF4-FFF2-40B4-BE49-F238E27FC236}">
                  <a16:creationId xmlns:a16="http://schemas.microsoft.com/office/drawing/2014/main" id="{29642FED-16D1-8086-75E5-914C333A1B3B}"/>
                </a:ext>
              </a:extLst>
            </p:cNvPr>
            <p:cNvSpPr>
              <a:spLocks noChangeArrowheads="1"/>
            </p:cNvSpPr>
            <p:nvPr/>
          </p:nvSpPr>
          <p:spPr bwMode="auto">
            <a:xfrm>
              <a:off x="16482041" y="11636376"/>
              <a:ext cx="49209" cy="15875"/>
            </a:xfrm>
            <a:custGeom>
              <a:avLst/>
              <a:gdLst>
                <a:gd name="T0" fmla="*/ 11 w 137"/>
                <a:gd name="T1" fmla="*/ 0 h 46"/>
                <a:gd name="T2" fmla="*/ 0 w 137"/>
                <a:gd name="T3" fmla="*/ 0 h 46"/>
                <a:gd name="T4" fmla="*/ 136 w 137"/>
                <a:gd name="T5" fmla="*/ 45 h 46"/>
                <a:gd name="T6" fmla="*/ 136 w 137"/>
                <a:gd name="T7" fmla="*/ 34 h 46"/>
                <a:gd name="T8" fmla="*/ 11 w 137"/>
                <a:gd name="T9" fmla="*/ 0 h 46"/>
              </a:gdLst>
              <a:ahLst/>
              <a:cxnLst>
                <a:cxn ang="0">
                  <a:pos x="T0" y="T1"/>
                </a:cxn>
                <a:cxn ang="0">
                  <a:pos x="T2" y="T3"/>
                </a:cxn>
                <a:cxn ang="0">
                  <a:pos x="T4" y="T5"/>
                </a:cxn>
                <a:cxn ang="0">
                  <a:pos x="T6" y="T7"/>
                </a:cxn>
                <a:cxn ang="0">
                  <a:pos x="T8" y="T9"/>
                </a:cxn>
              </a:cxnLst>
              <a:rect l="0" t="0" r="r" b="b"/>
              <a:pathLst>
                <a:path w="137" h="46">
                  <a:moveTo>
                    <a:pt x="11" y="0"/>
                  </a:moveTo>
                  <a:lnTo>
                    <a:pt x="0" y="0"/>
                  </a:lnTo>
                  <a:lnTo>
                    <a:pt x="136" y="45"/>
                  </a:lnTo>
                  <a:lnTo>
                    <a:pt x="136"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4567">
              <a:extLst>
                <a:ext uri="{FF2B5EF4-FFF2-40B4-BE49-F238E27FC236}">
                  <a16:creationId xmlns:a16="http://schemas.microsoft.com/office/drawing/2014/main" id="{8CC993F1-BDB1-C834-C36B-1B6A55EE60BE}"/>
                </a:ext>
              </a:extLst>
            </p:cNvPr>
            <p:cNvSpPr>
              <a:spLocks noChangeArrowheads="1"/>
            </p:cNvSpPr>
            <p:nvPr/>
          </p:nvSpPr>
          <p:spPr bwMode="auto">
            <a:xfrm>
              <a:off x="16485216" y="10402889"/>
              <a:ext cx="1279442" cy="1247775"/>
            </a:xfrm>
            <a:custGeom>
              <a:avLst/>
              <a:gdLst>
                <a:gd name="T0" fmla="*/ 3418 w 3555"/>
                <a:gd name="T1" fmla="*/ 0 h 3464"/>
                <a:gd name="T2" fmla="*/ 0 w 3555"/>
                <a:gd name="T3" fmla="*/ 3429 h 3464"/>
                <a:gd name="T4" fmla="*/ 125 w 3555"/>
                <a:gd name="T5" fmla="*/ 3463 h 3464"/>
                <a:gd name="T6" fmla="*/ 3554 w 3555"/>
                <a:gd name="T7" fmla="*/ 45 h 3464"/>
                <a:gd name="T8" fmla="*/ 3418 w 3555"/>
                <a:gd name="T9" fmla="*/ 0 h 3464"/>
              </a:gdLst>
              <a:ahLst/>
              <a:cxnLst>
                <a:cxn ang="0">
                  <a:pos x="T0" y="T1"/>
                </a:cxn>
                <a:cxn ang="0">
                  <a:pos x="T2" y="T3"/>
                </a:cxn>
                <a:cxn ang="0">
                  <a:pos x="T4" y="T5"/>
                </a:cxn>
                <a:cxn ang="0">
                  <a:pos x="T6" y="T7"/>
                </a:cxn>
                <a:cxn ang="0">
                  <a:pos x="T8" y="T9"/>
                </a:cxn>
              </a:cxnLst>
              <a:rect l="0" t="0" r="r" b="b"/>
              <a:pathLst>
                <a:path w="3555" h="3464">
                  <a:moveTo>
                    <a:pt x="3418" y="0"/>
                  </a:moveTo>
                  <a:lnTo>
                    <a:pt x="0" y="3429"/>
                  </a:lnTo>
                  <a:lnTo>
                    <a:pt x="125" y="3463"/>
                  </a:lnTo>
                  <a:lnTo>
                    <a:pt x="3554" y="45"/>
                  </a:lnTo>
                  <a:lnTo>
                    <a:pt x="341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4568">
              <a:extLst>
                <a:ext uri="{FF2B5EF4-FFF2-40B4-BE49-F238E27FC236}">
                  <a16:creationId xmlns:a16="http://schemas.microsoft.com/office/drawing/2014/main" id="{F4A23BA6-5967-4E1E-2921-C6AB499E0048}"/>
                </a:ext>
              </a:extLst>
            </p:cNvPr>
            <p:cNvSpPr>
              <a:spLocks noChangeArrowheads="1"/>
            </p:cNvSpPr>
            <p:nvPr/>
          </p:nvSpPr>
          <p:spPr bwMode="auto">
            <a:xfrm>
              <a:off x="16485216" y="10402889"/>
              <a:ext cx="1279442" cy="1247775"/>
            </a:xfrm>
            <a:custGeom>
              <a:avLst/>
              <a:gdLst>
                <a:gd name="T0" fmla="*/ 3418 w 3555"/>
                <a:gd name="T1" fmla="*/ 0 h 3464"/>
                <a:gd name="T2" fmla="*/ 0 w 3555"/>
                <a:gd name="T3" fmla="*/ 3429 h 3464"/>
                <a:gd name="T4" fmla="*/ 125 w 3555"/>
                <a:gd name="T5" fmla="*/ 3463 h 3464"/>
                <a:gd name="T6" fmla="*/ 3554 w 3555"/>
                <a:gd name="T7" fmla="*/ 45 h 3464"/>
                <a:gd name="T8" fmla="*/ 3418 w 3555"/>
                <a:gd name="T9" fmla="*/ 0 h 3464"/>
              </a:gdLst>
              <a:ahLst/>
              <a:cxnLst>
                <a:cxn ang="0">
                  <a:pos x="T0" y="T1"/>
                </a:cxn>
                <a:cxn ang="0">
                  <a:pos x="T2" y="T3"/>
                </a:cxn>
                <a:cxn ang="0">
                  <a:pos x="T4" y="T5"/>
                </a:cxn>
                <a:cxn ang="0">
                  <a:pos x="T6" y="T7"/>
                </a:cxn>
                <a:cxn ang="0">
                  <a:pos x="T8" y="T9"/>
                </a:cxn>
              </a:cxnLst>
              <a:rect l="0" t="0" r="r" b="b"/>
              <a:pathLst>
                <a:path w="3555" h="3464">
                  <a:moveTo>
                    <a:pt x="3418" y="0"/>
                  </a:moveTo>
                  <a:lnTo>
                    <a:pt x="0" y="3429"/>
                  </a:lnTo>
                  <a:lnTo>
                    <a:pt x="125" y="3463"/>
                  </a:lnTo>
                  <a:lnTo>
                    <a:pt x="3554" y="45"/>
                  </a:lnTo>
                  <a:lnTo>
                    <a:pt x="341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 name="Freeform 4569">
              <a:extLst>
                <a:ext uri="{FF2B5EF4-FFF2-40B4-BE49-F238E27FC236}">
                  <a16:creationId xmlns:a16="http://schemas.microsoft.com/office/drawing/2014/main" id="{C53B6B54-3028-1FF4-1256-0F7FC5C51BDD}"/>
                </a:ext>
              </a:extLst>
            </p:cNvPr>
            <p:cNvSpPr>
              <a:spLocks noChangeArrowheads="1"/>
            </p:cNvSpPr>
            <p:nvPr/>
          </p:nvSpPr>
          <p:spPr bwMode="auto">
            <a:xfrm>
              <a:off x="16575697" y="11660188"/>
              <a:ext cx="49210" cy="17462"/>
            </a:xfrm>
            <a:custGeom>
              <a:avLst/>
              <a:gdLst>
                <a:gd name="T0" fmla="*/ 0 w 138"/>
                <a:gd name="T1" fmla="*/ 0 h 47"/>
                <a:gd name="T2" fmla="*/ 0 w 138"/>
                <a:gd name="T3" fmla="*/ 12 h 47"/>
                <a:gd name="T4" fmla="*/ 137 w 138"/>
                <a:gd name="T5" fmla="*/ 46 h 47"/>
                <a:gd name="T6" fmla="*/ 137 w 138"/>
                <a:gd name="T7" fmla="*/ 46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2"/>
                  </a:lnTo>
                  <a:lnTo>
                    <a:pt x="137" y="46"/>
                  </a:lnTo>
                  <a:lnTo>
                    <a:pt x="137"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4570">
              <a:extLst>
                <a:ext uri="{FF2B5EF4-FFF2-40B4-BE49-F238E27FC236}">
                  <a16:creationId xmlns:a16="http://schemas.microsoft.com/office/drawing/2014/main" id="{09857C99-9903-C28B-64FE-B8D1857E29C3}"/>
                </a:ext>
              </a:extLst>
            </p:cNvPr>
            <p:cNvSpPr>
              <a:spLocks noChangeArrowheads="1"/>
            </p:cNvSpPr>
            <p:nvPr/>
          </p:nvSpPr>
          <p:spPr bwMode="auto">
            <a:xfrm>
              <a:off x="16575697" y="11660188"/>
              <a:ext cx="49210" cy="17462"/>
            </a:xfrm>
            <a:custGeom>
              <a:avLst/>
              <a:gdLst>
                <a:gd name="T0" fmla="*/ 0 w 138"/>
                <a:gd name="T1" fmla="*/ 0 h 47"/>
                <a:gd name="T2" fmla="*/ 0 w 138"/>
                <a:gd name="T3" fmla="*/ 12 h 47"/>
                <a:gd name="T4" fmla="*/ 137 w 138"/>
                <a:gd name="T5" fmla="*/ 46 h 47"/>
                <a:gd name="T6" fmla="*/ 137 w 138"/>
                <a:gd name="T7" fmla="*/ 46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2"/>
                  </a:lnTo>
                  <a:lnTo>
                    <a:pt x="137" y="46"/>
                  </a:lnTo>
                  <a:lnTo>
                    <a:pt x="137"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4571">
              <a:extLst>
                <a:ext uri="{FF2B5EF4-FFF2-40B4-BE49-F238E27FC236}">
                  <a16:creationId xmlns:a16="http://schemas.microsoft.com/office/drawing/2014/main" id="{8B4CB23F-41AB-C43D-2084-C79AF896C23A}"/>
                </a:ext>
              </a:extLst>
            </p:cNvPr>
            <p:cNvSpPr>
              <a:spLocks noChangeArrowheads="1"/>
            </p:cNvSpPr>
            <p:nvPr/>
          </p:nvSpPr>
          <p:spPr bwMode="auto">
            <a:xfrm>
              <a:off x="16575697" y="10431464"/>
              <a:ext cx="1284204" cy="1246187"/>
            </a:xfrm>
            <a:custGeom>
              <a:avLst/>
              <a:gdLst>
                <a:gd name="T0" fmla="*/ 3428 w 3566"/>
                <a:gd name="T1" fmla="*/ 0 h 3463"/>
                <a:gd name="T2" fmla="*/ 0 w 3566"/>
                <a:gd name="T3" fmla="*/ 3416 h 3463"/>
                <a:gd name="T4" fmla="*/ 137 w 3566"/>
                <a:gd name="T5" fmla="*/ 3462 h 3463"/>
                <a:gd name="T6" fmla="*/ 3565 w 3566"/>
                <a:gd name="T7" fmla="*/ 34 h 3463"/>
                <a:gd name="T8" fmla="*/ 3428 w 3566"/>
                <a:gd name="T9" fmla="*/ 0 h 3463"/>
              </a:gdLst>
              <a:ahLst/>
              <a:cxnLst>
                <a:cxn ang="0">
                  <a:pos x="T0" y="T1"/>
                </a:cxn>
                <a:cxn ang="0">
                  <a:pos x="T2" y="T3"/>
                </a:cxn>
                <a:cxn ang="0">
                  <a:pos x="T4" y="T5"/>
                </a:cxn>
                <a:cxn ang="0">
                  <a:pos x="T6" y="T7"/>
                </a:cxn>
                <a:cxn ang="0">
                  <a:pos x="T8" y="T9"/>
                </a:cxn>
              </a:cxnLst>
              <a:rect l="0" t="0" r="r" b="b"/>
              <a:pathLst>
                <a:path w="3566" h="3463">
                  <a:moveTo>
                    <a:pt x="3428" y="0"/>
                  </a:moveTo>
                  <a:lnTo>
                    <a:pt x="0" y="3416"/>
                  </a:lnTo>
                  <a:lnTo>
                    <a:pt x="137" y="3462"/>
                  </a:lnTo>
                  <a:lnTo>
                    <a:pt x="3565"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4572">
              <a:extLst>
                <a:ext uri="{FF2B5EF4-FFF2-40B4-BE49-F238E27FC236}">
                  <a16:creationId xmlns:a16="http://schemas.microsoft.com/office/drawing/2014/main" id="{E03EE057-50FA-5232-C35C-39C2682C65AC}"/>
                </a:ext>
              </a:extLst>
            </p:cNvPr>
            <p:cNvSpPr>
              <a:spLocks noChangeArrowheads="1"/>
            </p:cNvSpPr>
            <p:nvPr/>
          </p:nvSpPr>
          <p:spPr bwMode="auto">
            <a:xfrm>
              <a:off x="16575697" y="10431464"/>
              <a:ext cx="1284204" cy="1246187"/>
            </a:xfrm>
            <a:custGeom>
              <a:avLst/>
              <a:gdLst>
                <a:gd name="T0" fmla="*/ 3428 w 3566"/>
                <a:gd name="T1" fmla="*/ 0 h 3463"/>
                <a:gd name="T2" fmla="*/ 0 w 3566"/>
                <a:gd name="T3" fmla="*/ 3416 h 3463"/>
                <a:gd name="T4" fmla="*/ 137 w 3566"/>
                <a:gd name="T5" fmla="*/ 3462 h 3463"/>
                <a:gd name="T6" fmla="*/ 3565 w 3566"/>
                <a:gd name="T7" fmla="*/ 34 h 3463"/>
                <a:gd name="T8" fmla="*/ 3428 w 3566"/>
                <a:gd name="T9" fmla="*/ 0 h 3463"/>
              </a:gdLst>
              <a:ahLst/>
              <a:cxnLst>
                <a:cxn ang="0">
                  <a:pos x="T0" y="T1"/>
                </a:cxn>
                <a:cxn ang="0">
                  <a:pos x="T2" y="T3"/>
                </a:cxn>
                <a:cxn ang="0">
                  <a:pos x="T4" y="T5"/>
                </a:cxn>
                <a:cxn ang="0">
                  <a:pos x="T6" y="T7"/>
                </a:cxn>
                <a:cxn ang="0">
                  <a:pos x="T8" y="T9"/>
                </a:cxn>
              </a:cxnLst>
              <a:rect l="0" t="0" r="r" b="b"/>
              <a:pathLst>
                <a:path w="3566" h="3463">
                  <a:moveTo>
                    <a:pt x="3428" y="0"/>
                  </a:moveTo>
                  <a:lnTo>
                    <a:pt x="0" y="3416"/>
                  </a:lnTo>
                  <a:lnTo>
                    <a:pt x="137" y="3462"/>
                  </a:lnTo>
                  <a:lnTo>
                    <a:pt x="3565" y="34"/>
                  </a:lnTo>
                  <a:lnTo>
                    <a:pt x="342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4573">
              <a:extLst>
                <a:ext uri="{FF2B5EF4-FFF2-40B4-BE49-F238E27FC236}">
                  <a16:creationId xmlns:a16="http://schemas.microsoft.com/office/drawing/2014/main" id="{3FF7A986-B700-31DE-9AFE-E91E82DE071E}"/>
                </a:ext>
              </a:extLst>
            </p:cNvPr>
            <p:cNvSpPr>
              <a:spLocks noChangeArrowheads="1"/>
            </p:cNvSpPr>
            <p:nvPr/>
          </p:nvSpPr>
          <p:spPr bwMode="auto">
            <a:xfrm>
              <a:off x="16669353" y="11688764"/>
              <a:ext cx="49209"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4574">
              <a:extLst>
                <a:ext uri="{FF2B5EF4-FFF2-40B4-BE49-F238E27FC236}">
                  <a16:creationId xmlns:a16="http://schemas.microsoft.com/office/drawing/2014/main" id="{8F453152-8A47-943A-C5DF-7FCE1320A28E}"/>
                </a:ext>
              </a:extLst>
            </p:cNvPr>
            <p:cNvSpPr>
              <a:spLocks noChangeArrowheads="1"/>
            </p:cNvSpPr>
            <p:nvPr/>
          </p:nvSpPr>
          <p:spPr bwMode="auto">
            <a:xfrm>
              <a:off x="16669353" y="11688764"/>
              <a:ext cx="49209"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4575">
              <a:extLst>
                <a:ext uri="{FF2B5EF4-FFF2-40B4-BE49-F238E27FC236}">
                  <a16:creationId xmlns:a16="http://schemas.microsoft.com/office/drawing/2014/main" id="{1A8B2460-3D0F-1310-12A8-F958A0E8D6EE}"/>
                </a:ext>
              </a:extLst>
            </p:cNvPr>
            <p:cNvSpPr>
              <a:spLocks noChangeArrowheads="1"/>
            </p:cNvSpPr>
            <p:nvPr/>
          </p:nvSpPr>
          <p:spPr bwMode="auto">
            <a:xfrm>
              <a:off x="16669354" y="10488614"/>
              <a:ext cx="1206421" cy="1214437"/>
            </a:xfrm>
            <a:custGeom>
              <a:avLst/>
              <a:gdLst>
                <a:gd name="T0" fmla="*/ 3349 w 3350"/>
                <a:gd name="T1" fmla="*/ 0 h 3372"/>
                <a:gd name="T2" fmla="*/ 0 w 3350"/>
                <a:gd name="T3" fmla="*/ 3337 h 3372"/>
                <a:gd name="T4" fmla="*/ 137 w 3350"/>
                <a:gd name="T5" fmla="*/ 3371 h 3372"/>
                <a:gd name="T6" fmla="*/ 3349 w 3350"/>
                <a:gd name="T7" fmla="*/ 158 h 3372"/>
                <a:gd name="T8" fmla="*/ 3349 w 3350"/>
                <a:gd name="T9" fmla="*/ 22 h 3372"/>
                <a:gd name="T10" fmla="*/ 3349 w 3350"/>
                <a:gd name="T11" fmla="*/ 22 h 3372"/>
                <a:gd name="T12" fmla="*/ 3349 w 3350"/>
                <a:gd name="T13" fmla="*/ 0 h 3372"/>
              </a:gdLst>
              <a:ahLst/>
              <a:cxnLst>
                <a:cxn ang="0">
                  <a:pos x="T0" y="T1"/>
                </a:cxn>
                <a:cxn ang="0">
                  <a:pos x="T2" y="T3"/>
                </a:cxn>
                <a:cxn ang="0">
                  <a:pos x="T4" y="T5"/>
                </a:cxn>
                <a:cxn ang="0">
                  <a:pos x="T6" y="T7"/>
                </a:cxn>
                <a:cxn ang="0">
                  <a:pos x="T8" y="T9"/>
                </a:cxn>
                <a:cxn ang="0">
                  <a:pos x="T10" y="T11"/>
                </a:cxn>
                <a:cxn ang="0">
                  <a:pos x="T12" y="T13"/>
                </a:cxn>
              </a:cxnLst>
              <a:rect l="0" t="0" r="r" b="b"/>
              <a:pathLst>
                <a:path w="3350" h="3372">
                  <a:moveTo>
                    <a:pt x="3349" y="0"/>
                  </a:moveTo>
                  <a:lnTo>
                    <a:pt x="0" y="3337"/>
                  </a:lnTo>
                  <a:lnTo>
                    <a:pt x="137" y="3371"/>
                  </a:lnTo>
                  <a:lnTo>
                    <a:pt x="3349" y="158"/>
                  </a:lnTo>
                  <a:lnTo>
                    <a:pt x="3349" y="22"/>
                  </a:lnTo>
                  <a:lnTo>
                    <a:pt x="3349" y="22"/>
                  </a:lnTo>
                  <a:lnTo>
                    <a:pt x="33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4576">
              <a:extLst>
                <a:ext uri="{FF2B5EF4-FFF2-40B4-BE49-F238E27FC236}">
                  <a16:creationId xmlns:a16="http://schemas.microsoft.com/office/drawing/2014/main" id="{62F655E9-B9D3-1D67-A4AB-6B4769547E44}"/>
                </a:ext>
              </a:extLst>
            </p:cNvPr>
            <p:cNvSpPr>
              <a:spLocks noChangeArrowheads="1"/>
            </p:cNvSpPr>
            <p:nvPr/>
          </p:nvSpPr>
          <p:spPr bwMode="auto">
            <a:xfrm>
              <a:off x="16669354" y="10488614"/>
              <a:ext cx="1206421" cy="1214437"/>
            </a:xfrm>
            <a:custGeom>
              <a:avLst/>
              <a:gdLst>
                <a:gd name="T0" fmla="*/ 3349 w 3350"/>
                <a:gd name="T1" fmla="*/ 0 h 3372"/>
                <a:gd name="T2" fmla="*/ 0 w 3350"/>
                <a:gd name="T3" fmla="*/ 3337 h 3372"/>
                <a:gd name="T4" fmla="*/ 137 w 3350"/>
                <a:gd name="T5" fmla="*/ 3371 h 3372"/>
                <a:gd name="T6" fmla="*/ 3349 w 3350"/>
                <a:gd name="T7" fmla="*/ 158 h 3372"/>
                <a:gd name="T8" fmla="*/ 3349 w 3350"/>
                <a:gd name="T9" fmla="*/ 22 h 3372"/>
                <a:gd name="T10" fmla="*/ 3349 w 3350"/>
                <a:gd name="T11" fmla="*/ 22 h 3372"/>
                <a:gd name="T12" fmla="*/ 3349 w 3350"/>
                <a:gd name="T13" fmla="*/ 0 h 3372"/>
              </a:gdLst>
              <a:ahLst/>
              <a:cxnLst>
                <a:cxn ang="0">
                  <a:pos x="T0" y="T1"/>
                </a:cxn>
                <a:cxn ang="0">
                  <a:pos x="T2" y="T3"/>
                </a:cxn>
                <a:cxn ang="0">
                  <a:pos x="T4" y="T5"/>
                </a:cxn>
                <a:cxn ang="0">
                  <a:pos x="T6" y="T7"/>
                </a:cxn>
                <a:cxn ang="0">
                  <a:pos x="T8" y="T9"/>
                </a:cxn>
                <a:cxn ang="0">
                  <a:pos x="T10" y="T11"/>
                </a:cxn>
                <a:cxn ang="0">
                  <a:pos x="T12" y="T13"/>
                </a:cxn>
              </a:cxnLst>
              <a:rect l="0" t="0" r="r" b="b"/>
              <a:pathLst>
                <a:path w="3350" h="3372">
                  <a:moveTo>
                    <a:pt x="3349" y="0"/>
                  </a:moveTo>
                  <a:lnTo>
                    <a:pt x="0" y="3337"/>
                  </a:lnTo>
                  <a:lnTo>
                    <a:pt x="137" y="3371"/>
                  </a:lnTo>
                  <a:lnTo>
                    <a:pt x="3349" y="158"/>
                  </a:lnTo>
                  <a:lnTo>
                    <a:pt x="3349" y="22"/>
                  </a:lnTo>
                  <a:lnTo>
                    <a:pt x="3349" y="22"/>
                  </a:lnTo>
                  <a:lnTo>
                    <a:pt x="33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 name="Freeform 4577">
              <a:extLst>
                <a:ext uri="{FF2B5EF4-FFF2-40B4-BE49-F238E27FC236}">
                  <a16:creationId xmlns:a16="http://schemas.microsoft.com/office/drawing/2014/main" id="{FB546347-EE89-1D4D-F9BE-86DE88C6AF07}"/>
                </a:ext>
              </a:extLst>
            </p:cNvPr>
            <p:cNvSpPr>
              <a:spLocks noChangeArrowheads="1"/>
            </p:cNvSpPr>
            <p:nvPr/>
          </p:nvSpPr>
          <p:spPr bwMode="auto">
            <a:xfrm>
              <a:off x="16763010" y="11714163"/>
              <a:ext cx="49210" cy="17462"/>
            </a:xfrm>
            <a:custGeom>
              <a:avLst/>
              <a:gdLst>
                <a:gd name="T0" fmla="*/ 0 w 138"/>
                <a:gd name="T1" fmla="*/ 0 h 47"/>
                <a:gd name="T2" fmla="*/ 0 w 138"/>
                <a:gd name="T3" fmla="*/ 12 h 47"/>
                <a:gd name="T4" fmla="*/ 137 w 138"/>
                <a:gd name="T5" fmla="*/ 46 h 47"/>
                <a:gd name="T6" fmla="*/ 137 w 138"/>
                <a:gd name="T7" fmla="*/ 46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2"/>
                  </a:lnTo>
                  <a:lnTo>
                    <a:pt x="137" y="46"/>
                  </a:lnTo>
                  <a:lnTo>
                    <a:pt x="137"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4578">
              <a:extLst>
                <a:ext uri="{FF2B5EF4-FFF2-40B4-BE49-F238E27FC236}">
                  <a16:creationId xmlns:a16="http://schemas.microsoft.com/office/drawing/2014/main" id="{DDB356CA-218A-80DE-8CC6-2D68F30D6F97}"/>
                </a:ext>
              </a:extLst>
            </p:cNvPr>
            <p:cNvSpPr>
              <a:spLocks noChangeArrowheads="1"/>
            </p:cNvSpPr>
            <p:nvPr/>
          </p:nvSpPr>
          <p:spPr bwMode="auto">
            <a:xfrm>
              <a:off x="16763010" y="11714163"/>
              <a:ext cx="49210" cy="17462"/>
            </a:xfrm>
            <a:custGeom>
              <a:avLst/>
              <a:gdLst>
                <a:gd name="T0" fmla="*/ 0 w 138"/>
                <a:gd name="T1" fmla="*/ 0 h 47"/>
                <a:gd name="T2" fmla="*/ 0 w 138"/>
                <a:gd name="T3" fmla="*/ 12 h 47"/>
                <a:gd name="T4" fmla="*/ 137 w 138"/>
                <a:gd name="T5" fmla="*/ 46 h 47"/>
                <a:gd name="T6" fmla="*/ 137 w 138"/>
                <a:gd name="T7" fmla="*/ 46 h 47"/>
                <a:gd name="T8" fmla="*/ 0 w 138"/>
                <a:gd name="T9" fmla="*/ 0 h 47"/>
              </a:gdLst>
              <a:ahLst/>
              <a:cxnLst>
                <a:cxn ang="0">
                  <a:pos x="T0" y="T1"/>
                </a:cxn>
                <a:cxn ang="0">
                  <a:pos x="T2" y="T3"/>
                </a:cxn>
                <a:cxn ang="0">
                  <a:pos x="T4" y="T5"/>
                </a:cxn>
                <a:cxn ang="0">
                  <a:pos x="T6" y="T7"/>
                </a:cxn>
                <a:cxn ang="0">
                  <a:pos x="T8" y="T9"/>
                </a:cxn>
              </a:cxnLst>
              <a:rect l="0" t="0" r="r" b="b"/>
              <a:pathLst>
                <a:path w="138" h="47">
                  <a:moveTo>
                    <a:pt x="0" y="0"/>
                  </a:moveTo>
                  <a:lnTo>
                    <a:pt x="0" y="12"/>
                  </a:lnTo>
                  <a:lnTo>
                    <a:pt x="137" y="46"/>
                  </a:lnTo>
                  <a:lnTo>
                    <a:pt x="137"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4579">
              <a:extLst>
                <a:ext uri="{FF2B5EF4-FFF2-40B4-BE49-F238E27FC236}">
                  <a16:creationId xmlns:a16="http://schemas.microsoft.com/office/drawing/2014/main" id="{A4F4DD92-81C7-1885-827B-91E25F3F2FB8}"/>
                </a:ext>
              </a:extLst>
            </p:cNvPr>
            <p:cNvSpPr>
              <a:spLocks noChangeArrowheads="1"/>
            </p:cNvSpPr>
            <p:nvPr/>
          </p:nvSpPr>
          <p:spPr bwMode="auto">
            <a:xfrm>
              <a:off x="16763009" y="10606088"/>
              <a:ext cx="1111178" cy="1123950"/>
            </a:xfrm>
            <a:custGeom>
              <a:avLst/>
              <a:gdLst>
                <a:gd name="T0" fmla="*/ 3088 w 3089"/>
                <a:gd name="T1" fmla="*/ 0 h 3123"/>
                <a:gd name="T2" fmla="*/ 0 w 3089"/>
                <a:gd name="T3" fmla="*/ 3076 h 3123"/>
                <a:gd name="T4" fmla="*/ 137 w 3089"/>
                <a:gd name="T5" fmla="*/ 3122 h 3123"/>
                <a:gd name="T6" fmla="*/ 3088 w 3089"/>
                <a:gd name="T7" fmla="*/ 159 h 3123"/>
                <a:gd name="T8" fmla="*/ 3088 w 3089"/>
                <a:gd name="T9" fmla="*/ 22 h 3123"/>
                <a:gd name="T10" fmla="*/ 3088 w 3089"/>
                <a:gd name="T11" fmla="*/ 34 h 3123"/>
                <a:gd name="T12" fmla="*/ 3088 w 3089"/>
                <a:gd name="T13" fmla="*/ 0 h 3123"/>
              </a:gdLst>
              <a:ahLst/>
              <a:cxnLst>
                <a:cxn ang="0">
                  <a:pos x="T0" y="T1"/>
                </a:cxn>
                <a:cxn ang="0">
                  <a:pos x="T2" y="T3"/>
                </a:cxn>
                <a:cxn ang="0">
                  <a:pos x="T4" y="T5"/>
                </a:cxn>
                <a:cxn ang="0">
                  <a:pos x="T6" y="T7"/>
                </a:cxn>
                <a:cxn ang="0">
                  <a:pos x="T8" y="T9"/>
                </a:cxn>
                <a:cxn ang="0">
                  <a:pos x="T10" y="T11"/>
                </a:cxn>
                <a:cxn ang="0">
                  <a:pos x="T12" y="T13"/>
                </a:cxn>
              </a:cxnLst>
              <a:rect l="0" t="0" r="r" b="b"/>
              <a:pathLst>
                <a:path w="3089" h="3123">
                  <a:moveTo>
                    <a:pt x="3088" y="0"/>
                  </a:moveTo>
                  <a:lnTo>
                    <a:pt x="0" y="3076"/>
                  </a:lnTo>
                  <a:lnTo>
                    <a:pt x="137" y="3122"/>
                  </a:lnTo>
                  <a:lnTo>
                    <a:pt x="3088" y="159"/>
                  </a:lnTo>
                  <a:lnTo>
                    <a:pt x="3088" y="22"/>
                  </a:lnTo>
                  <a:lnTo>
                    <a:pt x="3088" y="34"/>
                  </a:lnTo>
                  <a:lnTo>
                    <a:pt x="308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4580">
              <a:extLst>
                <a:ext uri="{FF2B5EF4-FFF2-40B4-BE49-F238E27FC236}">
                  <a16:creationId xmlns:a16="http://schemas.microsoft.com/office/drawing/2014/main" id="{B73FFE4D-20B2-FF19-0398-32B2D7EACD17}"/>
                </a:ext>
              </a:extLst>
            </p:cNvPr>
            <p:cNvSpPr>
              <a:spLocks noChangeArrowheads="1"/>
            </p:cNvSpPr>
            <p:nvPr/>
          </p:nvSpPr>
          <p:spPr bwMode="auto">
            <a:xfrm>
              <a:off x="16763009" y="10606088"/>
              <a:ext cx="1111178" cy="1123950"/>
            </a:xfrm>
            <a:custGeom>
              <a:avLst/>
              <a:gdLst>
                <a:gd name="T0" fmla="*/ 3088 w 3089"/>
                <a:gd name="T1" fmla="*/ 0 h 3123"/>
                <a:gd name="T2" fmla="*/ 0 w 3089"/>
                <a:gd name="T3" fmla="*/ 3076 h 3123"/>
                <a:gd name="T4" fmla="*/ 137 w 3089"/>
                <a:gd name="T5" fmla="*/ 3122 h 3123"/>
                <a:gd name="T6" fmla="*/ 3088 w 3089"/>
                <a:gd name="T7" fmla="*/ 159 h 3123"/>
                <a:gd name="T8" fmla="*/ 3088 w 3089"/>
                <a:gd name="T9" fmla="*/ 22 h 3123"/>
                <a:gd name="T10" fmla="*/ 3088 w 3089"/>
                <a:gd name="T11" fmla="*/ 34 h 3123"/>
                <a:gd name="T12" fmla="*/ 3088 w 3089"/>
                <a:gd name="T13" fmla="*/ 0 h 3123"/>
              </a:gdLst>
              <a:ahLst/>
              <a:cxnLst>
                <a:cxn ang="0">
                  <a:pos x="T0" y="T1"/>
                </a:cxn>
                <a:cxn ang="0">
                  <a:pos x="T2" y="T3"/>
                </a:cxn>
                <a:cxn ang="0">
                  <a:pos x="T4" y="T5"/>
                </a:cxn>
                <a:cxn ang="0">
                  <a:pos x="T6" y="T7"/>
                </a:cxn>
                <a:cxn ang="0">
                  <a:pos x="T8" y="T9"/>
                </a:cxn>
                <a:cxn ang="0">
                  <a:pos x="T10" y="T11"/>
                </a:cxn>
                <a:cxn ang="0">
                  <a:pos x="T12" y="T13"/>
                </a:cxn>
              </a:cxnLst>
              <a:rect l="0" t="0" r="r" b="b"/>
              <a:pathLst>
                <a:path w="3089" h="3123">
                  <a:moveTo>
                    <a:pt x="3088" y="0"/>
                  </a:moveTo>
                  <a:lnTo>
                    <a:pt x="0" y="3076"/>
                  </a:lnTo>
                  <a:lnTo>
                    <a:pt x="137" y="3122"/>
                  </a:lnTo>
                  <a:lnTo>
                    <a:pt x="3088" y="159"/>
                  </a:lnTo>
                  <a:lnTo>
                    <a:pt x="3088" y="22"/>
                  </a:lnTo>
                  <a:lnTo>
                    <a:pt x="3088" y="34"/>
                  </a:lnTo>
                  <a:lnTo>
                    <a:pt x="308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4581">
              <a:extLst>
                <a:ext uri="{FF2B5EF4-FFF2-40B4-BE49-F238E27FC236}">
                  <a16:creationId xmlns:a16="http://schemas.microsoft.com/office/drawing/2014/main" id="{3FD7A6DF-103D-D6F1-5FEE-D576AFD277E9}"/>
                </a:ext>
              </a:extLst>
            </p:cNvPr>
            <p:cNvSpPr>
              <a:spLocks noChangeArrowheads="1"/>
            </p:cNvSpPr>
            <p:nvPr/>
          </p:nvSpPr>
          <p:spPr bwMode="auto">
            <a:xfrm>
              <a:off x="16856666" y="11742739"/>
              <a:ext cx="49209"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4582">
              <a:extLst>
                <a:ext uri="{FF2B5EF4-FFF2-40B4-BE49-F238E27FC236}">
                  <a16:creationId xmlns:a16="http://schemas.microsoft.com/office/drawing/2014/main" id="{0C3C8B21-ACA1-E995-4326-79E51E2EB990}"/>
                </a:ext>
              </a:extLst>
            </p:cNvPr>
            <p:cNvSpPr>
              <a:spLocks noChangeArrowheads="1"/>
            </p:cNvSpPr>
            <p:nvPr/>
          </p:nvSpPr>
          <p:spPr bwMode="auto">
            <a:xfrm>
              <a:off x="16856666" y="11742739"/>
              <a:ext cx="49209" cy="15875"/>
            </a:xfrm>
            <a:custGeom>
              <a:avLst/>
              <a:gdLst>
                <a:gd name="T0" fmla="*/ 0 w 138"/>
                <a:gd name="T1" fmla="*/ 0 h 46"/>
                <a:gd name="T2" fmla="*/ 0 w 138"/>
                <a:gd name="T3" fmla="*/ 0 h 46"/>
                <a:gd name="T4" fmla="*/ 137 w 138"/>
                <a:gd name="T5" fmla="*/ 45 h 46"/>
                <a:gd name="T6" fmla="*/ 137 w 138"/>
                <a:gd name="T7" fmla="*/ 34 h 46"/>
                <a:gd name="T8" fmla="*/ 0 w 138"/>
                <a:gd name="T9" fmla="*/ 0 h 46"/>
              </a:gdLst>
              <a:ahLst/>
              <a:cxnLst>
                <a:cxn ang="0">
                  <a:pos x="T0" y="T1"/>
                </a:cxn>
                <a:cxn ang="0">
                  <a:pos x="T2" y="T3"/>
                </a:cxn>
                <a:cxn ang="0">
                  <a:pos x="T4" y="T5"/>
                </a:cxn>
                <a:cxn ang="0">
                  <a:pos x="T6" y="T7"/>
                </a:cxn>
                <a:cxn ang="0">
                  <a:pos x="T8" y="T9"/>
                </a:cxn>
              </a:cxnLst>
              <a:rect l="0" t="0" r="r" b="b"/>
              <a:pathLst>
                <a:path w="138" h="46">
                  <a:moveTo>
                    <a:pt x="0" y="0"/>
                  </a:moveTo>
                  <a:lnTo>
                    <a:pt x="0" y="0"/>
                  </a:lnTo>
                  <a:lnTo>
                    <a:pt x="137" y="45"/>
                  </a:lnTo>
                  <a:lnTo>
                    <a:pt x="137"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4583">
              <a:extLst>
                <a:ext uri="{FF2B5EF4-FFF2-40B4-BE49-F238E27FC236}">
                  <a16:creationId xmlns:a16="http://schemas.microsoft.com/office/drawing/2014/main" id="{0FBB36FE-C608-8880-FC97-AF49FC4B34A9}"/>
                </a:ext>
              </a:extLst>
            </p:cNvPr>
            <p:cNvSpPr>
              <a:spLocks noChangeArrowheads="1"/>
            </p:cNvSpPr>
            <p:nvPr/>
          </p:nvSpPr>
          <p:spPr bwMode="auto">
            <a:xfrm>
              <a:off x="16856667" y="10725150"/>
              <a:ext cx="1017521" cy="1030288"/>
            </a:xfrm>
            <a:custGeom>
              <a:avLst/>
              <a:gdLst>
                <a:gd name="T0" fmla="*/ 2827 w 2828"/>
                <a:gd name="T1" fmla="*/ 0 h 2862"/>
                <a:gd name="T2" fmla="*/ 0 w 2828"/>
                <a:gd name="T3" fmla="*/ 2827 h 2862"/>
                <a:gd name="T4" fmla="*/ 137 w 2828"/>
                <a:gd name="T5" fmla="*/ 2861 h 2862"/>
                <a:gd name="T6" fmla="*/ 2827 w 2828"/>
                <a:gd name="T7" fmla="*/ 170 h 2862"/>
                <a:gd name="T8" fmla="*/ 2827 w 2828"/>
                <a:gd name="T9" fmla="*/ 34 h 2862"/>
                <a:gd name="T10" fmla="*/ 2827 w 2828"/>
                <a:gd name="T11" fmla="*/ 34 h 2862"/>
                <a:gd name="T12" fmla="*/ 2827 w 2828"/>
                <a:gd name="T13" fmla="*/ 0 h 2862"/>
              </a:gdLst>
              <a:ahLst/>
              <a:cxnLst>
                <a:cxn ang="0">
                  <a:pos x="T0" y="T1"/>
                </a:cxn>
                <a:cxn ang="0">
                  <a:pos x="T2" y="T3"/>
                </a:cxn>
                <a:cxn ang="0">
                  <a:pos x="T4" y="T5"/>
                </a:cxn>
                <a:cxn ang="0">
                  <a:pos x="T6" y="T7"/>
                </a:cxn>
                <a:cxn ang="0">
                  <a:pos x="T8" y="T9"/>
                </a:cxn>
                <a:cxn ang="0">
                  <a:pos x="T10" y="T11"/>
                </a:cxn>
                <a:cxn ang="0">
                  <a:pos x="T12" y="T13"/>
                </a:cxn>
              </a:cxnLst>
              <a:rect l="0" t="0" r="r" b="b"/>
              <a:pathLst>
                <a:path w="2828" h="2862">
                  <a:moveTo>
                    <a:pt x="2827" y="0"/>
                  </a:moveTo>
                  <a:lnTo>
                    <a:pt x="0" y="2827"/>
                  </a:lnTo>
                  <a:lnTo>
                    <a:pt x="137" y="2861"/>
                  </a:lnTo>
                  <a:lnTo>
                    <a:pt x="2827" y="170"/>
                  </a:lnTo>
                  <a:lnTo>
                    <a:pt x="2827" y="34"/>
                  </a:lnTo>
                  <a:lnTo>
                    <a:pt x="2827" y="34"/>
                  </a:lnTo>
                  <a:lnTo>
                    <a:pt x="28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4584">
              <a:extLst>
                <a:ext uri="{FF2B5EF4-FFF2-40B4-BE49-F238E27FC236}">
                  <a16:creationId xmlns:a16="http://schemas.microsoft.com/office/drawing/2014/main" id="{8AE4EF67-8CEE-1774-8C71-F35B97B9909F}"/>
                </a:ext>
              </a:extLst>
            </p:cNvPr>
            <p:cNvSpPr>
              <a:spLocks noChangeArrowheads="1"/>
            </p:cNvSpPr>
            <p:nvPr/>
          </p:nvSpPr>
          <p:spPr bwMode="auto">
            <a:xfrm>
              <a:off x="16856667" y="10725150"/>
              <a:ext cx="1017521" cy="1030288"/>
            </a:xfrm>
            <a:custGeom>
              <a:avLst/>
              <a:gdLst>
                <a:gd name="T0" fmla="*/ 2827 w 2828"/>
                <a:gd name="T1" fmla="*/ 0 h 2862"/>
                <a:gd name="T2" fmla="*/ 0 w 2828"/>
                <a:gd name="T3" fmla="*/ 2827 h 2862"/>
                <a:gd name="T4" fmla="*/ 137 w 2828"/>
                <a:gd name="T5" fmla="*/ 2861 h 2862"/>
                <a:gd name="T6" fmla="*/ 2827 w 2828"/>
                <a:gd name="T7" fmla="*/ 170 h 2862"/>
                <a:gd name="T8" fmla="*/ 2827 w 2828"/>
                <a:gd name="T9" fmla="*/ 34 h 2862"/>
                <a:gd name="T10" fmla="*/ 2827 w 2828"/>
                <a:gd name="T11" fmla="*/ 34 h 2862"/>
                <a:gd name="T12" fmla="*/ 2827 w 2828"/>
                <a:gd name="T13" fmla="*/ 0 h 2862"/>
              </a:gdLst>
              <a:ahLst/>
              <a:cxnLst>
                <a:cxn ang="0">
                  <a:pos x="T0" y="T1"/>
                </a:cxn>
                <a:cxn ang="0">
                  <a:pos x="T2" y="T3"/>
                </a:cxn>
                <a:cxn ang="0">
                  <a:pos x="T4" y="T5"/>
                </a:cxn>
                <a:cxn ang="0">
                  <a:pos x="T6" y="T7"/>
                </a:cxn>
                <a:cxn ang="0">
                  <a:pos x="T8" y="T9"/>
                </a:cxn>
                <a:cxn ang="0">
                  <a:pos x="T10" y="T11"/>
                </a:cxn>
                <a:cxn ang="0">
                  <a:pos x="T12" y="T13"/>
                </a:cxn>
              </a:cxnLst>
              <a:rect l="0" t="0" r="r" b="b"/>
              <a:pathLst>
                <a:path w="2828" h="2862">
                  <a:moveTo>
                    <a:pt x="2827" y="0"/>
                  </a:moveTo>
                  <a:lnTo>
                    <a:pt x="0" y="2827"/>
                  </a:lnTo>
                  <a:lnTo>
                    <a:pt x="137" y="2861"/>
                  </a:lnTo>
                  <a:lnTo>
                    <a:pt x="2827" y="170"/>
                  </a:lnTo>
                  <a:lnTo>
                    <a:pt x="2827" y="34"/>
                  </a:lnTo>
                  <a:lnTo>
                    <a:pt x="2827" y="34"/>
                  </a:lnTo>
                  <a:lnTo>
                    <a:pt x="28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4585">
              <a:extLst>
                <a:ext uri="{FF2B5EF4-FFF2-40B4-BE49-F238E27FC236}">
                  <a16:creationId xmlns:a16="http://schemas.microsoft.com/office/drawing/2014/main" id="{0A293837-FEB1-AF1C-C1FA-12DAFC131157}"/>
                </a:ext>
              </a:extLst>
            </p:cNvPr>
            <p:cNvSpPr>
              <a:spLocks noChangeArrowheads="1"/>
            </p:cNvSpPr>
            <p:nvPr/>
          </p:nvSpPr>
          <p:spPr bwMode="auto">
            <a:xfrm>
              <a:off x="16951910" y="11766551"/>
              <a:ext cx="49209" cy="15875"/>
            </a:xfrm>
            <a:custGeom>
              <a:avLst/>
              <a:gdLst>
                <a:gd name="T0" fmla="*/ 0 w 137"/>
                <a:gd name="T1" fmla="*/ 0 h 46"/>
                <a:gd name="T2" fmla="*/ 0 w 137"/>
                <a:gd name="T3" fmla="*/ 11 h 46"/>
                <a:gd name="T4" fmla="*/ 136 w 137"/>
                <a:gd name="T5" fmla="*/ 45 h 46"/>
                <a:gd name="T6" fmla="*/ 136 w 137"/>
                <a:gd name="T7" fmla="*/ 45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11"/>
                  </a:lnTo>
                  <a:lnTo>
                    <a:pt x="136" y="45"/>
                  </a:lnTo>
                  <a:lnTo>
                    <a:pt x="136" y="4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4586">
              <a:extLst>
                <a:ext uri="{FF2B5EF4-FFF2-40B4-BE49-F238E27FC236}">
                  <a16:creationId xmlns:a16="http://schemas.microsoft.com/office/drawing/2014/main" id="{9674F1CD-D957-A05A-27F5-7D6E446DA24D}"/>
                </a:ext>
              </a:extLst>
            </p:cNvPr>
            <p:cNvSpPr>
              <a:spLocks noChangeArrowheads="1"/>
            </p:cNvSpPr>
            <p:nvPr/>
          </p:nvSpPr>
          <p:spPr bwMode="auto">
            <a:xfrm>
              <a:off x="16951910" y="11766551"/>
              <a:ext cx="49209" cy="15875"/>
            </a:xfrm>
            <a:custGeom>
              <a:avLst/>
              <a:gdLst>
                <a:gd name="T0" fmla="*/ 0 w 137"/>
                <a:gd name="T1" fmla="*/ 0 h 46"/>
                <a:gd name="T2" fmla="*/ 0 w 137"/>
                <a:gd name="T3" fmla="*/ 11 h 46"/>
                <a:gd name="T4" fmla="*/ 136 w 137"/>
                <a:gd name="T5" fmla="*/ 45 h 46"/>
                <a:gd name="T6" fmla="*/ 136 w 137"/>
                <a:gd name="T7" fmla="*/ 45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11"/>
                  </a:lnTo>
                  <a:lnTo>
                    <a:pt x="136" y="45"/>
                  </a:lnTo>
                  <a:lnTo>
                    <a:pt x="136" y="4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4587">
              <a:extLst>
                <a:ext uri="{FF2B5EF4-FFF2-40B4-BE49-F238E27FC236}">
                  <a16:creationId xmlns:a16="http://schemas.microsoft.com/office/drawing/2014/main" id="{11E103D1-3B14-ED25-4A2C-E904DC0D5906}"/>
                </a:ext>
              </a:extLst>
            </p:cNvPr>
            <p:cNvSpPr>
              <a:spLocks noChangeArrowheads="1"/>
            </p:cNvSpPr>
            <p:nvPr/>
          </p:nvSpPr>
          <p:spPr bwMode="auto">
            <a:xfrm>
              <a:off x="16951910" y="10847389"/>
              <a:ext cx="923865" cy="936625"/>
            </a:xfrm>
            <a:custGeom>
              <a:avLst/>
              <a:gdLst>
                <a:gd name="T0" fmla="*/ 2565 w 2566"/>
                <a:gd name="T1" fmla="*/ 0 h 2600"/>
                <a:gd name="T2" fmla="*/ 0 w 2566"/>
                <a:gd name="T3" fmla="*/ 2554 h 2600"/>
                <a:gd name="T4" fmla="*/ 136 w 2566"/>
                <a:gd name="T5" fmla="*/ 2599 h 2600"/>
                <a:gd name="T6" fmla="*/ 2565 w 2566"/>
                <a:gd name="T7" fmla="*/ 158 h 2600"/>
                <a:gd name="T8" fmla="*/ 2565 w 2566"/>
                <a:gd name="T9" fmla="*/ 22 h 2600"/>
                <a:gd name="T10" fmla="*/ 2565 w 2566"/>
                <a:gd name="T11" fmla="*/ 33 h 2600"/>
                <a:gd name="T12" fmla="*/ 2565 w 2566"/>
                <a:gd name="T13" fmla="*/ 0 h 2600"/>
              </a:gdLst>
              <a:ahLst/>
              <a:cxnLst>
                <a:cxn ang="0">
                  <a:pos x="T0" y="T1"/>
                </a:cxn>
                <a:cxn ang="0">
                  <a:pos x="T2" y="T3"/>
                </a:cxn>
                <a:cxn ang="0">
                  <a:pos x="T4" y="T5"/>
                </a:cxn>
                <a:cxn ang="0">
                  <a:pos x="T6" y="T7"/>
                </a:cxn>
                <a:cxn ang="0">
                  <a:pos x="T8" y="T9"/>
                </a:cxn>
                <a:cxn ang="0">
                  <a:pos x="T10" y="T11"/>
                </a:cxn>
                <a:cxn ang="0">
                  <a:pos x="T12" y="T13"/>
                </a:cxn>
              </a:cxnLst>
              <a:rect l="0" t="0" r="r" b="b"/>
              <a:pathLst>
                <a:path w="2566" h="2600">
                  <a:moveTo>
                    <a:pt x="2565" y="0"/>
                  </a:moveTo>
                  <a:lnTo>
                    <a:pt x="0" y="2554"/>
                  </a:lnTo>
                  <a:lnTo>
                    <a:pt x="136" y="2599"/>
                  </a:lnTo>
                  <a:lnTo>
                    <a:pt x="2565" y="158"/>
                  </a:lnTo>
                  <a:lnTo>
                    <a:pt x="2565" y="22"/>
                  </a:lnTo>
                  <a:lnTo>
                    <a:pt x="2565" y="33"/>
                  </a:lnTo>
                  <a:lnTo>
                    <a:pt x="25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4588">
              <a:extLst>
                <a:ext uri="{FF2B5EF4-FFF2-40B4-BE49-F238E27FC236}">
                  <a16:creationId xmlns:a16="http://schemas.microsoft.com/office/drawing/2014/main" id="{FC1128E4-1E14-66B0-140C-2264383BB965}"/>
                </a:ext>
              </a:extLst>
            </p:cNvPr>
            <p:cNvSpPr>
              <a:spLocks noChangeArrowheads="1"/>
            </p:cNvSpPr>
            <p:nvPr/>
          </p:nvSpPr>
          <p:spPr bwMode="auto">
            <a:xfrm>
              <a:off x="16951910" y="10847389"/>
              <a:ext cx="923865" cy="936625"/>
            </a:xfrm>
            <a:custGeom>
              <a:avLst/>
              <a:gdLst>
                <a:gd name="T0" fmla="*/ 2565 w 2566"/>
                <a:gd name="T1" fmla="*/ 0 h 2600"/>
                <a:gd name="T2" fmla="*/ 0 w 2566"/>
                <a:gd name="T3" fmla="*/ 2554 h 2600"/>
                <a:gd name="T4" fmla="*/ 136 w 2566"/>
                <a:gd name="T5" fmla="*/ 2599 h 2600"/>
                <a:gd name="T6" fmla="*/ 2565 w 2566"/>
                <a:gd name="T7" fmla="*/ 158 h 2600"/>
                <a:gd name="T8" fmla="*/ 2565 w 2566"/>
                <a:gd name="T9" fmla="*/ 22 h 2600"/>
                <a:gd name="T10" fmla="*/ 2565 w 2566"/>
                <a:gd name="T11" fmla="*/ 33 h 2600"/>
                <a:gd name="T12" fmla="*/ 2565 w 2566"/>
                <a:gd name="T13" fmla="*/ 0 h 2600"/>
              </a:gdLst>
              <a:ahLst/>
              <a:cxnLst>
                <a:cxn ang="0">
                  <a:pos x="T0" y="T1"/>
                </a:cxn>
                <a:cxn ang="0">
                  <a:pos x="T2" y="T3"/>
                </a:cxn>
                <a:cxn ang="0">
                  <a:pos x="T4" y="T5"/>
                </a:cxn>
                <a:cxn ang="0">
                  <a:pos x="T6" y="T7"/>
                </a:cxn>
                <a:cxn ang="0">
                  <a:pos x="T8" y="T9"/>
                </a:cxn>
                <a:cxn ang="0">
                  <a:pos x="T10" y="T11"/>
                </a:cxn>
                <a:cxn ang="0">
                  <a:pos x="T12" y="T13"/>
                </a:cxn>
              </a:cxnLst>
              <a:rect l="0" t="0" r="r" b="b"/>
              <a:pathLst>
                <a:path w="2566" h="2600">
                  <a:moveTo>
                    <a:pt x="2565" y="0"/>
                  </a:moveTo>
                  <a:lnTo>
                    <a:pt x="0" y="2554"/>
                  </a:lnTo>
                  <a:lnTo>
                    <a:pt x="136" y="2599"/>
                  </a:lnTo>
                  <a:lnTo>
                    <a:pt x="2565" y="158"/>
                  </a:lnTo>
                  <a:lnTo>
                    <a:pt x="2565" y="22"/>
                  </a:lnTo>
                  <a:lnTo>
                    <a:pt x="2565" y="33"/>
                  </a:lnTo>
                  <a:lnTo>
                    <a:pt x="25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4589">
              <a:extLst>
                <a:ext uri="{FF2B5EF4-FFF2-40B4-BE49-F238E27FC236}">
                  <a16:creationId xmlns:a16="http://schemas.microsoft.com/office/drawing/2014/main" id="{0B8E2105-C71A-13B6-68AE-403459FB6009}"/>
                </a:ext>
              </a:extLst>
            </p:cNvPr>
            <p:cNvSpPr>
              <a:spLocks noChangeArrowheads="1"/>
            </p:cNvSpPr>
            <p:nvPr/>
          </p:nvSpPr>
          <p:spPr bwMode="auto">
            <a:xfrm>
              <a:off x="17045566" y="11795126"/>
              <a:ext cx="49210" cy="17463"/>
            </a:xfrm>
            <a:custGeom>
              <a:avLst/>
              <a:gdLst>
                <a:gd name="T0" fmla="*/ 0 w 137"/>
                <a:gd name="T1" fmla="*/ 0 h 47"/>
                <a:gd name="T2" fmla="*/ 0 w 137"/>
                <a:gd name="T3" fmla="*/ 0 h 47"/>
                <a:gd name="T4" fmla="*/ 124 w 137"/>
                <a:gd name="T5" fmla="*/ 46 h 47"/>
                <a:gd name="T6" fmla="*/ 136 w 137"/>
                <a:gd name="T7" fmla="*/ 34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0"/>
                  </a:lnTo>
                  <a:lnTo>
                    <a:pt x="124" y="46"/>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4590">
              <a:extLst>
                <a:ext uri="{FF2B5EF4-FFF2-40B4-BE49-F238E27FC236}">
                  <a16:creationId xmlns:a16="http://schemas.microsoft.com/office/drawing/2014/main" id="{2117FA7A-FB41-B40C-23C8-8C8EB633F708}"/>
                </a:ext>
              </a:extLst>
            </p:cNvPr>
            <p:cNvSpPr>
              <a:spLocks noChangeArrowheads="1"/>
            </p:cNvSpPr>
            <p:nvPr/>
          </p:nvSpPr>
          <p:spPr bwMode="auto">
            <a:xfrm>
              <a:off x="17045566" y="11795126"/>
              <a:ext cx="49210" cy="17463"/>
            </a:xfrm>
            <a:custGeom>
              <a:avLst/>
              <a:gdLst>
                <a:gd name="T0" fmla="*/ 0 w 137"/>
                <a:gd name="T1" fmla="*/ 0 h 47"/>
                <a:gd name="T2" fmla="*/ 0 w 137"/>
                <a:gd name="T3" fmla="*/ 0 h 47"/>
                <a:gd name="T4" fmla="*/ 124 w 137"/>
                <a:gd name="T5" fmla="*/ 46 h 47"/>
                <a:gd name="T6" fmla="*/ 136 w 137"/>
                <a:gd name="T7" fmla="*/ 34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0"/>
                  </a:lnTo>
                  <a:lnTo>
                    <a:pt x="124" y="46"/>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4591">
              <a:extLst>
                <a:ext uri="{FF2B5EF4-FFF2-40B4-BE49-F238E27FC236}">
                  <a16:creationId xmlns:a16="http://schemas.microsoft.com/office/drawing/2014/main" id="{507A5570-32DC-2904-6575-8653EC77CCA0}"/>
                </a:ext>
              </a:extLst>
            </p:cNvPr>
            <p:cNvSpPr>
              <a:spLocks noChangeArrowheads="1"/>
            </p:cNvSpPr>
            <p:nvPr/>
          </p:nvSpPr>
          <p:spPr bwMode="auto">
            <a:xfrm>
              <a:off x="17045566" y="10966451"/>
              <a:ext cx="830209" cy="841375"/>
            </a:xfrm>
            <a:custGeom>
              <a:avLst/>
              <a:gdLst>
                <a:gd name="T0" fmla="*/ 2304 w 2305"/>
                <a:gd name="T1" fmla="*/ 0 h 2339"/>
                <a:gd name="T2" fmla="*/ 0 w 2305"/>
                <a:gd name="T3" fmla="*/ 2304 h 2339"/>
                <a:gd name="T4" fmla="*/ 136 w 2305"/>
                <a:gd name="T5" fmla="*/ 2338 h 2339"/>
                <a:gd name="T6" fmla="*/ 2304 w 2305"/>
                <a:gd name="T7" fmla="*/ 170 h 2339"/>
                <a:gd name="T8" fmla="*/ 2304 w 2305"/>
                <a:gd name="T9" fmla="*/ 22 h 2339"/>
                <a:gd name="T10" fmla="*/ 2304 w 2305"/>
                <a:gd name="T11" fmla="*/ 34 h 2339"/>
                <a:gd name="T12" fmla="*/ 2304 w 2305"/>
                <a:gd name="T13" fmla="*/ 0 h 2339"/>
              </a:gdLst>
              <a:ahLst/>
              <a:cxnLst>
                <a:cxn ang="0">
                  <a:pos x="T0" y="T1"/>
                </a:cxn>
                <a:cxn ang="0">
                  <a:pos x="T2" y="T3"/>
                </a:cxn>
                <a:cxn ang="0">
                  <a:pos x="T4" y="T5"/>
                </a:cxn>
                <a:cxn ang="0">
                  <a:pos x="T6" y="T7"/>
                </a:cxn>
                <a:cxn ang="0">
                  <a:pos x="T8" y="T9"/>
                </a:cxn>
                <a:cxn ang="0">
                  <a:pos x="T10" y="T11"/>
                </a:cxn>
                <a:cxn ang="0">
                  <a:pos x="T12" y="T13"/>
                </a:cxn>
              </a:cxnLst>
              <a:rect l="0" t="0" r="r" b="b"/>
              <a:pathLst>
                <a:path w="2305" h="2339">
                  <a:moveTo>
                    <a:pt x="2304" y="0"/>
                  </a:moveTo>
                  <a:lnTo>
                    <a:pt x="0" y="2304"/>
                  </a:lnTo>
                  <a:lnTo>
                    <a:pt x="136" y="2338"/>
                  </a:lnTo>
                  <a:lnTo>
                    <a:pt x="2304" y="170"/>
                  </a:lnTo>
                  <a:lnTo>
                    <a:pt x="2304" y="22"/>
                  </a:lnTo>
                  <a:lnTo>
                    <a:pt x="2304" y="34"/>
                  </a:lnTo>
                  <a:lnTo>
                    <a:pt x="230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4592">
              <a:extLst>
                <a:ext uri="{FF2B5EF4-FFF2-40B4-BE49-F238E27FC236}">
                  <a16:creationId xmlns:a16="http://schemas.microsoft.com/office/drawing/2014/main" id="{297DED66-A34C-5529-AC0F-DECFBC1AFEB7}"/>
                </a:ext>
              </a:extLst>
            </p:cNvPr>
            <p:cNvSpPr>
              <a:spLocks noChangeArrowheads="1"/>
            </p:cNvSpPr>
            <p:nvPr/>
          </p:nvSpPr>
          <p:spPr bwMode="auto">
            <a:xfrm>
              <a:off x="17045566" y="10966451"/>
              <a:ext cx="830209" cy="841375"/>
            </a:xfrm>
            <a:custGeom>
              <a:avLst/>
              <a:gdLst>
                <a:gd name="T0" fmla="*/ 2304 w 2305"/>
                <a:gd name="T1" fmla="*/ 0 h 2339"/>
                <a:gd name="T2" fmla="*/ 0 w 2305"/>
                <a:gd name="T3" fmla="*/ 2304 h 2339"/>
                <a:gd name="T4" fmla="*/ 136 w 2305"/>
                <a:gd name="T5" fmla="*/ 2338 h 2339"/>
                <a:gd name="T6" fmla="*/ 2304 w 2305"/>
                <a:gd name="T7" fmla="*/ 170 h 2339"/>
                <a:gd name="T8" fmla="*/ 2304 w 2305"/>
                <a:gd name="T9" fmla="*/ 22 h 2339"/>
                <a:gd name="T10" fmla="*/ 2304 w 2305"/>
                <a:gd name="T11" fmla="*/ 34 h 2339"/>
                <a:gd name="T12" fmla="*/ 2304 w 2305"/>
                <a:gd name="T13" fmla="*/ 0 h 2339"/>
              </a:gdLst>
              <a:ahLst/>
              <a:cxnLst>
                <a:cxn ang="0">
                  <a:pos x="T0" y="T1"/>
                </a:cxn>
                <a:cxn ang="0">
                  <a:pos x="T2" y="T3"/>
                </a:cxn>
                <a:cxn ang="0">
                  <a:pos x="T4" y="T5"/>
                </a:cxn>
                <a:cxn ang="0">
                  <a:pos x="T6" y="T7"/>
                </a:cxn>
                <a:cxn ang="0">
                  <a:pos x="T8" y="T9"/>
                </a:cxn>
                <a:cxn ang="0">
                  <a:pos x="T10" y="T11"/>
                </a:cxn>
                <a:cxn ang="0">
                  <a:pos x="T12" y="T13"/>
                </a:cxn>
              </a:cxnLst>
              <a:rect l="0" t="0" r="r" b="b"/>
              <a:pathLst>
                <a:path w="2305" h="2339">
                  <a:moveTo>
                    <a:pt x="2304" y="0"/>
                  </a:moveTo>
                  <a:lnTo>
                    <a:pt x="0" y="2304"/>
                  </a:lnTo>
                  <a:lnTo>
                    <a:pt x="136" y="2338"/>
                  </a:lnTo>
                  <a:lnTo>
                    <a:pt x="2304" y="170"/>
                  </a:lnTo>
                  <a:lnTo>
                    <a:pt x="2304" y="22"/>
                  </a:lnTo>
                  <a:lnTo>
                    <a:pt x="2304" y="34"/>
                  </a:lnTo>
                  <a:lnTo>
                    <a:pt x="230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4593">
              <a:extLst>
                <a:ext uri="{FF2B5EF4-FFF2-40B4-BE49-F238E27FC236}">
                  <a16:creationId xmlns:a16="http://schemas.microsoft.com/office/drawing/2014/main" id="{74306AD3-A295-9CE8-A9B5-D79F958AB9E6}"/>
                </a:ext>
              </a:extLst>
            </p:cNvPr>
            <p:cNvSpPr>
              <a:spLocks noChangeArrowheads="1"/>
            </p:cNvSpPr>
            <p:nvPr/>
          </p:nvSpPr>
          <p:spPr bwMode="auto">
            <a:xfrm>
              <a:off x="17139223" y="11820526"/>
              <a:ext cx="49209" cy="17463"/>
            </a:xfrm>
            <a:custGeom>
              <a:avLst/>
              <a:gdLst>
                <a:gd name="T0" fmla="*/ 0 w 137"/>
                <a:gd name="T1" fmla="*/ 0 h 47"/>
                <a:gd name="T2" fmla="*/ 0 w 137"/>
                <a:gd name="T3" fmla="*/ 12 h 47"/>
                <a:gd name="T4" fmla="*/ 125 w 137"/>
                <a:gd name="T5" fmla="*/ 46 h 47"/>
                <a:gd name="T6" fmla="*/ 136 w 137"/>
                <a:gd name="T7" fmla="*/ 46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12"/>
                  </a:lnTo>
                  <a:lnTo>
                    <a:pt x="125" y="46"/>
                  </a:lnTo>
                  <a:lnTo>
                    <a:pt x="136"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4594">
              <a:extLst>
                <a:ext uri="{FF2B5EF4-FFF2-40B4-BE49-F238E27FC236}">
                  <a16:creationId xmlns:a16="http://schemas.microsoft.com/office/drawing/2014/main" id="{4AE0B145-A74C-D937-D641-D42954068890}"/>
                </a:ext>
              </a:extLst>
            </p:cNvPr>
            <p:cNvSpPr>
              <a:spLocks noChangeArrowheads="1"/>
            </p:cNvSpPr>
            <p:nvPr/>
          </p:nvSpPr>
          <p:spPr bwMode="auto">
            <a:xfrm>
              <a:off x="17139223" y="11820526"/>
              <a:ext cx="49209" cy="17463"/>
            </a:xfrm>
            <a:custGeom>
              <a:avLst/>
              <a:gdLst>
                <a:gd name="T0" fmla="*/ 0 w 137"/>
                <a:gd name="T1" fmla="*/ 0 h 47"/>
                <a:gd name="T2" fmla="*/ 0 w 137"/>
                <a:gd name="T3" fmla="*/ 12 h 47"/>
                <a:gd name="T4" fmla="*/ 125 w 137"/>
                <a:gd name="T5" fmla="*/ 46 h 47"/>
                <a:gd name="T6" fmla="*/ 136 w 137"/>
                <a:gd name="T7" fmla="*/ 46 h 47"/>
                <a:gd name="T8" fmla="*/ 0 w 137"/>
                <a:gd name="T9" fmla="*/ 0 h 47"/>
              </a:gdLst>
              <a:ahLst/>
              <a:cxnLst>
                <a:cxn ang="0">
                  <a:pos x="T0" y="T1"/>
                </a:cxn>
                <a:cxn ang="0">
                  <a:pos x="T2" y="T3"/>
                </a:cxn>
                <a:cxn ang="0">
                  <a:pos x="T4" y="T5"/>
                </a:cxn>
                <a:cxn ang="0">
                  <a:pos x="T6" y="T7"/>
                </a:cxn>
                <a:cxn ang="0">
                  <a:pos x="T8" y="T9"/>
                </a:cxn>
              </a:cxnLst>
              <a:rect l="0" t="0" r="r" b="b"/>
              <a:pathLst>
                <a:path w="137" h="47">
                  <a:moveTo>
                    <a:pt x="0" y="0"/>
                  </a:moveTo>
                  <a:lnTo>
                    <a:pt x="0" y="12"/>
                  </a:lnTo>
                  <a:lnTo>
                    <a:pt x="125" y="46"/>
                  </a:lnTo>
                  <a:lnTo>
                    <a:pt x="136" y="46"/>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 name="Freeform 4595">
              <a:extLst>
                <a:ext uri="{FF2B5EF4-FFF2-40B4-BE49-F238E27FC236}">
                  <a16:creationId xmlns:a16="http://schemas.microsoft.com/office/drawing/2014/main" id="{6B3C3CEC-F798-0640-6F6B-AB3257DA4EAB}"/>
                </a:ext>
              </a:extLst>
            </p:cNvPr>
            <p:cNvSpPr>
              <a:spLocks noChangeArrowheads="1"/>
            </p:cNvSpPr>
            <p:nvPr/>
          </p:nvSpPr>
          <p:spPr bwMode="auto">
            <a:xfrm>
              <a:off x="17139223" y="11088688"/>
              <a:ext cx="736552" cy="747712"/>
            </a:xfrm>
            <a:custGeom>
              <a:avLst/>
              <a:gdLst>
                <a:gd name="T0" fmla="*/ 2043 w 2044"/>
                <a:gd name="T1" fmla="*/ 0 h 2079"/>
                <a:gd name="T2" fmla="*/ 0 w 2044"/>
                <a:gd name="T3" fmla="*/ 2032 h 2079"/>
                <a:gd name="T4" fmla="*/ 136 w 2044"/>
                <a:gd name="T5" fmla="*/ 2078 h 2079"/>
                <a:gd name="T6" fmla="*/ 2043 w 2044"/>
                <a:gd name="T7" fmla="*/ 159 h 2079"/>
                <a:gd name="T8" fmla="*/ 2043 w 2044"/>
                <a:gd name="T9" fmla="*/ 23 h 2079"/>
                <a:gd name="T10" fmla="*/ 2043 w 2044"/>
                <a:gd name="T11" fmla="*/ 34 h 2079"/>
                <a:gd name="T12" fmla="*/ 2043 w 2044"/>
                <a:gd name="T13" fmla="*/ 0 h 2079"/>
              </a:gdLst>
              <a:ahLst/>
              <a:cxnLst>
                <a:cxn ang="0">
                  <a:pos x="T0" y="T1"/>
                </a:cxn>
                <a:cxn ang="0">
                  <a:pos x="T2" y="T3"/>
                </a:cxn>
                <a:cxn ang="0">
                  <a:pos x="T4" y="T5"/>
                </a:cxn>
                <a:cxn ang="0">
                  <a:pos x="T6" y="T7"/>
                </a:cxn>
                <a:cxn ang="0">
                  <a:pos x="T8" y="T9"/>
                </a:cxn>
                <a:cxn ang="0">
                  <a:pos x="T10" y="T11"/>
                </a:cxn>
                <a:cxn ang="0">
                  <a:pos x="T12" y="T13"/>
                </a:cxn>
              </a:cxnLst>
              <a:rect l="0" t="0" r="r" b="b"/>
              <a:pathLst>
                <a:path w="2044" h="2079">
                  <a:moveTo>
                    <a:pt x="2043" y="0"/>
                  </a:moveTo>
                  <a:lnTo>
                    <a:pt x="0" y="2032"/>
                  </a:lnTo>
                  <a:lnTo>
                    <a:pt x="136" y="2078"/>
                  </a:lnTo>
                  <a:lnTo>
                    <a:pt x="2043" y="159"/>
                  </a:lnTo>
                  <a:lnTo>
                    <a:pt x="2043" y="23"/>
                  </a:lnTo>
                  <a:lnTo>
                    <a:pt x="2043" y="34"/>
                  </a:lnTo>
                  <a:lnTo>
                    <a:pt x="204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4596">
              <a:extLst>
                <a:ext uri="{FF2B5EF4-FFF2-40B4-BE49-F238E27FC236}">
                  <a16:creationId xmlns:a16="http://schemas.microsoft.com/office/drawing/2014/main" id="{D492F605-4B51-336F-3CFA-1F6B1465C007}"/>
                </a:ext>
              </a:extLst>
            </p:cNvPr>
            <p:cNvSpPr>
              <a:spLocks noChangeArrowheads="1"/>
            </p:cNvSpPr>
            <p:nvPr/>
          </p:nvSpPr>
          <p:spPr bwMode="auto">
            <a:xfrm>
              <a:off x="17139223" y="11088688"/>
              <a:ext cx="736552" cy="747712"/>
            </a:xfrm>
            <a:custGeom>
              <a:avLst/>
              <a:gdLst>
                <a:gd name="T0" fmla="*/ 2043 w 2044"/>
                <a:gd name="T1" fmla="*/ 0 h 2079"/>
                <a:gd name="T2" fmla="*/ 0 w 2044"/>
                <a:gd name="T3" fmla="*/ 2032 h 2079"/>
                <a:gd name="T4" fmla="*/ 136 w 2044"/>
                <a:gd name="T5" fmla="*/ 2078 h 2079"/>
                <a:gd name="T6" fmla="*/ 2043 w 2044"/>
                <a:gd name="T7" fmla="*/ 159 h 2079"/>
                <a:gd name="T8" fmla="*/ 2043 w 2044"/>
                <a:gd name="T9" fmla="*/ 23 h 2079"/>
                <a:gd name="T10" fmla="*/ 2043 w 2044"/>
                <a:gd name="T11" fmla="*/ 34 h 2079"/>
                <a:gd name="T12" fmla="*/ 2043 w 2044"/>
                <a:gd name="T13" fmla="*/ 0 h 2079"/>
              </a:gdLst>
              <a:ahLst/>
              <a:cxnLst>
                <a:cxn ang="0">
                  <a:pos x="T0" y="T1"/>
                </a:cxn>
                <a:cxn ang="0">
                  <a:pos x="T2" y="T3"/>
                </a:cxn>
                <a:cxn ang="0">
                  <a:pos x="T4" y="T5"/>
                </a:cxn>
                <a:cxn ang="0">
                  <a:pos x="T6" y="T7"/>
                </a:cxn>
                <a:cxn ang="0">
                  <a:pos x="T8" y="T9"/>
                </a:cxn>
                <a:cxn ang="0">
                  <a:pos x="T10" y="T11"/>
                </a:cxn>
                <a:cxn ang="0">
                  <a:pos x="T12" y="T13"/>
                </a:cxn>
              </a:cxnLst>
              <a:rect l="0" t="0" r="r" b="b"/>
              <a:pathLst>
                <a:path w="2044" h="2079">
                  <a:moveTo>
                    <a:pt x="2043" y="0"/>
                  </a:moveTo>
                  <a:lnTo>
                    <a:pt x="0" y="2032"/>
                  </a:lnTo>
                  <a:lnTo>
                    <a:pt x="136" y="2078"/>
                  </a:lnTo>
                  <a:lnTo>
                    <a:pt x="2043" y="159"/>
                  </a:lnTo>
                  <a:lnTo>
                    <a:pt x="2043" y="23"/>
                  </a:lnTo>
                  <a:lnTo>
                    <a:pt x="2043" y="34"/>
                  </a:lnTo>
                  <a:lnTo>
                    <a:pt x="204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4597">
              <a:extLst>
                <a:ext uri="{FF2B5EF4-FFF2-40B4-BE49-F238E27FC236}">
                  <a16:creationId xmlns:a16="http://schemas.microsoft.com/office/drawing/2014/main" id="{6DC19CC7-25A9-7CAF-5A45-A58178FF19CE}"/>
                </a:ext>
              </a:extLst>
            </p:cNvPr>
            <p:cNvSpPr>
              <a:spLocks noChangeArrowheads="1"/>
            </p:cNvSpPr>
            <p:nvPr/>
          </p:nvSpPr>
          <p:spPr bwMode="auto">
            <a:xfrm>
              <a:off x="17232879" y="11849101"/>
              <a:ext cx="49210" cy="15875"/>
            </a:xfrm>
            <a:custGeom>
              <a:avLst/>
              <a:gdLst>
                <a:gd name="T0" fmla="*/ 0 w 137"/>
                <a:gd name="T1" fmla="*/ 0 h 46"/>
                <a:gd name="T2" fmla="*/ 0 w 137"/>
                <a:gd name="T3" fmla="*/ 0 h 46"/>
                <a:gd name="T4" fmla="*/ 125 w 137"/>
                <a:gd name="T5" fmla="*/ 45 h 46"/>
                <a:gd name="T6" fmla="*/ 136 w 137"/>
                <a:gd name="T7" fmla="*/ 34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0"/>
                  </a:lnTo>
                  <a:lnTo>
                    <a:pt x="125" y="45"/>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4598">
              <a:extLst>
                <a:ext uri="{FF2B5EF4-FFF2-40B4-BE49-F238E27FC236}">
                  <a16:creationId xmlns:a16="http://schemas.microsoft.com/office/drawing/2014/main" id="{298AEEE3-72E3-F8AD-0206-51406FE4B538}"/>
                </a:ext>
              </a:extLst>
            </p:cNvPr>
            <p:cNvSpPr>
              <a:spLocks noChangeArrowheads="1"/>
            </p:cNvSpPr>
            <p:nvPr/>
          </p:nvSpPr>
          <p:spPr bwMode="auto">
            <a:xfrm>
              <a:off x="17232879" y="11849101"/>
              <a:ext cx="49210" cy="15875"/>
            </a:xfrm>
            <a:custGeom>
              <a:avLst/>
              <a:gdLst>
                <a:gd name="T0" fmla="*/ 0 w 137"/>
                <a:gd name="T1" fmla="*/ 0 h 46"/>
                <a:gd name="T2" fmla="*/ 0 w 137"/>
                <a:gd name="T3" fmla="*/ 0 h 46"/>
                <a:gd name="T4" fmla="*/ 125 w 137"/>
                <a:gd name="T5" fmla="*/ 45 h 46"/>
                <a:gd name="T6" fmla="*/ 136 w 137"/>
                <a:gd name="T7" fmla="*/ 34 h 46"/>
                <a:gd name="T8" fmla="*/ 0 w 137"/>
                <a:gd name="T9" fmla="*/ 0 h 46"/>
              </a:gdLst>
              <a:ahLst/>
              <a:cxnLst>
                <a:cxn ang="0">
                  <a:pos x="T0" y="T1"/>
                </a:cxn>
                <a:cxn ang="0">
                  <a:pos x="T2" y="T3"/>
                </a:cxn>
                <a:cxn ang="0">
                  <a:pos x="T4" y="T5"/>
                </a:cxn>
                <a:cxn ang="0">
                  <a:pos x="T6" y="T7"/>
                </a:cxn>
                <a:cxn ang="0">
                  <a:pos x="T8" y="T9"/>
                </a:cxn>
              </a:cxnLst>
              <a:rect l="0" t="0" r="r" b="b"/>
              <a:pathLst>
                <a:path w="137" h="46">
                  <a:moveTo>
                    <a:pt x="0" y="0"/>
                  </a:moveTo>
                  <a:lnTo>
                    <a:pt x="0" y="0"/>
                  </a:lnTo>
                  <a:lnTo>
                    <a:pt x="125" y="45"/>
                  </a:lnTo>
                  <a:lnTo>
                    <a:pt x="136" y="34"/>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4599">
              <a:extLst>
                <a:ext uri="{FF2B5EF4-FFF2-40B4-BE49-F238E27FC236}">
                  <a16:creationId xmlns:a16="http://schemas.microsoft.com/office/drawing/2014/main" id="{6758D814-9F7B-0A86-F2D5-113EB77D4FBF}"/>
                </a:ext>
              </a:extLst>
            </p:cNvPr>
            <p:cNvSpPr>
              <a:spLocks noChangeArrowheads="1"/>
            </p:cNvSpPr>
            <p:nvPr/>
          </p:nvSpPr>
          <p:spPr bwMode="auto">
            <a:xfrm>
              <a:off x="17232879" y="11207750"/>
              <a:ext cx="641308" cy="654050"/>
            </a:xfrm>
            <a:custGeom>
              <a:avLst/>
              <a:gdLst>
                <a:gd name="T0" fmla="*/ 1782 w 1783"/>
                <a:gd name="T1" fmla="*/ 0 h 1817"/>
                <a:gd name="T2" fmla="*/ 0 w 1783"/>
                <a:gd name="T3" fmla="*/ 1782 h 1817"/>
                <a:gd name="T4" fmla="*/ 136 w 1783"/>
                <a:gd name="T5" fmla="*/ 1816 h 1817"/>
                <a:gd name="T6" fmla="*/ 1782 w 1783"/>
                <a:gd name="T7" fmla="*/ 170 h 1817"/>
                <a:gd name="T8" fmla="*/ 1782 w 1783"/>
                <a:gd name="T9" fmla="*/ 22 h 1817"/>
                <a:gd name="T10" fmla="*/ 1782 w 1783"/>
                <a:gd name="T11" fmla="*/ 33 h 1817"/>
                <a:gd name="T12" fmla="*/ 1782 w 1783"/>
                <a:gd name="T13" fmla="*/ 0 h 1817"/>
              </a:gdLst>
              <a:ahLst/>
              <a:cxnLst>
                <a:cxn ang="0">
                  <a:pos x="T0" y="T1"/>
                </a:cxn>
                <a:cxn ang="0">
                  <a:pos x="T2" y="T3"/>
                </a:cxn>
                <a:cxn ang="0">
                  <a:pos x="T4" y="T5"/>
                </a:cxn>
                <a:cxn ang="0">
                  <a:pos x="T6" y="T7"/>
                </a:cxn>
                <a:cxn ang="0">
                  <a:pos x="T8" y="T9"/>
                </a:cxn>
                <a:cxn ang="0">
                  <a:pos x="T10" y="T11"/>
                </a:cxn>
                <a:cxn ang="0">
                  <a:pos x="T12" y="T13"/>
                </a:cxn>
              </a:cxnLst>
              <a:rect l="0" t="0" r="r" b="b"/>
              <a:pathLst>
                <a:path w="1783" h="1817">
                  <a:moveTo>
                    <a:pt x="1782" y="0"/>
                  </a:moveTo>
                  <a:lnTo>
                    <a:pt x="0" y="1782"/>
                  </a:lnTo>
                  <a:lnTo>
                    <a:pt x="136" y="1816"/>
                  </a:lnTo>
                  <a:lnTo>
                    <a:pt x="1782" y="170"/>
                  </a:lnTo>
                  <a:lnTo>
                    <a:pt x="1782" y="22"/>
                  </a:lnTo>
                  <a:lnTo>
                    <a:pt x="1782" y="33"/>
                  </a:lnTo>
                  <a:lnTo>
                    <a:pt x="178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4600">
              <a:extLst>
                <a:ext uri="{FF2B5EF4-FFF2-40B4-BE49-F238E27FC236}">
                  <a16:creationId xmlns:a16="http://schemas.microsoft.com/office/drawing/2014/main" id="{BDCDD0C9-7667-2E6E-3EA0-EB6E14644E4A}"/>
                </a:ext>
              </a:extLst>
            </p:cNvPr>
            <p:cNvSpPr>
              <a:spLocks noChangeArrowheads="1"/>
            </p:cNvSpPr>
            <p:nvPr/>
          </p:nvSpPr>
          <p:spPr bwMode="auto">
            <a:xfrm>
              <a:off x="17232879" y="11207750"/>
              <a:ext cx="641308" cy="654050"/>
            </a:xfrm>
            <a:custGeom>
              <a:avLst/>
              <a:gdLst>
                <a:gd name="T0" fmla="*/ 1782 w 1783"/>
                <a:gd name="T1" fmla="*/ 0 h 1817"/>
                <a:gd name="T2" fmla="*/ 0 w 1783"/>
                <a:gd name="T3" fmla="*/ 1782 h 1817"/>
                <a:gd name="T4" fmla="*/ 136 w 1783"/>
                <a:gd name="T5" fmla="*/ 1816 h 1817"/>
                <a:gd name="T6" fmla="*/ 1782 w 1783"/>
                <a:gd name="T7" fmla="*/ 170 h 1817"/>
                <a:gd name="T8" fmla="*/ 1782 w 1783"/>
                <a:gd name="T9" fmla="*/ 22 h 1817"/>
                <a:gd name="T10" fmla="*/ 1782 w 1783"/>
                <a:gd name="T11" fmla="*/ 33 h 1817"/>
                <a:gd name="T12" fmla="*/ 1782 w 1783"/>
                <a:gd name="T13" fmla="*/ 0 h 1817"/>
              </a:gdLst>
              <a:ahLst/>
              <a:cxnLst>
                <a:cxn ang="0">
                  <a:pos x="T0" y="T1"/>
                </a:cxn>
                <a:cxn ang="0">
                  <a:pos x="T2" y="T3"/>
                </a:cxn>
                <a:cxn ang="0">
                  <a:pos x="T4" y="T5"/>
                </a:cxn>
                <a:cxn ang="0">
                  <a:pos x="T6" y="T7"/>
                </a:cxn>
                <a:cxn ang="0">
                  <a:pos x="T8" y="T9"/>
                </a:cxn>
                <a:cxn ang="0">
                  <a:pos x="T10" y="T11"/>
                </a:cxn>
                <a:cxn ang="0">
                  <a:pos x="T12" y="T13"/>
                </a:cxn>
              </a:cxnLst>
              <a:rect l="0" t="0" r="r" b="b"/>
              <a:pathLst>
                <a:path w="1783" h="1817">
                  <a:moveTo>
                    <a:pt x="1782" y="0"/>
                  </a:moveTo>
                  <a:lnTo>
                    <a:pt x="0" y="1782"/>
                  </a:lnTo>
                  <a:lnTo>
                    <a:pt x="136" y="1816"/>
                  </a:lnTo>
                  <a:lnTo>
                    <a:pt x="1782" y="170"/>
                  </a:lnTo>
                  <a:lnTo>
                    <a:pt x="1782" y="22"/>
                  </a:lnTo>
                  <a:lnTo>
                    <a:pt x="1782" y="33"/>
                  </a:lnTo>
                  <a:lnTo>
                    <a:pt x="178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4601">
              <a:extLst>
                <a:ext uri="{FF2B5EF4-FFF2-40B4-BE49-F238E27FC236}">
                  <a16:creationId xmlns:a16="http://schemas.microsoft.com/office/drawing/2014/main" id="{D07E90FD-E527-2030-4944-A3E7C25E85BA}"/>
                </a:ext>
              </a:extLst>
            </p:cNvPr>
            <p:cNvSpPr>
              <a:spLocks noChangeArrowheads="1"/>
            </p:cNvSpPr>
            <p:nvPr/>
          </p:nvSpPr>
          <p:spPr bwMode="auto">
            <a:xfrm>
              <a:off x="17323362" y="11872914"/>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4602">
              <a:extLst>
                <a:ext uri="{FF2B5EF4-FFF2-40B4-BE49-F238E27FC236}">
                  <a16:creationId xmlns:a16="http://schemas.microsoft.com/office/drawing/2014/main" id="{AA878D29-AE5A-A065-E230-BEFA4D8F5AA0}"/>
                </a:ext>
              </a:extLst>
            </p:cNvPr>
            <p:cNvSpPr>
              <a:spLocks noChangeArrowheads="1"/>
            </p:cNvSpPr>
            <p:nvPr/>
          </p:nvSpPr>
          <p:spPr bwMode="auto">
            <a:xfrm>
              <a:off x="17323362" y="11872914"/>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4603">
              <a:extLst>
                <a:ext uri="{FF2B5EF4-FFF2-40B4-BE49-F238E27FC236}">
                  <a16:creationId xmlns:a16="http://schemas.microsoft.com/office/drawing/2014/main" id="{01AB3AF7-D049-188C-B94A-171422D24619}"/>
                </a:ext>
              </a:extLst>
            </p:cNvPr>
            <p:cNvSpPr>
              <a:spLocks noChangeArrowheads="1"/>
            </p:cNvSpPr>
            <p:nvPr/>
          </p:nvSpPr>
          <p:spPr bwMode="auto">
            <a:xfrm>
              <a:off x="17328123" y="11329989"/>
              <a:ext cx="547652" cy="560387"/>
            </a:xfrm>
            <a:custGeom>
              <a:avLst/>
              <a:gdLst>
                <a:gd name="T0" fmla="*/ 1521 w 1522"/>
                <a:gd name="T1" fmla="*/ 0 h 1556"/>
                <a:gd name="T2" fmla="*/ 0 w 1522"/>
                <a:gd name="T3" fmla="*/ 1510 h 1556"/>
                <a:gd name="T4" fmla="*/ 136 w 1522"/>
                <a:gd name="T5" fmla="*/ 1555 h 1556"/>
                <a:gd name="T6" fmla="*/ 1521 w 1522"/>
                <a:gd name="T7" fmla="*/ 159 h 1556"/>
                <a:gd name="T8" fmla="*/ 1521 w 1522"/>
                <a:gd name="T9" fmla="*/ 23 h 1556"/>
                <a:gd name="T10" fmla="*/ 1521 w 1522"/>
                <a:gd name="T11" fmla="*/ 34 h 1556"/>
                <a:gd name="T12" fmla="*/ 1521 w 1522"/>
                <a:gd name="T13" fmla="*/ 0 h 1556"/>
              </a:gdLst>
              <a:ahLst/>
              <a:cxnLst>
                <a:cxn ang="0">
                  <a:pos x="T0" y="T1"/>
                </a:cxn>
                <a:cxn ang="0">
                  <a:pos x="T2" y="T3"/>
                </a:cxn>
                <a:cxn ang="0">
                  <a:pos x="T4" y="T5"/>
                </a:cxn>
                <a:cxn ang="0">
                  <a:pos x="T6" y="T7"/>
                </a:cxn>
                <a:cxn ang="0">
                  <a:pos x="T8" y="T9"/>
                </a:cxn>
                <a:cxn ang="0">
                  <a:pos x="T10" y="T11"/>
                </a:cxn>
                <a:cxn ang="0">
                  <a:pos x="T12" y="T13"/>
                </a:cxn>
              </a:cxnLst>
              <a:rect l="0" t="0" r="r" b="b"/>
              <a:pathLst>
                <a:path w="1522" h="1556">
                  <a:moveTo>
                    <a:pt x="1521" y="0"/>
                  </a:moveTo>
                  <a:lnTo>
                    <a:pt x="0" y="1510"/>
                  </a:lnTo>
                  <a:lnTo>
                    <a:pt x="136" y="1555"/>
                  </a:lnTo>
                  <a:lnTo>
                    <a:pt x="1521" y="159"/>
                  </a:lnTo>
                  <a:lnTo>
                    <a:pt x="1521" y="23"/>
                  </a:lnTo>
                  <a:lnTo>
                    <a:pt x="1521" y="34"/>
                  </a:lnTo>
                  <a:lnTo>
                    <a:pt x="152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4604">
              <a:extLst>
                <a:ext uri="{FF2B5EF4-FFF2-40B4-BE49-F238E27FC236}">
                  <a16:creationId xmlns:a16="http://schemas.microsoft.com/office/drawing/2014/main" id="{C9FDCAAA-63FD-0035-C6CA-9A4A5176B72D}"/>
                </a:ext>
              </a:extLst>
            </p:cNvPr>
            <p:cNvSpPr>
              <a:spLocks noChangeArrowheads="1"/>
            </p:cNvSpPr>
            <p:nvPr/>
          </p:nvSpPr>
          <p:spPr bwMode="auto">
            <a:xfrm>
              <a:off x="17328123" y="11329989"/>
              <a:ext cx="547652" cy="560387"/>
            </a:xfrm>
            <a:custGeom>
              <a:avLst/>
              <a:gdLst>
                <a:gd name="T0" fmla="*/ 1521 w 1522"/>
                <a:gd name="T1" fmla="*/ 0 h 1556"/>
                <a:gd name="T2" fmla="*/ 0 w 1522"/>
                <a:gd name="T3" fmla="*/ 1510 h 1556"/>
                <a:gd name="T4" fmla="*/ 136 w 1522"/>
                <a:gd name="T5" fmla="*/ 1555 h 1556"/>
                <a:gd name="T6" fmla="*/ 1521 w 1522"/>
                <a:gd name="T7" fmla="*/ 159 h 1556"/>
                <a:gd name="T8" fmla="*/ 1521 w 1522"/>
                <a:gd name="T9" fmla="*/ 23 h 1556"/>
                <a:gd name="T10" fmla="*/ 1521 w 1522"/>
                <a:gd name="T11" fmla="*/ 34 h 1556"/>
                <a:gd name="T12" fmla="*/ 1521 w 1522"/>
                <a:gd name="T13" fmla="*/ 0 h 1556"/>
              </a:gdLst>
              <a:ahLst/>
              <a:cxnLst>
                <a:cxn ang="0">
                  <a:pos x="T0" y="T1"/>
                </a:cxn>
                <a:cxn ang="0">
                  <a:pos x="T2" y="T3"/>
                </a:cxn>
                <a:cxn ang="0">
                  <a:pos x="T4" y="T5"/>
                </a:cxn>
                <a:cxn ang="0">
                  <a:pos x="T6" y="T7"/>
                </a:cxn>
                <a:cxn ang="0">
                  <a:pos x="T8" y="T9"/>
                </a:cxn>
                <a:cxn ang="0">
                  <a:pos x="T10" y="T11"/>
                </a:cxn>
                <a:cxn ang="0">
                  <a:pos x="T12" y="T13"/>
                </a:cxn>
              </a:cxnLst>
              <a:rect l="0" t="0" r="r" b="b"/>
              <a:pathLst>
                <a:path w="1522" h="1556">
                  <a:moveTo>
                    <a:pt x="1521" y="0"/>
                  </a:moveTo>
                  <a:lnTo>
                    <a:pt x="0" y="1510"/>
                  </a:lnTo>
                  <a:lnTo>
                    <a:pt x="136" y="1555"/>
                  </a:lnTo>
                  <a:lnTo>
                    <a:pt x="1521" y="159"/>
                  </a:lnTo>
                  <a:lnTo>
                    <a:pt x="1521" y="23"/>
                  </a:lnTo>
                  <a:lnTo>
                    <a:pt x="1521" y="34"/>
                  </a:lnTo>
                  <a:lnTo>
                    <a:pt x="152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4605">
              <a:extLst>
                <a:ext uri="{FF2B5EF4-FFF2-40B4-BE49-F238E27FC236}">
                  <a16:creationId xmlns:a16="http://schemas.microsoft.com/office/drawing/2014/main" id="{4A624FC3-43C2-D310-BC8D-378CD1B65C23}"/>
                </a:ext>
              </a:extLst>
            </p:cNvPr>
            <p:cNvSpPr>
              <a:spLocks noChangeArrowheads="1"/>
            </p:cNvSpPr>
            <p:nvPr/>
          </p:nvSpPr>
          <p:spPr bwMode="auto">
            <a:xfrm>
              <a:off x="17417018" y="11901488"/>
              <a:ext cx="53971" cy="17462"/>
            </a:xfrm>
            <a:custGeom>
              <a:avLst/>
              <a:gdLst>
                <a:gd name="T0" fmla="*/ 11 w 148"/>
                <a:gd name="T1" fmla="*/ 0 h 47"/>
                <a:gd name="T2" fmla="*/ 0 w 148"/>
                <a:gd name="T3" fmla="*/ 0 h 47"/>
                <a:gd name="T4" fmla="*/ 136 w 148"/>
                <a:gd name="T5" fmla="*/ 46 h 47"/>
                <a:gd name="T6" fmla="*/ 147 w 148"/>
                <a:gd name="T7" fmla="*/ 35 h 47"/>
                <a:gd name="T8" fmla="*/ 11 w 148"/>
                <a:gd name="T9" fmla="*/ 0 h 47"/>
              </a:gdLst>
              <a:ahLst/>
              <a:cxnLst>
                <a:cxn ang="0">
                  <a:pos x="T0" y="T1"/>
                </a:cxn>
                <a:cxn ang="0">
                  <a:pos x="T2" y="T3"/>
                </a:cxn>
                <a:cxn ang="0">
                  <a:pos x="T4" y="T5"/>
                </a:cxn>
                <a:cxn ang="0">
                  <a:pos x="T6" y="T7"/>
                </a:cxn>
                <a:cxn ang="0">
                  <a:pos x="T8" y="T9"/>
                </a:cxn>
              </a:cxnLst>
              <a:rect l="0" t="0" r="r" b="b"/>
              <a:pathLst>
                <a:path w="148" h="47">
                  <a:moveTo>
                    <a:pt x="11" y="0"/>
                  </a:moveTo>
                  <a:lnTo>
                    <a:pt x="0" y="0"/>
                  </a:lnTo>
                  <a:lnTo>
                    <a:pt x="136" y="46"/>
                  </a:lnTo>
                  <a:lnTo>
                    <a:pt x="147" y="3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 name="Freeform 4606">
              <a:extLst>
                <a:ext uri="{FF2B5EF4-FFF2-40B4-BE49-F238E27FC236}">
                  <a16:creationId xmlns:a16="http://schemas.microsoft.com/office/drawing/2014/main" id="{491DFC76-4EDB-1776-D66D-13FEA4F11B4A}"/>
                </a:ext>
              </a:extLst>
            </p:cNvPr>
            <p:cNvSpPr>
              <a:spLocks noChangeArrowheads="1"/>
            </p:cNvSpPr>
            <p:nvPr/>
          </p:nvSpPr>
          <p:spPr bwMode="auto">
            <a:xfrm>
              <a:off x="17417018" y="11901488"/>
              <a:ext cx="53971" cy="17462"/>
            </a:xfrm>
            <a:custGeom>
              <a:avLst/>
              <a:gdLst>
                <a:gd name="T0" fmla="*/ 11 w 148"/>
                <a:gd name="T1" fmla="*/ 0 h 47"/>
                <a:gd name="T2" fmla="*/ 0 w 148"/>
                <a:gd name="T3" fmla="*/ 0 h 47"/>
                <a:gd name="T4" fmla="*/ 136 w 148"/>
                <a:gd name="T5" fmla="*/ 46 h 47"/>
                <a:gd name="T6" fmla="*/ 147 w 148"/>
                <a:gd name="T7" fmla="*/ 35 h 47"/>
                <a:gd name="T8" fmla="*/ 11 w 148"/>
                <a:gd name="T9" fmla="*/ 0 h 47"/>
              </a:gdLst>
              <a:ahLst/>
              <a:cxnLst>
                <a:cxn ang="0">
                  <a:pos x="T0" y="T1"/>
                </a:cxn>
                <a:cxn ang="0">
                  <a:pos x="T2" y="T3"/>
                </a:cxn>
                <a:cxn ang="0">
                  <a:pos x="T4" y="T5"/>
                </a:cxn>
                <a:cxn ang="0">
                  <a:pos x="T6" y="T7"/>
                </a:cxn>
                <a:cxn ang="0">
                  <a:pos x="T8" y="T9"/>
                </a:cxn>
              </a:cxnLst>
              <a:rect l="0" t="0" r="r" b="b"/>
              <a:pathLst>
                <a:path w="148" h="47">
                  <a:moveTo>
                    <a:pt x="11" y="0"/>
                  </a:moveTo>
                  <a:lnTo>
                    <a:pt x="0" y="0"/>
                  </a:lnTo>
                  <a:lnTo>
                    <a:pt x="136" y="46"/>
                  </a:lnTo>
                  <a:lnTo>
                    <a:pt x="147" y="3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4607">
              <a:extLst>
                <a:ext uri="{FF2B5EF4-FFF2-40B4-BE49-F238E27FC236}">
                  <a16:creationId xmlns:a16="http://schemas.microsoft.com/office/drawing/2014/main" id="{1034CEEE-C6EA-0C50-115F-8A3F6D425AF0}"/>
                </a:ext>
              </a:extLst>
            </p:cNvPr>
            <p:cNvSpPr>
              <a:spLocks noChangeArrowheads="1"/>
            </p:cNvSpPr>
            <p:nvPr/>
          </p:nvSpPr>
          <p:spPr bwMode="auto">
            <a:xfrm>
              <a:off x="17421780" y="11449051"/>
              <a:ext cx="453995" cy="466725"/>
            </a:xfrm>
            <a:custGeom>
              <a:avLst/>
              <a:gdLst>
                <a:gd name="T0" fmla="*/ 1260 w 1261"/>
                <a:gd name="T1" fmla="*/ 0 h 1296"/>
                <a:gd name="T2" fmla="*/ 0 w 1261"/>
                <a:gd name="T3" fmla="*/ 1260 h 1296"/>
                <a:gd name="T4" fmla="*/ 136 w 1261"/>
                <a:gd name="T5" fmla="*/ 1295 h 1296"/>
                <a:gd name="T6" fmla="*/ 1260 w 1261"/>
                <a:gd name="T7" fmla="*/ 159 h 1296"/>
                <a:gd name="T8" fmla="*/ 1260 w 1261"/>
                <a:gd name="T9" fmla="*/ 23 h 1296"/>
                <a:gd name="T10" fmla="*/ 1260 w 1261"/>
                <a:gd name="T11" fmla="*/ 34 h 1296"/>
                <a:gd name="T12" fmla="*/ 1260 w 1261"/>
                <a:gd name="T13" fmla="*/ 0 h 1296"/>
              </a:gdLst>
              <a:ahLst/>
              <a:cxnLst>
                <a:cxn ang="0">
                  <a:pos x="T0" y="T1"/>
                </a:cxn>
                <a:cxn ang="0">
                  <a:pos x="T2" y="T3"/>
                </a:cxn>
                <a:cxn ang="0">
                  <a:pos x="T4" y="T5"/>
                </a:cxn>
                <a:cxn ang="0">
                  <a:pos x="T6" y="T7"/>
                </a:cxn>
                <a:cxn ang="0">
                  <a:pos x="T8" y="T9"/>
                </a:cxn>
                <a:cxn ang="0">
                  <a:pos x="T10" y="T11"/>
                </a:cxn>
                <a:cxn ang="0">
                  <a:pos x="T12" y="T13"/>
                </a:cxn>
              </a:cxnLst>
              <a:rect l="0" t="0" r="r" b="b"/>
              <a:pathLst>
                <a:path w="1261" h="1296">
                  <a:moveTo>
                    <a:pt x="1260" y="0"/>
                  </a:moveTo>
                  <a:lnTo>
                    <a:pt x="0" y="1260"/>
                  </a:lnTo>
                  <a:lnTo>
                    <a:pt x="136" y="1295"/>
                  </a:lnTo>
                  <a:lnTo>
                    <a:pt x="1260" y="159"/>
                  </a:lnTo>
                  <a:lnTo>
                    <a:pt x="1260" y="23"/>
                  </a:lnTo>
                  <a:lnTo>
                    <a:pt x="1260" y="34"/>
                  </a:lnTo>
                  <a:lnTo>
                    <a:pt x="12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4608">
              <a:extLst>
                <a:ext uri="{FF2B5EF4-FFF2-40B4-BE49-F238E27FC236}">
                  <a16:creationId xmlns:a16="http://schemas.microsoft.com/office/drawing/2014/main" id="{F8FEE9FF-F7A1-3697-5787-8097407D8D7F}"/>
                </a:ext>
              </a:extLst>
            </p:cNvPr>
            <p:cNvSpPr>
              <a:spLocks noChangeArrowheads="1"/>
            </p:cNvSpPr>
            <p:nvPr/>
          </p:nvSpPr>
          <p:spPr bwMode="auto">
            <a:xfrm>
              <a:off x="17421780" y="11449051"/>
              <a:ext cx="453995" cy="466725"/>
            </a:xfrm>
            <a:custGeom>
              <a:avLst/>
              <a:gdLst>
                <a:gd name="T0" fmla="*/ 1260 w 1261"/>
                <a:gd name="T1" fmla="*/ 0 h 1296"/>
                <a:gd name="T2" fmla="*/ 0 w 1261"/>
                <a:gd name="T3" fmla="*/ 1260 h 1296"/>
                <a:gd name="T4" fmla="*/ 136 w 1261"/>
                <a:gd name="T5" fmla="*/ 1295 h 1296"/>
                <a:gd name="T6" fmla="*/ 1260 w 1261"/>
                <a:gd name="T7" fmla="*/ 159 h 1296"/>
                <a:gd name="T8" fmla="*/ 1260 w 1261"/>
                <a:gd name="T9" fmla="*/ 23 h 1296"/>
                <a:gd name="T10" fmla="*/ 1260 w 1261"/>
                <a:gd name="T11" fmla="*/ 34 h 1296"/>
                <a:gd name="T12" fmla="*/ 1260 w 1261"/>
                <a:gd name="T13" fmla="*/ 0 h 1296"/>
              </a:gdLst>
              <a:ahLst/>
              <a:cxnLst>
                <a:cxn ang="0">
                  <a:pos x="T0" y="T1"/>
                </a:cxn>
                <a:cxn ang="0">
                  <a:pos x="T2" y="T3"/>
                </a:cxn>
                <a:cxn ang="0">
                  <a:pos x="T4" y="T5"/>
                </a:cxn>
                <a:cxn ang="0">
                  <a:pos x="T6" y="T7"/>
                </a:cxn>
                <a:cxn ang="0">
                  <a:pos x="T8" y="T9"/>
                </a:cxn>
                <a:cxn ang="0">
                  <a:pos x="T10" y="T11"/>
                </a:cxn>
                <a:cxn ang="0">
                  <a:pos x="T12" y="T13"/>
                </a:cxn>
              </a:cxnLst>
              <a:rect l="0" t="0" r="r" b="b"/>
              <a:pathLst>
                <a:path w="1261" h="1296">
                  <a:moveTo>
                    <a:pt x="1260" y="0"/>
                  </a:moveTo>
                  <a:lnTo>
                    <a:pt x="0" y="1260"/>
                  </a:lnTo>
                  <a:lnTo>
                    <a:pt x="136" y="1295"/>
                  </a:lnTo>
                  <a:lnTo>
                    <a:pt x="1260" y="159"/>
                  </a:lnTo>
                  <a:lnTo>
                    <a:pt x="1260" y="23"/>
                  </a:lnTo>
                  <a:lnTo>
                    <a:pt x="1260" y="34"/>
                  </a:lnTo>
                  <a:lnTo>
                    <a:pt x="12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4609">
              <a:extLst>
                <a:ext uri="{FF2B5EF4-FFF2-40B4-BE49-F238E27FC236}">
                  <a16:creationId xmlns:a16="http://schemas.microsoft.com/office/drawing/2014/main" id="{DDCCF7FC-B443-8FED-518C-D4FFFE29B80F}"/>
                </a:ext>
              </a:extLst>
            </p:cNvPr>
            <p:cNvSpPr>
              <a:spLocks noChangeArrowheads="1"/>
            </p:cNvSpPr>
            <p:nvPr/>
          </p:nvSpPr>
          <p:spPr bwMode="auto">
            <a:xfrm>
              <a:off x="17512261" y="11926889"/>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4610">
              <a:extLst>
                <a:ext uri="{FF2B5EF4-FFF2-40B4-BE49-F238E27FC236}">
                  <a16:creationId xmlns:a16="http://schemas.microsoft.com/office/drawing/2014/main" id="{B096600F-1AA6-11BB-E288-13B78AD17FC9}"/>
                </a:ext>
              </a:extLst>
            </p:cNvPr>
            <p:cNvSpPr>
              <a:spLocks noChangeArrowheads="1"/>
            </p:cNvSpPr>
            <p:nvPr/>
          </p:nvSpPr>
          <p:spPr bwMode="auto">
            <a:xfrm>
              <a:off x="17512261" y="11926889"/>
              <a:ext cx="53971" cy="15875"/>
            </a:xfrm>
            <a:custGeom>
              <a:avLst/>
              <a:gdLst>
                <a:gd name="T0" fmla="*/ 11 w 148"/>
                <a:gd name="T1" fmla="*/ 0 h 46"/>
                <a:gd name="T2" fmla="*/ 0 w 148"/>
                <a:gd name="T3" fmla="*/ 11 h 46"/>
                <a:gd name="T4" fmla="*/ 136 w 148"/>
                <a:gd name="T5" fmla="*/ 45 h 46"/>
                <a:gd name="T6" fmla="*/ 147 w 148"/>
                <a:gd name="T7" fmla="*/ 45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11"/>
                  </a:lnTo>
                  <a:lnTo>
                    <a:pt x="136" y="45"/>
                  </a:lnTo>
                  <a:lnTo>
                    <a:pt x="147" y="45"/>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4611">
              <a:extLst>
                <a:ext uri="{FF2B5EF4-FFF2-40B4-BE49-F238E27FC236}">
                  <a16:creationId xmlns:a16="http://schemas.microsoft.com/office/drawing/2014/main" id="{BE1C4EA8-A2F0-D242-EDF6-EDBEC25DF554}"/>
                </a:ext>
              </a:extLst>
            </p:cNvPr>
            <p:cNvSpPr>
              <a:spLocks noChangeArrowheads="1"/>
            </p:cNvSpPr>
            <p:nvPr/>
          </p:nvSpPr>
          <p:spPr bwMode="auto">
            <a:xfrm>
              <a:off x="17515436" y="11571289"/>
              <a:ext cx="360340" cy="371475"/>
            </a:xfrm>
            <a:custGeom>
              <a:avLst/>
              <a:gdLst>
                <a:gd name="T0" fmla="*/ 999 w 1000"/>
                <a:gd name="T1" fmla="*/ 0 h 1034"/>
                <a:gd name="T2" fmla="*/ 0 w 1000"/>
                <a:gd name="T3" fmla="*/ 988 h 1034"/>
                <a:gd name="T4" fmla="*/ 136 w 1000"/>
                <a:gd name="T5" fmla="*/ 1033 h 1034"/>
                <a:gd name="T6" fmla="*/ 999 w 1000"/>
                <a:gd name="T7" fmla="*/ 159 h 1034"/>
                <a:gd name="T8" fmla="*/ 999 w 1000"/>
                <a:gd name="T9" fmla="*/ 22 h 1034"/>
                <a:gd name="T10" fmla="*/ 999 w 1000"/>
                <a:gd name="T11" fmla="*/ 22 h 1034"/>
                <a:gd name="T12" fmla="*/ 999 w 1000"/>
                <a:gd name="T13" fmla="*/ 0 h 1034"/>
              </a:gdLst>
              <a:ahLst/>
              <a:cxnLst>
                <a:cxn ang="0">
                  <a:pos x="T0" y="T1"/>
                </a:cxn>
                <a:cxn ang="0">
                  <a:pos x="T2" y="T3"/>
                </a:cxn>
                <a:cxn ang="0">
                  <a:pos x="T4" y="T5"/>
                </a:cxn>
                <a:cxn ang="0">
                  <a:pos x="T6" y="T7"/>
                </a:cxn>
                <a:cxn ang="0">
                  <a:pos x="T8" y="T9"/>
                </a:cxn>
                <a:cxn ang="0">
                  <a:pos x="T10" y="T11"/>
                </a:cxn>
                <a:cxn ang="0">
                  <a:pos x="T12" y="T13"/>
                </a:cxn>
              </a:cxnLst>
              <a:rect l="0" t="0" r="r" b="b"/>
              <a:pathLst>
                <a:path w="1000" h="1034">
                  <a:moveTo>
                    <a:pt x="999" y="0"/>
                  </a:moveTo>
                  <a:lnTo>
                    <a:pt x="0" y="988"/>
                  </a:lnTo>
                  <a:lnTo>
                    <a:pt x="136" y="1033"/>
                  </a:lnTo>
                  <a:lnTo>
                    <a:pt x="999" y="159"/>
                  </a:lnTo>
                  <a:lnTo>
                    <a:pt x="999" y="22"/>
                  </a:lnTo>
                  <a:lnTo>
                    <a:pt x="999" y="22"/>
                  </a:lnTo>
                  <a:lnTo>
                    <a:pt x="99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4612">
              <a:extLst>
                <a:ext uri="{FF2B5EF4-FFF2-40B4-BE49-F238E27FC236}">
                  <a16:creationId xmlns:a16="http://schemas.microsoft.com/office/drawing/2014/main" id="{2A5049F7-4456-8531-CA0A-640452FF8FD1}"/>
                </a:ext>
              </a:extLst>
            </p:cNvPr>
            <p:cNvSpPr>
              <a:spLocks noChangeArrowheads="1"/>
            </p:cNvSpPr>
            <p:nvPr/>
          </p:nvSpPr>
          <p:spPr bwMode="auto">
            <a:xfrm>
              <a:off x="17515436" y="11571289"/>
              <a:ext cx="360340" cy="371475"/>
            </a:xfrm>
            <a:custGeom>
              <a:avLst/>
              <a:gdLst>
                <a:gd name="T0" fmla="*/ 999 w 1000"/>
                <a:gd name="T1" fmla="*/ 0 h 1034"/>
                <a:gd name="T2" fmla="*/ 0 w 1000"/>
                <a:gd name="T3" fmla="*/ 988 h 1034"/>
                <a:gd name="T4" fmla="*/ 136 w 1000"/>
                <a:gd name="T5" fmla="*/ 1033 h 1034"/>
                <a:gd name="T6" fmla="*/ 999 w 1000"/>
                <a:gd name="T7" fmla="*/ 159 h 1034"/>
                <a:gd name="T8" fmla="*/ 999 w 1000"/>
                <a:gd name="T9" fmla="*/ 22 h 1034"/>
                <a:gd name="T10" fmla="*/ 999 w 1000"/>
                <a:gd name="T11" fmla="*/ 22 h 1034"/>
                <a:gd name="T12" fmla="*/ 999 w 1000"/>
                <a:gd name="T13" fmla="*/ 0 h 1034"/>
              </a:gdLst>
              <a:ahLst/>
              <a:cxnLst>
                <a:cxn ang="0">
                  <a:pos x="T0" y="T1"/>
                </a:cxn>
                <a:cxn ang="0">
                  <a:pos x="T2" y="T3"/>
                </a:cxn>
                <a:cxn ang="0">
                  <a:pos x="T4" y="T5"/>
                </a:cxn>
                <a:cxn ang="0">
                  <a:pos x="T6" y="T7"/>
                </a:cxn>
                <a:cxn ang="0">
                  <a:pos x="T8" y="T9"/>
                </a:cxn>
                <a:cxn ang="0">
                  <a:pos x="T10" y="T11"/>
                </a:cxn>
                <a:cxn ang="0">
                  <a:pos x="T12" y="T13"/>
                </a:cxn>
              </a:cxnLst>
              <a:rect l="0" t="0" r="r" b="b"/>
              <a:pathLst>
                <a:path w="1000" h="1034">
                  <a:moveTo>
                    <a:pt x="999" y="0"/>
                  </a:moveTo>
                  <a:lnTo>
                    <a:pt x="0" y="988"/>
                  </a:lnTo>
                  <a:lnTo>
                    <a:pt x="136" y="1033"/>
                  </a:lnTo>
                  <a:lnTo>
                    <a:pt x="999" y="159"/>
                  </a:lnTo>
                  <a:lnTo>
                    <a:pt x="999" y="22"/>
                  </a:lnTo>
                  <a:lnTo>
                    <a:pt x="999" y="22"/>
                  </a:lnTo>
                  <a:lnTo>
                    <a:pt x="99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4613">
              <a:extLst>
                <a:ext uri="{FF2B5EF4-FFF2-40B4-BE49-F238E27FC236}">
                  <a16:creationId xmlns:a16="http://schemas.microsoft.com/office/drawing/2014/main" id="{94D82CBB-8C2E-77B5-5A45-F7F93D8918CC}"/>
                </a:ext>
              </a:extLst>
            </p:cNvPr>
            <p:cNvSpPr>
              <a:spLocks noChangeArrowheads="1"/>
            </p:cNvSpPr>
            <p:nvPr/>
          </p:nvSpPr>
          <p:spPr bwMode="auto">
            <a:xfrm>
              <a:off x="17605918" y="11955464"/>
              <a:ext cx="53971" cy="15875"/>
            </a:xfrm>
            <a:custGeom>
              <a:avLst/>
              <a:gdLst>
                <a:gd name="T0" fmla="*/ 11 w 148"/>
                <a:gd name="T1" fmla="*/ 0 h 46"/>
                <a:gd name="T2" fmla="*/ 0 w 148"/>
                <a:gd name="T3" fmla="*/ 0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0"/>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4614">
              <a:extLst>
                <a:ext uri="{FF2B5EF4-FFF2-40B4-BE49-F238E27FC236}">
                  <a16:creationId xmlns:a16="http://schemas.microsoft.com/office/drawing/2014/main" id="{284B3B9A-61E1-04D8-9965-07BC302534FE}"/>
                </a:ext>
              </a:extLst>
            </p:cNvPr>
            <p:cNvSpPr>
              <a:spLocks noChangeArrowheads="1"/>
            </p:cNvSpPr>
            <p:nvPr/>
          </p:nvSpPr>
          <p:spPr bwMode="auto">
            <a:xfrm>
              <a:off x="17605918" y="11955464"/>
              <a:ext cx="53971" cy="15875"/>
            </a:xfrm>
            <a:custGeom>
              <a:avLst/>
              <a:gdLst>
                <a:gd name="T0" fmla="*/ 11 w 148"/>
                <a:gd name="T1" fmla="*/ 0 h 46"/>
                <a:gd name="T2" fmla="*/ 0 w 148"/>
                <a:gd name="T3" fmla="*/ 0 h 46"/>
                <a:gd name="T4" fmla="*/ 136 w 148"/>
                <a:gd name="T5" fmla="*/ 45 h 46"/>
                <a:gd name="T6" fmla="*/ 147 w 148"/>
                <a:gd name="T7" fmla="*/ 34 h 46"/>
                <a:gd name="T8" fmla="*/ 11 w 148"/>
                <a:gd name="T9" fmla="*/ 0 h 46"/>
              </a:gdLst>
              <a:ahLst/>
              <a:cxnLst>
                <a:cxn ang="0">
                  <a:pos x="T0" y="T1"/>
                </a:cxn>
                <a:cxn ang="0">
                  <a:pos x="T2" y="T3"/>
                </a:cxn>
                <a:cxn ang="0">
                  <a:pos x="T4" y="T5"/>
                </a:cxn>
                <a:cxn ang="0">
                  <a:pos x="T6" y="T7"/>
                </a:cxn>
                <a:cxn ang="0">
                  <a:pos x="T8" y="T9"/>
                </a:cxn>
              </a:cxnLst>
              <a:rect l="0" t="0" r="r" b="b"/>
              <a:pathLst>
                <a:path w="148" h="46">
                  <a:moveTo>
                    <a:pt x="11" y="0"/>
                  </a:moveTo>
                  <a:lnTo>
                    <a:pt x="0" y="0"/>
                  </a:lnTo>
                  <a:lnTo>
                    <a:pt x="136" y="45"/>
                  </a:lnTo>
                  <a:lnTo>
                    <a:pt x="147" y="34"/>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4615">
              <a:extLst>
                <a:ext uri="{FF2B5EF4-FFF2-40B4-BE49-F238E27FC236}">
                  <a16:creationId xmlns:a16="http://schemas.microsoft.com/office/drawing/2014/main" id="{E0F9424F-C497-6736-3663-779B0CD2FD7E}"/>
                </a:ext>
              </a:extLst>
            </p:cNvPr>
            <p:cNvSpPr>
              <a:spLocks noChangeArrowheads="1"/>
            </p:cNvSpPr>
            <p:nvPr/>
          </p:nvSpPr>
          <p:spPr bwMode="auto">
            <a:xfrm>
              <a:off x="17609092" y="11688763"/>
              <a:ext cx="266683" cy="277812"/>
            </a:xfrm>
            <a:custGeom>
              <a:avLst/>
              <a:gdLst>
                <a:gd name="T0" fmla="*/ 738 w 739"/>
                <a:gd name="T1" fmla="*/ 0 h 773"/>
                <a:gd name="T2" fmla="*/ 0 w 739"/>
                <a:gd name="T3" fmla="*/ 738 h 773"/>
                <a:gd name="T4" fmla="*/ 136 w 739"/>
                <a:gd name="T5" fmla="*/ 772 h 773"/>
                <a:gd name="T6" fmla="*/ 738 w 739"/>
                <a:gd name="T7" fmla="*/ 159 h 773"/>
                <a:gd name="T8" fmla="*/ 738 w 739"/>
                <a:gd name="T9" fmla="*/ 23 h 773"/>
                <a:gd name="T10" fmla="*/ 738 w 739"/>
                <a:gd name="T11" fmla="*/ 34 h 773"/>
                <a:gd name="T12" fmla="*/ 738 w 739"/>
                <a:gd name="T13" fmla="*/ 0 h 773"/>
              </a:gdLst>
              <a:ahLst/>
              <a:cxnLst>
                <a:cxn ang="0">
                  <a:pos x="T0" y="T1"/>
                </a:cxn>
                <a:cxn ang="0">
                  <a:pos x="T2" y="T3"/>
                </a:cxn>
                <a:cxn ang="0">
                  <a:pos x="T4" y="T5"/>
                </a:cxn>
                <a:cxn ang="0">
                  <a:pos x="T6" y="T7"/>
                </a:cxn>
                <a:cxn ang="0">
                  <a:pos x="T8" y="T9"/>
                </a:cxn>
                <a:cxn ang="0">
                  <a:pos x="T10" y="T11"/>
                </a:cxn>
                <a:cxn ang="0">
                  <a:pos x="T12" y="T13"/>
                </a:cxn>
              </a:cxnLst>
              <a:rect l="0" t="0" r="r" b="b"/>
              <a:pathLst>
                <a:path w="739" h="773">
                  <a:moveTo>
                    <a:pt x="738" y="0"/>
                  </a:moveTo>
                  <a:lnTo>
                    <a:pt x="0" y="738"/>
                  </a:lnTo>
                  <a:lnTo>
                    <a:pt x="136" y="772"/>
                  </a:lnTo>
                  <a:lnTo>
                    <a:pt x="738" y="159"/>
                  </a:lnTo>
                  <a:lnTo>
                    <a:pt x="738" y="23"/>
                  </a:lnTo>
                  <a:lnTo>
                    <a:pt x="738" y="34"/>
                  </a:lnTo>
                  <a:lnTo>
                    <a:pt x="7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4616">
              <a:extLst>
                <a:ext uri="{FF2B5EF4-FFF2-40B4-BE49-F238E27FC236}">
                  <a16:creationId xmlns:a16="http://schemas.microsoft.com/office/drawing/2014/main" id="{E4F31F0F-B83C-FF95-F6AF-9842AEB28F2F}"/>
                </a:ext>
              </a:extLst>
            </p:cNvPr>
            <p:cNvSpPr>
              <a:spLocks noChangeArrowheads="1"/>
            </p:cNvSpPr>
            <p:nvPr/>
          </p:nvSpPr>
          <p:spPr bwMode="auto">
            <a:xfrm>
              <a:off x="17609092" y="11688763"/>
              <a:ext cx="266683" cy="277812"/>
            </a:xfrm>
            <a:custGeom>
              <a:avLst/>
              <a:gdLst>
                <a:gd name="T0" fmla="*/ 738 w 739"/>
                <a:gd name="T1" fmla="*/ 0 h 773"/>
                <a:gd name="T2" fmla="*/ 0 w 739"/>
                <a:gd name="T3" fmla="*/ 738 h 773"/>
                <a:gd name="T4" fmla="*/ 136 w 739"/>
                <a:gd name="T5" fmla="*/ 772 h 773"/>
                <a:gd name="T6" fmla="*/ 738 w 739"/>
                <a:gd name="T7" fmla="*/ 159 h 773"/>
                <a:gd name="T8" fmla="*/ 738 w 739"/>
                <a:gd name="T9" fmla="*/ 23 h 773"/>
                <a:gd name="T10" fmla="*/ 738 w 739"/>
                <a:gd name="T11" fmla="*/ 34 h 773"/>
                <a:gd name="T12" fmla="*/ 738 w 739"/>
                <a:gd name="T13" fmla="*/ 0 h 773"/>
              </a:gdLst>
              <a:ahLst/>
              <a:cxnLst>
                <a:cxn ang="0">
                  <a:pos x="T0" y="T1"/>
                </a:cxn>
                <a:cxn ang="0">
                  <a:pos x="T2" y="T3"/>
                </a:cxn>
                <a:cxn ang="0">
                  <a:pos x="T4" y="T5"/>
                </a:cxn>
                <a:cxn ang="0">
                  <a:pos x="T6" y="T7"/>
                </a:cxn>
                <a:cxn ang="0">
                  <a:pos x="T8" y="T9"/>
                </a:cxn>
                <a:cxn ang="0">
                  <a:pos x="T10" y="T11"/>
                </a:cxn>
                <a:cxn ang="0">
                  <a:pos x="T12" y="T13"/>
                </a:cxn>
              </a:cxnLst>
              <a:rect l="0" t="0" r="r" b="b"/>
              <a:pathLst>
                <a:path w="739" h="773">
                  <a:moveTo>
                    <a:pt x="738" y="0"/>
                  </a:moveTo>
                  <a:lnTo>
                    <a:pt x="0" y="738"/>
                  </a:lnTo>
                  <a:lnTo>
                    <a:pt x="136" y="772"/>
                  </a:lnTo>
                  <a:lnTo>
                    <a:pt x="738" y="159"/>
                  </a:lnTo>
                  <a:lnTo>
                    <a:pt x="738" y="23"/>
                  </a:lnTo>
                  <a:lnTo>
                    <a:pt x="738" y="34"/>
                  </a:lnTo>
                  <a:lnTo>
                    <a:pt x="7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4617">
              <a:extLst>
                <a:ext uri="{FF2B5EF4-FFF2-40B4-BE49-F238E27FC236}">
                  <a16:creationId xmlns:a16="http://schemas.microsoft.com/office/drawing/2014/main" id="{7B4445E6-03D6-D27C-6BE4-CC36FBF68859}"/>
                </a:ext>
              </a:extLst>
            </p:cNvPr>
            <p:cNvSpPr>
              <a:spLocks noChangeArrowheads="1"/>
            </p:cNvSpPr>
            <p:nvPr/>
          </p:nvSpPr>
          <p:spPr bwMode="auto">
            <a:xfrm>
              <a:off x="17699574" y="11979276"/>
              <a:ext cx="49210" cy="17463"/>
            </a:xfrm>
            <a:custGeom>
              <a:avLst/>
              <a:gdLst>
                <a:gd name="T0" fmla="*/ 11 w 137"/>
                <a:gd name="T1" fmla="*/ 0 h 47"/>
                <a:gd name="T2" fmla="*/ 0 w 137"/>
                <a:gd name="T3" fmla="*/ 11 h 47"/>
                <a:gd name="T4" fmla="*/ 136 w 137"/>
                <a:gd name="T5" fmla="*/ 46 h 47"/>
                <a:gd name="T6" fmla="*/ 136 w 137"/>
                <a:gd name="T7" fmla="*/ 46 h 47"/>
                <a:gd name="T8" fmla="*/ 11 w 137"/>
                <a:gd name="T9" fmla="*/ 0 h 47"/>
              </a:gdLst>
              <a:ahLst/>
              <a:cxnLst>
                <a:cxn ang="0">
                  <a:pos x="T0" y="T1"/>
                </a:cxn>
                <a:cxn ang="0">
                  <a:pos x="T2" y="T3"/>
                </a:cxn>
                <a:cxn ang="0">
                  <a:pos x="T4" y="T5"/>
                </a:cxn>
                <a:cxn ang="0">
                  <a:pos x="T6" y="T7"/>
                </a:cxn>
                <a:cxn ang="0">
                  <a:pos x="T8" y="T9"/>
                </a:cxn>
              </a:cxnLst>
              <a:rect l="0" t="0" r="r" b="b"/>
              <a:pathLst>
                <a:path w="137" h="47">
                  <a:moveTo>
                    <a:pt x="11" y="0"/>
                  </a:moveTo>
                  <a:lnTo>
                    <a:pt x="0" y="11"/>
                  </a:lnTo>
                  <a:lnTo>
                    <a:pt x="136" y="46"/>
                  </a:lnTo>
                  <a:lnTo>
                    <a:pt x="136" y="46"/>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4618">
              <a:extLst>
                <a:ext uri="{FF2B5EF4-FFF2-40B4-BE49-F238E27FC236}">
                  <a16:creationId xmlns:a16="http://schemas.microsoft.com/office/drawing/2014/main" id="{5DEF7616-8B4E-86B1-17CA-415EE377DECD}"/>
                </a:ext>
              </a:extLst>
            </p:cNvPr>
            <p:cNvSpPr>
              <a:spLocks noChangeArrowheads="1"/>
            </p:cNvSpPr>
            <p:nvPr/>
          </p:nvSpPr>
          <p:spPr bwMode="auto">
            <a:xfrm>
              <a:off x="17699574" y="11979276"/>
              <a:ext cx="49210" cy="17463"/>
            </a:xfrm>
            <a:custGeom>
              <a:avLst/>
              <a:gdLst>
                <a:gd name="T0" fmla="*/ 11 w 137"/>
                <a:gd name="T1" fmla="*/ 0 h 47"/>
                <a:gd name="T2" fmla="*/ 0 w 137"/>
                <a:gd name="T3" fmla="*/ 11 h 47"/>
                <a:gd name="T4" fmla="*/ 136 w 137"/>
                <a:gd name="T5" fmla="*/ 46 h 47"/>
                <a:gd name="T6" fmla="*/ 136 w 137"/>
                <a:gd name="T7" fmla="*/ 46 h 47"/>
                <a:gd name="T8" fmla="*/ 11 w 137"/>
                <a:gd name="T9" fmla="*/ 0 h 47"/>
              </a:gdLst>
              <a:ahLst/>
              <a:cxnLst>
                <a:cxn ang="0">
                  <a:pos x="T0" y="T1"/>
                </a:cxn>
                <a:cxn ang="0">
                  <a:pos x="T2" y="T3"/>
                </a:cxn>
                <a:cxn ang="0">
                  <a:pos x="T4" y="T5"/>
                </a:cxn>
                <a:cxn ang="0">
                  <a:pos x="T6" y="T7"/>
                </a:cxn>
                <a:cxn ang="0">
                  <a:pos x="T8" y="T9"/>
                </a:cxn>
              </a:cxnLst>
              <a:rect l="0" t="0" r="r" b="b"/>
              <a:pathLst>
                <a:path w="137" h="47">
                  <a:moveTo>
                    <a:pt x="11" y="0"/>
                  </a:moveTo>
                  <a:lnTo>
                    <a:pt x="0" y="11"/>
                  </a:lnTo>
                  <a:lnTo>
                    <a:pt x="136" y="46"/>
                  </a:lnTo>
                  <a:lnTo>
                    <a:pt x="136" y="46"/>
                  </a:lnTo>
                  <a:lnTo>
                    <a:pt x="11"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4619">
              <a:extLst>
                <a:ext uri="{FF2B5EF4-FFF2-40B4-BE49-F238E27FC236}">
                  <a16:creationId xmlns:a16="http://schemas.microsoft.com/office/drawing/2014/main" id="{85A5C6AB-B65A-FE31-0CC0-301987EC68B6}"/>
                </a:ext>
              </a:extLst>
            </p:cNvPr>
            <p:cNvSpPr>
              <a:spLocks noChangeArrowheads="1"/>
            </p:cNvSpPr>
            <p:nvPr/>
          </p:nvSpPr>
          <p:spPr bwMode="auto">
            <a:xfrm>
              <a:off x="17702748" y="11807826"/>
              <a:ext cx="171439" cy="188913"/>
            </a:xfrm>
            <a:custGeom>
              <a:avLst/>
              <a:gdLst>
                <a:gd name="T0" fmla="*/ 477 w 478"/>
                <a:gd name="T1" fmla="*/ 0 h 524"/>
                <a:gd name="T2" fmla="*/ 0 w 478"/>
                <a:gd name="T3" fmla="*/ 477 h 524"/>
                <a:gd name="T4" fmla="*/ 125 w 478"/>
                <a:gd name="T5" fmla="*/ 523 h 524"/>
                <a:gd name="T6" fmla="*/ 477 w 478"/>
                <a:gd name="T7" fmla="*/ 171 h 524"/>
                <a:gd name="T8" fmla="*/ 477 w 478"/>
                <a:gd name="T9" fmla="*/ 34 h 524"/>
                <a:gd name="T10" fmla="*/ 477 w 478"/>
                <a:gd name="T11" fmla="*/ 34 h 524"/>
                <a:gd name="T12" fmla="*/ 477 w 478"/>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478" h="524">
                  <a:moveTo>
                    <a:pt x="477" y="0"/>
                  </a:moveTo>
                  <a:lnTo>
                    <a:pt x="0" y="477"/>
                  </a:lnTo>
                  <a:lnTo>
                    <a:pt x="125" y="523"/>
                  </a:lnTo>
                  <a:lnTo>
                    <a:pt x="477" y="171"/>
                  </a:lnTo>
                  <a:lnTo>
                    <a:pt x="477" y="34"/>
                  </a:lnTo>
                  <a:lnTo>
                    <a:pt x="477" y="34"/>
                  </a:lnTo>
                  <a:lnTo>
                    <a:pt x="47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4620">
              <a:extLst>
                <a:ext uri="{FF2B5EF4-FFF2-40B4-BE49-F238E27FC236}">
                  <a16:creationId xmlns:a16="http://schemas.microsoft.com/office/drawing/2014/main" id="{F48B6993-333C-816E-F6DE-9BBEB4EF15E4}"/>
                </a:ext>
              </a:extLst>
            </p:cNvPr>
            <p:cNvSpPr>
              <a:spLocks noChangeArrowheads="1"/>
            </p:cNvSpPr>
            <p:nvPr/>
          </p:nvSpPr>
          <p:spPr bwMode="auto">
            <a:xfrm>
              <a:off x="17702748" y="11807826"/>
              <a:ext cx="171439" cy="188913"/>
            </a:xfrm>
            <a:custGeom>
              <a:avLst/>
              <a:gdLst>
                <a:gd name="T0" fmla="*/ 477 w 478"/>
                <a:gd name="T1" fmla="*/ 0 h 524"/>
                <a:gd name="T2" fmla="*/ 0 w 478"/>
                <a:gd name="T3" fmla="*/ 477 h 524"/>
                <a:gd name="T4" fmla="*/ 125 w 478"/>
                <a:gd name="T5" fmla="*/ 523 h 524"/>
                <a:gd name="T6" fmla="*/ 477 w 478"/>
                <a:gd name="T7" fmla="*/ 171 h 524"/>
                <a:gd name="T8" fmla="*/ 477 w 478"/>
                <a:gd name="T9" fmla="*/ 34 h 524"/>
                <a:gd name="T10" fmla="*/ 477 w 478"/>
                <a:gd name="T11" fmla="*/ 34 h 524"/>
                <a:gd name="T12" fmla="*/ 477 w 478"/>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478" h="524">
                  <a:moveTo>
                    <a:pt x="477" y="0"/>
                  </a:moveTo>
                  <a:lnTo>
                    <a:pt x="0" y="477"/>
                  </a:lnTo>
                  <a:lnTo>
                    <a:pt x="125" y="523"/>
                  </a:lnTo>
                  <a:lnTo>
                    <a:pt x="477" y="171"/>
                  </a:lnTo>
                  <a:lnTo>
                    <a:pt x="477" y="34"/>
                  </a:lnTo>
                  <a:lnTo>
                    <a:pt x="477" y="34"/>
                  </a:lnTo>
                  <a:lnTo>
                    <a:pt x="47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4621">
              <a:extLst>
                <a:ext uri="{FF2B5EF4-FFF2-40B4-BE49-F238E27FC236}">
                  <a16:creationId xmlns:a16="http://schemas.microsoft.com/office/drawing/2014/main" id="{D6155904-6E13-2FF6-7EAB-FFE61AD20ABB}"/>
                </a:ext>
              </a:extLst>
            </p:cNvPr>
            <p:cNvSpPr>
              <a:spLocks noChangeArrowheads="1"/>
            </p:cNvSpPr>
            <p:nvPr/>
          </p:nvSpPr>
          <p:spPr bwMode="auto">
            <a:xfrm>
              <a:off x="17793230" y="12007851"/>
              <a:ext cx="49209" cy="15875"/>
            </a:xfrm>
            <a:custGeom>
              <a:avLst/>
              <a:gdLst>
                <a:gd name="T0" fmla="*/ 12 w 137"/>
                <a:gd name="T1" fmla="*/ 0 h 46"/>
                <a:gd name="T2" fmla="*/ 0 w 137"/>
                <a:gd name="T3" fmla="*/ 0 h 46"/>
                <a:gd name="T4" fmla="*/ 136 w 137"/>
                <a:gd name="T5" fmla="*/ 45 h 46"/>
                <a:gd name="T6" fmla="*/ 136 w 137"/>
                <a:gd name="T7" fmla="*/ 33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0"/>
                  </a:lnTo>
                  <a:lnTo>
                    <a:pt x="136" y="45"/>
                  </a:lnTo>
                  <a:lnTo>
                    <a:pt x="136" y="3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4622">
              <a:extLst>
                <a:ext uri="{FF2B5EF4-FFF2-40B4-BE49-F238E27FC236}">
                  <a16:creationId xmlns:a16="http://schemas.microsoft.com/office/drawing/2014/main" id="{28B97753-B0E8-C18F-7F9D-D7DD36D1AEDC}"/>
                </a:ext>
              </a:extLst>
            </p:cNvPr>
            <p:cNvSpPr>
              <a:spLocks noChangeArrowheads="1"/>
            </p:cNvSpPr>
            <p:nvPr/>
          </p:nvSpPr>
          <p:spPr bwMode="auto">
            <a:xfrm>
              <a:off x="17793230" y="12007851"/>
              <a:ext cx="49209" cy="15875"/>
            </a:xfrm>
            <a:custGeom>
              <a:avLst/>
              <a:gdLst>
                <a:gd name="T0" fmla="*/ 12 w 137"/>
                <a:gd name="T1" fmla="*/ 0 h 46"/>
                <a:gd name="T2" fmla="*/ 0 w 137"/>
                <a:gd name="T3" fmla="*/ 0 h 46"/>
                <a:gd name="T4" fmla="*/ 136 w 137"/>
                <a:gd name="T5" fmla="*/ 45 h 46"/>
                <a:gd name="T6" fmla="*/ 136 w 137"/>
                <a:gd name="T7" fmla="*/ 33 h 46"/>
                <a:gd name="T8" fmla="*/ 12 w 137"/>
                <a:gd name="T9" fmla="*/ 0 h 46"/>
              </a:gdLst>
              <a:ahLst/>
              <a:cxnLst>
                <a:cxn ang="0">
                  <a:pos x="T0" y="T1"/>
                </a:cxn>
                <a:cxn ang="0">
                  <a:pos x="T2" y="T3"/>
                </a:cxn>
                <a:cxn ang="0">
                  <a:pos x="T4" y="T5"/>
                </a:cxn>
                <a:cxn ang="0">
                  <a:pos x="T6" y="T7"/>
                </a:cxn>
                <a:cxn ang="0">
                  <a:pos x="T8" y="T9"/>
                </a:cxn>
              </a:cxnLst>
              <a:rect l="0" t="0" r="r" b="b"/>
              <a:pathLst>
                <a:path w="137" h="46">
                  <a:moveTo>
                    <a:pt x="12" y="0"/>
                  </a:moveTo>
                  <a:lnTo>
                    <a:pt x="0" y="0"/>
                  </a:lnTo>
                  <a:lnTo>
                    <a:pt x="136" y="45"/>
                  </a:lnTo>
                  <a:lnTo>
                    <a:pt x="136" y="3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4623">
              <a:extLst>
                <a:ext uri="{FF2B5EF4-FFF2-40B4-BE49-F238E27FC236}">
                  <a16:creationId xmlns:a16="http://schemas.microsoft.com/office/drawing/2014/main" id="{0FCC94D3-96AB-796F-5320-18B64E8B0275}"/>
                </a:ext>
              </a:extLst>
            </p:cNvPr>
            <p:cNvSpPr>
              <a:spLocks noChangeArrowheads="1"/>
            </p:cNvSpPr>
            <p:nvPr/>
          </p:nvSpPr>
          <p:spPr bwMode="auto">
            <a:xfrm>
              <a:off x="17797992" y="11930064"/>
              <a:ext cx="77783" cy="90487"/>
            </a:xfrm>
            <a:custGeom>
              <a:avLst/>
              <a:gdLst>
                <a:gd name="T0" fmla="*/ 215 w 216"/>
                <a:gd name="T1" fmla="*/ 0 h 250"/>
                <a:gd name="T2" fmla="*/ 0 w 216"/>
                <a:gd name="T3" fmla="*/ 216 h 250"/>
                <a:gd name="T4" fmla="*/ 124 w 216"/>
                <a:gd name="T5" fmla="*/ 249 h 250"/>
                <a:gd name="T6" fmla="*/ 215 w 216"/>
                <a:gd name="T7" fmla="*/ 159 h 250"/>
                <a:gd name="T8" fmla="*/ 215 w 216"/>
                <a:gd name="T9" fmla="*/ 22 h 250"/>
                <a:gd name="T10" fmla="*/ 215 w 216"/>
                <a:gd name="T11" fmla="*/ 34 h 250"/>
                <a:gd name="T12" fmla="*/ 215 w 216"/>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16" h="250">
                  <a:moveTo>
                    <a:pt x="215" y="0"/>
                  </a:moveTo>
                  <a:lnTo>
                    <a:pt x="0" y="216"/>
                  </a:lnTo>
                  <a:lnTo>
                    <a:pt x="124" y="249"/>
                  </a:lnTo>
                  <a:lnTo>
                    <a:pt x="215" y="159"/>
                  </a:lnTo>
                  <a:lnTo>
                    <a:pt x="215" y="22"/>
                  </a:lnTo>
                  <a:lnTo>
                    <a:pt x="215" y="34"/>
                  </a:lnTo>
                  <a:lnTo>
                    <a:pt x="21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4624">
              <a:extLst>
                <a:ext uri="{FF2B5EF4-FFF2-40B4-BE49-F238E27FC236}">
                  <a16:creationId xmlns:a16="http://schemas.microsoft.com/office/drawing/2014/main" id="{AE843038-02B7-6AC6-7837-7D5B9B41DF1B}"/>
                </a:ext>
              </a:extLst>
            </p:cNvPr>
            <p:cNvSpPr>
              <a:spLocks noChangeArrowheads="1"/>
            </p:cNvSpPr>
            <p:nvPr/>
          </p:nvSpPr>
          <p:spPr bwMode="auto">
            <a:xfrm>
              <a:off x="17797992" y="11930064"/>
              <a:ext cx="77783" cy="90487"/>
            </a:xfrm>
            <a:custGeom>
              <a:avLst/>
              <a:gdLst>
                <a:gd name="T0" fmla="*/ 215 w 216"/>
                <a:gd name="T1" fmla="*/ 0 h 250"/>
                <a:gd name="T2" fmla="*/ 0 w 216"/>
                <a:gd name="T3" fmla="*/ 216 h 250"/>
                <a:gd name="T4" fmla="*/ 124 w 216"/>
                <a:gd name="T5" fmla="*/ 249 h 250"/>
                <a:gd name="T6" fmla="*/ 215 w 216"/>
                <a:gd name="T7" fmla="*/ 159 h 250"/>
                <a:gd name="T8" fmla="*/ 215 w 216"/>
                <a:gd name="T9" fmla="*/ 22 h 250"/>
                <a:gd name="T10" fmla="*/ 215 w 216"/>
                <a:gd name="T11" fmla="*/ 34 h 250"/>
                <a:gd name="T12" fmla="*/ 215 w 216"/>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16" h="250">
                  <a:moveTo>
                    <a:pt x="215" y="0"/>
                  </a:moveTo>
                  <a:lnTo>
                    <a:pt x="0" y="216"/>
                  </a:lnTo>
                  <a:lnTo>
                    <a:pt x="124" y="249"/>
                  </a:lnTo>
                  <a:lnTo>
                    <a:pt x="215" y="159"/>
                  </a:lnTo>
                  <a:lnTo>
                    <a:pt x="215" y="22"/>
                  </a:lnTo>
                  <a:lnTo>
                    <a:pt x="215" y="34"/>
                  </a:lnTo>
                  <a:lnTo>
                    <a:pt x="21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4625">
              <a:extLst>
                <a:ext uri="{FF2B5EF4-FFF2-40B4-BE49-F238E27FC236}">
                  <a16:creationId xmlns:a16="http://schemas.microsoft.com/office/drawing/2014/main" id="{432494BA-8D20-F924-D354-B1164E9142BC}"/>
                </a:ext>
              </a:extLst>
            </p:cNvPr>
            <p:cNvSpPr>
              <a:spLocks noChangeArrowheads="1"/>
            </p:cNvSpPr>
            <p:nvPr/>
          </p:nvSpPr>
          <p:spPr bwMode="auto">
            <a:xfrm>
              <a:off x="17875775" y="10447338"/>
              <a:ext cx="4762" cy="49212"/>
            </a:xfrm>
            <a:custGeom>
              <a:avLst/>
              <a:gdLst>
                <a:gd name="T0" fmla="*/ 11 w 12"/>
                <a:gd name="T1" fmla="*/ 0 h 137"/>
                <a:gd name="T2" fmla="*/ 11 w 12"/>
                <a:gd name="T3" fmla="*/ 0 h 137"/>
                <a:gd name="T4" fmla="*/ 11 w 12"/>
                <a:gd name="T5" fmla="*/ 0 h 137"/>
                <a:gd name="T6" fmla="*/ 0 w 12"/>
                <a:gd name="T7" fmla="*/ 0 h 137"/>
                <a:gd name="T8" fmla="*/ 0 w 12"/>
                <a:gd name="T9" fmla="*/ 114 h 137"/>
                <a:gd name="T10" fmla="*/ 0 w 12"/>
                <a:gd name="T11" fmla="*/ 102 h 137"/>
                <a:gd name="T12" fmla="*/ 0 w 12"/>
                <a:gd name="T13" fmla="*/ 136 h 137"/>
                <a:gd name="T14" fmla="*/ 11 w 12"/>
                <a:gd name="T15" fmla="*/ 125 h 137"/>
                <a:gd name="T16" fmla="*/ 11 w 12"/>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7">
                  <a:moveTo>
                    <a:pt x="11" y="0"/>
                  </a:moveTo>
                  <a:lnTo>
                    <a:pt x="11" y="0"/>
                  </a:lnTo>
                  <a:lnTo>
                    <a:pt x="11" y="0"/>
                  </a:lnTo>
                  <a:lnTo>
                    <a:pt x="0" y="0"/>
                  </a:lnTo>
                  <a:lnTo>
                    <a:pt x="0" y="114"/>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4626">
              <a:extLst>
                <a:ext uri="{FF2B5EF4-FFF2-40B4-BE49-F238E27FC236}">
                  <a16:creationId xmlns:a16="http://schemas.microsoft.com/office/drawing/2014/main" id="{199B65DB-9F65-0EA9-2EC8-8CC18040CFB3}"/>
                </a:ext>
              </a:extLst>
            </p:cNvPr>
            <p:cNvSpPr>
              <a:spLocks noChangeArrowheads="1"/>
            </p:cNvSpPr>
            <p:nvPr/>
          </p:nvSpPr>
          <p:spPr bwMode="auto">
            <a:xfrm>
              <a:off x="17875775" y="10447338"/>
              <a:ext cx="4762" cy="49212"/>
            </a:xfrm>
            <a:custGeom>
              <a:avLst/>
              <a:gdLst>
                <a:gd name="T0" fmla="*/ 11 w 12"/>
                <a:gd name="T1" fmla="*/ 0 h 137"/>
                <a:gd name="T2" fmla="*/ 11 w 12"/>
                <a:gd name="T3" fmla="*/ 0 h 137"/>
                <a:gd name="T4" fmla="*/ 11 w 12"/>
                <a:gd name="T5" fmla="*/ 0 h 137"/>
                <a:gd name="T6" fmla="*/ 0 w 12"/>
                <a:gd name="T7" fmla="*/ 0 h 137"/>
                <a:gd name="T8" fmla="*/ 0 w 12"/>
                <a:gd name="T9" fmla="*/ 114 h 137"/>
                <a:gd name="T10" fmla="*/ 0 w 12"/>
                <a:gd name="T11" fmla="*/ 102 h 137"/>
                <a:gd name="T12" fmla="*/ 0 w 12"/>
                <a:gd name="T13" fmla="*/ 136 h 137"/>
                <a:gd name="T14" fmla="*/ 11 w 12"/>
                <a:gd name="T15" fmla="*/ 125 h 137"/>
                <a:gd name="T16" fmla="*/ 11 w 12"/>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7">
                  <a:moveTo>
                    <a:pt x="11" y="0"/>
                  </a:moveTo>
                  <a:lnTo>
                    <a:pt x="11" y="0"/>
                  </a:lnTo>
                  <a:lnTo>
                    <a:pt x="11" y="0"/>
                  </a:lnTo>
                  <a:lnTo>
                    <a:pt x="0" y="0"/>
                  </a:lnTo>
                  <a:lnTo>
                    <a:pt x="0" y="114"/>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4627">
              <a:extLst>
                <a:ext uri="{FF2B5EF4-FFF2-40B4-BE49-F238E27FC236}">
                  <a16:creationId xmlns:a16="http://schemas.microsoft.com/office/drawing/2014/main" id="{958D6840-A49F-2C1D-5E69-FE2111819DB0}"/>
                </a:ext>
              </a:extLst>
            </p:cNvPr>
            <p:cNvSpPr>
              <a:spLocks noChangeArrowheads="1"/>
            </p:cNvSpPr>
            <p:nvPr/>
          </p:nvSpPr>
          <p:spPr bwMode="auto">
            <a:xfrm>
              <a:off x="17878950" y="10431463"/>
              <a:ext cx="61908" cy="61912"/>
            </a:xfrm>
            <a:custGeom>
              <a:avLst/>
              <a:gdLst>
                <a:gd name="T0" fmla="*/ 170 w 171"/>
                <a:gd name="T1" fmla="*/ 0 h 171"/>
                <a:gd name="T2" fmla="*/ 0 w 171"/>
                <a:gd name="T3" fmla="*/ 45 h 171"/>
                <a:gd name="T4" fmla="*/ 0 w 171"/>
                <a:gd name="T5" fmla="*/ 45 h 171"/>
                <a:gd name="T6" fmla="*/ 0 w 171"/>
                <a:gd name="T7" fmla="*/ 170 h 171"/>
                <a:gd name="T8" fmla="*/ 170 w 171"/>
                <a:gd name="T9" fmla="*/ 0 h 171"/>
              </a:gdLst>
              <a:ahLst/>
              <a:cxnLst>
                <a:cxn ang="0">
                  <a:pos x="T0" y="T1"/>
                </a:cxn>
                <a:cxn ang="0">
                  <a:pos x="T2" y="T3"/>
                </a:cxn>
                <a:cxn ang="0">
                  <a:pos x="T4" y="T5"/>
                </a:cxn>
                <a:cxn ang="0">
                  <a:pos x="T6" y="T7"/>
                </a:cxn>
                <a:cxn ang="0">
                  <a:pos x="T8" y="T9"/>
                </a:cxn>
              </a:cxnLst>
              <a:rect l="0" t="0" r="r" b="b"/>
              <a:pathLst>
                <a:path w="171" h="171">
                  <a:moveTo>
                    <a:pt x="170" y="0"/>
                  </a:moveTo>
                  <a:lnTo>
                    <a:pt x="0" y="45"/>
                  </a:lnTo>
                  <a:lnTo>
                    <a:pt x="0" y="45"/>
                  </a:lnTo>
                  <a:lnTo>
                    <a:pt x="0" y="170"/>
                  </a:lnTo>
                  <a:lnTo>
                    <a:pt x="1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4628">
              <a:extLst>
                <a:ext uri="{FF2B5EF4-FFF2-40B4-BE49-F238E27FC236}">
                  <a16:creationId xmlns:a16="http://schemas.microsoft.com/office/drawing/2014/main" id="{2214A684-2FCA-663D-B68E-649147973A85}"/>
                </a:ext>
              </a:extLst>
            </p:cNvPr>
            <p:cNvSpPr>
              <a:spLocks noChangeArrowheads="1"/>
            </p:cNvSpPr>
            <p:nvPr/>
          </p:nvSpPr>
          <p:spPr bwMode="auto">
            <a:xfrm>
              <a:off x="17878950" y="10431463"/>
              <a:ext cx="61908" cy="61912"/>
            </a:xfrm>
            <a:custGeom>
              <a:avLst/>
              <a:gdLst>
                <a:gd name="T0" fmla="*/ 170 w 171"/>
                <a:gd name="T1" fmla="*/ 0 h 171"/>
                <a:gd name="T2" fmla="*/ 0 w 171"/>
                <a:gd name="T3" fmla="*/ 45 h 171"/>
                <a:gd name="T4" fmla="*/ 0 w 171"/>
                <a:gd name="T5" fmla="*/ 45 h 171"/>
                <a:gd name="T6" fmla="*/ 0 w 171"/>
                <a:gd name="T7" fmla="*/ 170 h 171"/>
                <a:gd name="T8" fmla="*/ 170 w 171"/>
                <a:gd name="T9" fmla="*/ 0 h 171"/>
              </a:gdLst>
              <a:ahLst/>
              <a:cxnLst>
                <a:cxn ang="0">
                  <a:pos x="T0" y="T1"/>
                </a:cxn>
                <a:cxn ang="0">
                  <a:pos x="T2" y="T3"/>
                </a:cxn>
                <a:cxn ang="0">
                  <a:pos x="T4" y="T5"/>
                </a:cxn>
                <a:cxn ang="0">
                  <a:pos x="T6" y="T7"/>
                </a:cxn>
                <a:cxn ang="0">
                  <a:pos x="T8" y="T9"/>
                </a:cxn>
              </a:cxnLst>
              <a:rect l="0" t="0" r="r" b="b"/>
              <a:pathLst>
                <a:path w="171" h="171">
                  <a:moveTo>
                    <a:pt x="170" y="0"/>
                  </a:moveTo>
                  <a:lnTo>
                    <a:pt x="0" y="45"/>
                  </a:lnTo>
                  <a:lnTo>
                    <a:pt x="0" y="45"/>
                  </a:lnTo>
                  <a:lnTo>
                    <a:pt x="0" y="170"/>
                  </a:lnTo>
                  <a:lnTo>
                    <a:pt x="1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4629">
              <a:extLst>
                <a:ext uri="{FF2B5EF4-FFF2-40B4-BE49-F238E27FC236}">
                  <a16:creationId xmlns:a16="http://schemas.microsoft.com/office/drawing/2014/main" id="{A60BE8DF-A346-7452-200E-3CA53E8DA762}"/>
                </a:ext>
              </a:extLst>
            </p:cNvPr>
            <p:cNvSpPr>
              <a:spLocks noChangeArrowheads="1"/>
            </p:cNvSpPr>
            <p:nvPr/>
          </p:nvSpPr>
          <p:spPr bwMode="auto">
            <a:xfrm>
              <a:off x="17878950" y="10431464"/>
              <a:ext cx="61908" cy="15875"/>
            </a:xfrm>
            <a:custGeom>
              <a:avLst/>
              <a:gdLst>
                <a:gd name="T0" fmla="*/ 170 w 171"/>
                <a:gd name="T1" fmla="*/ 0 h 46"/>
                <a:gd name="T2" fmla="*/ 0 w 171"/>
                <a:gd name="T3" fmla="*/ 45 h 46"/>
                <a:gd name="T4" fmla="*/ 0 w 171"/>
                <a:gd name="T5" fmla="*/ 45 h 46"/>
                <a:gd name="T6" fmla="*/ 0 w 171"/>
                <a:gd name="T7" fmla="*/ 45 h 46"/>
                <a:gd name="T8" fmla="*/ 170 w 171"/>
                <a:gd name="T9" fmla="*/ 0 h 46"/>
              </a:gdLst>
              <a:ahLst/>
              <a:cxnLst>
                <a:cxn ang="0">
                  <a:pos x="T0" y="T1"/>
                </a:cxn>
                <a:cxn ang="0">
                  <a:pos x="T2" y="T3"/>
                </a:cxn>
                <a:cxn ang="0">
                  <a:pos x="T4" y="T5"/>
                </a:cxn>
                <a:cxn ang="0">
                  <a:pos x="T6" y="T7"/>
                </a:cxn>
                <a:cxn ang="0">
                  <a:pos x="T8" y="T9"/>
                </a:cxn>
              </a:cxnLst>
              <a:rect l="0" t="0" r="r" b="b"/>
              <a:pathLst>
                <a:path w="171" h="46">
                  <a:moveTo>
                    <a:pt x="170" y="0"/>
                  </a:moveTo>
                  <a:lnTo>
                    <a:pt x="0" y="45"/>
                  </a:lnTo>
                  <a:lnTo>
                    <a:pt x="0" y="45"/>
                  </a:lnTo>
                  <a:lnTo>
                    <a:pt x="0" y="45"/>
                  </a:lnTo>
                  <a:lnTo>
                    <a:pt x="17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4630">
              <a:extLst>
                <a:ext uri="{FF2B5EF4-FFF2-40B4-BE49-F238E27FC236}">
                  <a16:creationId xmlns:a16="http://schemas.microsoft.com/office/drawing/2014/main" id="{90EADEA2-053A-AF5C-0E9F-58F310DAB923}"/>
                </a:ext>
              </a:extLst>
            </p:cNvPr>
            <p:cNvSpPr>
              <a:spLocks noChangeArrowheads="1"/>
            </p:cNvSpPr>
            <p:nvPr/>
          </p:nvSpPr>
          <p:spPr bwMode="auto">
            <a:xfrm>
              <a:off x="17878950" y="10431464"/>
              <a:ext cx="61908" cy="15875"/>
            </a:xfrm>
            <a:custGeom>
              <a:avLst/>
              <a:gdLst>
                <a:gd name="T0" fmla="*/ 170 w 171"/>
                <a:gd name="T1" fmla="*/ 0 h 46"/>
                <a:gd name="T2" fmla="*/ 0 w 171"/>
                <a:gd name="T3" fmla="*/ 45 h 46"/>
                <a:gd name="T4" fmla="*/ 0 w 171"/>
                <a:gd name="T5" fmla="*/ 45 h 46"/>
                <a:gd name="T6" fmla="*/ 0 w 171"/>
                <a:gd name="T7" fmla="*/ 45 h 46"/>
                <a:gd name="T8" fmla="*/ 170 w 171"/>
                <a:gd name="T9" fmla="*/ 0 h 46"/>
              </a:gdLst>
              <a:ahLst/>
              <a:cxnLst>
                <a:cxn ang="0">
                  <a:pos x="T0" y="T1"/>
                </a:cxn>
                <a:cxn ang="0">
                  <a:pos x="T2" y="T3"/>
                </a:cxn>
                <a:cxn ang="0">
                  <a:pos x="T4" y="T5"/>
                </a:cxn>
                <a:cxn ang="0">
                  <a:pos x="T6" y="T7"/>
                </a:cxn>
                <a:cxn ang="0">
                  <a:pos x="T8" y="T9"/>
                </a:cxn>
              </a:cxnLst>
              <a:rect l="0" t="0" r="r" b="b"/>
              <a:pathLst>
                <a:path w="171" h="46">
                  <a:moveTo>
                    <a:pt x="170" y="0"/>
                  </a:moveTo>
                  <a:lnTo>
                    <a:pt x="0" y="45"/>
                  </a:lnTo>
                  <a:lnTo>
                    <a:pt x="0" y="45"/>
                  </a:lnTo>
                  <a:lnTo>
                    <a:pt x="0" y="45"/>
                  </a:lnTo>
                  <a:lnTo>
                    <a:pt x="17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4631">
              <a:extLst>
                <a:ext uri="{FF2B5EF4-FFF2-40B4-BE49-F238E27FC236}">
                  <a16:creationId xmlns:a16="http://schemas.microsoft.com/office/drawing/2014/main" id="{02EDA35E-E6C4-80A3-D650-6715B54EE5E0}"/>
                </a:ext>
              </a:extLst>
            </p:cNvPr>
            <p:cNvSpPr>
              <a:spLocks noChangeArrowheads="1"/>
            </p:cNvSpPr>
            <p:nvPr/>
          </p:nvSpPr>
          <p:spPr bwMode="auto">
            <a:xfrm>
              <a:off x="17875775" y="10483850"/>
              <a:ext cx="1587" cy="12700"/>
            </a:xfrm>
            <a:custGeom>
              <a:avLst/>
              <a:gdLst>
                <a:gd name="T0" fmla="*/ 0 w 1"/>
                <a:gd name="T1" fmla="*/ 0 h 35"/>
                <a:gd name="T2" fmla="*/ 0 w 1"/>
                <a:gd name="T3" fmla="*/ 12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632">
              <a:extLst>
                <a:ext uri="{FF2B5EF4-FFF2-40B4-BE49-F238E27FC236}">
                  <a16:creationId xmlns:a16="http://schemas.microsoft.com/office/drawing/2014/main" id="{45DEC718-83B5-34E6-1C7B-01688A6C9AA3}"/>
                </a:ext>
              </a:extLst>
            </p:cNvPr>
            <p:cNvSpPr>
              <a:spLocks noChangeArrowheads="1"/>
            </p:cNvSpPr>
            <p:nvPr/>
          </p:nvSpPr>
          <p:spPr bwMode="auto">
            <a:xfrm>
              <a:off x="17875775" y="10483850"/>
              <a:ext cx="1587" cy="12700"/>
            </a:xfrm>
            <a:custGeom>
              <a:avLst/>
              <a:gdLst>
                <a:gd name="T0" fmla="*/ 0 w 1"/>
                <a:gd name="T1" fmla="*/ 0 h 35"/>
                <a:gd name="T2" fmla="*/ 0 w 1"/>
                <a:gd name="T3" fmla="*/ 12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4633">
              <a:extLst>
                <a:ext uri="{FF2B5EF4-FFF2-40B4-BE49-F238E27FC236}">
                  <a16:creationId xmlns:a16="http://schemas.microsoft.com/office/drawing/2014/main" id="{EC11CF55-A62C-2BEC-A485-EB35DFBD1E3E}"/>
                </a:ext>
              </a:extLst>
            </p:cNvPr>
            <p:cNvSpPr>
              <a:spLocks noChangeArrowheads="1"/>
            </p:cNvSpPr>
            <p:nvPr/>
          </p:nvSpPr>
          <p:spPr bwMode="auto">
            <a:xfrm>
              <a:off x="17875775" y="10548939"/>
              <a:ext cx="4762" cy="65087"/>
            </a:xfrm>
            <a:custGeom>
              <a:avLst/>
              <a:gdLst>
                <a:gd name="T0" fmla="*/ 11 w 12"/>
                <a:gd name="T1" fmla="*/ 0 h 182"/>
                <a:gd name="T2" fmla="*/ 0 w 12"/>
                <a:gd name="T3" fmla="*/ 23 h 182"/>
                <a:gd name="T4" fmla="*/ 0 w 12"/>
                <a:gd name="T5" fmla="*/ 159 h 182"/>
                <a:gd name="T6" fmla="*/ 0 w 12"/>
                <a:gd name="T7" fmla="*/ 148 h 182"/>
                <a:gd name="T8" fmla="*/ 0 w 12"/>
                <a:gd name="T9" fmla="*/ 181 h 182"/>
                <a:gd name="T10" fmla="*/ 11 w 12"/>
                <a:gd name="T11" fmla="*/ 181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3"/>
                  </a:lnTo>
                  <a:lnTo>
                    <a:pt x="0" y="159"/>
                  </a:lnTo>
                  <a:lnTo>
                    <a:pt x="0" y="148"/>
                  </a:lnTo>
                  <a:lnTo>
                    <a:pt x="0" y="181"/>
                  </a:lnTo>
                  <a:lnTo>
                    <a:pt x="11" y="18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4634">
              <a:extLst>
                <a:ext uri="{FF2B5EF4-FFF2-40B4-BE49-F238E27FC236}">
                  <a16:creationId xmlns:a16="http://schemas.microsoft.com/office/drawing/2014/main" id="{56653A65-2062-CC3B-ACEF-21494C590027}"/>
                </a:ext>
              </a:extLst>
            </p:cNvPr>
            <p:cNvSpPr>
              <a:spLocks noChangeArrowheads="1"/>
            </p:cNvSpPr>
            <p:nvPr/>
          </p:nvSpPr>
          <p:spPr bwMode="auto">
            <a:xfrm>
              <a:off x="17875775" y="10548939"/>
              <a:ext cx="4762" cy="65087"/>
            </a:xfrm>
            <a:custGeom>
              <a:avLst/>
              <a:gdLst>
                <a:gd name="T0" fmla="*/ 11 w 12"/>
                <a:gd name="T1" fmla="*/ 0 h 182"/>
                <a:gd name="T2" fmla="*/ 0 w 12"/>
                <a:gd name="T3" fmla="*/ 23 h 182"/>
                <a:gd name="T4" fmla="*/ 0 w 12"/>
                <a:gd name="T5" fmla="*/ 159 h 182"/>
                <a:gd name="T6" fmla="*/ 0 w 12"/>
                <a:gd name="T7" fmla="*/ 148 h 182"/>
                <a:gd name="T8" fmla="*/ 0 w 12"/>
                <a:gd name="T9" fmla="*/ 181 h 182"/>
                <a:gd name="T10" fmla="*/ 11 w 12"/>
                <a:gd name="T11" fmla="*/ 181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3"/>
                  </a:lnTo>
                  <a:lnTo>
                    <a:pt x="0" y="159"/>
                  </a:lnTo>
                  <a:lnTo>
                    <a:pt x="0" y="148"/>
                  </a:lnTo>
                  <a:lnTo>
                    <a:pt x="0" y="181"/>
                  </a:lnTo>
                  <a:lnTo>
                    <a:pt x="11" y="18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4635">
              <a:extLst>
                <a:ext uri="{FF2B5EF4-FFF2-40B4-BE49-F238E27FC236}">
                  <a16:creationId xmlns:a16="http://schemas.microsoft.com/office/drawing/2014/main" id="{5716A8B9-2421-66CB-85FE-F4F49E37445E}"/>
                </a:ext>
              </a:extLst>
            </p:cNvPr>
            <p:cNvSpPr>
              <a:spLocks noChangeArrowheads="1"/>
            </p:cNvSpPr>
            <p:nvPr/>
          </p:nvSpPr>
          <p:spPr bwMode="auto">
            <a:xfrm>
              <a:off x="17878950" y="10382251"/>
              <a:ext cx="228585" cy="233363"/>
            </a:xfrm>
            <a:custGeom>
              <a:avLst/>
              <a:gdLst>
                <a:gd name="T0" fmla="*/ 635 w 636"/>
                <a:gd name="T1" fmla="*/ 0 h 648"/>
                <a:gd name="T2" fmla="*/ 397 w 636"/>
                <a:gd name="T3" fmla="*/ 69 h 648"/>
                <a:gd name="T4" fmla="*/ 0 w 636"/>
                <a:gd name="T5" fmla="*/ 466 h 648"/>
                <a:gd name="T6" fmla="*/ 0 w 636"/>
                <a:gd name="T7" fmla="*/ 647 h 648"/>
                <a:gd name="T8" fmla="*/ 635 w 636"/>
                <a:gd name="T9" fmla="*/ 0 h 648"/>
              </a:gdLst>
              <a:ahLst/>
              <a:cxnLst>
                <a:cxn ang="0">
                  <a:pos x="T0" y="T1"/>
                </a:cxn>
                <a:cxn ang="0">
                  <a:pos x="T2" y="T3"/>
                </a:cxn>
                <a:cxn ang="0">
                  <a:pos x="T4" y="T5"/>
                </a:cxn>
                <a:cxn ang="0">
                  <a:pos x="T6" y="T7"/>
                </a:cxn>
                <a:cxn ang="0">
                  <a:pos x="T8" y="T9"/>
                </a:cxn>
              </a:cxnLst>
              <a:rect l="0" t="0" r="r" b="b"/>
              <a:pathLst>
                <a:path w="636" h="648">
                  <a:moveTo>
                    <a:pt x="635" y="0"/>
                  </a:moveTo>
                  <a:lnTo>
                    <a:pt x="397" y="69"/>
                  </a:lnTo>
                  <a:lnTo>
                    <a:pt x="0" y="466"/>
                  </a:lnTo>
                  <a:lnTo>
                    <a:pt x="0" y="647"/>
                  </a:lnTo>
                  <a:lnTo>
                    <a:pt x="63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4636">
              <a:extLst>
                <a:ext uri="{FF2B5EF4-FFF2-40B4-BE49-F238E27FC236}">
                  <a16:creationId xmlns:a16="http://schemas.microsoft.com/office/drawing/2014/main" id="{A1E457C7-6CEA-8170-60EB-FBE240AF3786}"/>
                </a:ext>
              </a:extLst>
            </p:cNvPr>
            <p:cNvSpPr>
              <a:spLocks noChangeArrowheads="1"/>
            </p:cNvSpPr>
            <p:nvPr/>
          </p:nvSpPr>
          <p:spPr bwMode="auto">
            <a:xfrm>
              <a:off x="17878950" y="10382251"/>
              <a:ext cx="228585" cy="233363"/>
            </a:xfrm>
            <a:custGeom>
              <a:avLst/>
              <a:gdLst>
                <a:gd name="T0" fmla="*/ 635 w 636"/>
                <a:gd name="T1" fmla="*/ 0 h 648"/>
                <a:gd name="T2" fmla="*/ 397 w 636"/>
                <a:gd name="T3" fmla="*/ 69 h 648"/>
                <a:gd name="T4" fmla="*/ 0 w 636"/>
                <a:gd name="T5" fmla="*/ 466 h 648"/>
                <a:gd name="T6" fmla="*/ 0 w 636"/>
                <a:gd name="T7" fmla="*/ 647 h 648"/>
                <a:gd name="T8" fmla="*/ 635 w 636"/>
                <a:gd name="T9" fmla="*/ 0 h 648"/>
              </a:gdLst>
              <a:ahLst/>
              <a:cxnLst>
                <a:cxn ang="0">
                  <a:pos x="T0" y="T1"/>
                </a:cxn>
                <a:cxn ang="0">
                  <a:pos x="T2" y="T3"/>
                </a:cxn>
                <a:cxn ang="0">
                  <a:pos x="T4" y="T5"/>
                </a:cxn>
                <a:cxn ang="0">
                  <a:pos x="T6" y="T7"/>
                </a:cxn>
                <a:cxn ang="0">
                  <a:pos x="T8" y="T9"/>
                </a:cxn>
              </a:cxnLst>
              <a:rect l="0" t="0" r="r" b="b"/>
              <a:pathLst>
                <a:path w="636" h="648">
                  <a:moveTo>
                    <a:pt x="635" y="0"/>
                  </a:moveTo>
                  <a:lnTo>
                    <a:pt x="397" y="69"/>
                  </a:lnTo>
                  <a:lnTo>
                    <a:pt x="0" y="466"/>
                  </a:lnTo>
                  <a:lnTo>
                    <a:pt x="0" y="647"/>
                  </a:lnTo>
                  <a:lnTo>
                    <a:pt x="63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4637">
              <a:extLst>
                <a:ext uri="{FF2B5EF4-FFF2-40B4-BE49-F238E27FC236}">
                  <a16:creationId xmlns:a16="http://schemas.microsoft.com/office/drawing/2014/main" id="{404A6923-9798-1563-78F1-3A66E9C5B53F}"/>
                </a:ext>
              </a:extLst>
            </p:cNvPr>
            <p:cNvSpPr>
              <a:spLocks noChangeArrowheads="1"/>
            </p:cNvSpPr>
            <p:nvPr/>
          </p:nvSpPr>
          <p:spPr bwMode="auto">
            <a:xfrm>
              <a:off x="18021816" y="10382250"/>
              <a:ext cx="90481" cy="25400"/>
            </a:xfrm>
            <a:custGeom>
              <a:avLst/>
              <a:gdLst>
                <a:gd name="T0" fmla="*/ 250 w 251"/>
                <a:gd name="T1" fmla="*/ 0 h 70"/>
                <a:gd name="T2" fmla="*/ 0 w 251"/>
                <a:gd name="T3" fmla="*/ 69 h 70"/>
                <a:gd name="T4" fmla="*/ 0 w 251"/>
                <a:gd name="T5" fmla="*/ 69 h 70"/>
                <a:gd name="T6" fmla="*/ 238 w 251"/>
                <a:gd name="T7" fmla="*/ 0 h 70"/>
                <a:gd name="T8" fmla="*/ 250 w 251"/>
                <a:gd name="T9" fmla="*/ 0 h 70"/>
              </a:gdLst>
              <a:ahLst/>
              <a:cxnLst>
                <a:cxn ang="0">
                  <a:pos x="T0" y="T1"/>
                </a:cxn>
                <a:cxn ang="0">
                  <a:pos x="T2" y="T3"/>
                </a:cxn>
                <a:cxn ang="0">
                  <a:pos x="T4" y="T5"/>
                </a:cxn>
                <a:cxn ang="0">
                  <a:pos x="T6" y="T7"/>
                </a:cxn>
                <a:cxn ang="0">
                  <a:pos x="T8" y="T9"/>
                </a:cxn>
              </a:cxnLst>
              <a:rect l="0" t="0" r="r" b="b"/>
              <a:pathLst>
                <a:path w="251" h="70">
                  <a:moveTo>
                    <a:pt x="250" y="0"/>
                  </a:moveTo>
                  <a:lnTo>
                    <a:pt x="0" y="69"/>
                  </a:lnTo>
                  <a:lnTo>
                    <a:pt x="0" y="69"/>
                  </a:lnTo>
                  <a:lnTo>
                    <a:pt x="238"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4638">
              <a:extLst>
                <a:ext uri="{FF2B5EF4-FFF2-40B4-BE49-F238E27FC236}">
                  <a16:creationId xmlns:a16="http://schemas.microsoft.com/office/drawing/2014/main" id="{986358CC-BD6C-D89F-7F61-E0F2D329CF2C}"/>
                </a:ext>
              </a:extLst>
            </p:cNvPr>
            <p:cNvSpPr>
              <a:spLocks noChangeArrowheads="1"/>
            </p:cNvSpPr>
            <p:nvPr/>
          </p:nvSpPr>
          <p:spPr bwMode="auto">
            <a:xfrm>
              <a:off x="18021816" y="10382250"/>
              <a:ext cx="90481" cy="25400"/>
            </a:xfrm>
            <a:custGeom>
              <a:avLst/>
              <a:gdLst>
                <a:gd name="T0" fmla="*/ 250 w 251"/>
                <a:gd name="T1" fmla="*/ 0 h 70"/>
                <a:gd name="T2" fmla="*/ 0 w 251"/>
                <a:gd name="T3" fmla="*/ 69 h 70"/>
                <a:gd name="T4" fmla="*/ 0 w 251"/>
                <a:gd name="T5" fmla="*/ 69 h 70"/>
                <a:gd name="T6" fmla="*/ 238 w 251"/>
                <a:gd name="T7" fmla="*/ 0 h 70"/>
                <a:gd name="T8" fmla="*/ 250 w 251"/>
                <a:gd name="T9" fmla="*/ 0 h 70"/>
              </a:gdLst>
              <a:ahLst/>
              <a:cxnLst>
                <a:cxn ang="0">
                  <a:pos x="T0" y="T1"/>
                </a:cxn>
                <a:cxn ang="0">
                  <a:pos x="T2" y="T3"/>
                </a:cxn>
                <a:cxn ang="0">
                  <a:pos x="T4" y="T5"/>
                </a:cxn>
                <a:cxn ang="0">
                  <a:pos x="T6" y="T7"/>
                </a:cxn>
                <a:cxn ang="0">
                  <a:pos x="T8" y="T9"/>
                </a:cxn>
              </a:cxnLst>
              <a:rect l="0" t="0" r="r" b="b"/>
              <a:pathLst>
                <a:path w="251" h="70">
                  <a:moveTo>
                    <a:pt x="250" y="0"/>
                  </a:moveTo>
                  <a:lnTo>
                    <a:pt x="0" y="69"/>
                  </a:lnTo>
                  <a:lnTo>
                    <a:pt x="0" y="69"/>
                  </a:lnTo>
                  <a:lnTo>
                    <a:pt x="238"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4639">
              <a:extLst>
                <a:ext uri="{FF2B5EF4-FFF2-40B4-BE49-F238E27FC236}">
                  <a16:creationId xmlns:a16="http://schemas.microsoft.com/office/drawing/2014/main" id="{58095041-6C80-D520-D808-F42630B75D5A}"/>
                </a:ext>
              </a:extLst>
            </p:cNvPr>
            <p:cNvSpPr>
              <a:spLocks noChangeArrowheads="1"/>
            </p:cNvSpPr>
            <p:nvPr/>
          </p:nvSpPr>
          <p:spPr bwMode="auto">
            <a:xfrm>
              <a:off x="17875775" y="10602914"/>
              <a:ext cx="1587" cy="15875"/>
            </a:xfrm>
            <a:custGeom>
              <a:avLst/>
              <a:gdLst>
                <a:gd name="T0" fmla="*/ 0 w 1"/>
                <a:gd name="T1" fmla="*/ 0 h 46"/>
                <a:gd name="T2" fmla="*/ 0 w 1"/>
                <a:gd name="T3" fmla="*/ 11 h 46"/>
                <a:gd name="T4" fmla="*/ 0 w 1"/>
                <a:gd name="T5" fmla="*/ 45 h 46"/>
                <a:gd name="T6" fmla="*/ 0 w 1"/>
                <a:gd name="T7" fmla="*/ 33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4640">
              <a:extLst>
                <a:ext uri="{FF2B5EF4-FFF2-40B4-BE49-F238E27FC236}">
                  <a16:creationId xmlns:a16="http://schemas.microsoft.com/office/drawing/2014/main" id="{59457EDC-ECFC-0B91-15DC-31763ED80669}"/>
                </a:ext>
              </a:extLst>
            </p:cNvPr>
            <p:cNvSpPr>
              <a:spLocks noChangeArrowheads="1"/>
            </p:cNvSpPr>
            <p:nvPr/>
          </p:nvSpPr>
          <p:spPr bwMode="auto">
            <a:xfrm>
              <a:off x="17875775" y="10602914"/>
              <a:ext cx="1587" cy="15875"/>
            </a:xfrm>
            <a:custGeom>
              <a:avLst/>
              <a:gdLst>
                <a:gd name="T0" fmla="*/ 0 w 1"/>
                <a:gd name="T1" fmla="*/ 0 h 46"/>
                <a:gd name="T2" fmla="*/ 0 w 1"/>
                <a:gd name="T3" fmla="*/ 11 h 46"/>
                <a:gd name="T4" fmla="*/ 0 w 1"/>
                <a:gd name="T5" fmla="*/ 45 h 46"/>
                <a:gd name="T6" fmla="*/ 0 w 1"/>
                <a:gd name="T7" fmla="*/ 33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4641">
              <a:extLst>
                <a:ext uri="{FF2B5EF4-FFF2-40B4-BE49-F238E27FC236}">
                  <a16:creationId xmlns:a16="http://schemas.microsoft.com/office/drawing/2014/main" id="{8B4C9F98-C444-8E47-67AD-F71FCF129463}"/>
                </a:ext>
              </a:extLst>
            </p:cNvPr>
            <p:cNvSpPr>
              <a:spLocks noChangeArrowheads="1"/>
            </p:cNvSpPr>
            <p:nvPr/>
          </p:nvSpPr>
          <p:spPr bwMode="auto">
            <a:xfrm>
              <a:off x="17875775" y="10671175"/>
              <a:ext cx="4762" cy="65088"/>
            </a:xfrm>
            <a:custGeom>
              <a:avLst/>
              <a:gdLst>
                <a:gd name="T0" fmla="*/ 11 w 12"/>
                <a:gd name="T1" fmla="*/ 0 h 183"/>
                <a:gd name="T2" fmla="*/ 0 w 12"/>
                <a:gd name="T3" fmla="*/ 12 h 183"/>
                <a:gd name="T4" fmla="*/ 0 w 12"/>
                <a:gd name="T5" fmla="*/ 148 h 183"/>
                <a:gd name="T6" fmla="*/ 0 w 12"/>
                <a:gd name="T7" fmla="*/ 148 h 183"/>
                <a:gd name="T8" fmla="*/ 0 w 12"/>
                <a:gd name="T9" fmla="*/ 182 h 183"/>
                <a:gd name="T10" fmla="*/ 11 w 12"/>
                <a:gd name="T11" fmla="*/ 171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12"/>
                  </a:lnTo>
                  <a:lnTo>
                    <a:pt x="0" y="148"/>
                  </a:lnTo>
                  <a:lnTo>
                    <a:pt x="0" y="148"/>
                  </a:lnTo>
                  <a:lnTo>
                    <a:pt x="0" y="182"/>
                  </a:lnTo>
                  <a:lnTo>
                    <a:pt x="11" y="17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4642">
              <a:extLst>
                <a:ext uri="{FF2B5EF4-FFF2-40B4-BE49-F238E27FC236}">
                  <a16:creationId xmlns:a16="http://schemas.microsoft.com/office/drawing/2014/main" id="{3E818467-6A17-648C-A4F0-0DC42624FEDB}"/>
                </a:ext>
              </a:extLst>
            </p:cNvPr>
            <p:cNvSpPr>
              <a:spLocks noChangeArrowheads="1"/>
            </p:cNvSpPr>
            <p:nvPr/>
          </p:nvSpPr>
          <p:spPr bwMode="auto">
            <a:xfrm>
              <a:off x="17875775" y="10671175"/>
              <a:ext cx="4762" cy="65088"/>
            </a:xfrm>
            <a:custGeom>
              <a:avLst/>
              <a:gdLst>
                <a:gd name="T0" fmla="*/ 11 w 12"/>
                <a:gd name="T1" fmla="*/ 0 h 183"/>
                <a:gd name="T2" fmla="*/ 0 w 12"/>
                <a:gd name="T3" fmla="*/ 12 h 183"/>
                <a:gd name="T4" fmla="*/ 0 w 12"/>
                <a:gd name="T5" fmla="*/ 148 h 183"/>
                <a:gd name="T6" fmla="*/ 0 w 12"/>
                <a:gd name="T7" fmla="*/ 148 h 183"/>
                <a:gd name="T8" fmla="*/ 0 w 12"/>
                <a:gd name="T9" fmla="*/ 182 h 183"/>
                <a:gd name="T10" fmla="*/ 11 w 12"/>
                <a:gd name="T11" fmla="*/ 171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12"/>
                  </a:lnTo>
                  <a:lnTo>
                    <a:pt x="0" y="148"/>
                  </a:lnTo>
                  <a:lnTo>
                    <a:pt x="0" y="148"/>
                  </a:lnTo>
                  <a:lnTo>
                    <a:pt x="0" y="182"/>
                  </a:lnTo>
                  <a:lnTo>
                    <a:pt x="11" y="17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4643">
              <a:extLst>
                <a:ext uri="{FF2B5EF4-FFF2-40B4-BE49-F238E27FC236}">
                  <a16:creationId xmlns:a16="http://schemas.microsoft.com/office/drawing/2014/main" id="{A06E0668-1C01-BAD8-3895-7F09FB779A82}"/>
                </a:ext>
              </a:extLst>
            </p:cNvPr>
            <p:cNvSpPr>
              <a:spLocks noChangeArrowheads="1"/>
            </p:cNvSpPr>
            <p:nvPr/>
          </p:nvSpPr>
          <p:spPr bwMode="auto">
            <a:xfrm>
              <a:off x="17878950" y="10333039"/>
              <a:ext cx="396849" cy="401637"/>
            </a:xfrm>
            <a:custGeom>
              <a:avLst/>
              <a:gdLst>
                <a:gd name="T0" fmla="*/ 1101 w 1102"/>
                <a:gd name="T1" fmla="*/ 0 h 1114"/>
                <a:gd name="T2" fmla="*/ 862 w 1102"/>
                <a:gd name="T3" fmla="*/ 68 h 1114"/>
                <a:gd name="T4" fmla="*/ 0 w 1102"/>
                <a:gd name="T5" fmla="*/ 942 h 1114"/>
                <a:gd name="T6" fmla="*/ 0 w 1102"/>
                <a:gd name="T7" fmla="*/ 1113 h 1114"/>
                <a:gd name="T8" fmla="*/ 1101 w 1102"/>
                <a:gd name="T9" fmla="*/ 0 h 1114"/>
              </a:gdLst>
              <a:ahLst/>
              <a:cxnLst>
                <a:cxn ang="0">
                  <a:pos x="T0" y="T1"/>
                </a:cxn>
                <a:cxn ang="0">
                  <a:pos x="T2" y="T3"/>
                </a:cxn>
                <a:cxn ang="0">
                  <a:pos x="T4" y="T5"/>
                </a:cxn>
                <a:cxn ang="0">
                  <a:pos x="T6" y="T7"/>
                </a:cxn>
                <a:cxn ang="0">
                  <a:pos x="T8" y="T9"/>
                </a:cxn>
              </a:cxnLst>
              <a:rect l="0" t="0" r="r" b="b"/>
              <a:pathLst>
                <a:path w="1102" h="1114">
                  <a:moveTo>
                    <a:pt x="1101" y="0"/>
                  </a:moveTo>
                  <a:lnTo>
                    <a:pt x="862" y="68"/>
                  </a:lnTo>
                  <a:lnTo>
                    <a:pt x="0" y="942"/>
                  </a:lnTo>
                  <a:lnTo>
                    <a:pt x="0" y="1113"/>
                  </a:lnTo>
                  <a:lnTo>
                    <a:pt x="110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4644">
              <a:extLst>
                <a:ext uri="{FF2B5EF4-FFF2-40B4-BE49-F238E27FC236}">
                  <a16:creationId xmlns:a16="http://schemas.microsoft.com/office/drawing/2014/main" id="{98158646-9372-5304-BCBB-31C5A1EBA57C}"/>
                </a:ext>
              </a:extLst>
            </p:cNvPr>
            <p:cNvSpPr>
              <a:spLocks noChangeArrowheads="1"/>
            </p:cNvSpPr>
            <p:nvPr/>
          </p:nvSpPr>
          <p:spPr bwMode="auto">
            <a:xfrm>
              <a:off x="17878950" y="10333039"/>
              <a:ext cx="396849" cy="401637"/>
            </a:xfrm>
            <a:custGeom>
              <a:avLst/>
              <a:gdLst>
                <a:gd name="T0" fmla="*/ 1101 w 1102"/>
                <a:gd name="T1" fmla="*/ 0 h 1114"/>
                <a:gd name="T2" fmla="*/ 862 w 1102"/>
                <a:gd name="T3" fmla="*/ 68 h 1114"/>
                <a:gd name="T4" fmla="*/ 0 w 1102"/>
                <a:gd name="T5" fmla="*/ 942 h 1114"/>
                <a:gd name="T6" fmla="*/ 0 w 1102"/>
                <a:gd name="T7" fmla="*/ 1113 h 1114"/>
                <a:gd name="T8" fmla="*/ 1101 w 1102"/>
                <a:gd name="T9" fmla="*/ 0 h 1114"/>
              </a:gdLst>
              <a:ahLst/>
              <a:cxnLst>
                <a:cxn ang="0">
                  <a:pos x="T0" y="T1"/>
                </a:cxn>
                <a:cxn ang="0">
                  <a:pos x="T2" y="T3"/>
                </a:cxn>
                <a:cxn ang="0">
                  <a:pos x="T4" y="T5"/>
                </a:cxn>
                <a:cxn ang="0">
                  <a:pos x="T6" y="T7"/>
                </a:cxn>
                <a:cxn ang="0">
                  <a:pos x="T8" y="T9"/>
                </a:cxn>
              </a:cxnLst>
              <a:rect l="0" t="0" r="r" b="b"/>
              <a:pathLst>
                <a:path w="1102" h="1114">
                  <a:moveTo>
                    <a:pt x="1101" y="0"/>
                  </a:moveTo>
                  <a:lnTo>
                    <a:pt x="862" y="68"/>
                  </a:lnTo>
                  <a:lnTo>
                    <a:pt x="0" y="942"/>
                  </a:lnTo>
                  <a:lnTo>
                    <a:pt x="0" y="1113"/>
                  </a:lnTo>
                  <a:lnTo>
                    <a:pt x="110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4645">
              <a:extLst>
                <a:ext uri="{FF2B5EF4-FFF2-40B4-BE49-F238E27FC236}">
                  <a16:creationId xmlns:a16="http://schemas.microsoft.com/office/drawing/2014/main" id="{B3872E35-599E-C1EC-01FD-072131167A7F}"/>
                </a:ext>
              </a:extLst>
            </p:cNvPr>
            <p:cNvSpPr>
              <a:spLocks noChangeArrowheads="1"/>
            </p:cNvSpPr>
            <p:nvPr/>
          </p:nvSpPr>
          <p:spPr bwMode="auto">
            <a:xfrm>
              <a:off x="18190080" y="10333038"/>
              <a:ext cx="90481" cy="25400"/>
            </a:xfrm>
            <a:custGeom>
              <a:avLst/>
              <a:gdLst>
                <a:gd name="T0" fmla="*/ 250 w 251"/>
                <a:gd name="T1" fmla="*/ 0 h 69"/>
                <a:gd name="T2" fmla="*/ 12 w 251"/>
                <a:gd name="T3" fmla="*/ 68 h 69"/>
                <a:gd name="T4" fmla="*/ 0 w 251"/>
                <a:gd name="T5" fmla="*/ 68 h 69"/>
                <a:gd name="T6" fmla="*/ 239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12" y="68"/>
                  </a:lnTo>
                  <a:lnTo>
                    <a:pt x="0" y="68"/>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4646">
              <a:extLst>
                <a:ext uri="{FF2B5EF4-FFF2-40B4-BE49-F238E27FC236}">
                  <a16:creationId xmlns:a16="http://schemas.microsoft.com/office/drawing/2014/main" id="{AFF74C71-5286-4F4F-39E9-F7154B7DD157}"/>
                </a:ext>
              </a:extLst>
            </p:cNvPr>
            <p:cNvSpPr>
              <a:spLocks noChangeArrowheads="1"/>
            </p:cNvSpPr>
            <p:nvPr/>
          </p:nvSpPr>
          <p:spPr bwMode="auto">
            <a:xfrm>
              <a:off x="18190080" y="10333038"/>
              <a:ext cx="90481" cy="25400"/>
            </a:xfrm>
            <a:custGeom>
              <a:avLst/>
              <a:gdLst>
                <a:gd name="T0" fmla="*/ 250 w 251"/>
                <a:gd name="T1" fmla="*/ 0 h 69"/>
                <a:gd name="T2" fmla="*/ 12 w 251"/>
                <a:gd name="T3" fmla="*/ 68 h 69"/>
                <a:gd name="T4" fmla="*/ 0 w 251"/>
                <a:gd name="T5" fmla="*/ 68 h 69"/>
                <a:gd name="T6" fmla="*/ 239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12" y="68"/>
                  </a:lnTo>
                  <a:lnTo>
                    <a:pt x="0" y="68"/>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4647">
              <a:extLst>
                <a:ext uri="{FF2B5EF4-FFF2-40B4-BE49-F238E27FC236}">
                  <a16:creationId xmlns:a16="http://schemas.microsoft.com/office/drawing/2014/main" id="{21E962B8-5432-6AF3-118A-335C86C8AF46}"/>
                </a:ext>
              </a:extLst>
            </p:cNvPr>
            <p:cNvSpPr>
              <a:spLocks noChangeArrowheads="1"/>
            </p:cNvSpPr>
            <p:nvPr/>
          </p:nvSpPr>
          <p:spPr bwMode="auto">
            <a:xfrm>
              <a:off x="17875775" y="10725150"/>
              <a:ext cx="1587" cy="12700"/>
            </a:xfrm>
            <a:custGeom>
              <a:avLst/>
              <a:gdLst>
                <a:gd name="T0" fmla="*/ 0 w 1"/>
                <a:gd name="T1" fmla="*/ 0 h 35"/>
                <a:gd name="T2" fmla="*/ 0 w 1"/>
                <a:gd name="T3" fmla="*/ 0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4648">
              <a:extLst>
                <a:ext uri="{FF2B5EF4-FFF2-40B4-BE49-F238E27FC236}">
                  <a16:creationId xmlns:a16="http://schemas.microsoft.com/office/drawing/2014/main" id="{8C6F15E8-A45E-35B7-1685-E5727F2465AA}"/>
                </a:ext>
              </a:extLst>
            </p:cNvPr>
            <p:cNvSpPr>
              <a:spLocks noChangeArrowheads="1"/>
            </p:cNvSpPr>
            <p:nvPr/>
          </p:nvSpPr>
          <p:spPr bwMode="auto">
            <a:xfrm>
              <a:off x="17875775" y="10725150"/>
              <a:ext cx="1587" cy="12700"/>
            </a:xfrm>
            <a:custGeom>
              <a:avLst/>
              <a:gdLst>
                <a:gd name="T0" fmla="*/ 0 w 1"/>
                <a:gd name="T1" fmla="*/ 0 h 35"/>
                <a:gd name="T2" fmla="*/ 0 w 1"/>
                <a:gd name="T3" fmla="*/ 0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4649">
              <a:extLst>
                <a:ext uri="{FF2B5EF4-FFF2-40B4-BE49-F238E27FC236}">
                  <a16:creationId xmlns:a16="http://schemas.microsoft.com/office/drawing/2014/main" id="{8A3CD4F1-F97F-A08B-4DD3-284396AF317F}"/>
                </a:ext>
              </a:extLst>
            </p:cNvPr>
            <p:cNvSpPr>
              <a:spLocks noChangeArrowheads="1"/>
            </p:cNvSpPr>
            <p:nvPr/>
          </p:nvSpPr>
          <p:spPr bwMode="auto">
            <a:xfrm>
              <a:off x="17875775" y="10790239"/>
              <a:ext cx="4762" cy="65087"/>
            </a:xfrm>
            <a:custGeom>
              <a:avLst/>
              <a:gdLst>
                <a:gd name="T0" fmla="*/ 11 w 12"/>
                <a:gd name="T1" fmla="*/ 0 h 182"/>
                <a:gd name="T2" fmla="*/ 0 w 12"/>
                <a:gd name="T3" fmla="*/ 22 h 182"/>
                <a:gd name="T4" fmla="*/ 0 w 12"/>
                <a:gd name="T5" fmla="*/ 159 h 182"/>
                <a:gd name="T6" fmla="*/ 0 w 12"/>
                <a:gd name="T7" fmla="*/ 147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2"/>
                  </a:lnTo>
                  <a:lnTo>
                    <a:pt x="0" y="159"/>
                  </a:lnTo>
                  <a:lnTo>
                    <a:pt x="0" y="147"/>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4650">
              <a:extLst>
                <a:ext uri="{FF2B5EF4-FFF2-40B4-BE49-F238E27FC236}">
                  <a16:creationId xmlns:a16="http://schemas.microsoft.com/office/drawing/2014/main" id="{752D2041-DDFB-2674-EF5A-54AB154E7722}"/>
                </a:ext>
              </a:extLst>
            </p:cNvPr>
            <p:cNvSpPr>
              <a:spLocks noChangeArrowheads="1"/>
            </p:cNvSpPr>
            <p:nvPr/>
          </p:nvSpPr>
          <p:spPr bwMode="auto">
            <a:xfrm>
              <a:off x="17875775" y="10790239"/>
              <a:ext cx="4762" cy="65087"/>
            </a:xfrm>
            <a:custGeom>
              <a:avLst/>
              <a:gdLst>
                <a:gd name="T0" fmla="*/ 11 w 12"/>
                <a:gd name="T1" fmla="*/ 0 h 182"/>
                <a:gd name="T2" fmla="*/ 0 w 12"/>
                <a:gd name="T3" fmla="*/ 22 h 182"/>
                <a:gd name="T4" fmla="*/ 0 w 12"/>
                <a:gd name="T5" fmla="*/ 159 h 182"/>
                <a:gd name="T6" fmla="*/ 0 w 12"/>
                <a:gd name="T7" fmla="*/ 147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2"/>
                  </a:lnTo>
                  <a:lnTo>
                    <a:pt x="0" y="159"/>
                  </a:lnTo>
                  <a:lnTo>
                    <a:pt x="0" y="147"/>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4651">
              <a:extLst>
                <a:ext uri="{FF2B5EF4-FFF2-40B4-BE49-F238E27FC236}">
                  <a16:creationId xmlns:a16="http://schemas.microsoft.com/office/drawing/2014/main" id="{E38F2251-B883-87A8-287C-BECF08CED9FC}"/>
                </a:ext>
              </a:extLst>
            </p:cNvPr>
            <p:cNvSpPr>
              <a:spLocks noChangeArrowheads="1"/>
            </p:cNvSpPr>
            <p:nvPr/>
          </p:nvSpPr>
          <p:spPr bwMode="auto">
            <a:xfrm>
              <a:off x="17878950" y="10287000"/>
              <a:ext cx="568288" cy="565150"/>
            </a:xfrm>
            <a:custGeom>
              <a:avLst/>
              <a:gdLst>
                <a:gd name="T0" fmla="*/ 1577 w 1578"/>
                <a:gd name="T1" fmla="*/ 0 h 1568"/>
                <a:gd name="T2" fmla="*/ 1328 w 1578"/>
                <a:gd name="T3" fmla="*/ 68 h 1568"/>
                <a:gd name="T4" fmla="*/ 0 w 1578"/>
                <a:gd name="T5" fmla="*/ 1397 h 1568"/>
                <a:gd name="T6" fmla="*/ 0 w 1578"/>
                <a:gd name="T7" fmla="*/ 1567 h 1568"/>
                <a:gd name="T8" fmla="*/ 1577 w 1578"/>
                <a:gd name="T9" fmla="*/ 0 h 1568"/>
              </a:gdLst>
              <a:ahLst/>
              <a:cxnLst>
                <a:cxn ang="0">
                  <a:pos x="T0" y="T1"/>
                </a:cxn>
                <a:cxn ang="0">
                  <a:pos x="T2" y="T3"/>
                </a:cxn>
                <a:cxn ang="0">
                  <a:pos x="T4" y="T5"/>
                </a:cxn>
                <a:cxn ang="0">
                  <a:pos x="T6" y="T7"/>
                </a:cxn>
                <a:cxn ang="0">
                  <a:pos x="T8" y="T9"/>
                </a:cxn>
              </a:cxnLst>
              <a:rect l="0" t="0" r="r" b="b"/>
              <a:pathLst>
                <a:path w="1578" h="1568">
                  <a:moveTo>
                    <a:pt x="1577" y="0"/>
                  </a:moveTo>
                  <a:lnTo>
                    <a:pt x="1328" y="68"/>
                  </a:lnTo>
                  <a:lnTo>
                    <a:pt x="0" y="1397"/>
                  </a:lnTo>
                  <a:lnTo>
                    <a:pt x="0" y="1567"/>
                  </a:lnTo>
                  <a:lnTo>
                    <a:pt x="157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4652">
              <a:extLst>
                <a:ext uri="{FF2B5EF4-FFF2-40B4-BE49-F238E27FC236}">
                  <a16:creationId xmlns:a16="http://schemas.microsoft.com/office/drawing/2014/main" id="{98206950-C1EF-B926-EE63-7A7E42A7156F}"/>
                </a:ext>
              </a:extLst>
            </p:cNvPr>
            <p:cNvSpPr>
              <a:spLocks noChangeArrowheads="1"/>
            </p:cNvSpPr>
            <p:nvPr/>
          </p:nvSpPr>
          <p:spPr bwMode="auto">
            <a:xfrm>
              <a:off x="17878950" y="10287000"/>
              <a:ext cx="568288" cy="565150"/>
            </a:xfrm>
            <a:custGeom>
              <a:avLst/>
              <a:gdLst>
                <a:gd name="T0" fmla="*/ 1577 w 1578"/>
                <a:gd name="T1" fmla="*/ 0 h 1568"/>
                <a:gd name="T2" fmla="*/ 1328 w 1578"/>
                <a:gd name="T3" fmla="*/ 68 h 1568"/>
                <a:gd name="T4" fmla="*/ 0 w 1578"/>
                <a:gd name="T5" fmla="*/ 1397 h 1568"/>
                <a:gd name="T6" fmla="*/ 0 w 1578"/>
                <a:gd name="T7" fmla="*/ 1567 h 1568"/>
                <a:gd name="T8" fmla="*/ 1577 w 1578"/>
                <a:gd name="T9" fmla="*/ 0 h 1568"/>
              </a:gdLst>
              <a:ahLst/>
              <a:cxnLst>
                <a:cxn ang="0">
                  <a:pos x="T0" y="T1"/>
                </a:cxn>
                <a:cxn ang="0">
                  <a:pos x="T2" y="T3"/>
                </a:cxn>
                <a:cxn ang="0">
                  <a:pos x="T4" y="T5"/>
                </a:cxn>
                <a:cxn ang="0">
                  <a:pos x="T6" y="T7"/>
                </a:cxn>
                <a:cxn ang="0">
                  <a:pos x="T8" y="T9"/>
                </a:cxn>
              </a:cxnLst>
              <a:rect l="0" t="0" r="r" b="b"/>
              <a:pathLst>
                <a:path w="1578" h="1568">
                  <a:moveTo>
                    <a:pt x="1577" y="0"/>
                  </a:moveTo>
                  <a:lnTo>
                    <a:pt x="1328" y="68"/>
                  </a:lnTo>
                  <a:lnTo>
                    <a:pt x="0" y="1397"/>
                  </a:lnTo>
                  <a:lnTo>
                    <a:pt x="0" y="1567"/>
                  </a:lnTo>
                  <a:lnTo>
                    <a:pt x="157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4653">
              <a:extLst>
                <a:ext uri="{FF2B5EF4-FFF2-40B4-BE49-F238E27FC236}">
                  <a16:creationId xmlns:a16="http://schemas.microsoft.com/office/drawing/2014/main" id="{3F04B1CA-1C5E-D6F2-01DE-56670B3B092F}"/>
                </a:ext>
              </a:extLst>
            </p:cNvPr>
            <p:cNvSpPr>
              <a:spLocks noChangeArrowheads="1"/>
            </p:cNvSpPr>
            <p:nvPr/>
          </p:nvSpPr>
          <p:spPr bwMode="auto">
            <a:xfrm>
              <a:off x="18356756" y="10283826"/>
              <a:ext cx="90482" cy="28575"/>
            </a:xfrm>
            <a:custGeom>
              <a:avLst/>
              <a:gdLst>
                <a:gd name="T0" fmla="*/ 249 w 250"/>
                <a:gd name="T1" fmla="*/ 0 h 80"/>
                <a:gd name="T2" fmla="*/ 11 w 250"/>
                <a:gd name="T3" fmla="*/ 68 h 80"/>
                <a:gd name="T4" fmla="*/ 0 w 250"/>
                <a:gd name="T5" fmla="*/ 79 h 80"/>
                <a:gd name="T6" fmla="*/ 249 w 250"/>
                <a:gd name="T7" fmla="*/ 11 h 80"/>
                <a:gd name="T8" fmla="*/ 249 w 250"/>
                <a:gd name="T9" fmla="*/ 0 h 80"/>
              </a:gdLst>
              <a:ahLst/>
              <a:cxnLst>
                <a:cxn ang="0">
                  <a:pos x="T0" y="T1"/>
                </a:cxn>
                <a:cxn ang="0">
                  <a:pos x="T2" y="T3"/>
                </a:cxn>
                <a:cxn ang="0">
                  <a:pos x="T4" y="T5"/>
                </a:cxn>
                <a:cxn ang="0">
                  <a:pos x="T6" y="T7"/>
                </a:cxn>
                <a:cxn ang="0">
                  <a:pos x="T8" y="T9"/>
                </a:cxn>
              </a:cxnLst>
              <a:rect l="0" t="0" r="r" b="b"/>
              <a:pathLst>
                <a:path w="250" h="80">
                  <a:moveTo>
                    <a:pt x="249" y="0"/>
                  </a:moveTo>
                  <a:lnTo>
                    <a:pt x="11" y="68"/>
                  </a:lnTo>
                  <a:lnTo>
                    <a:pt x="0" y="79"/>
                  </a:lnTo>
                  <a:lnTo>
                    <a:pt x="249" y="11"/>
                  </a:lnTo>
                  <a:lnTo>
                    <a:pt x="2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4654">
              <a:extLst>
                <a:ext uri="{FF2B5EF4-FFF2-40B4-BE49-F238E27FC236}">
                  <a16:creationId xmlns:a16="http://schemas.microsoft.com/office/drawing/2014/main" id="{65E94699-473B-9C89-BE1B-8F0F6D14ABCF}"/>
                </a:ext>
              </a:extLst>
            </p:cNvPr>
            <p:cNvSpPr>
              <a:spLocks noChangeArrowheads="1"/>
            </p:cNvSpPr>
            <p:nvPr/>
          </p:nvSpPr>
          <p:spPr bwMode="auto">
            <a:xfrm>
              <a:off x="18356756" y="10283826"/>
              <a:ext cx="90482" cy="28575"/>
            </a:xfrm>
            <a:custGeom>
              <a:avLst/>
              <a:gdLst>
                <a:gd name="T0" fmla="*/ 249 w 250"/>
                <a:gd name="T1" fmla="*/ 0 h 80"/>
                <a:gd name="T2" fmla="*/ 11 w 250"/>
                <a:gd name="T3" fmla="*/ 68 h 80"/>
                <a:gd name="T4" fmla="*/ 0 w 250"/>
                <a:gd name="T5" fmla="*/ 79 h 80"/>
                <a:gd name="T6" fmla="*/ 249 w 250"/>
                <a:gd name="T7" fmla="*/ 11 h 80"/>
                <a:gd name="T8" fmla="*/ 249 w 250"/>
                <a:gd name="T9" fmla="*/ 0 h 80"/>
              </a:gdLst>
              <a:ahLst/>
              <a:cxnLst>
                <a:cxn ang="0">
                  <a:pos x="T0" y="T1"/>
                </a:cxn>
                <a:cxn ang="0">
                  <a:pos x="T2" y="T3"/>
                </a:cxn>
                <a:cxn ang="0">
                  <a:pos x="T4" y="T5"/>
                </a:cxn>
                <a:cxn ang="0">
                  <a:pos x="T6" y="T7"/>
                </a:cxn>
                <a:cxn ang="0">
                  <a:pos x="T8" y="T9"/>
                </a:cxn>
              </a:cxnLst>
              <a:rect l="0" t="0" r="r" b="b"/>
              <a:pathLst>
                <a:path w="250" h="80">
                  <a:moveTo>
                    <a:pt x="249" y="0"/>
                  </a:moveTo>
                  <a:lnTo>
                    <a:pt x="11" y="68"/>
                  </a:lnTo>
                  <a:lnTo>
                    <a:pt x="0" y="79"/>
                  </a:lnTo>
                  <a:lnTo>
                    <a:pt x="249" y="11"/>
                  </a:lnTo>
                  <a:lnTo>
                    <a:pt x="2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4655">
              <a:extLst>
                <a:ext uri="{FF2B5EF4-FFF2-40B4-BE49-F238E27FC236}">
                  <a16:creationId xmlns:a16="http://schemas.microsoft.com/office/drawing/2014/main" id="{94E2CD32-2C68-1DC9-2A04-716D30B0E2EC}"/>
                </a:ext>
              </a:extLst>
            </p:cNvPr>
            <p:cNvSpPr>
              <a:spLocks noChangeArrowheads="1"/>
            </p:cNvSpPr>
            <p:nvPr/>
          </p:nvSpPr>
          <p:spPr bwMode="auto">
            <a:xfrm>
              <a:off x="17875775" y="10844214"/>
              <a:ext cx="1587" cy="15875"/>
            </a:xfrm>
            <a:custGeom>
              <a:avLst/>
              <a:gdLst>
                <a:gd name="T0" fmla="*/ 0 w 1"/>
                <a:gd name="T1" fmla="*/ 0 h 46"/>
                <a:gd name="T2" fmla="*/ 0 w 1"/>
                <a:gd name="T3" fmla="*/ 12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2"/>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4656">
              <a:extLst>
                <a:ext uri="{FF2B5EF4-FFF2-40B4-BE49-F238E27FC236}">
                  <a16:creationId xmlns:a16="http://schemas.microsoft.com/office/drawing/2014/main" id="{E9B8D2B3-D35F-D644-1F28-351D68B2DC47}"/>
                </a:ext>
              </a:extLst>
            </p:cNvPr>
            <p:cNvSpPr>
              <a:spLocks noChangeArrowheads="1"/>
            </p:cNvSpPr>
            <p:nvPr/>
          </p:nvSpPr>
          <p:spPr bwMode="auto">
            <a:xfrm>
              <a:off x="17875775" y="10844214"/>
              <a:ext cx="1587" cy="15875"/>
            </a:xfrm>
            <a:custGeom>
              <a:avLst/>
              <a:gdLst>
                <a:gd name="T0" fmla="*/ 0 w 1"/>
                <a:gd name="T1" fmla="*/ 0 h 46"/>
                <a:gd name="T2" fmla="*/ 0 w 1"/>
                <a:gd name="T3" fmla="*/ 12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2"/>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4657">
              <a:extLst>
                <a:ext uri="{FF2B5EF4-FFF2-40B4-BE49-F238E27FC236}">
                  <a16:creationId xmlns:a16="http://schemas.microsoft.com/office/drawing/2014/main" id="{BF722967-CE19-698A-1604-8308948CED27}"/>
                </a:ext>
              </a:extLst>
            </p:cNvPr>
            <p:cNvSpPr>
              <a:spLocks noChangeArrowheads="1"/>
            </p:cNvSpPr>
            <p:nvPr/>
          </p:nvSpPr>
          <p:spPr bwMode="auto">
            <a:xfrm>
              <a:off x="17875775" y="10912476"/>
              <a:ext cx="4762" cy="61913"/>
            </a:xfrm>
            <a:custGeom>
              <a:avLst/>
              <a:gdLst>
                <a:gd name="T0" fmla="*/ 11 w 12"/>
                <a:gd name="T1" fmla="*/ 0 h 171"/>
                <a:gd name="T2" fmla="*/ 0 w 12"/>
                <a:gd name="T3" fmla="*/ 12 h 171"/>
                <a:gd name="T4" fmla="*/ 0 w 12"/>
                <a:gd name="T5" fmla="*/ 148 h 171"/>
                <a:gd name="T6" fmla="*/ 0 w 12"/>
                <a:gd name="T7" fmla="*/ 148 h 171"/>
                <a:gd name="T8" fmla="*/ 0 w 12"/>
                <a:gd name="T9" fmla="*/ 170 h 171"/>
                <a:gd name="T10" fmla="*/ 11 w 12"/>
                <a:gd name="T11" fmla="*/ 170 h 171"/>
                <a:gd name="T12" fmla="*/ 11 w 12"/>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2" h="171">
                  <a:moveTo>
                    <a:pt x="11" y="0"/>
                  </a:moveTo>
                  <a:lnTo>
                    <a:pt x="0" y="12"/>
                  </a:lnTo>
                  <a:lnTo>
                    <a:pt x="0" y="148"/>
                  </a:lnTo>
                  <a:lnTo>
                    <a:pt x="0" y="148"/>
                  </a:lnTo>
                  <a:lnTo>
                    <a:pt x="0" y="170"/>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4658">
              <a:extLst>
                <a:ext uri="{FF2B5EF4-FFF2-40B4-BE49-F238E27FC236}">
                  <a16:creationId xmlns:a16="http://schemas.microsoft.com/office/drawing/2014/main" id="{A4D028FD-2099-AEDB-A87B-EC7638AC03D2}"/>
                </a:ext>
              </a:extLst>
            </p:cNvPr>
            <p:cNvSpPr>
              <a:spLocks noChangeArrowheads="1"/>
            </p:cNvSpPr>
            <p:nvPr/>
          </p:nvSpPr>
          <p:spPr bwMode="auto">
            <a:xfrm>
              <a:off x="17875775" y="10912476"/>
              <a:ext cx="4762" cy="61913"/>
            </a:xfrm>
            <a:custGeom>
              <a:avLst/>
              <a:gdLst>
                <a:gd name="T0" fmla="*/ 11 w 12"/>
                <a:gd name="T1" fmla="*/ 0 h 171"/>
                <a:gd name="T2" fmla="*/ 0 w 12"/>
                <a:gd name="T3" fmla="*/ 12 h 171"/>
                <a:gd name="T4" fmla="*/ 0 w 12"/>
                <a:gd name="T5" fmla="*/ 148 h 171"/>
                <a:gd name="T6" fmla="*/ 0 w 12"/>
                <a:gd name="T7" fmla="*/ 148 h 171"/>
                <a:gd name="T8" fmla="*/ 0 w 12"/>
                <a:gd name="T9" fmla="*/ 170 h 171"/>
                <a:gd name="T10" fmla="*/ 11 w 12"/>
                <a:gd name="T11" fmla="*/ 170 h 171"/>
                <a:gd name="T12" fmla="*/ 11 w 12"/>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2" h="171">
                  <a:moveTo>
                    <a:pt x="11" y="0"/>
                  </a:moveTo>
                  <a:lnTo>
                    <a:pt x="0" y="12"/>
                  </a:lnTo>
                  <a:lnTo>
                    <a:pt x="0" y="148"/>
                  </a:lnTo>
                  <a:lnTo>
                    <a:pt x="0" y="148"/>
                  </a:lnTo>
                  <a:lnTo>
                    <a:pt x="0" y="170"/>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4659">
              <a:extLst>
                <a:ext uri="{FF2B5EF4-FFF2-40B4-BE49-F238E27FC236}">
                  <a16:creationId xmlns:a16="http://schemas.microsoft.com/office/drawing/2014/main" id="{DF4D8FFE-85E0-0129-6341-24E1164D15B6}"/>
                </a:ext>
              </a:extLst>
            </p:cNvPr>
            <p:cNvSpPr>
              <a:spLocks noChangeArrowheads="1"/>
            </p:cNvSpPr>
            <p:nvPr/>
          </p:nvSpPr>
          <p:spPr bwMode="auto">
            <a:xfrm>
              <a:off x="17878950" y="10239375"/>
              <a:ext cx="736552" cy="736600"/>
            </a:xfrm>
            <a:custGeom>
              <a:avLst/>
              <a:gdLst>
                <a:gd name="T0" fmla="*/ 2043 w 2044"/>
                <a:gd name="T1" fmla="*/ 0 h 2044"/>
                <a:gd name="T2" fmla="*/ 1804 w 2044"/>
                <a:gd name="T3" fmla="*/ 68 h 2044"/>
                <a:gd name="T4" fmla="*/ 0 w 2044"/>
                <a:gd name="T5" fmla="*/ 1873 h 2044"/>
                <a:gd name="T6" fmla="*/ 0 w 2044"/>
                <a:gd name="T7" fmla="*/ 2043 h 2044"/>
                <a:gd name="T8" fmla="*/ 2043 w 2044"/>
                <a:gd name="T9" fmla="*/ 0 h 2044"/>
              </a:gdLst>
              <a:ahLst/>
              <a:cxnLst>
                <a:cxn ang="0">
                  <a:pos x="T0" y="T1"/>
                </a:cxn>
                <a:cxn ang="0">
                  <a:pos x="T2" y="T3"/>
                </a:cxn>
                <a:cxn ang="0">
                  <a:pos x="T4" y="T5"/>
                </a:cxn>
                <a:cxn ang="0">
                  <a:pos x="T6" y="T7"/>
                </a:cxn>
                <a:cxn ang="0">
                  <a:pos x="T8" y="T9"/>
                </a:cxn>
              </a:cxnLst>
              <a:rect l="0" t="0" r="r" b="b"/>
              <a:pathLst>
                <a:path w="2044" h="2044">
                  <a:moveTo>
                    <a:pt x="2043" y="0"/>
                  </a:moveTo>
                  <a:lnTo>
                    <a:pt x="1804" y="68"/>
                  </a:lnTo>
                  <a:lnTo>
                    <a:pt x="0" y="1873"/>
                  </a:lnTo>
                  <a:lnTo>
                    <a:pt x="0" y="2043"/>
                  </a:lnTo>
                  <a:lnTo>
                    <a:pt x="20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4660">
              <a:extLst>
                <a:ext uri="{FF2B5EF4-FFF2-40B4-BE49-F238E27FC236}">
                  <a16:creationId xmlns:a16="http://schemas.microsoft.com/office/drawing/2014/main" id="{FDDB6847-3BCE-222B-B4FC-B075A1F04E0C}"/>
                </a:ext>
              </a:extLst>
            </p:cNvPr>
            <p:cNvSpPr>
              <a:spLocks noChangeArrowheads="1"/>
            </p:cNvSpPr>
            <p:nvPr/>
          </p:nvSpPr>
          <p:spPr bwMode="auto">
            <a:xfrm>
              <a:off x="17878950" y="10239375"/>
              <a:ext cx="736552" cy="736600"/>
            </a:xfrm>
            <a:custGeom>
              <a:avLst/>
              <a:gdLst>
                <a:gd name="T0" fmla="*/ 2043 w 2044"/>
                <a:gd name="T1" fmla="*/ 0 h 2044"/>
                <a:gd name="T2" fmla="*/ 1804 w 2044"/>
                <a:gd name="T3" fmla="*/ 68 h 2044"/>
                <a:gd name="T4" fmla="*/ 0 w 2044"/>
                <a:gd name="T5" fmla="*/ 1873 h 2044"/>
                <a:gd name="T6" fmla="*/ 0 w 2044"/>
                <a:gd name="T7" fmla="*/ 2043 h 2044"/>
                <a:gd name="T8" fmla="*/ 2043 w 2044"/>
                <a:gd name="T9" fmla="*/ 0 h 2044"/>
              </a:gdLst>
              <a:ahLst/>
              <a:cxnLst>
                <a:cxn ang="0">
                  <a:pos x="T0" y="T1"/>
                </a:cxn>
                <a:cxn ang="0">
                  <a:pos x="T2" y="T3"/>
                </a:cxn>
                <a:cxn ang="0">
                  <a:pos x="T4" y="T5"/>
                </a:cxn>
                <a:cxn ang="0">
                  <a:pos x="T6" y="T7"/>
                </a:cxn>
                <a:cxn ang="0">
                  <a:pos x="T8" y="T9"/>
                </a:cxn>
              </a:cxnLst>
              <a:rect l="0" t="0" r="r" b="b"/>
              <a:pathLst>
                <a:path w="2044" h="2044">
                  <a:moveTo>
                    <a:pt x="2043" y="0"/>
                  </a:moveTo>
                  <a:lnTo>
                    <a:pt x="1804" y="68"/>
                  </a:lnTo>
                  <a:lnTo>
                    <a:pt x="0" y="1873"/>
                  </a:lnTo>
                  <a:lnTo>
                    <a:pt x="0" y="2043"/>
                  </a:lnTo>
                  <a:lnTo>
                    <a:pt x="20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4661">
              <a:extLst>
                <a:ext uri="{FF2B5EF4-FFF2-40B4-BE49-F238E27FC236}">
                  <a16:creationId xmlns:a16="http://schemas.microsoft.com/office/drawing/2014/main" id="{49F9EC70-9315-B50F-B4F9-336CC81685D4}"/>
                </a:ext>
              </a:extLst>
            </p:cNvPr>
            <p:cNvSpPr>
              <a:spLocks noChangeArrowheads="1"/>
            </p:cNvSpPr>
            <p:nvPr/>
          </p:nvSpPr>
          <p:spPr bwMode="auto">
            <a:xfrm>
              <a:off x="18528195" y="10239375"/>
              <a:ext cx="85719" cy="25400"/>
            </a:xfrm>
            <a:custGeom>
              <a:avLst/>
              <a:gdLst>
                <a:gd name="T0" fmla="*/ 239 w 240"/>
                <a:gd name="T1" fmla="*/ 0 h 69"/>
                <a:gd name="T2" fmla="*/ 0 w 240"/>
                <a:gd name="T3" fmla="*/ 68 h 69"/>
                <a:gd name="T4" fmla="*/ 0 w 240"/>
                <a:gd name="T5" fmla="*/ 68 h 69"/>
                <a:gd name="T6" fmla="*/ 239 w 240"/>
                <a:gd name="T7" fmla="*/ 0 h 69"/>
              </a:gdLst>
              <a:ahLst/>
              <a:cxnLst>
                <a:cxn ang="0">
                  <a:pos x="T0" y="T1"/>
                </a:cxn>
                <a:cxn ang="0">
                  <a:pos x="T2" y="T3"/>
                </a:cxn>
                <a:cxn ang="0">
                  <a:pos x="T4" y="T5"/>
                </a:cxn>
                <a:cxn ang="0">
                  <a:pos x="T6" y="T7"/>
                </a:cxn>
              </a:cxnLst>
              <a:rect l="0" t="0" r="r" b="b"/>
              <a:pathLst>
                <a:path w="240" h="69">
                  <a:moveTo>
                    <a:pt x="239" y="0"/>
                  </a:moveTo>
                  <a:lnTo>
                    <a:pt x="0" y="68"/>
                  </a:lnTo>
                  <a:lnTo>
                    <a:pt x="0" y="68"/>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4662">
              <a:extLst>
                <a:ext uri="{FF2B5EF4-FFF2-40B4-BE49-F238E27FC236}">
                  <a16:creationId xmlns:a16="http://schemas.microsoft.com/office/drawing/2014/main" id="{B0CC4751-1306-5480-EEEC-E34D884B25A9}"/>
                </a:ext>
              </a:extLst>
            </p:cNvPr>
            <p:cNvSpPr>
              <a:spLocks noChangeArrowheads="1"/>
            </p:cNvSpPr>
            <p:nvPr/>
          </p:nvSpPr>
          <p:spPr bwMode="auto">
            <a:xfrm>
              <a:off x="18528195" y="10239375"/>
              <a:ext cx="85719" cy="25400"/>
            </a:xfrm>
            <a:custGeom>
              <a:avLst/>
              <a:gdLst>
                <a:gd name="T0" fmla="*/ 239 w 240"/>
                <a:gd name="T1" fmla="*/ 0 h 69"/>
                <a:gd name="T2" fmla="*/ 0 w 240"/>
                <a:gd name="T3" fmla="*/ 68 h 69"/>
                <a:gd name="T4" fmla="*/ 0 w 240"/>
                <a:gd name="T5" fmla="*/ 68 h 69"/>
                <a:gd name="T6" fmla="*/ 239 w 240"/>
                <a:gd name="T7" fmla="*/ 0 h 69"/>
              </a:gdLst>
              <a:ahLst/>
              <a:cxnLst>
                <a:cxn ang="0">
                  <a:pos x="T0" y="T1"/>
                </a:cxn>
                <a:cxn ang="0">
                  <a:pos x="T2" y="T3"/>
                </a:cxn>
                <a:cxn ang="0">
                  <a:pos x="T4" y="T5"/>
                </a:cxn>
                <a:cxn ang="0">
                  <a:pos x="T6" y="T7"/>
                </a:cxn>
              </a:cxnLst>
              <a:rect l="0" t="0" r="r" b="b"/>
              <a:pathLst>
                <a:path w="240" h="69">
                  <a:moveTo>
                    <a:pt x="239" y="0"/>
                  </a:moveTo>
                  <a:lnTo>
                    <a:pt x="0" y="68"/>
                  </a:lnTo>
                  <a:lnTo>
                    <a:pt x="0" y="68"/>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4663">
              <a:extLst>
                <a:ext uri="{FF2B5EF4-FFF2-40B4-BE49-F238E27FC236}">
                  <a16:creationId xmlns:a16="http://schemas.microsoft.com/office/drawing/2014/main" id="{EF0BB917-0E6D-B3D3-1552-07120E852E7C}"/>
                </a:ext>
              </a:extLst>
            </p:cNvPr>
            <p:cNvSpPr>
              <a:spLocks noChangeArrowheads="1"/>
            </p:cNvSpPr>
            <p:nvPr/>
          </p:nvSpPr>
          <p:spPr bwMode="auto">
            <a:xfrm>
              <a:off x="17875775" y="10966450"/>
              <a:ext cx="1587" cy="12700"/>
            </a:xfrm>
            <a:custGeom>
              <a:avLst/>
              <a:gdLst>
                <a:gd name="T0" fmla="*/ 0 w 1"/>
                <a:gd name="T1" fmla="*/ 0 h 35"/>
                <a:gd name="T2" fmla="*/ 0 w 1"/>
                <a:gd name="T3" fmla="*/ 0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4664">
              <a:extLst>
                <a:ext uri="{FF2B5EF4-FFF2-40B4-BE49-F238E27FC236}">
                  <a16:creationId xmlns:a16="http://schemas.microsoft.com/office/drawing/2014/main" id="{A6D7F54F-D32C-82F1-E0E5-D98CA6E1A6C3}"/>
                </a:ext>
              </a:extLst>
            </p:cNvPr>
            <p:cNvSpPr>
              <a:spLocks noChangeArrowheads="1"/>
            </p:cNvSpPr>
            <p:nvPr/>
          </p:nvSpPr>
          <p:spPr bwMode="auto">
            <a:xfrm>
              <a:off x="17875775" y="10966450"/>
              <a:ext cx="1587" cy="12700"/>
            </a:xfrm>
            <a:custGeom>
              <a:avLst/>
              <a:gdLst>
                <a:gd name="T0" fmla="*/ 0 w 1"/>
                <a:gd name="T1" fmla="*/ 0 h 35"/>
                <a:gd name="T2" fmla="*/ 0 w 1"/>
                <a:gd name="T3" fmla="*/ 0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4665">
              <a:extLst>
                <a:ext uri="{FF2B5EF4-FFF2-40B4-BE49-F238E27FC236}">
                  <a16:creationId xmlns:a16="http://schemas.microsoft.com/office/drawing/2014/main" id="{E7D8C41E-4FF9-6F25-4224-543C8DEFC322}"/>
                </a:ext>
              </a:extLst>
            </p:cNvPr>
            <p:cNvSpPr>
              <a:spLocks noChangeArrowheads="1"/>
            </p:cNvSpPr>
            <p:nvPr/>
          </p:nvSpPr>
          <p:spPr bwMode="auto">
            <a:xfrm>
              <a:off x="17875775" y="11031539"/>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71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7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4666">
              <a:extLst>
                <a:ext uri="{FF2B5EF4-FFF2-40B4-BE49-F238E27FC236}">
                  <a16:creationId xmlns:a16="http://schemas.microsoft.com/office/drawing/2014/main" id="{A4D7FFD3-E3FE-BFB7-66A2-EFE0E81957CE}"/>
                </a:ext>
              </a:extLst>
            </p:cNvPr>
            <p:cNvSpPr>
              <a:spLocks noChangeArrowheads="1"/>
            </p:cNvSpPr>
            <p:nvPr/>
          </p:nvSpPr>
          <p:spPr bwMode="auto">
            <a:xfrm>
              <a:off x="17875775" y="11031539"/>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71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7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4667">
              <a:extLst>
                <a:ext uri="{FF2B5EF4-FFF2-40B4-BE49-F238E27FC236}">
                  <a16:creationId xmlns:a16="http://schemas.microsoft.com/office/drawing/2014/main" id="{7E98090A-2744-E00C-9AA3-7060C3E7CBF3}"/>
                </a:ext>
              </a:extLst>
            </p:cNvPr>
            <p:cNvSpPr>
              <a:spLocks noChangeArrowheads="1"/>
            </p:cNvSpPr>
            <p:nvPr/>
          </p:nvSpPr>
          <p:spPr bwMode="auto">
            <a:xfrm>
              <a:off x="17878950" y="10190164"/>
              <a:ext cx="903228" cy="903287"/>
            </a:xfrm>
            <a:custGeom>
              <a:avLst/>
              <a:gdLst>
                <a:gd name="T0" fmla="*/ 2508 w 2509"/>
                <a:gd name="T1" fmla="*/ 0 h 2510"/>
                <a:gd name="T2" fmla="*/ 2270 w 2509"/>
                <a:gd name="T3" fmla="*/ 68 h 2510"/>
                <a:gd name="T4" fmla="*/ 0 w 2509"/>
                <a:gd name="T5" fmla="*/ 2338 h 2510"/>
                <a:gd name="T6" fmla="*/ 0 w 2509"/>
                <a:gd name="T7" fmla="*/ 2509 h 2510"/>
                <a:gd name="T8" fmla="*/ 2508 w 2509"/>
                <a:gd name="T9" fmla="*/ 0 h 2510"/>
              </a:gdLst>
              <a:ahLst/>
              <a:cxnLst>
                <a:cxn ang="0">
                  <a:pos x="T0" y="T1"/>
                </a:cxn>
                <a:cxn ang="0">
                  <a:pos x="T2" y="T3"/>
                </a:cxn>
                <a:cxn ang="0">
                  <a:pos x="T4" y="T5"/>
                </a:cxn>
                <a:cxn ang="0">
                  <a:pos x="T6" y="T7"/>
                </a:cxn>
                <a:cxn ang="0">
                  <a:pos x="T8" y="T9"/>
                </a:cxn>
              </a:cxnLst>
              <a:rect l="0" t="0" r="r" b="b"/>
              <a:pathLst>
                <a:path w="2509" h="2510">
                  <a:moveTo>
                    <a:pt x="2508" y="0"/>
                  </a:moveTo>
                  <a:lnTo>
                    <a:pt x="2270" y="68"/>
                  </a:lnTo>
                  <a:lnTo>
                    <a:pt x="0" y="2338"/>
                  </a:lnTo>
                  <a:lnTo>
                    <a:pt x="0" y="2509"/>
                  </a:lnTo>
                  <a:lnTo>
                    <a:pt x="250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0" name="Freeform 4668">
              <a:extLst>
                <a:ext uri="{FF2B5EF4-FFF2-40B4-BE49-F238E27FC236}">
                  <a16:creationId xmlns:a16="http://schemas.microsoft.com/office/drawing/2014/main" id="{4D8148E0-6A03-2611-11DE-C7BA3B0B54A9}"/>
                </a:ext>
              </a:extLst>
            </p:cNvPr>
            <p:cNvSpPr>
              <a:spLocks noChangeArrowheads="1"/>
            </p:cNvSpPr>
            <p:nvPr/>
          </p:nvSpPr>
          <p:spPr bwMode="auto">
            <a:xfrm>
              <a:off x="17878950" y="10190164"/>
              <a:ext cx="903228" cy="903287"/>
            </a:xfrm>
            <a:custGeom>
              <a:avLst/>
              <a:gdLst>
                <a:gd name="T0" fmla="*/ 2508 w 2509"/>
                <a:gd name="T1" fmla="*/ 0 h 2510"/>
                <a:gd name="T2" fmla="*/ 2270 w 2509"/>
                <a:gd name="T3" fmla="*/ 68 h 2510"/>
                <a:gd name="T4" fmla="*/ 0 w 2509"/>
                <a:gd name="T5" fmla="*/ 2338 h 2510"/>
                <a:gd name="T6" fmla="*/ 0 w 2509"/>
                <a:gd name="T7" fmla="*/ 2509 h 2510"/>
                <a:gd name="T8" fmla="*/ 2508 w 2509"/>
                <a:gd name="T9" fmla="*/ 0 h 2510"/>
              </a:gdLst>
              <a:ahLst/>
              <a:cxnLst>
                <a:cxn ang="0">
                  <a:pos x="T0" y="T1"/>
                </a:cxn>
                <a:cxn ang="0">
                  <a:pos x="T2" y="T3"/>
                </a:cxn>
                <a:cxn ang="0">
                  <a:pos x="T4" y="T5"/>
                </a:cxn>
                <a:cxn ang="0">
                  <a:pos x="T6" y="T7"/>
                </a:cxn>
                <a:cxn ang="0">
                  <a:pos x="T8" y="T9"/>
                </a:cxn>
              </a:cxnLst>
              <a:rect l="0" t="0" r="r" b="b"/>
              <a:pathLst>
                <a:path w="2509" h="2510">
                  <a:moveTo>
                    <a:pt x="2508" y="0"/>
                  </a:moveTo>
                  <a:lnTo>
                    <a:pt x="2270" y="68"/>
                  </a:lnTo>
                  <a:lnTo>
                    <a:pt x="0" y="2338"/>
                  </a:lnTo>
                  <a:lnTo>
                    <a:pt x="0" y="2509"/>
                  </a:lnTo>
                  <a:lnTo>
                    <a:pt x="250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1" name="Freeform 4669">
              <a:extLst>
                <a:ext uri="{FF2B5EF4-FFF2-40B4-BE49-F238E27FC236}">
                  <a16:creationId xmlns:a16="http://schemas.microsoft.com/office/drawing/2014/main" id="{81409D1F-3628-6907-388B-34A8DFCFA37A}"/>
                </a:ext>
              </a:extLst>
            </p:cNvPr>
            <p:cNvSpPr>
              <a:spLocks noChangeArrowheads="1"/>
            </p:cNvSpPr>
            <p:nvPr/>
          </p:nvSpPr>
          <p:spPr bwMode="auto">
            <a:xfrm>
              <a:off x="18696459" y="10190163"/>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4670">
              <a:extLst>
                <a:ext uri="{FF2B5EF4-FFF2-40B4-BE49-F238E27FC236}">
                  <a16:creationId xmlns:a16="http://schemas.microsoft.com/office/drawing/2014/main" id="{2B9DC4D7-8312-36D9-2D78-85663DE748AC}"/>
                </a:ext>
              </a:extLst>
            </p:cNvPr>
            <p:cNvSpPr>
              <a:spLocks noChangeArrowheads="1"/>
            </p:cNvSpPr>
            <p:nvPr/>
          </p:nvSpPr>
          <p:spPr bwMode="auto">
            <a:xfrm>
              <a:off x="18696459" y="10190163"/>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4671">
              <a:extLst>
                <a:ext uri="{FF2B5EF4-FFF2-40B4-BE49-F238E27FC236}">
                  <a16:creationId xmlns:a16="http://schemas.microsoft.com/office/drawing/2014/main" id="{0C8B1BA4-0BE6-96DA-6DE3-43FF4EBEA07B}"/>
                </a:ext>
              </a:extLst>
            </p:cNvPr>
            <p:cNvSpPr>
              <a:spLocks noChangeArrowheads="1"/>
            </p:cNvSpPr>
            <p:nvPr/>
          </p:nvSpPr>
          <p:spPr bwMode="auto">
            <a:xfrm>
              <a:off x="17875775" y="11083926"/>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4672">
              <a:extLst>
                <a:ext uri="{FF2B5EF4-FFF2-40B4-BE49-F238E27FC236}">
                  <a16:creationId xmlns:a16="http://schemas.microsoft.com/office/drawing/2014/main" id="{4391F192-C931-227E-DC3D-1433FFF87973}"/>
                </a:ext>
              </a:extLst>
            </p:cNvPr>
            <p:cNvSpPr>
              <a:spLocks noChangeArrowheads="1"/>
            </p:cNvSpPr>
            <p:nvPr/>
          </p:nvSpPr>
          <p:spPr bwMode="auto">
            <a:xfrm>
              <a:off x="17875775" y="11083926"/>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4673">
              <a:extLst>
                <a:ext uri="{FF2B5EF4-FFF2-40B4-BE49-F238E27FC236}">
                  <a16:creationId xmlns:a16="http://schemas.microsoft.com/office/drawing/2014/main" id="{7118F80F-A87C-7518-C3D4-28BA430F7166}"/>
                </a:ext>
              </a:extLst>
            </p:cNvPr>
            <p:cNvSpPr>
              <a:spLocks noChangeArrowheads="1"/>
            </p:cNvSpPr>
            <p:nvPr/>
          </p:nvSpPr>
          <p:spPr bwMode="auto">
            <a:xfrm>
              <a:off x="17875775" y="11153776"/>
              <a:ext cx="4762" cy="61913"/>
            </a:xfrm>
            <a:custGeom>
              <a:avLst/>
              <a:gdLst>
                <a:gd name="T0" fmla="*/ 11 w 12"/>
                <a:gd name="T1" fmla="*/ 0 h 171"/>
                <a:gd name="T2" fmla="*/ 0 w 12"/>
                <a:gd name="T3" fmla="*/ 11 h 171"/>
                <a:gd name="T4" fmla="*/ 0 w 12"/>
                <a:gd name="T5" fmla="*/ 148 h 171"/>
                <a:gd name="T6" fmla="*/ 0 w 12"/>
                <a:gd name="T7" fmla="*/ 136 h 171"/>
                <a:gd name="T8" fmla="*/ 0 w 12"/>
                <a:gd name="T9" fmla="*/ 170 h 171"/>
                <a:gd name="T10" fmla="*/ 11 w 12"/>
                <a:gd name="T11" fmla="*/ 170 h 171"/>
                <a:gd name="T12" fmla="*/ 11 w 12"/>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2" h="171">
                  <a:moveTo>
                    <a:pt x="11" y="0"/>
                  </a:moveTo>
                  <a:lnTo>
                    <a:pt x="0" y="11"/>
                  </a:lnTo>
                  <a:lnTo>
                    <a:pt x="0" y="148"/>
                  </a:lnTo>
                  <a:lnTo>
                    <a:pt x="0" y="136"/>
                  </a:lnTo>
                  <a:lnTo>
                    <a:pt x="0" y="170"/>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4674">
              <a:extLst>
                <a:ext uri="{FF2B5EF4-FFF2-40B4-BE49-F238E27FC236}">
                  <a16:creationId xmlns:a16="http://schemas.microsoft.com/office/drawing/2014/main" id="{73A8ED61-EA0F-65E8-0C4E-B98282D7D136}"/>
                </a:ext>
              </a:extLst>
            </p:cNvPr>
            <p:cNvSpPr>
              <a:spLocks noChangeArrowheads="1"/>
            </p:cNvSpPr>
            <p:nvPr/>
          </p:nvSpPr>
          <p:spPr bwMode="auto">
            <a:xfrm>
              <a:off x="17875775" y="11153776"/>
              <a:ext cx="4762" cy="61913"/>
            </a:xfrm>
            <a:custGeom>
              <a:avLst/>
              <a:gdLst>
                <a:gd name="T0" fmla="*/ 11 w 12"/>
                <a:gd name="T1" fmla="*/ 0 h 171"/>
                <a:gd name="T2" fmla="*/ 0 w 12"/>
                <a:gd name="T3" fmla="*/ 11 h 171"/>
                <a:gd name="T4" fmla="*/ 0 w 12"/>
                <a:gd name="T5" fmla="*/ 148 h 171"/>
                <a:gd name="T6" fmla="*/ 0 w 12"/>
                <a:gd name="T7" fmla="*/ 136 h 171"/>
                <a:gd name="T8" fmla="*/ 0 w 12"/>
                <a:gd name="T9" fmla="*/ 170 h 171"/>
                <a:gd name="T10" fmla="*/ 11 w 12"/>
                <a:gd name="T11" fmla="*/ 170 h 171"/>
                <a:gd name="T12" fmla="*/ 11 w 12"/>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2" h="171">
                  <a:moveTo>
                    <a:pt x="11" y="0"/>
                  </a:moveTo>
                  <a:lnTo>
                    <a:pt x="0" y="11"/>
                  </a:lnTo>
                  <a:lnTo>
                    <a:pt x="0" y="148"/>
                  </a:lnTo>
                  <a:lnTo>
                    <a:pt x="0" y="136"/>
                  </a:lnTo>
                  <a:lnTo>
                    <a:pt x="0" y="170"/>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4675">
              <a:extLst>
                <a:ext uri="{FF2B5EF4-FFF2-40B4-BE49-F238E27FC236}">
                  <a16:creationId xmlns:a16="http://schemas.microsoft.com/office/drawing/2014/main" id="{951EB04A-B448-07D7-9124-FA983CC1923C}"/>
                </a:ext>
              </a:extLst>
            </p:cNvPr>
            <p:cNvSpPr>
              <a:spLocks noChangeArrowheads="1"/>
            </p:cNvSpPr>
            <p:nvPr/>
          </p:nvSpPr>
          <p:spPr bwMode="auto">
            <a:xfrm>
              <a:off x="17878950" y="10144126"/>
              <a:ext cx="1071492" cy="1071563"/>
            </a:xfrm>
            <a:custGeom>
              <a:avLst/>
              <a:gdLst>
                <a:gd name="T0" fmla="*/ 2974 w 2975"/>
                <a:gd name="T1" fmla="*/ 0 h 2975"/>
                <a:gd name="T2" fmla="*/ 2735 w 2975"/>
                <a:gd name="T3" fmla="*/ 68 h 2975"/>
                <a:gd name="T4" fmla="*/ 0 w 2975"/>
                <a:gd name="T5" fmla="*/ 2804 h 2975"/>
                <a:gd name="T6" fmla="*/ 0 w 2975"/>
                <a:gd name="T7" fmla="*/ 2974 h 2975"/>
                <a:gd name="T8" fmla="*/ 2974 w 2975"/>
                <a:gd name="T9" fmla="*/ 0 h 2975"/>
              </a:gdLst>
              <a:ahLst/>
              <a:cxnLst>
                <a:cxn ang="0">
                  <a:pos x="T0" y="T1"/>
                </a:cxn>
                <a:cxn ang="0">
                  <a:pos x="T2" y="T3"/>
                </a:cxn>
                <a:cxn ang="0">
                  <a:pos x="T4" y="T5"/>
                </a:cxn>
                <a:cxn ang="0">
                  <a:pos x="T6" y="T7"/>
                </a:cxn>
                <a:cxn ang="0">
                  <a:pos x="T8" y="T9"/>
                </a:cxn>
              </a:cxnLst>
              <a:rect l="0" t="0" r="r" b="b"/>
              <a:pathLst>
                <a:path w="2975" h="2975">
                  <a:moveTo>
                    <a:pt x="2974" y="0"/>
                  </a:moveTo>
                  <a:lnTo>
                    <a:pt x="2735" y="68"/>
                  </a:lnTo>
                  <a:lnTo>
                    <a:pt x="0" y="2804"/>
                  </a:lnTo>
                  <a:lnTo>
                    <a:pt x="0" y="2974"/>
                  </a:lnTo>
                  <a:lnTo>
                    <a:pt x="297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4676">
              <a:extLst>
                <a:ext uri="{FF2B5EF4-FFF2-40B4-BE49-F238E27FC236}">
                  <a16:creationId xmlns:a16="http://schemas.microsoft.com/office/drawing/2014/main" id="{84E57FC1-5E0C-3D68-F096-FC7D361B5606}"/>
                </a:ext>
              </a:extLst>
            </p:cNvPr>
            <p:cNvSpPr>
              <a:spLocks noChangeArrowheads="1"/>
            </p:cNvSpPr>
            <p:nvPr/>
          </p:nvSpPr>
          <p:spPr bwMode="auto">
            <a:xfrm>
              <a:off x="17878950" y="10144126"/>
              <a:ext cx="1071492" cy="1071563"/>
            </a:xfrm>
            <a:custGeom>
              <a:avLst/>
              <a:gdLst>
                <a:gd name="T0" fmla="*/ 2974 w 2975"/>
                <a:gd name="T1" fmla="*/ 0 h 2975"/>
                <a:gd name="T2" fmla="*/ 2735 w 2975"/>
                <a:gd name="T3" fmla="*/ 68 h 2975"/>
                <a:gd name="T4" fmla="*/ 0 w 2975"/>
                <a:gd name="T5" fmla="*/ 2804 h 2975"/>
                <a:gd name="T6" fmla="*/ 0 w 2975"/>
                <a:gd name="T7" fmla="*/ 2974 h 2975"/>
                <a:gd name="T8" fmla="*/ 2974 w 2975"/>
                <a:gd name="T9" fmla="*/ 0 h 2975"/>
              </a:gdLst>
              <a:ahLst/>
              <a:cxnLst>
                <a:cxn ang="0">
                  <a:pos x="T0" y="T1"/>
                </a:cxn>
                <a:cxn ang="0">
                  <a:pos x="T2" y="T3"/>
                </a:cxn>
                <a:cxn ang="0">
                  <a:pos x="T4" y="T5"/>
                </a:cxn>
                <a:cxn ang="0">
                  <a:pos x="T6" y="T7"/>
                </a:cxn>
                <a:cxn ang="0">
                  <a:pos x="T8" y="T9"/>
                </a:cxn>
              </a:cxnLst>
              <a:rect l="0" t="0" r="r" b="b"/>
              <a:pathLst>
                <a:path w="2975" h="2975">
                  <a:moveTo>
                    <a:pt x="2974" y="0"/>
                  </a:moveTo>
                  <a:lnTo>
                    <a:pt x="2735" y="68"/>
                  </a:lnTo>
                  <a:lnTo>
                    <a:pt x="0" y="2804"/>
                  </a:lnTo>
                  <a:lnTo>
                    <a:pt x="0" y="2974"/>
                  </a:lnTo>
                  <a:lnTo>
                    <a:pt x="297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4677">
              <a:extLst>
                <a:ext uri="{FF2B5EF4-FFF2-40B4-BE49-F238E27FC236}">
                  <a16:creationId xmlns:a16="http://schemas.microsoft.com/office/drawing/2014/main" id="{D0BA221B-A09C-9656-36DA-525D2344717D}"/>
                </a:ext>
              </a:extLst>
            </p:cNvPr>
            <p:cNvSpPr>
              <a:spLocks noChangeArrowheads="1"/>
            </p:cNvSpPr>
            <p:nvPr/>
          </p:nvSpPr>
          <p:spPr bwMode="auto">
            <a:xfrm>
              <a:off x="18863136" y="10140951"/>
              <a:ext cx="85719" cy="28575"/>
            </a:xfrm>
            <a:custGeom>
              <a:avLst/>
              <a:gdLst>
                <a:gd name="T0" fmla="*/ 239 w 240"/>
                <a:gd name="T1" fmla="*/ 0 h 81"/>
                <a:gd name="T2" fmla="*/ 0 w 240"/>
                <a:gd name="T3" fmla="*/ 69 h 81"/>
                <a:gd name="T4" fmla="*/ 0 w 240"/>
                <a:gd name="T5" fmla="*/ 80 h 81"/>
                <a:gd name="T6" fmla="*/ 239 w 240"/>
                <a:gd name="T7" fmla="*/ 12 h 81"/>
                <a:gd name="T8" fmla="*/ 239 w 240"/>
                <a:gd name="T9" fmla="*/ 0 h 81"/>
              </a:gdLst>
              <a:ahLst/>
              <a:cxnLst>
                <a:cxn ang="0">
                  <a:pos x="T0" y="T1"/>
                </a:cxn>
                <a:cxn ang="0">
                  <a:pos x="T2" y="T3"/>
                </a:cxn>
                <a:cxn ang="0">
                  <a:pos x="T4" y="T5"/>
                </a:cxn>
                <a:cxn ang="0">
                  <a:pos x="T6" y="T7"/>
                </a:cxn>
                <a:cxn ang="0">
                  <a:pos x="T8" y="T9"/>
                </a:cxn>
              </a:cxnLst>
              <a:rect l="0" t="0" r="r" b="b"/>
              <a:pathLst>
                <a:path w="240" h="81">
                  <a:moveTo>
                    <a:pt x="239" y="0"/>
                  </a:moveTo>
                  <a:lnTo>
                    <a:pt x="0" y="69"/>
                  </a:lnTo>
                  <a:lnTo>
                    <a:pt x="0" y="80"/>
                  </a:lnTo>
                  <a:lnTo>
                    <a:pt x="239" y="12"/>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0" name="Freeform 4678">
              <a:extLst>
                <a:ext uri="{FF2B5EF4-FFF2-40B4-BE49-F238E27FC236}">
                  <a16:creationId xmlns:a16="http://schemas.microsoft.com/office/drawing/2014/main" id="{A7F956F0-5FDC-E58C-E69E-C91A3A74E518}"/>
                </a:ext>
              </a:extLst>
            </p:cNvPr>
            <p:cNvSpPr>
              <a:spLocks noChangeArrowheads="1"/>
            </p:cNvSpPr>
            <p:nvPr/>
          </p:nvSpPr>
          <p:spPr bwMode="auto">
            <a:xfrm>
              <a:off x="18863136" y="10140951"/>
              <a:ext cx="85719" cy="28575"/>
            </a:xfrm>
            <a:custGeom>
              <a:avLst/>
              <a:gdLst>
                <a:gd name="T0" fmla="*/ 239 w 240"/>
                <a:gd name="T1" fmla="*/ 0 h 81"/>
                <a:gd name="T2" fmla="*/ 0 w 240"/>
                <a:gd name="T3" fmla="*/ 69 h 81"/>
                <a:gd name="T4" fmla="*/ 0 w 240"/>
                <a:gd name="T5" fmla="*/ 80 h 81"/>
                <a:gd name="T6" fmla="*/ 239 w 240"/>
                <a:gd name="T7" fmla="*/ 12 h 81"/>
                <a:gd name="T8" fmla="*/ 239 w 240"/>
                <a:gd name="T9" fmla="*/ 0 h 81"/>
              </a:gdLst>
              <a:ahLst/>
              <a:cxnLst>
                <a:cxn ang="0">
                  <a:pos x="T0" y="T1"/>
                </a:cxn>
                <a:cxn ang="0">
                  <a:pos x="T2" y="T3"/>
                </a:cxn>
                <a:cxn ang="0">
                  <a:pos x="T4" y="T5"/>
                </a:cxn>
                <a:cxn ang="0">
                  <a:pos x="T6" y="T7"/>
                </a:cxn>
                <a:cxn ang="0">
                  <a:pos x="T8" y="T9"/>
                </a:cxn>
              </a:cxnLst>
              <a:rect l="0" t="0" r="r" b="b"/>
              <a:pathLst>
                <a:path w="240" h="81">
                  <a:moveTo>
                    <a:pt x="239" y="0"/>
                  </a:moveTo>
                  <a:lnTo>
                    <a:pt x="0" y="69"/>
                  </a:lnTo>
                  <a:lnTo>
                    <a:pt x="0" y="80"/>
                  </a:lnTo>
                  <a:lnTo>
                    <a:pt x="239" y="12"/>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1" name="Freeform 4679">
              <a:extLst>
                <a:ext uri="{FF2B5EF4-FFF2-40B4-BE49-F238E27FC236}">
                  <a16:creationId xmlns:a16="http://schemas.microsoft.com/office/drawing/2014/main" id="{5A403E9D-50FC-0F5E-30B6-99D42DD160ED}"/>
                </a:ext>
              </a:extLst>
            </p:cNvPr>
            <p:cNvSpPr>
              <a:spLocks noChangeArrowheads="1"/>
            </p:cNvSpPr>
            <p:nvPr/>
          </p:nvSpPr>
          <p:spPr bwMode="auto">
            <a:xfrm>
              <a:off x="17875775" y="11202989"/>
              <a:ext cx="1587" cy="15875"/>
            </a:xfrm>
            <a:custGeom>
              <a:avLst/>
              <a:gdLst>
                <a:gd name="T0" fmla="*/ 0 w 1"/>
                <a:gd name="T1" fmla="*/ 0 h 46"/>
                <a:gd name="T2" fmla="*/ 0 w 1"/>
                <a:gd name="T3" fmla="*/ 12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2"/>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2" name="Freeform 4680">
              <a:extLst>
                <a:ext uri="{FF2B5EF4-FFF2-40B4-BE49-F238E27FC236}">
                  <a16:creationId xmlns:a16="http://schemas.microsoft.com/office/drawing/2014/main" id="{60BFD766-689C-0E16-CC1E-916C125E9998}"/>
                </a:ext>
              </a:extLst>
            </p:cNvPr>
            <p:cNvSpPr>
              <a:spLocks noChangeArrowheads="1"/>
            </p:cNvSpPr>
            <p:nvPr/>
          </p:nvSpPr>
          <p:spPr bwMode="auto">
            <a:xfrm>
              <a:off x="17875775" y="11202989"/>
              <a:ext cx="1587" cy="15875"/>
            </a:xfrm>
            <a:custGeom>
              <a:avLst/>
              <a:gdLst>
                <a:gd name="T0" fmla="*/ 0 w 1"/>
                <a:gd name="T1" fmla="*/ 0 h 46"/>
                <a:gd name="T2" fmla="*/ 0 w 1"/>
                <a:gd name="T3" fmla="*/ 12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2"/>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3" name="Freeform 4681">
              <a:extLst>
                <a:ext uri="{FF2B5EF4-FFF2-40B4-BE49-F238E27FC236}">
                  <a16:creationId xmlns:a16="http://schemas.microsoft.com/office/drawing/2014/main" id="{C8C758A0-1986-6F1C-2AE0-02632022BAFC}"/>
                </a:ext>
              </a:extLst>
            </p:cNvPr>
            <p:cNvSpPr>
              <a:spLocks noChangeArrowheads="1"/>
            </p:cNvSpPr>
            <p:nvPr/>
          </p:nvSpPr>
          <p:spPr bwMode="auto">
            <a:xfrm>
              <a:off x="17875775" y="11272839"/>
              <a:ext cx="4762" cy="65087"/>
            </a:xfrm>
            <a:custGeom>
              <a:avLst/>
              <a:gdLst>
                <a:gd name="T0" fmla="*/ 11 w 12"/>
                <a:gd name="T1" fmla="*/ 0 h 183"/>
                <a:gd name="T2" fmla="*/ 0 w 12"/>
                <a:gd name="T3" fmla="*/ 12 h 183"/>
                <a:gd name="T4" fmla="*/ 0 w 12"/>
                <a:gd name="T5" fmla="*/ 159 h 183"/>
                <a:gd name="T6" fmla="*/ 0 w 12"/>
                <a:gd name="T7" fmla="*/ 148 h 183"/>
                <a:gd name="T8" fmla="*/ 0 w 12"/>
                <a:gd name="T9" fmla="*/ 182 h 183"/>
                <a:gd name="T10" fmla="*/ 11 w 12"/>
                <a:gd name="T11" fmla="*/ 170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12"/>
                  </a:lnTo>
                  <a:lnTo>
                    <a:pt x="0" y="159"/>
                  </a:lnTo>
                  <a:lnTo>
                    <a:pt x="0" y="148"/>
                  </a:lnTo>
                  <a:lnTo>
                    <a:pt x="0" y="182"/>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4" name="Freeform 4682">
              <a:extLst>
                <a:ext uri="{FF2B5EF4-FFF2-40B4-BE49-F238E27FC236}">
                  <a16:creationId xmlns:a16="http://schemas.microsoft.com/office/drawing/2014/main" id="{3184D3D1-4EC4-F2D8-A6A8-A3D7711F753D}"/>
                </a:ext>
              </a:extLst>
            </p:cNvPr>
            <p:cNvSpPr>
              <a:spLocks noChangeArrowheads="1"/>
            </p:cNvSpPr>
            <p:nvPr/>
          </p:nvSpPr>
          <p:spPr bwMode="auto">
            <a:xfrm>
              <a:off x="17875775" y="11272839"/>
              <a:ext cx="4762" cy="65087"/>
            </a:xfrm>
            <a:custGeom>
              <a:avLst/>
              <a:gdLst>
                <a:gd name="T0" fmla="*/ 11 w 12"/>
                <a:gd name="T1" fmla="*/ 0 h 183"/>
                <a:gd name="T2" fmla="*/ 0 w 12"/>
                <a:gd name="T3" fmla="*/ 12 h 183"/>
                <a:gd name="T4" fmla="*/ 0 w 12"/>
                <a:gd name="T5" fmla="*/ 159 h 183"/>
                <a:gd name="T6" fmla="*/ 0 w 12"/>
                <a:gd name="T7" fmla="*/ 148 h 183"/>
                <a:gd name="T8" fmla="*/ 0 w 12"/>
                <a:gd name="T9" fmla="*/ 182 h 183"/>
                <a:gd name="T10" fmla="*/ 11 w 12"/>
                <a:gd name="T11" fmla="*/ 170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12"/>
                  </a:lnTo>
                  <a:lnTo>
                    <a:pt x="0" y="159"/>
                  </a:lnTo>
                  <a:lnTo>
                    <a:pt x="0" y="148"/>
                  </a:lnTo>
                  <a:lnTo>
                    <a:pt x="0" y="182"/>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5" name="Freeform 4683">
              <a:extLst>
                <a:ext uri="{FF2B5EF4-FFF2-40B4-BE49-F238E27FC236}">
                  <a16:creationId xmlns:a16="http://schemas.microsoft.com/office/drawing/2014/main" id="{DBF2D91C-64A8-0508-1834-4F1793F1A447}"/>
                </a:ext>
              </a:extLst>
            </p:cNvPr>
            <p:cNvSpPr>
              <a:spLocks noChangeArrowheads="1"/>
            </p:cNvSpPr>
            <p:nvPr/>
          </p:nvSpPr>
          <p:spPr bwMode="auto">
            <a:xfrm>
              <a:off x="17878950" y="10096500"/>
              <a:ext cx="1238169" cy="1238250"/>
            </a:xfrm>
            <a:custGeom>
              <a:avLst/>
              <a:gdLst>
                <a:gd name="T0" fmla="*/ 3439 w 3440"/>
                <a:gd name="T1" fmla="*/ 0 h 3440"/>
                <a:gd name="T2" fmla="*/ 3201 w 3440"/>
                <a:gd name="T3" fmla="*/ 68 h 3440"/>
                <a:gd name="T4" fmla="*/ 0 w 3440"/>
                <a:gd name="T5" fmla="*/ 3269 h 3440"/>
                <a:gd name="T6" fmla="*/ 0 w 3440"/>
                <a:gd name="T7" fmla="*/ 3439 h 3440"/>
                <a:gd name="T8" fmla="*/ 3439 w 3440"/>
                <a:gd name="T9" fmla="*/ 0 h 3440"/>
              </a:gdLst>
              <a:ahLst/>
              <a:cxnLst>
                <a:cxn ang="0">
                  <a:pos x="T0" y="T1"/>
                </a:cxn>
                <a:cxn ang="0">
                  <a:pos x="T2" y="T3"/>
                </a:cxn>
                <a:cxn ang="0">
                  <a:pos x="T4" y="T5"/>
                </a:cxn>
                <a:cxn ang="0">
                  <a:pos x="T6" y="T7"/>
                </a:cxn>
                <a:cxn ang="0">
                  <a:pos x="T8" y="T9"/>
                </a:cxn>
              </a:cxnLst>
              <a:rect l="0" t="0" r="r" b="b"/>
              <a:pathLst>
                <a:path w="3440" h="3440">
                  <a:moveTo>
                    <a:pt x="3439" y="0"/>
                  </a:moveTo>
                  <a:lnTo>
                    <a:pt x="3201" y="68"/>
                  </a:lnTo>
                  <a:lnTo>
                    <a:pt x="0" y="3269"/>
                  </a:lnTo>
                  <a:lnTo>
                    <a:pt x="0" y="3439"/>
                  </a:lnTo>
                  <a:lnTo>
                    <a:pt x="34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6" name="Freeform 4684">
              <a:extLst>
                <a:ext uri="{FF2B5EF4-FFF2-40B4-BE49-F238E27FC236}">
                  <a16:creationId xmlns:a16="http://schemas.microsoft.com/office/drawing/2014/main" id="{90B81B9F-045A-E676-F820-F2CFE1D81EA7}"/>
                </a:ext>
              </a:extLst>
            </p:cNvPr>
            <p:cNvSpPr>
              <a:spLocks noChangeArrowheads="1"/>
            </p:cNvSpPr>
            <p:nvPr/>
          </p:nvSpPr>
          <p:spPr bwMode="auto">
            <a:xfrm>
              <a:off x="17878950" y="10096500"/>
              <a:ext cx="1238169" cy="1238250"/>
            </a:xfrm>
            <a:custGeom>
              <a:avLst/>
              <a:gdLst>
                <a:gd name="T0" fmla="*/ 3439 w 3440"/>
                <a:gd name="T1" fmla="*/ 0 h 3440"/>
                <a:gd name="T2" fmla="*/ 3201 w 3440"/>
                <a:gd name="T3" fmla="*/ 68 h 3440"/>
                <a:gd name="T4" fmla="*/ 0 w 3440"/>
                <a:gd name="T5" fmla="*/ 3269 h 3440"/>
                <a:gd name="T6" fmla="*/ 0 w 3440"/>
                <a:gd name="T7" fmla="*/ 3439 h 3440"/>
                <a:gd name="T8" fmla="*/ 3439 w 3440"/>
                <a:gd name="T9" fmla="*/ 0 h 3440"/>
              </a:gdLst>
              <a:ahLst/>
              <a:cxnLst>
                <a:cxn ang="0">
                  <a:pos x="T0" y="T1"/>
                </a:cxn>
                <a:cxn ang="0">
                  <a:pos x="T2" y="T3"/>
                </a:cxn>
                <a:cxn ang="0">
                  <a:pos x="T4" y="T5"/>
                </a:cxn>
                <a:cxn ang="0">
                  <a:pos x="T6" y="T7"/>
                </a:cxn>
                <a:cxn ang="0">
                  <a:pos x="T8" y="T9"/>
                </a:cxn>
              </a:cxnLst>
              <a:rect l="0" t="0" r="r" b="b"/>
              <a:pathLst>
                <a:path w="3440" h="3440">
                  <a:moveTo>
                    <a:pt x="3439" y="0"/>
                  </a:moveTo>
                  <a:lnTo>
                    <a:pt x="3201" y="68"/>
                  </a:lnTo>
                  <a:lnTo>
                    <a:pt x="0" y="3269"/>
                  </a:lnTo>
                  <a:lnTo>
                    <a:pt x="0" y="3439"/>
                  </a:lnTo>
                  <a:lnTo>
                    <a:pt x="34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7" name="Freeform 4685">
              <a:extLst>
                <a:ext uri="{FF2B5EF4-FFF2-40B4-BE49-F238E27FC236}">
                  <a16:creationId xmlns:a16="http://schemas.microsoft.com/office/drawing/2014/main" id="{6C99396E-7467-5E61-EAA4-55EB5618CE61}"/>
                </a:ext>
              </a:extLst>
            </p:cNvPr>
            <p:cNvSpPr>
              <a:spLocks noChangeArrowheads="1"/>
            </p:cNvSpPr>
            <p:nvPr/>
          </p:nvSpPr>
          <p:spPr bwMode="auto">
            <a:xfrm>
              <a:off x="19031400" y="10096500"/>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8" name="Freeform 4686">
              <a:extLst>
                <a:ext uri="{FF2B5EF4-FFF2-40B4-BE49-F238E27FC236}">
                  <a16:creationId xmlns:a16="http://schemas.microsoft.com/office/drawing/2014/main" id="{AA73079E-1CC1-DE52-4D94-C00A3C4449E0}"/>
                </a:ext>
              </a:extLst>
            </p:cNvPr>
            <p:cNvSpPr>
              <a:spLocks noChangeArrowheads="1"/>
            </p:cNvSpPr>
            <p:nvPr/>
          </p:nvSpPr>
          <p:spPr bwMode="auto">
            <a:xfrm>
              <a:off x="19031400" y="10096500"/>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9" name="Freeform 4687">
              <a:extLst>
                <a:ext uri="{FF2B5EF4-FFF2-40B4-BE49-F238E27FC236}">
                  <a16:creationId xmlns:a16="http://schemas.microsoft.com/office/drawing/2014/main" id="{274AAF75-3875-8B8E-C7B7-57A77C464C4A}"/>
                </a:ext>
              </a:extLst>
            </p:cNvPr>
            <p:cNvSpPr>
              <a:spLocks noChangeArrowheads="1"/>
            </p:cNvSpPr>
            <p:nvPr/>
          </p:nvSpPr>
          <p:spPr bwMode="auto">
            <a:xfrm>
              <a:off x="17875775" y="11325226"/>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0" name="Freeform 4688">
              <a:extLst>
                <a:ext uri="{FF2B5EF4-FFF2-40B4-BE49-F238E27FC236}">
                  <a16:creationId xmlns:a16="http://schemas.microsoft.com/office/drawing/2014/main" id="{82E183C9-491B-CB16-D775-652DEF2E48A1}"/>
                </a:ext>
              </a:extLst>
            </p:cNvPr>
            <p:cNvSpPr>
              <a:spLocks noChangeArrowheads="1"/>
            </p:cNvSpPr>
            <p:nvPr/>
          </p:nvSpPr>
          <p:spPr bwMode="auto">
            <a:xfrm>
              <a:off x="17875775" y="11325226"/>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1" name="Freeform 4689">
              <a:extLst>
                <a:ext uri="{FF2B5EF4-FFF2-40B4-BE49-F238E27FC236}">
                  <a16:creationId xmlns:a16="http://schemas.microsoft.com/office/drawing/2014/main" id="{9105C81C-3D9C-CB36-1522-8D1389B15A60}"/>
                </a:ext>
              </a:extLst>
            </p:cNvPr>
            <p:cNvSpPr>
              <a:spLocks noChangeArrowheads="1"/>
            </p:cNvSpPr>
            <p:nvPr/>
          </p:nvSpPr>
          <p:spPr bwMode="auto">
            <a:xfrm>
              <a:off x="17875775" y="11390314"/>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82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8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2" name="Freeform 4690">
              <a:extLst>
                <a:ext uri="{FF2B5EF4-FFF2-40B4-BE49-F238E27FC236}">
                  <a16:creationId xmlns:a16="http://schemas.microsoft.com/office/drawing/2014/main" id="{0E535FB0-AAF8-1A42-00EB-B65F5B0442A2}"/>
                </a:ext>
              </a:extLst>
            </p:cNvPr>
            <p:cNvSpPr>
              <a:spLocks noChangeArrowheads="1"/>
            </p:cNvSpPr>
            <p:nvPr/>
          </p:nvSpPr>
          <p:spPr bwMode="auto">
            <a:xfrm>
              <a:off x="17875775" y="11390314"/>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82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8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3" name="Freeform 4691">
              <a:extLst>
                <a:ext uri="{FF2B5EF4-FFF2-40B4-BE49-F238E27FC236}">
                  <a16:creationId xmlns:a16="http://schemas.microsoft.com/office/drawing/2014/main" id="{64308BD6-0D49-2114-EBE9-2EFC7310762A}"/>
                </a:ext>
              </a:extLst>
            </p:cNvPr>
            <p:cNvSpPr>
              <a:spLocks noChangeArrowheads="1"/>
            </p:cNvSpPr>
            <p:nvPr/>
          </p:nvSpPr>
          <p:spPr bwMode="auto">
            <a:xfrm>
              <a:off x="17878950" y="10047288"/>
              <a:ext cx="1406433" cy="1409700"/>
            </a:xfrm>
            <a:custGeom>
              <a:avLst/>
              <a:gdLst>
                <a:gd name="T0" fmla="*/ 3905 w 3906"/>
                <a:gd name="T1" fmla="*/ 0 h 3917"/>
                <a:gd name="T2" fmla="*/ 3666 w 3906"/>
                <a:gd name="T3" fmla="*/ 68 h 3917"/>
                <a:gd name="T4" fmla="*/ 0 w 3906"/>
                <a:gd name="T5" fmla="*/ 3734 h 3917"/>
                <a:gd name="T6" fmla="*/ 0 w 3906"/>
                <a:gd name="T7" fmla="*/ 3916 h 3917"/>
                <a:gd name="T8" fmla="*/ 3905 w 3906"/>
                <a:gd name="T9" fmla="*/ 0 h 3917"/>
              </a:gdLst>
              <a:ahLst/>
              <a:cxnLst>
                <a:cxn ang="0">
                  <a:pos x="T0" y="T1"/>
                </a:cxn>
                <a:cxn ang="0">
                  <a:pos x="T2" y="T3"/>
                </a:cxn>
                <a:cxn ang="0">
                  <a:pos x="T4" y="T5"/>
                </a:cxn>
                <a:cxn ang="0">
                  <a:pos x="T6" y="T7"/>
                </a:cxn>
                <a:cxn ang="0">
                  <a:pos x="T8" y="T9"/>
                </a:cxn>
              </a:cxnLst>
              <a:rect l="0" t="0" r="r" b="b"/>
              <a:pathLst>
                <a:path w="3906" h="3917">
                  <a:moveTo>
                    <a:pt x="3905" y="0"/>
                  </a:moveTo>
                  <a:lnTo>
                    <a:pt x="3666" y="68"/>
                  </a:lnTo>
                  <a:lnTo>
                    <a:pt x="0" y="3734"/>
                  </a:lnTo>
                  <a:lnTo>
                    <a:pt x="0" y="3916"/>
                  </a:lnTo>
                  <a:lnTo>
                    <a:pt x="390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4" name="Freeform 4692">
              <a:extLst>
                <a:ext uri="{FF2B5EF4-FFF2-40B4-BE49-F238E27FC236}">
                  <a16:creationId xmlns:a16="http://schemas.microsoft.com/office/drawing/2014/main" id="{F4D3B5E3-F502-09BB-74A6-6AF50C3E2310}"/>
                </a:ext>
              </a:extLst>
            </p:cNvPr>
            <p:cNvSpPr>
              <a:spLocks noChangeArrowheads="1"/>
            </p:cNvSpPr>
            <p:nvPr/>
          </p:nvSpPr>
          <p:spPr bwMode="auto">
            <a:xfrm>
              <a:off x="17878950" y="10047288"/>
              <a:ext cx="1406433" cy="1409700"/>
            </a:xfrm>
            <a:custGeom>
              <a:avLst/>
              <a:gdLst>
                <a:gd name="T0" fmla="*/ 3905 w 3906"/>
                <a:gd name="T1" fmla="*/ 0 h 3917"/>
                <a:gd name="T2" fmla="*/ 3666 w 3906"/>
                <a:gd name="T3" fmla="*/ 68 h 3917"/>
                <a:gd name="T4" fmla="*/ 0 w 3906"/>
                <a:gd name="T5" fmla="*/ 3734 h 3917"/>
                <a:gd name="T6" fmla="*/ 0 w 3906"/>
                <a:gd name="T7" fmla="*/ 3916 h 3917"/>
                <a:gd name="T8" fmla="*/ 3905 w 3906"/>
                <a:gd name="T9" fmla="*/ 0 h 3917"/>
              </a:gdLst>
              <a:ahLst/>
              <a:cxnLst>
                <a:cxn ang="0">
                  <a:pos x="T0" y="T1"/>
                </a:cxn>
                <a:cxn ang="0">
                  <a:pos x="T2" y="T3"/>
                </a:cxn>
                <a:cxn ang="0">
                  <a:pos x="T4" y="T5"/>
                </a:cxn>
                <a:cxn ang="0">
                  <a:pos x="T6" y="T7"/>
                </a:cxn>
                <a:cxn ang="0">
                  <a:pos x="T8" y="T9"/>
                </a:cxn>
              </a:cxnLst>
              <a:rect l="0" t="0" r="r" b="b"/>
              <a:pathLst>
                <a:path w="3906" h="3917">
                  <a:moveTo>
                    <a:pt x="3905" y="0"/>
                  </a:moveTo>
                  <a:lnTo>
                    <a:pt x="3666" y="68"/>
                  </a:lnTo>
                  <a:lnTo>
                    <a:pt x="0" y="3734"/>
                  </a:lnTo>
                  <a:lnTo>
                    <a:pt x="0" y="3916"/>
                  </a:lnTo>
                  <a:lnTo>
                    <a:pt x="390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5" name="Freeform 4693">
              <a:extLst>
                <a:ext uri="{FF2B5EF4-FFF2-40B4-BE49-F238E27FC236}">
                  <a16:creationId xmlns:a16="http://schemas.microsoft.com/office/drawing/2014/main" id="{B207A64A-38D2-3A7F-F07E-CD1C0A5A1594}"/>
                </a:ext>
              </a:extLst>
            </p:cNvPr>
            <p:cNvSpPr>
              <a:spLocks noChangeArrowheads="1"/>
            </p:cNvSpPr>
            <p:nvPr/>
          </p:nvSpPr>
          <p:spPr bwMode="auto">
            <a:xfrm>
              <a:off x="19198076" y="10047288"/>
              <a:ext cx="90482" cy="25400"/>
            </a:xfrm>
            <a:custGeom>
              <a:avLst/>
              <a:gdLst>
                <a:gd name="T0" fmla="*/ 250 w 251"/>
                <a:gd name="T1" fmla="*/ 0 h 69"/>
                <a:gd name="T2" fmla="*/ 0 w 251"/>
                <a:gd name="T3" fmla="*/ 68 h 69"/>
                <a:gd name="T4" fmla="*/ 0 w 251"/>
                <a:gd name="T5" fmla="*/ 68 h 69"/>
                <a:gd name="T6" fmla="*/ 239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0" y="68"/>
                  </a:lnTo>
                  <a:lnTo>
                    <a:pt x="0" y="68"/>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6" name="Freeform 4694">
              <a:extLst>
                <a:ext uri="{FF2B5EF4-FFF2-40B4-BE49-F238E27FC236}">
                  <a16:creationId xmlns:a16="http://schemas.microsoft.com/office/drawing/2014/main" id="{44DD3A07-3CB5-DFB0-CBEF-44F8D9A12050}"/>
                </a:ext>
              </a:extLst>
            </p:cNvPr>
            <p:cNvSpPr>
              <a:spLocks noChangeArrowheads="1"/>
            </p:cNvSpPr>
            <p:nvPr/>
          </p:nvSpPr>
          <p:spPr bwMode="auto">
            <a:xfrm>
              <a:off x="19198076" y="10047288"/>
              <a:ext cx="90482" cy="25400"/>
            </a:xfrm>
            <a:custGeom>
              <a:avLst/>
              <a:gdLst>
                <a:gd name="T0" fmla="*/ 250 w 251"/>
                <a:gd name="T1" fmla="*/ 0 h 69"/>
                <a:gd name="T2" fmla="*/ 0 w 251"/>
                <a:gd name="T3" fmla="*/ 68 h 69"/>
                <a:gd name="T4" fmla="*/ 0 w 251"/>
                <a:gd name="T5" fmla="*/ 68 h 69"/>
                <a:gd name="T6" fmla="*/ 239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0" y="68"/>
                  </a:lnTo>
                  <a:lnTo>
                    <a:pt x="0" y="68"/>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7" name="Freeform 4695">
              <a:extLst>
                <a:ext uri="{FF2B5EF4-FFF2-40B4-BE49-F238E27FC236}">
                  <a16:creationId xmlns:a16="http://schemas.microsoft.com/office/drawing/2014/main" id="{E387BFF7-E6E9-0A39-92CE-7C6418DDFB90}"/>
                </a:ext>
              </a:extLst>
            </p:cNvPr>
            <p:cNvSpPr>
              <a:spLocks noChangeArrowheads="1"/>
            </p:cNvSpPr>
            <p:nvPr/>
          </p:nvSpPr>
          <p:spPr bwMode="auto">
            <a:xfrm>
              <a:off x="17875775" y="11444289"/>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8" name="Freeform 4696">
              <a:extLst>
                <a:ext uri="{FF2B5EF4-FFF2-40B4-BE49-F238E27FC236}">
                  <a16:creationId xmlns:a16="http://schemas.microsoft.com/office/drawing/2014/main" id="{D2CD65EF-1B7E-950A-4401-640C35E87C63}"/>
                </a:ext>
              </a:extLst>
            </p:cNvPr>
            <p:cNvSpPr>
              <a:spLocks noChangeArrowheads="1"/>
            </p:cNvSpPr>
            <p:nvPr/>
          </p:nvSpPr>
          <p:spPr bwMode="auto">
            <a:xfrm>
              <a:off x="17875775" y="11444289"/>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9" name="Freeform 4697">
              <a:extLst>
                <a:ext uri="{FF2B5EF4-FFF2-40B4-BE49-F238E27FC236}">
                  <a16:creationId xmlns:a16="http://schemas.microsoft.com/office/drawing/2014/main" id="{F5121D7D-5B2E-9F84-BEE3-DE775B57D2EA}"/>
                </a:ext>
              </a:extLst>
            </p:cNvPr>
            <p:cNvSpPr>
              <a:spLocks noChangeArrowheads="1"/>
            </p:cNvSpPr>
            <p:nvPr/>
          </p:nvSpPr>
          <p:spPr bwMode="auto">
            <a:xfrm>
              <a:off x="17875775" y="11514139"/>
              <a:ext cx="4762" cy="65087"/>
            </a:xfrm>
            <a:custGeom>
              <a:avLst/>
              <a:gdLst>
                <a:gd name="T0" fmla="*/ 11 w 12"/>
                <a:gd name="T1" fmla="*/ 0 h 182"/>
                <a:gd name="T2" fmla="*/ 0 w 12"/>
                <a:gd name="T3" fmla="*/ 11 h 182"/>
                <a:gd name="T4" fmla="*/ 0 w 12"/>
                <a:gd name="T5" fmla="*/ 159 h 182"/>
                <a:gd name="T6" fmla="*/ 0 w 12"/>
                <a:gd name="T7" fmla="*/ 148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11"/>
                  </a:lnTo>
                  <a:lnTo>
                    <a:pt x="0" y="159"/>
                  </a:lnTo>
                  <a:lnTo>
                    <a:pt x="0" y="148"/>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0" name="Freeform 4698">
              <a:extLst>
                <a:ext uri="{FF2B5EF4-FFF2-40B4-BE49-F238E27FC236}">
                  <a16:creationId xmlns:a16="http://schemas.microsoft.com/office/drawing/2014/main" id="{09255816-136E-87C8-4E20-5E0C5BB98FC7}"/>
                </a:ext>
              </a:extLst>
            </p:cNvPr>
            <p:cNvSpPr>
              <a:spLocks noChangeArrowheads="1"/>
            </p:cNvSpPr>
            <p:nvPr/>
          </p:nvSpPr>
          <p:spPr bwMode="auto">
            <a:xfrm>
              <a:off x="17875775" y="11514139"/>
              <a:ext cx="4762" cy="65087"/>
            </a:xfrm>
            <a:custGeom>
              <a:avLst/>
              <a:gdLst>
                <a:gd name="T0" fmla="*/ 11 w 12"/>
                <a:gd name="T1" fmla="*/ 0 h 182"/>
                <a:gd name="T2" fmla="*/ 0 w 12"/>
                <a:gd name="T3" fmla="*/ 11 h 182"/>
                <a:gd name="T4" fmla="*/ 0 w 12"/>
                <a:gd name="T5" fmla="*/ 159 h 182"/>
                <a:gd name="T6" fmla="*/ 0 w 12"/>
                <a:gd name="T7" fmla="*/ 148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11"/>
                  </a:lnTo>
                  <a:lnTo>
                    <a:pt x="0" y="159"/>
                  </a:lnTo>
                  <a:lnTo>
                    <a:pt x="0" y="148"/>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1" name="Freeform 4699">
              <a:extLst>
                <a:ext uri="{FF2B5EF4-FFF2-40B4-BE49-F238E27FC236}">
                  <a16:creationId xmlns:a16="http://schemas.microsoft.com/office/drawing/2014/main" id="{52F9FF78-6D8A-9795-9567-43B5803372D5}"/>
                </a:ext>
              </a:extLst>
            </p:cNvPr>
            <p:cNvSpPr>
              <a:spLocks noChangeArrowheads="1"/>
            </p:cNvSpPr>
            <p:nvPr/>
          </p:nvSpPr>
          <p:spPr bwMode="auto">
            <a:xfrm>
              <a:off x="17878949" y="10001251"/>
              <a:ext cx="1573110" cy="1573213"/>
            </a:xfrm>
            <a:custGeom>
              <a:avLst/>
              <a:gdLst>
                <a:gd name="T0" fmla="*/ 4370 w 4371"/>
                <a:gd name="T1" fmla="*/ 0 h 4371"/>
                <a:gd name="T2" fmla="*/ 4132 w 4371"/>
                <a:gd name="T3" fmla="*/ 68 h 4371"/>
                <a:gd name="T4" fmla="*/ 0 w 4371"/>
                <a:gd name="T5" fmla="*/ 4200 h 4371"/>
                <a:gd name="T6" fmla="*/ 0 w 4371"/>
                <a:gd name="T7" fmla="*/ 4370 h 4371"/>
                <a:gd name="T8" fmla="*/ 4370 w 4371"/>
                <a:gd name="T9" fmla="*/ 0 h 4371"/>
              </a:gdLst>
              <a:ahLst/>
              <a:cxnLst>
                <a:cxn ang="0">
                  <a:pos x="T0" y="T1"/>
                </a:cxn>
                <a:cxn ang="0">
                  <a:pos x="T2" y="T3"/>
                </a:cxn>
                <a:cxn ang="0">
                  <a:pos x="T4" y="T5"/>
                </a:cxn>
                <a:cxn ang="0">
                  <a:pos x="T6" y="T7"/>
                </a:cxn>
                <a:cxn ang="0">
                  <a:pos x="T8" y="T9"/>
                </a:cxn>
              </a:cxnLst>
              <a:rect l="0" t="0" r="r" b="b"/>
              <a:pathLst>
                <a:path w="4371" h="4371">
                  <a:moveTo>
                    <a:pt x="4370" y="0"/>
                  </a:moveTo>
                  <a:lnTo>
                    <a:pt x="4132" y="68"/>
                  </a:lnTo>
                  <a:lnTo>
                    <a:pt x="0" y="4200"/>
                  </a:lnTo>
                  <a:lnTo>
                    <a:pt x="0" y="4370"/>
                  </a:lnTo>
                  <a:lnTo>
                    <a:pt x="43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2" name="Freeform 4700">
              <a:extLst>
                <a:ext uri="{FF2B5EF4-FFF2-40B4-BE49-F238E27FC236}">
                  <a16:creationId xmlns:a16="http://schemas.microsoft.com/office/drawing/2014/main" id="{9193FCEA-BF8D-525C-EE34-C3DF35DA33F2}"/>
                </a:ext>
              </a:extLst>
            </p:cNvPr>
            <p:cNvSpPr>
              <a:spLocks noChangeArrowheads="1"/>
            </p:cNvSpPr>
            <p:nvPr/>
          </p:nvSpPr>
          <p:spPr bwMode="auto">
            <a:xfrm>
              <a:off x="17878949" y="10001251"/>
              <a:ext cx="1573110" cy="1573213"/>
            </a:xfrm>
            <a:custGeom>
              <a:avLst/>
              <a:gdLst>
                <a:gd name="T0" fmla="*/ 4370 w 4371"/>
                <a:gd name="T1" fmla="*/ 0 h 4371"/>
                <a:gd name="T2" fmla="*/ 4132 w 4371"/>
                <a:gd name="T3" fmla="*/ 68 h 4371"/>
                <a:gd name="T4" fmla="*/ 0 w 4371"/>
                <a:gd name="T5" fmla="*/ 4200 h 4371"/>
                <a:gd name="T6" fmla="*/ 0 w 4371"/>
                <a:gd name="T7" fmla="*/ 4370 h 4371"/>
                <a:gd name="T8" fmla="*/ 4370 w 4371"/>
                <a:gd name="T9" fmla="*/ 0 h 4371"/>
              </a:gdLst>
              <a:ahLst/>
              <a:cxnLst>
                <a:cxn ang="0">
                  <a:pos x="T0" y="T1"/>
                </a:cxn>
                <a:cxn ang="0">
                  <a:pos x="T2" y="T3"/>
                </a:cxn>
                <a:cxn ang="0">
                  <a:pos x="T4" y="T5"/>
                </a:cxn>
                <a:cxn ang="0">
                  <a:pos x="T6" y="T7"/>
                </a:cxn>
                <a:cxn ang="0">
                  <a:pos x="T8" y="T9"/>
                </a:cxn>
              </a:cxnLst>
              <a:rect l="0" t="0" r="r" b="b"/>
              <a:pathLst>
                <a:path w="4371" h="4371">
                  <a:moveTo>
                    <a:pt x="4370" y="0"/>
                  </a:moveTo>
                  <a:lnTo>
                    <a:pt x="4132" y="68"/>
                  </a:lnTo>
                  <a:lnTo>
                    <a:pt x="0" y="4200"/>
                  </a:lnTo>
                  <a:lnTo>
                    <a:pt x="0" y="4370"/>
                  </a:lnTo>
                  <a:lnTo>
                    <a:pt x="43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3" name="Freeform 4701">
              <a:extLst>
                <a:ext uri="{FF2B5EF4-FFF2-40B4-BE49-F238E27FC236}">
                  <a16:creationId xmlns:a16="http://schemas.microsoft.com/office/drawing/2014/main" id="{AEAC399A-1FE9-DD2E-096E-6744B4FA6F73}"/>
                </a:ext>
              </a:extLst>
            </p:cNvPr>
            <p:cNvSpPr>
              <a:spLocks noChangeArrowheads="1"/>
            </p:cNvSpPr>
            <p:nvPr/>
          </p:nvSpPr>
          <p:spPr bwMode="auto">
            <a:xfrm>
              <a:off x="19366340" y="9998076"/>
              <a:ext cx="90482" cy="28575"/>
            </a:xfrm>
            <a:custGeom>
              <a:avLst/>
              <a:gdLst>
                <a:gd name="T0" fmla="*/ 249 w 250"/>
                <a:gd name="T1" fmla="*/ 0 h 81"/>
                <a:gd name="T2" fmla="*/ 0 w 250"/>
                <a:gd name="T3" fmla="*/ 68 h 81"/>
                <a:gd name="T4" fmla="*/ 0 w 250"/>
                <a:gd name="T5" fmla="*/ 80 h 81"/>
                <a:gd name="T6" fmla="*/ 238 w 250"/>
                <a:gd name="T7" fmla="*/ 12 h 81"/>
                <a:gd name="T8" fmla="*/ 249 w 250"/>
                <a:gd name="T9" fmla="*/ 0 h 81"/>
              </a:gdLst>
              <a:ahLst/>
              <a:cxnLst>
                <a:cxn ang="0">
                  <a:pos x="T0" y="T1"/>
                </a:cxn>
                <a:cxn ang="0">
                  <a:pos x="T2" y="T3"/>
                </a:cxn>
                <a:cxn ang="0">
                  <a:pos x="T4" y="T5"/>
                </a:cxn>
                <a:cxn ang="0">
                  <a:pos x="T6" y="T7"/>
                </a:cxn>
                <a:cxn ang="0">
                  <a:pos x="T8" y="T9"/>
                </a:cxn>
              </a:cxnLst>
              <a:rect l="0" t="0" r="r" b="b"/>
              <a:pathLst>
                <a:path w="250" h="81">
                  <a:moveTo>
                    <a:pt x="249" y="0"/>
                  </a:moveTo>
                  <a:lnTo>
                    <a:pt x="0" y="68"/>
                  </a:lnTo>
                  <a:lnTo>
                    <a:pt x="0" y="80"/>
                  </a:lnTo>
                  <a:lnTo>
                    <a:pt x="238" y="12"/>
                  </a:lnTo>
                  <a:lnTo>
                    <a:pt x="2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4" name="Freeform 4702">
              <a:extLst>
                <a:ext uri="{FF2B5EF4-FFF2-40B4-BE49-F238E27FC236}">
                  <a16:creationId xmlns:a16="http://schemas.microsoft.com/office/drawing/2014/main" id="{8C1325D5-4716-40E6-9A04-C4646E3F1257}"/>
                </a:ext>
              </a:extLst>
            </p:cNvPr>
            <p:cNvSpPr>
              <a:spLocks noChangeArrowheads="1"/>
            </p:cNvSpPr>
            <p:nvPr/>
          </p:nvSpPr>
          <p:spPr bwMode="auto">
            <a:xfrm>
              <a:off x="19366340" y="9998076"/>
              <a:ext cx="90482" cy="28575"/>
            </a:xfrm>
            <a:custGeom>
              <a:avLst/>
              <a:gdLst>
                <a:gd name="T0" fmla="*/ 249 w 250"/>
                <a:gd name="T1" fmla="*/ 0 h 81"/>
                <a:gd name="T2" fmla="*/ 0 w 250"/>
                <a:gd name="T3" fmla="*/ 68 h 81"/>
                <a:gd name="T4" fmla="*/ 0 w 250"/>
                <a:gd name="T5" fmla="*/ 80 h 81"/>
                <a:gd name="T6" fmla="*/ 238 w 250"/>
                <a:gd name="T7" fmla="*/ 12 h 81"/>
                <a:gd name="T8" fmla="*/ 249 w 250"/>
                <a:gd name="T9" fmla="*/ 0 h 81"/>
              </a:gdLst>
              <a:ahLst/>
              <a:cxnLst>
                <a:cxn ang="0">
                  <a:pos x="T0" y="T1"/>
                </a:cxn>
                <a:cxn ang="0">
                  <a:pos x="T2" y="T3"/>
                </a:cxn>
                <a:cxn ang="0">
                  <a:pos x="T4" y="T5"/>
                </a:cxn>
                <a:cxn ang="0">
                  <a:pos x="T6" y="T7"/>
                </a:cxn>
                <a:cxn ang="0">
                  <a:pos x="T8" y="T9"/>
                </a:cxn>
              </a:cxnLst>
              <a:rect l="0" t="0" r="r" b="b"/>
              <a:pathLst>
                <a:path w="250" h="81">
                  <a:moveTo>
                    <a:pt x="249" y="0"/>
                  </a:moveTo>
                  <a:lnTo>
                    <a:pt x="0" y="68"/>
                  </a:lnTo>
                  <a:lnTo>
                    <a:pt x="0" y="80"/>
                  </a:lnTo>
                  <a:lnTo>
                    <a:pt x="238" y="12"/>
                  </a:lnTo>
                  <a:lnTo>
                    <a:pt x="2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5" name="Freeform 4703">
              <a:extLst>
                <a:ext uri="{FF2B5EF4-FFF2-40B4-BE49-F238E27FC236}">
                  <a16:creationId xmlns:a16="http://schemas.microsoft.com/office/drawing/2014/main" id="{EB533EEB-E05B-1527-6347-7ED958E9A81D}"/>
                </a:ext>
              </a:extLst>
            </p:cNvPr>
            <p:cNvSpPr>
              <a:spLocks noChangeArrowheads="1"/>
            </p:cNvSpPr>
            <p:nvPr/>
          </p:nvSpPr>
          <p:spPr bwMode="auto">
            <a:xfrm>
              <a:off x="17875775" y="11566525"/>
              <a:ext cx="1587" cy="12700"/>
            </a:xfrm>
            <a:custGeom>
              <a:avLst/>
              <a:gdLst>
                <a:gd name="T0" fmla="*/ 0 w 1"/>
                <a:gd name="T1" fmla="*/ 0 h 34"/>
                <a:gd name="T2" fmla="*/ 0 w 1"/>
                <a:gd name="T3" fmla="*/ 11 h 34"/>
                <a:gd name="T4" fmla="*/ 0 w 1"/>
                <a:gd name="T5" fmla="*/ 33 h 34"/>
                <a:gd name="T6" fmla="*/ 0 w 1"/>
                <a:gd name="T7" fmla="*/ 33 h 34"/>
                <a:gd name="T8" fmla="*/ 0 w 1"/>
                <a:gd name="T9" fmla="*/ 0 h 34"/>
              </a:gdLst>
              <a:ahLst/>
              <a:cxnLst>
                <a:cxn ang="0">
                  <a:pos x="T0" y="T1"/>
                </a:cxn>
                <a:cxn ang="0">
                  <a:pos x="T2" y="T3"/>
                </a:cxn>
                <a:cxn ang="0">
                  <a:pos x="T4" y="T5"/>
                </a:cxn>
                <a:cxn ang="0">
                  <a:pos x="T6" y="T7"/>
                </a:cxn>
                <a:cxn ang="0">
                  <a:pos x="T8" y="T9"/>
                </a:cxn>
              </a:cxnLst>
              <a:rect l="0" t="0" r="r" b="b"/>
              <a:pathLst>
                <a:path w="1" h="34">
                  <a:moveTo>
                    <a:pt x="0" y="0"/>
                  </a:moveTo>
                  <a:lnTo>
                    <a:pt x="0" y="11"/>
                  </a:lnTo>
                  <a:lnTo>
                    <a:pt x="0" y="33"/>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6" name="Freeform 4704">
              <a:extLst>
                <a:ext uri="{FF2B5EF4-FFF2-40B4-BE49-F238E27FC236}">
                  <a16:creationId xmlns:a16="http://schemas.microsoft.com/office/drawing/2014/main" id="{049E8E7C-7F9E-2088-C3C3-01D399526397}"/>
                </a:ext>
              </a:extLst>
            </p:cNvPr>
            <p:cNvSpPr>
              <a:spLocks noChangeArrowheads="1"/>
            </p:cNvSpPr>
            <p:nvPr/>
          </p:nvSpPr>
          <p:spPr bwMode="auto">
            <a:xfrm>
              <a:off x="17875775" y="11566525"/>
              <a:ext cx="1587" cy="12700"/>
            </a:xfrm>
            <a:custGeom>
              <a:avLst/>
              <a:gdLst>
                <a:gd name="T0" fmla="*/ 0 w 1"/>
                <a:gd name="T1" fmla="*/ 0 h 34"/>
                <a:gd name="T2" fmla="*/ 0 w 1"/>
                <a:gd name="T3" fmla="*/ 11 h 34"/>
                <a:gd name="T4" fmla="*/ 0 w 1"/>
                <a:gd name="T5" fmla="*/ 33 h 34"/>
                <a:gd name="T6" fmla="*/ 0 w 1"/>
                <a:gd name="T7" fmla="*/ 33 h 34"/>
                <a:gd name="T8" fmla="*/ 0 w 1"/>
                <a:gd name="T9" fmla="*/ 0 h 34"/>
              </a:gdLst>
              <a:ahLst/>
              <a:cxnLst>
                <a:cxn ang="0">
                  <a:pos x="T0" y="T1"/>
                </a:cxn>
                <a:cxn ang="0">
                  <a:pos x="T2" y="T3"/>
                </a:cxn>
                <a:cxn ang="0">
                  <a:pos x="T4" y="T5"/>
                </a:cxn>
                <a:cxn ang="0">
                  <a:pos x="T6" y="T7"/>
                </a:cxn>
                <a:cxn ang="0">
                  <a:pos x="T8" y="T9"/>
                </a:cxn>
              </a:cxnLst>
              <a:rect l="0" t="0" r="r" b="b"/>
              <a:pathLst>
                <a:path w="1" h="34">
                  <a:moveTo>
                    <a:pt x="0" y="0"/>
                  </a:moveTo>
                  <a:lnTo>
                    <a:pt x="0" y="11"/>
                  </a:lnTo>
                  <a:lnTo>
                    <a:pt x="0" y="33"/>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7" name="Freeform 4705">
              <a:extLst>
                <a:ext uri="{FF2B5EF4-FFF2-40B4-BE49-F238E27FC236}">
                  <a16:creationId xmlns:a16="http://schemas.microsoft.com/office/drawing/2014/main" id="{6B5BC308-7627-7787-7A62-499D20CEC79E}"/>
                </a:ext>
              </a:extLst>
            </p:cNvPr>
            <p:cNvSpPr>
              <a:spLocks noChangeArrowheads="1"/>
            </p:cNvSpPr>
            <p:nvPr/>
          </p:nvSpPr>
          <p:spPr bwMode="auto">
            <a:xfrm>
              <a:off x="17875775" y="11631614"/>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82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8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8" name="Freeform 4706">
              <a:extLst>
                <a:ext uri="{FF2B5EF4-FFF2-40B4-BE49-F238E27FC236}">
                  <a16:creationId xmlns:a16="http://schemas.microsoft.com/office/drawing/2014/main" id="{F2C8618B-13EF-B778-9AC3-9DF707117FE1}"/>
                </a:ext>
              </a:extLst>
            </p:cNvPr>
            <p:cNvSpPr>
              <a:spLocks noChangeArrowheads="1"/>
            </p:cNvSpPr>
            <p:nvPr/>
          </p:nvSpPr>
          <p:spPr bwMode="auto">
            <a:xfrm>
              <a:off x="17875775" y="11631614"/>
              <a:ext cx="4762" cy="65087"/>
            </a:xfrm>
            <a:custGeom>
              <a:avLst/>
              <a:gdLst>
                <a:gd name="T0" fmla="*/ 11 w 12"/>
                <a:gd name="T1" fmla="*/ 0 h 183"/>
                <a:gd name="T2" fmla="*/ 0 w 12"/>
                <a:gd name="T3" fmla="*/ 23 h 183"/>
                <a:gd name="T4" fmla="*/ 0 w 12"/>
                <a:gd name="T5" fmla="*/ 159 h 183"/>
                <a:gd name="T6" fmla="*/ 0 w 12"/>
                <a:gd name="T7" fmla="*/ 148 h 183"/>
                <a:gd name="T8" fmla="*/ 0 w 12"/>
                <a:gd name="T9" fmla="*/ 182 h 183"/>
                <a:gd name="T10" fmla="*/ 11 w 12"/>
                <a:gd name="T11" fmla="*/ 182 h 183"/>
                <a:gd name="T12" fmla="*/ 11 w 12"/>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2" h="183">
                  <a:moveTo>
                    <a:pt x="11" y="0"/>
                  </a:moveTo>
                  <a:lnTo>
                    <a:pt x="0" y="23"/>
                  </a:lnTo>
                  <a:lnTo>
                    <a:pt x="0" y="159"/>
                  </a:lnTo>
                  <a:lnTo>
                    <a:pt x="0" y="148"/>
                  </a:lnTo>
                  <a:lnTo>
                    <a:pt x="0" y="182"/>
                  </a:lnTo>
                  <a:lnTo>
                    <a:pt x="11" y="18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9" name="Freeform 4707">
              <a:extLst>
                <a:ext uri="{FF2B5EF4-FFF2-40B4-BE49-F238E27FC236}">
                  <a16:creationId xmlns:a16="http://schemas.microsoft.com/office/drawing/2014/main" id="{C134E682-20E3-0C91-4326-A16AFAAEBDB1}"/>
                </a:ext>
              </a:extLst>
            </p:cNvPr>
            <p:cNvSpPr>
              <a:spLocks noChangeArrowheads="1"/>
            </p:cNvSpPr>
            <p:nvPr/>
          </p:nvSpPr>
          <p:spPr bwMode="auto">
            <a:xfrm>
              <a:off x="17878950" y="9952038"/>
              <a:ext cx="1741374" cy="1746250"/>
            </a:xfrm>
            <a:custGeom>
              <a:avLst/>
              <a:gdLst>
                <a:gd name="T0" fmla="*/ 4835 w 4836"/>
                <a:gd name="T1" fmla="*/ 0 h 4849"/>
                <a:gd name="T2" fmla="*/ 4597 w 4836"/>
                <a:gd name="T3" fmla="*/ 68 h 4849"/>
                <a:gd name="T4" fmla="*/ 0 w 4836"/>
                <a:gd name="T5" fmla="*/ 4666 h 4849"/>
                <a:gd name="T6" fmla="*/ 0 w 4836"/>
                <a:gd name="T7" fmla="*/ 4848 h 4849"/>
                <a:gd name="T8" fmla="*/ 4835 w 4836"/>
                <a:gd name="T9" fmla="*/ 0 h 4849"/>
              </a:gdLst>
              <a:ahLst/>
              <a:cxnLst>
                <a:cxn ang="0">
                  <a:pos x="T0" y="T1"/>
                </a:cxn>
                <a:cxn ang="0">
                  <a:pos x="T2" y="T3"/>
                </a:cxn>
                <a:cxn ang="0">
                  <a:pos x="T4" y="T5"/>
                </a:cxn>
                <a:cxn ang="0">
                  <a:pos x="T6" y="T7"/>
                </a:cxn>
                <a:cxn ang="0">
                  <a:pos x="T8" y="T9"/>
                </a:cxn>
              </a:cxnLst>
              <a:rect l="0" t="0" r="r" b="b"/>
              <a:pathLst>
                <a:path w="4836" h="4849">
                  <a:moveTo>
                    <a:pt x="4835" y="0"/>
                  </a:moveTo>
                  <a:lnTo>
                    <a:pt x="4597" y="68"/>
                  </a:lnTo>
                  <a:lnTo>
                    <a:pt x="0" y="4666"/>
                  </a:lnTo>
                  <a:lnTo>
                    <a:pt x="0" y="4848"/>
                  </a:lnTo>
                  <a:lnTo>
                    <a:pt x="483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0" name="Freeform 4708">
              <a:extLst>
                <a:ext uri="{FF2B5EF4-FFF2-40B4-BE49-F238E27FC236}">
                  <a16:creationId xmlns:a16="http://schemas.microsoft.com/office/drawing/2014/main" id="{F1372BC2-7F23-7C5D-DBE3-9B6A921661D1}"/>
                </a:ext>
              </a:extLst>
            </p:cNvPr>
            <p:cNvSpPr>
              <a:spLocks noChangeArrowheads="1"/>
            </p:cNvSpPr>
            <p:nvPr/>
          </p:nvSpPr>
          <p:spPr bwMode="auto">
            <a:xfrm>
              <a:off x="17878950" y="9952038"/>
              <a:ext cx="1741374" cy="1746250"/>
            </a:xfrm>
            <a:custGeom>
              <a:avLst/>
              <a:gdLst>
                <a:gd name="T0" fmla="*/ 4835 w 4836"/>
                <a:gd name="T1" fmla="*/ 0 h 4849"/>
                <a:gd name="T2" fmla="*/ 4597 w 4836"/>
                <a:gd name="T3" fmla="*/ 68 h 4849"/>
                <a:gd name="T4" fmla="*/ 0 w 4836"/>
                <a:gd name="T5" fmla="*/ 4666 h 4849"/>
                <a:gd name="T6" fmla="*/ 0 w 4836"/>
                <a:gd name="T7" fmla="*/ 4848 h 4849"/>
                <a:gd name="T8" fmla="*/ 4835 w 4836"/>
                <a:gd name="T9" fmla="*/ 0 h 4849"/>
              </a:gdLst>
              <a:ahLst/>
              <a:cxnLst>
                <a:cxn ang="0">
                  <a:pos x="T0" y="T1"/>
                </a:cxn>
                <a:cxn ang="0">
                  <a:pos x="T2" y="T3"/>
                </a:cxn>
                <a:cxn ang="0">
                  <a:pos x="T4" y="T5"/>
                </a:cxn>
                <a:cxn ang="0">
                  <a:pos x="T6" y="T7"/>
                </a:cxn>
                <a:cxn ang="0">
                  <a:pos x="T8" y="T9"/>
                </a:cxn>
              </a:cxnLst>
              <a:rect l="0" t="0" r="r" b="b"/>
              <a:pathLst>
                <a:path w="4836" h="4849">
                  <a:moveTo>
                    <a:pt x="4835" y="0"/>
                  </a:moveTo>
                  <a:lnTo>
                    <a:pt x="4597" y="68"/>
                  </a:lnTo>
                  <a:lnTo>
                    <a:pt x="0" y="4666"/>
                  </a:lnTo>
                  <a:lnTo>
                    <a:pt x="0" y="4848"/>
                  </a:lnTo>
                  <a:lnTo>
                    <a:pt x="483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1" name="Freeform 4709">
              <a:extLst>
                <a:ext uri="{FF2B5EF4-FFF2-40B4-BE49-F238E27FC236}">
                  <a16:creationId xmlns:a16="http://schemas.microsoft.com/office/drawing/2014/main" id="{D7FA219F-CF45-E25F-6F6C-996F7C87FE3F}"/>
                </a:ext>
              </a:extLst>
            </p:cNvPr>
            <p:cNvSpPr>
              <a:spLocks noChangeArrowheads="1"/>
            </p:cNvSpPr>
            <p:nvPr/>
          </p:nvSpPr>
          <p:spPr bwMode="auto">
            <a:xfrm>
              <a:off x="19534604" y="9952038"/>
              <a:ext cx="90482" cy="25400"/>
            </a:xfrm>
            <a:custGeom>
              <a:avLst/>
              <a:gdLst>
                <a:gd name="T0" fmla="*/ 250 w 251"/>
                <a:gd name="T1" fmla="*/ 0 h 69"/>
                <a:gd name="T2" fmla="*/ 11 w 251"/>
                <a:gd name="T3" fmla="*/ 68 h 69"/>
                <a:gd name="T4" fmla="*/ 0 w 251"/>
                <a:gd name="T5" fmla="*/ 68 h 69"/>
                <a:gd name="T6" fmla="*/ 238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11" y="68"/>
                  </a:lnTo>
                  <a:lnTo>
                    <a:pt x="0" y="68"/>
                  </a:lnTo>
                  <a:lnTo>
                    <a:pt x="238"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2" name="Freeform 4710">
              <a:extLst>
                <a:ext uri="{FF2B5EF4-FFF2-40B4-BE49-F238E27FC236}">
                  <a16:creationId xmlns:a16="http://schemas.microsoft.com/office/drawing/2014/main" id="{D6C5885A-6E8F-BAD9-1628-A6CF3BA64CA6}"/>
                </a:ext>
              </a:extLst>
            </p:cNvPr>
            <p:cNvSpPr>
              <a:spLocks noChangeArrowheads="1"/>
            </p:cNvSpPr>
            <p:nvPr/>
          </p:nvSpPr>
          <p:spPr bwMode="auto">
            <a:xfrm>
              <a:off x="19534604" y="9952038"/>
              <a:ext cx="90482" cy="25400"/>
            </a:xfrm>
            <a:custGeom>
              <a:avLst/>
              <a:gdLst>
                <a:gd name="T0" fmla="*/ 250 w 251"/>
                <a:gd name="T1" fmla="*/ 0 h 69"/>
                <a:gd name="T2" fmla="*/ 11 w 251"/>
                <a:gd name="T3" fmla="*/ 68 h 69"/>
                <a:gd name="T4" fmla="*/ 0 w 251"/>
                <a:gd name="T5" fmla="*/ 68 h 69"/>
                <a:gd name="T6" fmla="*/ 238 w 251"/>
                <a:gd name="T7" fmla="*/ 0 h 69"/>
                <a:gd name="T8" fmla="*/ 250 w 251"/>
                <a:gd name="T9" fmla="*/ 0 h 69"/>
              </a:gdLst>
              <a:ahLst/>
              <a:cxnLst>
                <a:cxn ang="0">
                  <a:pos x="T0" y="T1"/>
                </a:cxn>
                <a:cxn ang="0">
                  <a:pos x="T2" y="T3"/>
                </a:cxn>
                <a:cxn ang="0">
                  <a:pos x="T4" y="T5"/>
                </a:cxn>
                <a:cxn ang="0">
                  <a:pos x="T6" y="T7"/>
                </a:cxn>
                <a:cxn ang="0">
                  <a:pos x="T8" y="T9"/>
                </a:cxn>
              </a:cxnLst>
              <a:rect l="0" t="0" r="r" b="b"/>
              <a:pathLst>
                <a:path w="251" h="69">
                  <a:moveTo>
                    <a:pt x="250" y="0"/>
                  </a:moveTo>
                  <a:lnTo>
                    <a:pt x="11" y="68"/>
                  </a:lnTo>
                  <a:lnTo>
                    <a:pt x="0" y="68"/>
                  </a:lnTo>
                  <a:lnTo>
                    <a:pt x="238"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3" name="Freeform 4711">
              <a:extLst>
                <a:ext uri="{FF2B5EF4-FFF2-40B4-BE49-F238E27FC236}">
                  <a16:creationId xmlns:a16="http://schemas.microsoft.com/office/drawing/2014/main" id="{B7EFD6D3-E332-5B51-9E69-886327DC7BD5}"/>
                </a:ext>
              </a:extLst>
            </p:cNvPr>
            <p:cNvSpPr>
              <a:spLocks noChangeArrowheads="1"/>
            </p:cNvSpPr>
            <p:nvPr/>
          </p:nvSpPr>
          <p:spPr bwMode="auto">
            <a:xfrm>
              <a:off x="17875775" y="11685589"/>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4" name="Freeform 4712">
              <a:extLst>
                <a:ext uri="{FF2B5EF4-FFF2-40B4-BE49-F238E27FC236}">
                  <a16:creationId xmlns:a16="http://schemas.microsoft.com/office/drawing/2014/main" id="{39DF7999-0E93-3C5F-EEC0-E326AD423624}"/>
                </a:ext>
              </a:extLst>
            </p:cNvPr>
            <p:cNvSpPr>
              <a:spLocks noChangeArrowheads="1"/>
            </p:cNvSpPr>
            <p:nvPr/>
          </p:nvSpPr>
          <p:spPr bwMode="auto">
            <a:xfrm>
              <a:off x="17875775" y="11685589"/>
              <a:ext cx="1587" cy="15875"/>
            </a:xfrm>
            <a:custGeom>
              <a:avLst/>
              <a:gdLst>
                <a:gd name="T0" fmla="*/ 0 w 1"/>
                <a:gd name="T1" fmla="*/ 0 h 46"/>
                <a:gd name="T2" fmla="*/ 0 w 1"/>
                <a:gd name="T3" fmla="*/ 11 h 46"/>
                <a:gd name="T4" fmla="*/ 0 w 1"/>
                <a:gd name="T5" fmla="*/ 45 h 46"/>
                <a:gd name="T6" fmla="*/ 0 w 1"/>
                <a:gd name="T7" fmla="*/ 34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5" name="Freeform 4713">
              <a:extLst>
                <a:ext uri="{FF2B5EF4-FFF2-40B4-BE49-F238E27FC236}">
                  <a16:creationId xmlns:a16="http://schemas.microsoft.com/office/drawing/2014/main" id="{B97ED68A-7094-13E3-2946-C132022894EA}"/>
                </a:ext>
              </a:extLst>
            </p:cNvPr>
            <p:cNvSpPr>
              <a:spLocks noChangeArrowheads="1"/>
            </p:cNvSpPr>
            <p:nvPr/>
          </p:nvSpPr>
          <p:spPr bwMode="auto">
            <a:xfrm>
              <a:off x="17875775" y="11755439"/>
              <a:ext cx="4762" cy="65087"/>
            </a:xfrm>
            <a:custGeom>
              <a:avLst/>
              <a:gdLst>
                <a:gd name="T0" fmla="*/ 11 w 12"/>
                <a:gd name="T1" fmla="*/ 0 h 182"/>
                <a:gd name="T2" fmla="*/ 0 w 12"/>
                <a:gd name="T3" fmla="*/ 11 h 182"/>
                <a:gd name="T4" fmla="*/ 0 w 12"/>
                <a:gd name="T5" fmla="*/ 147 h 182"/>
                <a:gd name="T6" fmla="*/ 0 w 12"/>
                <a:gd name="T7" fmla="*/ 147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11"/>
                  </a:lnTo>
                  <a:lnTo>
                    <a:pt x="0" y="147"/>
                  </a:lnTo>
                  <a:lnTo>
                    <a:pt x="0" y="147"/>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6" name="Freeform 4714">
              <a:extLst>
                <a:ext uri="{FF2B5EF4-FFF2-40B4-BE49-F238E27FC236}">
                  <a16:creationId xmlns:a16="http://schemas.microsoft.com/office/drawing/2014/main" id="{155FC4F5-3A61-4A52-DEFA-B6F51545A96C}"/>
                </a:ext>
              </a:extLst>
            </p:cNvPr>
            <p:cNvSpPr>
              <a:spLocks noChangeArrowheads="1"/>
            </p:cNvSpPr>
            <p:nvPr/>
          </p:nvSpPr>
          <p:spPr bwMode="auto">
            <a:xfrm>
              <a:off x="17875775" y="11755439"/>
              <a:ext cx="4762" cy="65087"/>
            </a:xfrm>
            <a:custGeom>
              <a:avLst/>
              <a:gdLst>
                <a:gd name="T0" fmla="*/ 11 w 12"/>
                <a:gd name="T1" fmla="*/ 0 h 182"/>
                <a:gd name="T2" fmla="*/ 0 w 12"/>
                <a:gd name="T3" fmla="*/ 11 h 182"/>
                <a:gd name="T4" fmla="*/ 0 w 12"/>
                <a:gd name="T5" fmla="*/ 147 h 182"/>
                <a:gd name="T6" fmla="*/ 0 w 12"/>
                <a:gd name="T7" fmla="*/ 147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11"/>
                  </a:lnTo>
                  <a:lnTo>
                    <a:pt x="0" y="147"/>
                  </a:lnTo>
                  <a:lnTo>
                    <a:pt x="0" y="147"/>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7" name="Freeform 4715">
              <a:extLst>
                <a:ext uri="{FF2B5EF4-FFF2-40B4-BE49-F238E27FC236}">
                  <a16:creationId xmlns:a16="http://schemas.microsoft.com/office/drawing/2014/main" id="{9442ECF7-3CFE-04AE-F23F-34E6CFFF55FA}"/>
                </a:ext>
              </a:extLst>
            </p:cNvPr>
            <p:cNvSpPr>
              <a:spLocks noChangeArrowheads="1"/>
            </p:cNvSpPr>
            <p:nvPr/>
          </p:nvSpPr>
          <p:spPr bwMode="auto">
            <a:xfrm>
              <a:off x="17878950" y="9902825"/>
              <a:ext cx="1912812" cy="1912938"/>
            </a:xfrm>
            <a:custGeom>
              <a:avLst/>
              <a:gdLst>
                <a:gd name="T0" fmla="*/ 5312 w 5313"/>
                <a:gd name="T1" fmla="*/ 0 h 5314"/>
                <a:gd name="T2" fmla="*/ 5062 w 5313"/>
                <a:gd name="T3" fmla="*/ 68 h 5314"/>
                <a:gd name="T4" fmla="*/ 0 w 5313"/>
                <a:gd name="T5" fmla="*/ 5143 h 5314"/>
                <a:gd name="T6" fmla="*/ 0 w 5313"/>
                <a:gd name="T7" fmla="*/ 5313 h 5314"/>
                <a:gd name="T8" fmla="*/ 5312 w 5313"/>
                <a:gd name="T9" fmla="*/ 0 h 5314"/>
              </a:gdLst>
              <a:ahLst/>
              <a:cxnLst>
                <a:cxn ang="0">
                  <a:pos x="T0" y="T1"/>
                </a:cxn>
                <a:cxn ang="0">
                  <a:pos x="T2" y="T3"/>
                </a:cxn>
                <a:cxn ang="0">
                  <a:pos x="T4" y="T5"/>
                </a:cxn>
                <a:cxn ang="0">
                  <a:pos x="T6" y="T7"/>
                </a:cxn>
                <a:cxn ang="0">
                  <a:pos x="T8" y="T9"/>
                </a:cxn>
              </a:cxnLst>
              <a:rect l="0" t="0" r="r" b="b"/>
              <a:pathLst>
                <a:path w="5313" h="5314">
                  <a:moveTo>
                    <a:pt x="5312" y="0"/>
                  </a:moveTo>
                  <a:lnTo>
                    <a:pt x="5062" y="68"/>
                  </a:lnTo>
                  <a:lnTo>
                    <a:pt x="0" y="5143"/>
                  </a:lnTo>
                  <a:lnTo>
                    <a:pt x="0" y="5313"/>
                  </a:lnTo>
                  <a:lnTo>
                    <a:pt x="53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8" name="Freeform 4716">
              <a:extLst>
                <a:ext uri="{FF2B5EF4-FFF2-40B4-BE49-F238E27FC236}">
                  <a16:creationId xmlns:a16="http://schemas.microsoft.com/office/drawing/2014/main" id="{47B1BF08-155E-B387-71F8-64CC6B09B54A}"/>
                </a:ext>
              </a:extLst>
            </p:cNvPr>
            <p:cNvSpPr>
              <a:spLocks noChangeArrowheads="1"/>
            </p:cNvSpPr>
            <p:nvPr/>
          </p:nvSpPr>
          <p:spPr bwMode="auto">
            <a:xfrm>
              <a:off x="17878950" y="9902825"/>
              <a:ext cx="1912812" cy="1912938"/>
            </a:xfrm>
            <a:custGeom>
              <a:avLst/>
              <a:gdLst>
                <a:gd name="T0" fmla="*/ 5312 w 5313"/>
                <a:gd name="T1" fmla="*/ 0 h 5314"/>
                <a:gd name="T2" fmla="*/ 5062 w 5313"/>
                <a:gd name="T3" fmla="*/ 68 h 5314"/>
                <a:gd name="T4" fmla="*/ 0 w 5313"/>
                <a:gd name="T5" fmla="*/ 5143 h 5314"/>
                <a:gd name="T6" fmla="*/ 0 w 5313"/>
                <a:gd name="T7" fmla="*/ 5313 h 5314"/>
                <a:gd name="T8" fmla="*/ 5312 w 5313"/>
                <a:gd name="T9" fmla="*/ 0 h 5314"/>
              </a:gdLst>
              <a:ahLst/>
              <a:cxnLst>
                <a:cxn ang="0">
                  <a:pos x="T0" y="T1"/>
                </a:cxn>
                <a:cxn ang="0">
                  <a:pos x="T2" y="T3"/>
                </a:cxn>
                <a:cxn ang="0">
                  <a:pos x="T4" y="T5"/>
                </a:cxn>
                <a:cxn ang="0">
                  <a:pos x="T6" y="T7"/>
                </a:cxn>
                <a:cxn ang="0">
                  <a:pos x="T8" y="T9"/>
                </a:cxn>
              </a:cxnLst>
              <a:rect l="0" t="0" r="r" b="b"/>
              <a:pathLst>
                <a:path w="5313" h="5314">
                  <a:moveTo>
                    <a:pt x="5312" y="0"/>
                  </a:moveTo>
                  <a:lnTo>
                    <a:pt x="5062" y="68"/>
                  </a:lnTo>
                  <a:lnTo>
                    <a:pt x="0" y="5143"/>
                  </a:lnTo>
                  <a:lnTo>
                    <a:pt x="0" y="5313"/>
                  </a:lnTo>
                  <a:lnTo>
                    <a:pt x="53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9" name="Freeform 4717">
              <a:extLst>
                <a:ext uri="{FF2B5EF4-FFF2-40B4-BE49-F238E27FC236}">
                  <a16:creationId xmlns:a16="http://schemas.microsoft.com/office/drawing/2014/main" id="{26F801AB-428B-15CB-65B4-089D69970AAB}"/>
                </a:ext>
              </a:extLst>
            </p:cNvPr>
            <p:cNvSpPr>
              <a:spLocks noChangeArrowheads="1"/>
            </p:cNvSpPr>
            <p:nvPr/>
          </p:nvSpPr>
          <p:spPr bwMode="auto">
            <a:xfrm>
              <a:off x="19701282" y="9902825"/>
              <a:ext cx="90481" cy="25400"/>
            </a:xfrm>
            <a:custGeom>
              <a:avLst/>
              <a:gdLst>
                <a:gd name="T0" fmla="*/ 250 w 251"/>
                <a:gd name="T1" fmla="*/ 0 h 69"/>
                <a:gd name="T2" fmla="*/ 12 w 251"/>
                <a:gd name="T3" fmla="*/ 68 h 69"/>
                <a:gd name="T4" fmla="*/ 0 w 251"/>
                <a:gd name="T5" fmla="*/ 68 h 69"/>
                <a:gd name="T6" fmla="*/ 250 w 251"/>
                <a:gd name="T7" fmla="*/ 0 h 69"/>
              </a:gdLst>
              <a:ahLst/>
              <a:cxnLst>
                <a:cxn ang="0">
                  <a:pos x="T0" y="T1"/>
                </a:cxn>
                <a:cxn ang="0">
                  <a:pos x="T2" y="T3"/>
                </a:cxn>
                <a:cxn ang="0">
                  <a:pos x="T4" y="T5"/>
                </a:cxn>
                <a:cxn ang="0">
                  <a:pos x="T6" y="T7"/>
                </a:cxn>
              </a:cxnLst>
              <a:rect l="0" t="0" r="r" b="b"/>
              <a:pathLst>
                <a:path w="251" h="69">
                  <a:moveTo>
                    <a:pt x="250" y="0"/>
                  </a:moveTo>
                  <a:lnTo>
                    <a:pt x="12" y="68"/>
                  </a:lnTo>
                  <a:lnTo>
                    <a:pt x="0" y="68"/>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0" name="Freeform 4718">
              <a:extLst>
                <a:ext uri="{FF2B5EF4-FFF2-40B4-BE49-F238E27FC236}">
                  <a16:creationId xmlns:a16="http://schemas.microsoft.com/office/drawing/2014/main" id="{9A04A066-2DC2-8782-A5CA-EAAD8E99C1D3}"/>
                </a:ext>
              </a:extLst>
            </p:cNvPr>
            <p:cNvSpPr>
              <a:spLocks noChangeArrowheads="1"/>
            </p:cNvSpPr>
            <p:nvPr/>
          </p:nvSpPr>
          <p:spPr bwMode="auto">
            <a:xfrm>
              <a:off x="19701282" y="9902825"/>
              <a:ext cx="90481" cy="25400"/>
            </a:xfrm>
            <a:custGeom>
              <a:avLst/>
              <a:gdLst>
                <a:gd name="T0" fmla="*/ 250 w 251"/>
                <a:gd name="T1" fmla="*/ 0 h 69"/>
                <a:gd name="T2" fmla="*/ 12 w 251"/>
                <a:gd name="T3" fmla="*/ 68 h 69"/>
                <a:gd name="T4" fmla="*/ 0 w 251"/>
                <a:gd name="T5" fmla="*/ 68 h 69"/>
                <a:gd name="T6" fmla="*/ 250 w 251"/>
                <a:gd name="T7" fmla="*/ 0 h 69"/>
              </a:gdLst>
              <a:ahLst/>
              <a:cxnLst>
                <a:cxn ang="0">
                  <a:pos x="T0" y="T1"/>
                </a:cxn>
                <a:cxn ang="0">
                  <a:pos x="T2" y="T3"/>
                </a:cxn>
                <a:cxn ang="0">
                  <a:pos x="T4" y="T5"/>
                </a:cxn>
                <a:cxn ang="0">
                  <a:pos x="T6" y="T7"/>
                </a:cxn>
              </a:cxnLst>
              <a:rect l="0" t="0" r="r" b="b"/>
              <a:pathLst>
                <a:path w="251" h="69">
                  <a:moveTo>
                    <a:pt x="250" y="0"/>
                  </a:moveTo>
                  <a:lnTo>
                    <a:pt x="12" y="68"/>
                  </a:lnTo>
                  <a:lnTo>
                    <a:pt x="0" y="68"/>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1" name="Freeform 4719">
              <a:extLst>
                <a:ext uri="{FF2B5EF4-FFF2-40B4-BE49-F238E27FC236}">
                  <a16:creationId xmlns:a16="http://schemas.microsoft.com/office/drawing/2014/main" id="{1D9F5023-63EB-E3C4-65FA-EA655B7195B3}"/>
                </a:ext>
              </a:extLst>
            </p:cNvPr>
            <p:cNvSpPr>
              <a:spLocks noChangeArrowheads="1"/>
            </p:cNvSpPr>
            <p:nvPr/>
          </p:nvSpPr>
          <p:spPr bwMode="auto">
            <a:xfrm>
              <a:off x="17875775" y="11807825"/>
              <a:ext cx="1587" cy="12700"/>
            </a:xfrm>
            <a:custGeom>
              <a:avLst/>
              <a:gdLst>
                <a:gd name="T0" fmla="*/ 0 w 1"/>
                <a:gd name="T1" fmla="*/ 0 h 35"/>
                <a:gd name="T2" fmla="*/ 0 w 1"/>
                <a:gd name="T3" fmla="*/ 0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2" name="Freeform 4720">
              <a:extLst>
                <a:ext uri="{FF2B5EF4-FFF2-40B4-BE49-F238E27FC236}">
                  <a16:creationId xmlns:a16="http://schemas.microsoft.com/office/drawing/2014/main" id="{A8520C7B-D3BC-D481-9103-1A02AF4BBAF9}"/>
                </a:ext>
              </a:extLst>
            </p:cNvPr>
            <p:cNvSpPr>
              <a:spLocks noChangeArrowheads="1"/>
            </p:cNvSpPr>
            <p:nvPr/>
          </p:nvSpPr>
          <p:spPr bwMode="auto">
            <a:xfrm>
              <a:off x="17875775" y="11807825"/>
              <a:ext cx="1587" cy="12700"/>
            </a:xfrm>
            <a:custGeom>
              <a:avLst/>
              <a:gdLst>
                <a:gd name="T0" fmla="*/ 0 w 1"/>
                <a:gd name="T1" fmla="*/ 0 h 35"/>
                <a:gd name="T2" fmla="*/ 0 w 1"/>
                <a:gd name="T3" fmla="*/ 0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0"/>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3" name="Freeform 4721">
              <a:extLst>
                <a:ext uri="{FF2B5EF4-FFF2-40B4-BE49-F238E27FC236}">
                  <a16:creationId xmlns:a16="http://schemas.microsoft.com/office/drawing/2014/main" id="{D31C3673-DC5E-D1BA-C945-B4360F22B632}"/>
                </a:ext>
              </a:extLst>
            </p:cNvPr>
            <p:cNvSpPr>
              <a:spLocks noChangeArrowheads="1"/>
            </p:cNvSpPr>
            <p:nvPr/>
          </p:nvSpPr>
          <p:spPr bwMode="auto">
            <a:xfrm>
              <a:off x="17875775" y="11872914"/>
              <a:ext cx="4762" cy="65087"/>
            </a:xfrm>
            <a:custGeom>
              <a:avLst/>
              <a:gdLst>
                <a:gd name="T0" fmla="*/ 11 w 12"/>
                <a:gd name="T1" fmla="*/ 0 h 182"/>
                <a:gd name="T2" fmla="*/ 0 w 12"/>
                <a:gd name="T3" fmla="*/ 23 h 182"/>
                <a:gd name="T4" fmla="*/ 0 w 12"/>
                <a:gd name="T5" fmla="*/ 159 h 182"/>
                <a:gd name="T6" fmla="*/ 0 w 12"/>
                <a:gd name="T7" fmla="*/ 148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3"/>
                  </a:lnTo>
                  <a:lnTo>
                    <a:pt x="0" y="159"/>
                  </a:lnTo>
                  <a:lnTo>
                    <a:pt x="0" y="148"/>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4" name="Freeform 4722">
              <a:extLst>
                <a:ext uri="{FF2B5EF4-FFF2-40B4-BE49-F238E27FC236}">
                  <a16:creationId xmlns:a16="http://schemas.microsoft.com/office/drawing/2014/main" id="{7BD5F4CA-CFC4-1B36-0D1E-AA0F4F67DE17}"/>
                </a:ext>
              </a:extLst>
            </p:cNvPr>
            <p:cNvSpPr>
              <a:spLocks noChangeArrowheads="1"/>
            </p:cNvSpPr>
            <p:nvPr/>
          </p:nvSpPr>
          <p:spPr bwMode="auto">
            <a:xfrm>
              <a:off x="17875775" y="11872914"/>
              <a:ext cx="4762" cy="65087"/>
            </a:xfrm>
            <a:custGeom>
              <a:avLst/>
              <a:gdLst>
                <a:gd name="T0" fmla="*/ 11 w 12"/>
                <a:gd name="T1" fmla="*/ 0 h 182"/>
                <a:gd name="T2" fmla="*/ 0 w 12"/>
                <a:gd name="T3" fmla="*/ 23 h 182"/>
                <a:gd name="T4" fmla="*/ 0 w 12"/>
                <a:gd name="T5" fmla="*/ 159 h 182"/>
                <a:gd name="T6" fmla="*/ 0 w 12"/>
                <a:gd name="T7" fmla="*/ 148 h 182"/>
                <a:gd name="T8" fmla="*/ 0 w 12"/>
                <a:gd name="T9" fmla="*/ 181 h 182"/>
                <a:gd name="T10" fmla="*/ 11 w 12"/>
                <a:gd name="T11" fmla="*/ 170 h 182"/>
                <a:gd name="T12" fmla="*/ 11 w 1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 h="182">
                  <a:moveTo>
                    <a:pt x="11" y="0"/>
                  </a:moveTo>
                  <a:lnTo>
                    <a:pt x="0" y="23"/>
                  </a:lnTo>
                  <a:lnTo>
                    <a:pt x="0" y="159"/>
                  </a:lnTo>
                  <a:lnTo>
                    <a:pt x="0" y="148"/>
                  </a:lnTo>
                  <a:lnTo>
                    <a:pt x="0" y="181"/>
                  </a:lnTo>
                  <a:lnTo>
                    <a:pt x="11" y="17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5" name="Freeform 4723">
              <a:extLst>
                <a:ext uri="{FF2B5EF4-FFF2-40B4-BE49-F238E27FC236}">
                  <a16:creationId xmlns:a16="http://schemas.microsoft.com/office/drawing/2014/main" id="{419B9FB0-2844-9F5B-AFB3-C628D3C19A8D}"/>
                </a:ext>
              </a:extLst>
            </p:cNvPr>
            <p:cNvSpPr>
              <a:spLocks noChangeArrowheads="1"/>
            </p:cNvSpPr>
            <p:nvPr/>
          </p:nvSpPr>
          <p:spPr bwMode="auto">
            <a:xfrm>
              <a:off x="17878950" y="9858375"/>
              <a:ext cx="2081076" cy="2076450"/>
            </a:xfrm>
            <a:custGeom>
              <a:avLst/>
              <a:gdLst>
                <a:gd name="T0" fmla="*/ 5778 w 5779"/>
                <a:gd name="T1" fmla="*/ 0 h 5768"/>
                <a:gd name="T2" fmla="*/ 5539 w 5779"/>
                <a:gd name="T3" fmla="*/ 69 h 5768"/>
                <a:gd name="T4" fmla="*/ 0 w 5779"/>
                <a:gd name="T5" fmla="*/ 5597 h 5768"/>
                <a:gd name="T6" fmla="*/ 0 w 5779"/>
                <a:gd name="T7" fmla="*/ 5767 h 5768"/>
                <a:gd name="T8" fmla="*/ 5778 w 5779"/>
                <a:gd name="T9" fmla="*/ 0 h 5768"/>
              </a:gdLst>
              <a:ahLst/>
              <a:cxnLst>
                <a:cxn ang="0">
                  <a:pos x="T0" y="T1"/>
                </a:cxn>
                <a:cxn ang="0">
                  <a:pos x="T2" y="T3"/>
                </a:cxn>
                <a:cxn ang="0">
                  <a:pos x="T4" y="T5"/>
                </a:cxn>
                <a:cxn ang="0">
                  <a:pos x="T6" y="T7"/>
                </a:cxn>
                <a:cxn ang="0">
                  <a:pos x="T8" y="T9"/>
                </a:cxn>
              </a:cxnLst>
              <a:rect l="0" t="0" r="r" b="b"/>
              <a:pathLst>
                <a:path w="5779" h="5768">
                  <a:moveTo>
                    <a:pt x="5778" y="0"/>
                  </a:moveTo>
                  <a:lnTo>
                    <a:pt x="5539" y="69"/>
                  </a:lnTo>
                  <a:lnTo>
                    <a:pt x="0" y="5597"/>
                  </a:lnTo>
                  <a:lnTo>
                    <a:pt x="0" y="5767"/>
                  </a:lnTo>
                  <a:lnTo>
                    <a:pt x="577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6" name="Freeform 4724">
              <a:extLst>
                <a:ext uri="{FF2B5EF4-FFF2-40B4-BE49-F238E27FC236}">
                  <a16:creationId xmlns:a16="http://schemas.microsoft.com/office/drawing/2014/main" id="{9B70A56E-9411-2D03-DC97-247BD6CBCE6F}"/>
                </a:ext>
              </a:extLst>
            </p:cNvPr>
            <p:cNvSpPr>
              <a:spLocks noChangeArrowheads="1"/>
            </p:cNvSpPr>
            <p:nvPr/>
          </p:nvSpPr>
          <p:spPr bwMode="auto">
            <a:xfrm>
              <a:off x="17878950" y="9858375"/>
              <a:ext cx="2081076" cy="2076450"/>
            </a:xfrm>
            <a:custGeom>
              <a:avLst/>
              <a:gdLst>
                <a:gd name="T0" fmla="*/ 5778 w 5779"/>
                <a:gd name="T1" fmla="*/ 0 h 5768"/>
                <a:gd name="T2" fmla="*/ 5539 w 5779"/>
                <a:gd name="T3" fmla="*/ 69 h 5768"/>
                <a:gd name="T4" fmla="*/ 0 w 5779"/>
                <a:gd name="T5" fmla="*/ 5597 h 5768"/>
                <a:gd name="T6" fmla="*/ 0 w 5779"/>
                <a:gd name="T7" fmla="*/ 5767 h 5768"/>
                <a:gd name="T8" fmla="*/ 5778 w 5779"/>
                <a:gd name="T9" fmla="*/ 0 h 5768"/>
              </a:gdLst>
              <a:ahLst/>
              <a:cxnLst>
                <a:cxn ang="0">
                  <a:pos x="T0" y="T1"/>
                </a:cxn>
                <a:cxn ang="0">
                  <a:pos x="T2" y="T3"/>
                </a:cxn>
                <a:cxn ang="0">
                  <a:pos x="T4" y="T5"/>
                </a:cxn>
                <a:cxn ang="0">
                  <a:pos x="T6" y="T7"/>
                </a:cxn>
                <a:cxn ang="0">
                  <a:pos x="T8" y="T9"/>
                </a:cxn>
              </a:cxnLst>
              <a:rect l="0" t="0" r="r" b="b"/>
              <a:pathLst>
                <a:path w="5779" h="5768">
                  <a:moveTo>
                    <a:pt x="5778" y="0"/>
                  </a:moveTo>
                  <a:lnTo>
                    <a:pt x="5539" y="69"/>
                  </a:lnTo>
                  <a:lnTo>
                    <a:pt x="0" y="5597"/>
                  </a:lnTo>
                  <a:lnTo>
                    <a:pt x="0" y="5767"/>
                  </a:lnTo>
                  <a:lnTo>
                    <a:pt x="577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 name="Freeform 4725">
              <a:extLst>
                <a:ext uri="{FF2B5EF4-FFF2-40B4-BE49-F238E27FC236}">
                  <a16:creationId xmlns:a16="http://schemas.microsoft.com/office/drawing/2014/main" id="{800F1EBE-5F7E-EFA3-FA54-71A54C81240B}"/>
                </a:ext>
              </a:extLst>
            </p:cNvPr>
            <p:cNvSpPr>
              <a:spLocks noChangeArrowheads="1"/>
            </p:cNvSpPr>
            <p:nvPr/>
          </p:nvSpPr>
          <p:spPr bwMode="auto">
            <a:xfrm>
              <a:off x="19872721" y="9855201"/>
              <a:ext cx="85719" cy="28575"/>
            </a:xfrm>
            <a:custGeom>
              <a:avLst/>
              <a:gdLst>
                <a:gd name="T0" fmla="*/ 239 w 240"/>
                <a:gd name="T1" fmla="*/ 0 h 81"/>
                <a:gd name="T2" fmla="*/ 0 w 240"/>
                <a:gd name="T3" fmla="*/ 68 h 81"/>
                <a:gd name="T4" fmla="*/ 0 w 240"/>
                <a:gd name="T5" fmla="*/ 80 h 81"/>
                <a:gd name="T6" fmla="*/ 239 w 240"/>
                <a:gd name="T7" fmla="*/ 11 h 81"/>
                <a:gd name="T8" fmla="*/ 239 w 240"/>
                <a:gd name="T9" fmla="*/ 0 h 81"/>
              </a:gdLst>
              <a:ahLst/>
              <a:cxnLst>
                <a:cxn ang="0">
                  <a:pos x="T0" y="T1"/>
                </a:cxn>
                <a:cxn ang="0">
                  <a:pos x="T2" y="T3"/>
                </a:cxn>
                <a:cxn ang="0">
                  <a:pos x="T4" y="T5"/>
                </a:cxn>
                <a:cxn ang="0">
                  <a:pos x="T6" y="T7"/>
                </a:cxn>
                <a:cxn ang="0">
                  <a:pos x="T8" y="T9"/>
                </a:cxn>
              </a:cxnLst>
              <a:rect l="0" t="0" r="r" b="b"/>
              <a:pathLst>
                <a:path w="240" h="81">
                  <a:moveTo>
                    <a:pt x="239" y="0"/>
                  </a:moveTo>
                  <a:lnTo>
                    <a:pt x="0" y="68"/>
                  </a:lnTo>
                  <a:lnTo>
                    <a:pt x="0" y="80"/>
                  </a:lnTo>
                  <a:lnTo>
                    <a:pt x="239" y="11"/>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8" name="Freeform 4726">
              <a:extLst>
                <a:ext uri="{FF2B5EF4-FFF2-40B4-BE49-F238E27FC236}">
                  <a16:creationId xmlns:a16="http://schemas.microsoft.com/office/drawing/2014/main" id="{B0E1D77A-6269-BBDD-49AD-8996F83274D0}"/>
                </a:ext>
              </a:extLst>
            </p:cNvPr>
            <p:cNvSpPr>
              <a:spLocks noChangeArrowheads="1"/>
            </p:cNvSpPr>
            <p:nvPr/>
          </p:nvSpPr>
          <p:spPr bwMode="auto">
            <a:xfrm>
              <a:off x="19872721" y="9855201"/>
              <a:ext cx="85719" cy="28575"/>
            </a:xfrm>
            <a:custGeom>
              <a:avLst/>
              <a:gdLst>
                <a:gd name="T0" fmla="*/ 239 w 240"/>
                <a:gd name="T1" fmla="*/ 0 h 81"/>
                <a:gd name="T2" fmla="*/ 0 w 240"/>
                <a:gd name="T3" fmla="*/ 68 h 81"/>
                <a:gd name="T4" fmla="*/ 0 w 240"/>
                <a:gd name="T5" fmla="*/ 80 h 81"/>
                <a:gd name="T6" fmla="*/ 239 w 240"/>
                <a:gd name="T7" fmla="*/ 11 h 81"/>
                <a:gd name="T8" fmla="*/ 239 w 240"/>
                <a:gd name="T9" fmla="*/ 0 h 81"/>
              </a:gdLst>
              <a:ahLst/>
              <a:cxnLst>
                <a:cxn ang="0">
                  <a:pos x="T0" y="T1"/>
                </a:cxn>
                <a:cxn ang="0">
                  <a:pos x="T2" y="T3"/>
                </a:cxn>
                <a:cxn ang="0">
                  <a:pos x="T4" y="T5"/>
                </a:cxn>
                <a:cxn ang="0">
                  <a:pos x="T6" y="T7"/>
                </a:cxn>
                <a:cxn ang="0">
                  <a:pos x="T8" y="T9"/>
                </a:cxn>
              </a:cxnLst>
              <a:rect l="0" t="0" r="r" b="b"/>
              <a:pathLst>
                <a:path w="240" h="81">
                  <a:moveTo>
                    <a:pt x="239" y="0"/>
                  </a:moveTo>
                  <a:lnTo>
                    <a:pt x="0" y="68"/>
                  </a:lnTo>
                  <a:lnTo>
                    <a:pt x="0" y="80"/>
                  </a:lnTo>
                  <a:lnTo>
                    <a:pt x="239" y="11"/>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9" name="Freeform 4727">
              <a:extLst>
                <a:ext uri="{FF2B5EF4-FFF2-40B4-BE49-F238E27FC236}">
                  <a16:creationId xmlns:a16="http://schemas.microsoft.com/office/drawing/2014/main" id="{B101D134-436A-AE11-CD8E-8EBA820936E4}"/>
                </a:ext>
              </a:extLst>
            </p:cNvPr>
            <p:cNvSpPr>
              <a:spLocks noChangeArrowheads="1"/>
            </p:cNvSpPr>
            <p:nvPr/>
          </p:nvSpPr>
          <p:spPr bwMode="auto">
            <a:xfrm>
              <a:off x="17875775" y="11926889"/>
              <a:ext cx="1587" cy="15875"/>
            </a:xfrm>
            <a:custGeom>
              <a:avLst/>
              <a:gdLst>
                <a:gd name="T0" fmla="*/ 0 w 1"/>
                <a:gd name="T1" fmla="*/ 0 h 46"/>
                <a:gd name="T2" fmla="*/ 0 w 1"/>
                <a:gd name="T3" fmla="*/ 11 h 46"/>
                <a:gd name="T4" fmla="*/ 0 w 1"/>
                <a:gd name="T5" fmla="*/ 45 h 46"/>
                <a:gd name="T6" fmla="*/ 0 w 1"/>
                <a:gd name="T7" fmla="*/ 33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0" name="Freeform 4728">
              <a:extLst>
                <a:ext uri="{FF2B5EF4-FFF2-40B4-BE49-F238E27FC236}">
                  <a16:creationId xmlns:a16="http://schemas.microsoft.com/office/drawing/2014/main" id="{23C98F42-92A0-EFFE-22D8-959AE32DD23A}"/>
                </a:ext>
              </a:extLst>
            </p:cNvPr>
            <p:cNvSpPr>
              <a:spLocks noChangeArrowheads="1"/>
            </p:cNvSpPr>
            <p:nvPr/>
          </p:nvSpPr>
          <p:spPr bwMode="auto">
            <a:xfrm>
              <a:off x="17875775" y="11926889"/>
              <a:ext cx="1587" cy="15875"/>
            </a:xfrm>
            <a:custGeom>
              <a:avLst/>
              <a:gdLst>
                <a:gd name="T0" fmla="*/ 0 w 1"/>
                <a:gd name="T1" fmla="*/ 0 h 46"/>
                <a:gd name="T2" fmla="*/ 0 w 1"/>
                <a:gd name="T3" fmla="*/ 11 h 46"/>
                <a:gd name="T4" fmla="*/ 0 w 1"/>
                <a:gd name="T5" fmla="*/ 45 h 46"/>
                <a:gd name="T6" fmla="*/ 0 w 1"/>
                <a:gd name="T7" fmla="*/ 33 h 46"/>
                <a:gd name="T8" fmla="*/ 0 w 1"/>
                <a:gd name="T9" fmla="*/ 0 h 46"/>
              </a:gdLst>
              <a:ahLst/>
              <a:cxnLst>
                <a:cxn ang="0">
                  <a:pos x="T0" y="T1"/>
                </a:cxn>
                <a:cxn ang="0">
                  <a:pos x="T2" y="T3"/>
                </a:cxn>
                <a:cxn ang="0">
                  <a:pos x="T4" y="T5"/>
                </a:cxn>
                <a:cxn ang="0">
                  <a:pos x="T6" y="T7"/>
                </a:cxn>
                <a:cxn ang="0">
                  <a:pos x="T8" y="T9"/>
                </a:cxn>
              </a:cxnLst>
              <a:rect l="0" t="0" r="r" b="b"/>
              <a:pathLst>
                <a:path w="1" h="46">
                  <a:moveTo>
                    <a:pt x="0" y="0"/>
                  </a:moveTo>
                  <a:lnTo>
                    <a:pt x="0" y="11"/>
                  </a:lnTo>
                  <a:lnTo>
                    <a:pt x="0" y="45"/>
                  </a:lnTo>
                  <a:lnTo>
                    <a:pt x="0" y="3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1" name="Freeform 4729">
              <a:extLst>
                <a:ext uri="{FF2B5EF4-FFF2-40B4-BE49-F238E27FC236}">
                  <a16:creationId xmlns:a16="http://schemas.microsoft.com/office/drawing/2014/main" id="{52655196-31D9-D525-293A-F4416D81E3FC}"/>
                </a:ext>
              </a:extLst>
            </p:cNvPr>
            <p:cNvSpPr>
              <a:spLocks noChangeArrowheads="1"/>
            </p:cNvSpPr>
            <p:nvPr/>
          </p:nvSpPr>
          <p:spPr bwMode="auto">
            <a:xfrm>
              <a:off x="17875775" y="12028488"/>
              <a:ext cx="4762" cy="4762"/>
            </a:xfrm>
            <a:custGeom>
              <a:avLst/>
              <a:gdLst>
                <a:gd name="T0" fmla="*/ 0 w 12"/>
                <a:gd name="T1" fmla="*/ 0 h 13"/>
                <a:gd name="T2" fmla="*/ 0 w 12"/>
                <a:gd name="T3" fmla="*/ 12 h 13"/>
                <a:gd name="T4" fmla="*/ 11 w 12"/>
                <a:gd name="T5" fmla="*/ 12 h 13"/>
                <a:gd name="T6" fmla="*/ 11 w 12"/>
                <a:gd name="T7" fmla="*/ 12 h 13"/>
                <a:gd name="T8" fmla="*/ 0 w 12"/>
                <a:gd name="T9" fmla="*/ 0 h 13"/>
              </a:gdLst>
              <a:ahLst/>
              <a:cxnLst>
                <a:cxn ang="0">
                  <a:pos x="T0" y="T1"/>
                </a:cxn>
                <a:cxn ang="0">
                  <a:pos x="T2" y="T3"/>
                </a:cxn>
                <a:cxn ang="0">
                  <a:pos x="T4" y="T5"/>
                </a:cxn>
                <a:cxn ang="0">
                  <a:pos x="T6" y="T7"/>
                </a:cxn>
                <a:cxn ang="0">
                  <a:pos x="T8" y="T9"/>
                </a:cxn>
              </a:cxnLst>
              <a:rect l="0" t="0" r="r" b="b"/>
              <a:pathLst>
                <a:path w="12" h="13">
                  <a:moveTo>
                    <a:pt x="0" y="0"/>
                  </a:moveTo>
                  <a:lnTo>
                    <a:pt x="0" y="12"/>
                  </a:lnTo>
                  <a:lnTo>
                    <a:pt x="11" y="12"/>
                  </a:lnTo>
                  <a:lnTo>
                    <a:pt x="11" y="1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2" name="Freeform 4730">
              <a:extLst>
                <a:ext uri="{FF2B5EF4-FFF2-40B4-BE49-F238E27FC236}">
                  <a16:creationId xmlns:a16="http://schemas.microsoft.com/office/drawing/2014/main" id="{CCE69045-8F0B-AF9F-FB59-569495A7995D}"/>
                </a:ext>
              </a:extLst>
            </p:cNvPr>
            <p:cNvSpPr>
              <a:spLocks noChangeArrowheads="1"/>
            </p:cNvSpPr>
            <p:nvPr/>
          </p:nvSpPr>
          <p:spPr bwMode="auto">
            <a:xfrm>
              <a:off x="17875775" y="12028488"/>
              <a:ext cx="4762" cy="4762"/>
            </a:xfrm>
            <a:custGeom>
              <a:avLst/>
              <a:gdLst>
                <a:gd name="T0" fmla="*/ 0 w 12"/>
                <a:gd name="T1" fmla="*/ 0 h 13"/>
                <a:gd name="T2" fmla="*/ 0 w 12"/>
                <a:gd name="T3" fmla="*/ 12 h 13"/>
                <a:gd name="T4" fmla="*/ 11 w 12"/>
                <a:gd name="T5" fmla="*/ 12 h 13"/>
                <a:gd name="T6" fmla="*/ 11 w 12"/>
                <a:gd name="T7" fmla="*/ 12 h 13"/>
                <a:gd name="T8" fmla="*/ 0 w 12"/>
                <a:gd name="T9" fmla="*/ 0 h 13"/>
              </a:gdLst>
              <a:ahLst/>
              <a:cxnLst>
                <a:cxn ang="0">
                  <a:pos x="T0" y="T1"/>
                </a:cxn>
                <a:cxn ang="0">
                  <a:pos x="T2" y="T3"/>
                </a:cxn>
                <a:cxn ang="0">
                  <a:pos x="T4" y="T5"/>
                </a:cxn>
                <a:cxn ang="0">
                  <a:pos x="T6" y="T7"/>
                </a:cxn>
                <a:cxn ang="0">
                  <a:pos x="T8" y="T9"/>
                </a:cxn>
              </a:cxnLst>
              <a:rect l="0" t="0" r="r" b="b"/>
              <a:pathLst>
                <a:path w="12" h="13">
                  <a:moveTo>
                    <a:pt x="0" y="0"/>
                  </a:moveTo>
                  <a:lnTo>
                    <a:pt x="0" y="12"/>
                  </a:lnTo>
                  <a:lnTo>
                    <a:pt x="11" y="12"/>
                  </a:lnTo>
                  <a:lnTo>
                    <a:pt x="11" y="12"/>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3" name="Freeform 4731">
              <a:extLst>
                <a:ext uri="{FF2B5EF4-FFF2-40B4-BE49-F238E27FC236}">
                  <a16:creationId xmlns:a16="http://schemas.microsoft.com/office/drawing/2014/main" id="{485A9675-230C-F3DA-6879-187EB5536D8C}"/>
                </a:ext>
              </a:extLst>
            </p:cNvPr>
            <p:cNvSpPr>
              <a:spLocks noChangeArrowheads="1"/>
            </p:cNvSpPr>
            <p:nvPr/>
          </p:nvSpPr>
          <p:spPr bwMode="auto">
            <a:xfrm>
              <a:off x="17875775" y="11996738"/>
              <a:ext cx="4762" cy="36512"/>
            </a:xfrm>
            <a:custGeom>
              <a:avLst/>
              <a:gdLst>
                <a:gd name="T0" fmla="*/ 11 w 12"/>
                <a:gd name="T1" fmla="*/ 0 h 103"/>
                <a:gd name="T2" fmla="*/ 0 w 12"/>
                <a:gd name="T3" fmla="*/ 11 h 103"/>
                <a:gd name="T4" fmla="*/ 0 w 12"/>
                <a:gd name="T5" fmla="*/ 90 h 103"/>
                <a:gd name="T6" fmla="*/ 11 w 12"/>
                <a:gd name="T7" fmla="*/ 102 h 103"/>
                <a:gd name="T8" fmla="*/ 11 w 12"/>
                <a:gd name="T9" fmla="*/ 0 h 103"/>
              </a:gdLst>
              <a:ahLst/>
              <a:cxnLst>
                <a:cxn ang="0">
                  <a:pos x="T0" y="T1"/>
                </a:cxn>
                <a:cxn ang="0">
                  <a:pos x="T2" y="T3"/>
                </a:cxn>
                <a:cxn ang="0">
                  <a:pos x="T4" y="T5"/>
                </a:cxn>
                <a:cxn ang="0">
                  <a:pos x="T6" y="T7"/>
                </a:cxn>
                <a:cxn ang="0">
                  <a:pos x="T8" y="T9"/>
                </a:cxn>
              </a:cxnLst>
              <a:rect l="0" t="0" r="r" b="b"/>
              <a:pathLst>
                <a:path w="12" h="103">
                  <a:moveTo>
                    <a:pt x="11" y="0"/>
                  </a:moveTo>
                  <a:lnTo>
                    <a:pt x="0" y="11"/>
                  </a:lnTo>
                  <a:lnTo>
                    <a:pt x="0" y="90"/>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4" name="Freeform 4732">
              <a:extLst>
                <a:ext uri="{FF2B5EF4-FFF2-40B4-BE49-F238E27FC236}">
                  <a16:creationId xmlns:a16="http://schemas.microsoft.com/office/drawing/2014/main" id="{30DE98C4-8591-D1F4-C38E-FBAA3C21F277}"/>
                </a:ext>
              </a:extLst>
            </p:cNvPr>
            <p:cNvSpPr>
              <a:spLocks noChangeArrowheads="1"/>
            </p:cNvSpPr>
            <p:nvPr/>
          </p:nvSpPr>
          <p:spPr bwMode="auto">
            <a:xfrm>
              <a:off x="17875775" y="11996738"/>
              <a:ext cx="4762" cy="36512"/>
            </a:xfrm>
            <a:custGeom>
              <a:avLst/>
              <a:gdLst>
                <a:gd name="T0" fmla="*/ 11 w 12"/>
                <a:gd name="T1" fmla="*/ 0 h 103"/>
                <a:gd name="T2" fmla="*/ 0 w 12"/>
                <a:gd name="T3" fmla="*/ 11 h 103"/>
                <a:gd name="T4" fmla="*/ 0 w 12"/>
                <a:gd name="T5" fmla="*/ 90 h 103"/>
                <a:gd name="T6" fmla="*/ 11 w 12"/>
                <a:gd name="T7" fmla="*/ 102 h 103"/>
                <a:gd name="T8" fmla="*/ 11 w 12"/>
                <a:gd name="T9" fmla="*/ 0 h 103"/>
              </a:gdLst>
              <a:ahLst/>
              <a:cxnLst>
                <a:cxn ang="0">
                  <a:pos x="T0" y="T1"/>
                </a:cxn>
                <a:cxn ang="0">
                  <a:pos x="T2" y="T3"/>
                </a:cxn>
                <a:cxn ang="0">
                  <a:pos x="T4" y="T5"/>
                </a:cxn>
                <a:cxn ang="0">
                  <a:pos x="T6" y="T7"/>
                </a:cxn>
                <a:cxn ang="0">
                  <a:pos x="T8" y="T9"/>
                </a:cxn>
              </a:cxnLst>
              <a:rect l="0" t="0" r="r" b="b"/>
              <a:pathLst>
                <a:path w="12" h="103">
                  <a:moveTo>
                    <a:pt x="11" y="0"/>
                  </a:moveTo>
                  <a:lnTo>
                    <a:pt x="0" y="11"/>
                  </a:lnTo>
                  <a:lnTo>
                    <a:pt x="0" y="90"/>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5" name="Freeform 4733">
              <a:extLst>
                <a:ext uri="{FF2B5EF4-FFF2-40B4-BE49-F238E27FC236}">
                  <a16:creationId xmlns:a16="http://schemas.microsoft.com/office/drawing/2014/main" id="{440C41BE-18D9-E5A1-69AD-5EB7C435E363}"/>
                </a:ext>
              </a:extLst>
            </p:cNvPr>
            <p:cNvSpPr>
              <a:spLocks noChangeArrowheads="1"/>
            </p:cNvSpPr>
            <p:nvPr/>
          </p:nvSpPr>
          <p:spPr bwMode="auto">
            <a:xfrm>
              <a:off x="17878949" y="9809164"/>
              <a:ext cx="2247754" cy="2224087"/>
            </a:xfrm>
            <a:custGeom>
              <a:avLst/>
              <a:gdLst>
                <a:gd name="T0" fmla="*/ 6243 w 6244"/>
                <a:gd name="T1" fmla="*/ 0 h 6177"/>
                <a:gd name="T2" fmla="*/ 6005 w 6244"/>
                <a:gd name="T3" fmla="*/ 68 h 6177"/>
                <a:gd name="T4" fmla="*/ 0 w 6244"/>
                <a:gd name="T5" fmla="*/ 6074 h 6177"/>
                <a:gd name="T6" fmla="*/ 0 w 6244"/>
                <a:gd name="T7" fmla="*/ 6176 h 6177"/>
                <a:gd name="T8" fmla="*/ 0 w 6244"/>
                <a:gd name="T9" fmla="*/ 6176 h 6177"/>
                <a:gd name="T10" fmla="*/ 102 w 6244"/>
                <a:gd name="T11" fmla="*/ 6141 h 6177"/>
                <a:gd name="T12" fmla="*/ 6243 w 6244"/>
                <a:gd name="T13" fmla="*/ 0 h 6177"/>
              </a:gdLst>
              <a:ahLst/>
              <a:cxnLst>
                <a:cxn ang="0">
                  <a:pos x="T0" y="T1"/>
                </a:cxn>
                <a:cxn ang="0">
                  <a:pos x="T2" y="T3"/>
                </a:cxn>
                <a:cxn ang="0">
                  <a:pos x="T4" y="T5"/>
                </a:cxn>
                <a:cxn ang="0">
                  <a:pos x="T6" y="T7"/>
                </a:cxn>
                <a:cxn ang="0">
                  <a:pos x="T8" y="T9"/>
                </a:cxn>
                <a:cxn ang="0">
                  <a:pos x="T10" y="T11"/>
                </a:cxn>
                <a:cxn ang="0">
                  <a:pos x="T12" y="T13"/>
                </a:cxn>
              </a:cxnLst>
              <a:rect l="0" t="0" r="r" b="b"/>
              <a:pathLst>
                <a:path w="6244" h="6177">
                  <a:moveTo>
                    <a:pt x="6243" y="0"/>
                  </a:moveTo>
                  <a:lnTo>
                    <a:pt x="6005" y="68"/>
                  </a:lnTo>
                  <a:lnTo>
                    <a:pt x="0" y="6074"/>
                  </a:lnTo>
                  <a:lnTo>
                    <a:pt x="0" y="6176"/>
                  </a:lnTo>
                  <a:lnTo>
                    <a:pt x="0" y="6176"/>
                  </a:lnTo>
                  <a:lnTo>
                    <a:pt x="102" y="6141"/>
                  </a:lnTo>
                  <a:lnTo>
                    <a:pt x="62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6" name="Freeform 4734">
              <a:extLst>
                <a:ext uri="{FF2B5EF4-FFF2-40B4-BE49-F238E27FC236}">
                  <a16:creationId xmlns:a16="http://schemas.microsoft.com/office/drawing/2014/main" id="{0145A07F-E2AD-4481-0FBA-86E6A0F1492E}"/>
                </a:ext>
              </a:extLst>
            </p:cNvPr>
            <p:cNvSpPr>
              <a:spLocks noChangeArrowheads="1"/>
            </p:cNvSpPr>
            <p:nvPr/>
          </p:nvSpPr>
          <p:spPr bwMode="auto">
            <a:xfrm>
              <a:off x="17878949" y="9809164"/>
              <a:ext cx="2247754" cy="2224087"/>
            </a:xfrm>
            <a:custGeom>
              <a:avLst/>
              <a:gdLst>
                <a:gd name="T0" fmla="*/ 6243 w 6244"/>
                <a:gd name="T1" fmla="*/ 0 h 6177"/>
                <a:gd name="T2" fmla="*/ 6005 w 6244"/>
                <a:gd name="T3" fmla="*/ 68 h 6177"/>
                <a:gd name="T4" fmla="*/ 0 w 6244"/>
                <a:gd name="T5" fmla="*/ 6074 h 6177"/>
                <a:gd name="T6" fmla="*/ 0 w 6244"/>
                <a:gd name="T7" fmla="*/ 6176 h 6177"/>
                <a:gd name="T8" fmla="*/ 0 w 6244"/>
                <a:gd name="T9" fmla="*/ 6176 h 6177"/>
                <a:gd name="T10" fmla="*/ 102 w 6244"/>
                <a:gd name="T11" fmla="*/ 6141 h 6177"/>
                <a:gd name="T12" fmla="*/ 6243 w 6244"/>
                <a:gd name="T13" fmla="*/ 0 h 6177"/>
              </a:gdLst>
              <a:ahLst/>
              <a:cxnLst>
                <a:cxn ang="0">
                  <a:pos x="T0" y="T1"/>
                </a:cxn>
                <a:cxn ang="0">
                  <a:pos x="T2" y="T3"/>
                </a:cxn>
                <a:cxn ang="0">
                  <a:pos x="T4" y="T5"/>
                </a:cxn>
                <a:cxn ang="0">
                  <a:pos x="T6" y="T7"/>
                </a:cxn>
                <a:cxn ang="0">
                  <a:pos x="T8" y="T9"/>
                </a:cxn>
                <a:cxn ang="0">
                  <a:pos x="T10" y="T11"/>
                </a:cxn>
                <a:cxn ang="0">
                  <a:pos x="T12" y="T13"/>
                </a:cxn>
              </a:cxnLst>
              <a:rect l="0" t="0" r="r" b="b"/>
              <a:pathLst>
                <a:path w="6244" h="6177">
                  <a:moveTo>
                    <a:pt x="6243" y="0"/>
                  </a:moveTo>
                  <a:lnTo>
                    <a:pt x="6005" y="68"/>
                  </a:lnTo>
                  <a:lnTo>
                    <a:pt x="0" y="6074"/>
                  </a:lnTo>
                  <a:lnTo>
                    <a:pt x="0" y="6176"/>
                  </a:lnTo>
                  <a:lnTo>
                    <a:pt x="0" y="6176"/>
                  </a:lnTo>
                  <a:lnTo>
                    <a:pt x="102" y="6141"/>
                  </a:lnTo>
                  <a:lnTo>
                    <a:pt x="62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7" name="Freeform 4735">
              <a:extLst>
                <a:ext uri="{FF2B5EF4-FFF2-40B4-BE49-F238E27FC236}">
                  <a16:creationId xmlns:a16="http://schemas.microsoft.com/office/drawing/2014/main" id="{03806858-D70B-399B-4420-2EAA9E685ADB}"/>
                </a:ext>
              </a:extLst>
            </p:cNvPr>
            <p:cNvSpPr>
              <a:spLocks noChangeArrowheads="1"/>
            </p:cNvSpPr>
            <p:nvPr/>
          </p:nvSpPr>
          <p:spPr bwMode="auto">
            <a:xfrm>
              <a:off x="20040985" y="9809163"/>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8" name="Freeform 4736">
              <a:extLst>
                <a:ext uri="{FF2B5EF4-FFF2-40B4-BE49-F238E27FC236}">
                  <a16:creationId xmlns:a16="http://schemas.microsoft.com/office/drawing/2014/main" id="{2FFEF9EE-6609-4A80-8E9B-0C790C6D022C}"/>
                </a:ext>
              </a:extLst>
            </p:cNvPr>
            <p:cNvSpPr>
              <a:spLocks noChangeArrowheads="1"/>
            </p:cNvSpPr>
            <p:nvPr/>
          </p:nvSpPr>
          <p:spPr bwMode="auto">
            <a:xfrm>
              <a:off x="20040985" y="9809163"/>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9" name="Freeform 4737">
              <a:extLst>
                <a:ext uri="{FF2B5EF4-FFF2-40B4-BE49-F238E27FC236}">
                  <a16:creationId xmlns:a16="http://schemas.microsoft.com/office/drawing/2014/main" id="{72FB884C-1CA1-0996-F859-35AD14B8F604}"/>
                </a:ext>
              </a:extLst>
            </p:cNvPr>
            <p:cNvSpPr>
              <a:spLocks noChangeArrowheads="1"/>
            </p:cNvSpPr>
            <p:nvPr/>
          </p:nvSpPr>
          <p:spPr bwMode="auto">
            <a:xfrm>
              <a:off x="17998005" y="9759951"/>
              <a:ext cx="2296963" cy="2239963"/>
            </a:xfrm>
            <a:custGeom>
              <a:avLst/>
              <a:gdLst>
                <a:gd name="T0" fmla="*/ 6379 w 6380"/>
                <a:gd name="T1" fmla="*/ 0 h 6222"/>
                <a:gd name="T2" fmla="*/ 6141 w 6380"/>
                <a:gd name="T3" fmla="*/ 68 h 6222"/>
                <a:gd name="T4" fmla="*/ 0 w 6380"/>
                <a:gd name="T5" fmla="*/ 6221 h 6222"/>
                <a:gd name="T6" fmla="*/ 238 w 6380"/>
                <a:gd name="T7" fmla="*/ 6153 h 6222"/>
                <a:gd name="T8" fmla="*/ 6379 w 6380"/>
                <a:gd name="T9" fmla="*/ 0 h 6222"/>
              </a:gdLst>
              <a:ahLst/>
              <a:cxnLst>
                <a:cxn ang="0">
                  <a:pos x="T0" y="T1"/>
                </a:cxn>
                <a:cxn ang="0">
                  <a:pos x="T2" y="T3"/>
                </a:cxn>
                <a:cxn ang="0">
                  <a:pos x="T4" y="T5"/>
                </a:cxn>
                <a:cxn ang="0">
                  <a:pos x="T6" y="T7"/>
                </a:cxn>
                <a:cxn ang="0">
                  <a:pos x="T8" y="T9"/>
                </a:cxn>
              </a:cxnLst>
              <a:rect l="0" t="0" r="r" b="b"/>
              <a:pathLst>
                <a:path w="6380" h="6222">
                  <a:moveTo>
                    <a:pt x="6379" y="0"/>
                  </a:moveTo>
                  <a:lnTo>
                    <a:pt x="6141" y="68"/>
                  </a:lnTo>
                  <a:lnTo>
                    <a:pt x="0" y="6221"/>
                  </a:lnTo>
                  <a:lnTo>
                    <a:pt x="238" y="6153"/>
                  </a:lnTo>
                  <a:lnTo>
                    <a:pt x="637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0" name="Freeform 4738">
              <a:extLst>
                <a:ext uri="{FF2B5EF4-FFF2-40B4-BE49-F238E27FC236}">
                  <a16:creationId xmlns:a16="http://schemas.microsoft.com/office/drawing/2014/main" id="{020BCDA1-2F79-9FB0-B1D0-B41A97768B8D}"/>
                </a:ext>
              </a:extLst>
            </p:cNvPr>
            <p:cNvSpPr>
              <a:spLocks noChangeArrowheads="1"/>
            </p:cNvSpPr>
            <p:nvPr/>
          </p:nvSpPr>
          <p:spPr bwMode="auto">
            <a:xfrm>
              <a:off x="17998005" y="9759951"/>
              <a:ext cx="2296963" cy="2239963"/>
            </a:xfrm>
            <a:custGeom>
              <a:avLst/>
              <a:gdLst>
                <a:gd name="T0" fmla="*/ 6379 w 6380"/>
                <a:gd name="T1" fmla="*/ 0 h 6222"/>
                <a:gd name="T2" fmla="*/ 6141 w 6380"/>
                <a:gd name="T3" fmla="*/ 68 h 6222"/>
                <a:gd name="T4" fmla="*/ 0 w 6380"/>
                <a:gd name="T5" fmla="*/ 6221 h 6222"/>
                <a:gd name="T6" fmla="*/ 238 w 6380"/>
                <a:gd name="T7" fmla="*/ 6153 h 6222"/>
                <a:gd name="T8" fmla="*/ 6379 w 6380"/>
                <a:gd name="T9" fmla="*/ 0 h 6222"/>
              </a:gdLst>
              <a:ahLst/>
              <a:cxnLst>
                <a:cxn ang="0">
                  <a:pos x="T0" y="T1"/>
                </a:cxn>
                <a:cxn ang="0">
                  <a:pos x="T2" y="T3"/>
                </a:cxn>
                <a:cxn ang="0">
                  <a:pos x="T4" y="T5"/>
                </a:cxn>
                <a:cxn ang="0">
                  <a:pos x="T6" y="T7"/>
                </a:cxn>
                <a:cxn ang="0">
                  <a:pos x="T8" y="T9"/>
                </a:cxn>
              </a:cxnLst>
              <a:rect l="0" t="0" r="r" b="b"/>
              <a:pathLst>
                <a:path w="6380" h="6222">
                  <a:moveTo>
                    <a:pt x="6379" y="0"/>
                  </a:moveTo>
                  <a:lnTo>
                    <a:pt x="6141" y="68"/>
                  </a:lnTo>
                  <a:lnTo>
                    <a:pt x="0" y="6221"/>
                  </a:lnTo>
                  <a:lnTo>
                    <a:pt x="238" y="6153"/>
                  </a:lnTo>
                  <a:lnTo>
                    <a:pt x="637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1" name="Freeform 4739">
              <a:extLst>
                <a:ext uri="{FF2B5EF4-FFF2-40B4-BE49-F238E27FC236}">
                  <a16:creationId xmlns:a16="http://schemas.microsoft.com/office/drawing/2014/main" id="{45C9F624-DD7B-3D83-AE87-DCF5EECB9FB8}"/>
                </a:ext>
              </a:extLst>
            </p:cNvPr>
            <p:cNvSpPr>
              <a:spLocks noChangeArrowheads="1"/>
            </p:cNvSpPr>
            <p:nvPr/>
          </p:nvSpPr>
          <p:spPr bwMode="auto">
            <a:xfrm>
              <a:off x="20207661" y="9759950"/>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2" name="Freeform 4740">
              <a:extLst>
                <a:ext uri="{FF2B5EF4-FFF2-40B4-BE49-F238E27FC236}">
                  <a16:creationId xmlns:a16="http://schemas.microsoft.com/office/drawing/2014/main" id="{4B98729E-F92A-C959-341D-24668DA7F100}"/>
                </a:ext>
              </a:extLst>
            </p:cNvPr>
            <p:cNvSpPr>
              <a:spLocks noChangeArrowheads="1"/>
            </p:cNvSpPr>
            <p:nvPr/>
          </p:nvSpPr>
          <p:spPr bwMode="auto">
            <a:xfrm>
              <a:off x="20207661" y="9759950"/>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3" name="Freeform 4741">
              <a:extLst>
                <a:ext uri="{FF2B5EF4-FFF2-40B4-BE49-F238E27FC236}">
                  <a16:creationId xmlns:a16="http://schemas.microsoft.com/office/drawing/2014/main" id="{98D9B67E-2EFC-18A4-F524-B6CDDB6D3409}"/>
                </a:ext>
              </a:extLst>
            </p:cNvPr>
            <p:cNvSpPr>
              <a:spLocks noChangeArrowheads="1"/>
            </p:cNvSpPr>
            <p:nvPr/>
          </p:nvSpPr>
          <p:spPr bwMode="auto">
            <a:xfrm>
              <a:off x="18164681" y="9715500"/>
              <a:ext cx="2296962" cy="2235200"/>
            </a:xfrm>
            <a:custGeom>
              <a:avLst/>
              <a:gdLst>
                <a:gd name="T0" fmla="*/ 6380 w 6381"/>
                <a:gd name="T1" fmla="*/ 0 h 6211"/>
                <a:gd name="T2" fmla="*/ 6141 w 6381"/>
                <a:gd name="T3" fmla="*/ 68 h 6211"/>
                <a:gd name="T4" fmla="*/ 0 w 6381"/>
                <a:gd name="T5" fmla="*/ 6210 h 6211"/>
                <a:gd name="T6" fmla="*/ 238 w 6381"/>
                <a:gd name="T7" fmla="*/ 6142 h 6211"/>
                <a:gd name="T8" fmla="*/ 6380 w 6381"/>
                <a:gd name="T9" fmla="*/ 0 h 6211"/>
              </a:gdLst>
              <a:ahLst/>
              <a:cxnLst>
                <a:cxn ang="0">
                  <a:pos x="T0" y="T1"/>
                </a:cxn>
                <a:cxn ang="0">
                  <a:pos x="T2" y="T3"/>
                </a:cxn>
                <a:cxn ang="0">
                  <a:pos x="T4" y="T5"/>
                </a:cxn>
                <a:cxn ang="0">
                  <a:pos x="T6" y="T7"/>
                </a:cxn>
                <a:cxn ang="0">
                  <a:pos x="T8" y="T9"/>
                </a:cxn>
              </a:cxnLst>
              <a:rect l="0" t="0" r="r" b="b"/>
              <a:pathLst>
                <a:path w="6381" h="6211">
                  <a:moveTo>
                    <a:pt x="6380" y="0"/>
                  </a:moveTo>
                  <a:lnTo>
                    <a:pt x="6141" y="68"/>
                  </a:lnTo>
                  <a:lnTo>
                    <a:pt x="0" y="6210"/>
                  </a:lnTo>
                  <a:lnTo>
                    <a:pt x="238" y="6142"/>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4" name="Freeform 4742">
              <a:extLst>
                <a:ext uri="{FF2B5EF4-FFF2-40B4-BE49-F238E27FC236}">
                  <a16:creationId xmlns:a16="http://schemas.microsoft.com/office/drawing/2014/main" id="{96CE9C1D-F8A3-94C2-FF38-7E13EF671469}"/>
                </a:ext>
              </a:extLst>
            </p:cNvPr>
            <p:cNvSpPr>
              <a:spLocks noChangeArrowheads="1"/>
            </p:cNvSpPr>
            <p:nvPr/>
          </p:nvSpPr>
          <p:spPr bwMode="auto">
            <a:xfrm>
              <a:off x="18164681" y="9715500"/>
              <a:ext cx="2296962" cy="2235200"/>
            </a:xfrm>
            <a:custGeom>
              <a:avLst/>
              <a:gdLst>
                <a:gd name="T0" fmla="*/ 6380 w 6381"/>
                <a:gd name="T1" fmla="*/ 0 h 6211"/>
                <a:gd name="T2" fmla="*/ 6141 w 6381"/>
                <a:gd name="T3" fmla="*/ 68 h 6211"/>
                <a:gd name="T4" fmla="*/ 0 w 6381"/>
                <a:gd name="T5" fmla="*/ 6210 h 6211"/>
                <a:gd name="T6" fmla="*/ 238 w 6381"/>
                <a:gd name="T7" fmla="*/ 6142 h 6211"/>
                <a:gd name="T8" fmla="*/ 6380 w 6381"/>
                <a:gd name="T9" fmla="*/ 0 h 6211"/>
              </a:gdLst>
              <a:ahLst/>
              <a:cxnLst>
                <a:cxn ang="0">
                  <a:pos x="T0" y="T1"/>
                </a:cxn>
                <a:cxn ang="0">
                  <a:pos x="T2" y="T3"/>
                </a:cxn>
                <a:cxn ang="0">
                  <a:pos x="T4" y="T5"/>
                </a:cxn>
                <a:cxn ang="0">
                  <a:pos x="T6" y="T7"/>
                </a:cxn>
                <a:cxn ang="0">
                  <a:pos x="T8" y="T9"/>
                </a:cxn>
              </a:cxnLst>
              <a:rect l="0" t="0" r="r" b="b"/>
              <a:pathLst>
                <a:path w="6381" h="6211">
                  <a:moveTo>
                    <a:pt x="6380" y="0"/>
                  </a:moveTo>
                  <a:lnTo>
                    <a:pt x="6141" y="68"/>
                  </a:lnTo>
                  <a:lnTo>
                    <a:pt x="0" y="6210"/>
                  </a:lnTo>
                  <a:lnTo>
                    <a:pt x="238" y="6142"/>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5" name="Freeform 4743">
              <a:extLst>
                <a:ext uri="{FF2B5EF4-FFF2-40B4-BE49-F238E27FC236}">
                  <a16:creationId xmlns:a16="http://schemas.microsoft.com/office/drawing/2014/main" id="{B9923744-110A-205D-46F1-D788820112C1}"/>
                </a:ext>
              </a:extLst>
            </p:cNvPr>
            <p:cNvSpPr>
              <a:spLocks noChangeArrowheads="1"/>
            </p:cNvSpPr>
            <p:nvPr/>
          </p:nvSpPr>
          <p:spPr bwMode="auto">
            <a:xfrm>
              <a:off x="20375925" y="9712326"/>
              <a:ext cx="85719" cy="28575"/>
            </a:xfrm>
            <a:custGeom>
              <a:avLst/>
              <a:gdLst>
                <a:gd name="T0" fmla="*/ 239 w 240"/>
                <a:gd name="T1" fmla="*/ 0 h 80"/>
                <a:gd name="T2" fmla="*/ 0 w 240"/>
                <a:gd name="T3" fmla="*/ 68 h 80"/>
                <a:gd name="T4" fmla="*/ 0 w 240"/>
                <a:gd name="T5" fmla="*/ 79 h 80"/>
                <a:gd name="T6" fmla="*/ 239 w 240"/>
                <a:gd name="T7" fmla="*/ 11 h 80"/>
                <a:gd name="T8" fmla="*/ 239 w 240"/>
                <a:gd name="T9" fmla="*/ 0 h 80"/>
              </a:gdLst>
              <a:ahLst/>
              <a:cxnLst>
                <a:cxn ang="0">
                  <a:pos x="T0" y="T1"/>
                </a:cxn>
                <a:cxn ang="0">
                  <a:pos x="T2" y="T3"/>
                </a:cxn>
                <a:cxn ang="0">
                  <a:pos x="T4" y="T5"/>
                </a:cxn>
                <a:cxn ang="0">
                  <a:pos x="T6" y="T7"/>
                </a:cxn>
                <a:cxn ang="0">
                  <a:pos x="T8" y="T9"/>
                </a:cxn>
              </a:cxnLst>
              <a:rect l="0" t="0" r="r" b="b"/>
              <a:pathLst>
                <a:path w="240" h="80">
                  <a:moveTo>
                    <a:pt x="239" y="0"/>
                  </a:moveTo>
                  <a:lnTo>
                    <a:pt x="0" y="68"/>
                  </a:lnTo>
                  <a:lnTo>
                    <a:pt x="0" y="79"/>
                  </a:lnTo>
                  <a:lnTo>
                    <a:pt x="239" y="11"/>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6" name="Freeform 4744">
              <a:extLst>
                <a:ext uri="{FF2B5EF4-FFF2-40B4-BE49-F238E27FC236}">
                  <a16:creationId xmlns:a16="http://schemas.microsoft.com/office/drawing/2014/main" id="{AE4B2F7E-2E9B-88A9-BAE1-B2494993D421}"/>
                </a:ext>
              </a:extLst>
            </p:cNvPr>
            <p:cNvSpPr>
              <a:spLocks noChangeArrowheads="1"/>
            </p:cNvSpPr>
            <p:nvPr/>
          </p:nvSpPr>
          <p:spPr bwMode="auto">
            <a:xfrm>
              <a:off x="20375925" y="9712326"/>
              <a:ext cx="85719" cy="28575"/>
            </a:xfrm>
            <a:custGeom>
              <a:avLst/>
              <a:gdLst>
                <a:gd name="T0" fmla="*/ 239 w 240"/>
                <a:gd name="T1" fmla="*/ 0 h 80"/>
                <a:gd name="T2" fmla="*/ 0 w 240"/>
                <a:gd name="T3" fmla="*/ 68 h 80"/>
                <a:gd name="T4" fmla="*/ 0 w 240"/>
                <a:gd name="T5" fmla="*/ 79 h 80"/>
                <a:gd name="T6" fmla="*/ 239 w 240"/>
                <a:gd name="T7" fmla="*/ 11 h 80"/>
                <a:gd name="T8" fmla="*/ 239 w 240"/>
                <a:gd name="T9" fmla="*/ 0 h 80"/>
              </a:gdLst>
              <a:ahLst/>
              <a:cxnLst>
                <a:cxn ang="0">
                  <a:pos x="T0" y="T1"/>
                </a:cxn>
                <a:cxn ang="0">
                  <a:pos x="T2" y="T3"/>
                </a:cxn>
                <a:cxn ang="0">
                  <a:pos x="T4" y="T5"/>
                </a:cxn>
                <a:cxn ang="0">
                  <a:pos x="T6" y="T7"/>
                </a:cxn>
                <a:cxn ang="0">
                  <a:pos x="T8" y="T9"/>
                </a:cxn>
              </a:cxnLst>
              <a:rect l="0" t="0" r="r" b="b"/>
              <a:pathLst>
                <a:path w="240" h="80">
                  <a:moveTo>
                    <a:pt x="239" y="0"/>
                  </a:moveTo>
                  <a:lnTo>
                    <a:pt x="0" y="68"/>
                  </a:lnTo>
                  <a:lnTo>
                    <a:pt x="0" y="79"/>
                  </a:lnTo>
                  <a:lnTo>
                    <a:pt x="239" y="11"/>
                  </a:lnTo>
                  <a:lnTo>
                    <a:pt x="2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7" name="Freeform 4745">
              <a:extLst>
                <a:ext uri="{FF2B5EF4-FFF2-40B4-BE49-F238E27FC236}">
                  <a16:creationId xmlns:a16="http://schemas.microsoft.com/office/drawing/2014/main" id="{50FB1551-C4E1-1999-0D46-DD42F5DC6714}"/>
                </a:ext>
              </a:extLst>
            </p:cNvPr>
            <p:cNvSpPr>
              <a:spLocks noChangeArrowheads="1"/>
            </p:cNvSpPr>
            <p:nvPr/>
          </p:nvSpPr>
          <p:spPr bwMode="auto">
            <a:xfrm>
              <a:off x="18332945" y="9666288"/>
              <a:ext cx="2296962" cy="2235200"/>
            </a:xfrm>
            <a:custGeom>
              <a:avLst/>
              <a:gdLst>
                <a:gd name="T0" fmla="*/ 6380 w 6381"/>
                <a:gd name="T1" fmla="*/ 0 h 6210"/>
                <a:gd name="T2" fmla="*/ 6142 w 6381"/>
                <a:gd name="T3" fmla="*/ 68 h 6210"/>
                <a:gd name="T4" fmla="*/ 0 w 6381"/>
                <a:gd name="T5" fmla="*/ 6209 h 6210"/>
                <a:gd name="T6" fmla="*/ 239 w 6381"/>
                <a:gd name="T7" fmla="*/ 6141 h 6210"/>
                <a:gd name="T8" fmla="*/ 6380 w 6381"/>
                <a:gd name="T9" fmla="*/ 0 h 6210"/>
              </a:gdLst>
              <a:ahLst/>
              <a:cxnLst>
                <a:cxn ang="0">
                  <a:pos x="T0" y="T1"/>
                </a:cxn>
                <a:cxn ang="0">
                  <a:pos x="T2" y="T3"/>
                </a:cxn>
                <a:cxn ang="0">
                  <a:pos x="T4" y="T5"/>
                </a:cxn>
                <a:cxn ang="0">
                  <a:pos x="T6" y="T7"/>
                </a:cxn>
                <a:cxn ang="0">
                  <a:pos x="T8" y="T9"/>
                </a:cxn>
              </a:cxnLst>
              <a:rect l="0" t="0" r="r" b="b"/>
              <a:pathLst>
                <a:path w="6381" h="6210">
                  <a:moveTo>
                    <a:pt x="6380" y="0"/>
                  </a:moveTo>
                  <a:lnTo>
                    <a:pt x="6142" y="68"/>
                  </a:lnTo>
                  <a:lnTo>
                    <a:pt x="0" y="6209"/>
                  </a:lnTo>
                  <a:lnTo>
                    <a:pt x="239" y="6141"/>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8" name="Freeform 4746">
              <a:extLst>
                <a:ext uri="{FF2B5EF4-FFF2-40B4-BE49-F238E27FC236}">
                  <a16:creationId xmlns:a16="http://schemas.microsoft.com/office/drawing/2014/main" id="{6DF72E76-8C38-06AB-41F1-D25EAD77ADC3}"/>
                </a:ext>
              </a:extLst>
            </p:cNvPr>
            <p:cNvSpPr>
              <a:spLocks noChangeArrowheads="1"/>
            </p:cNvSpPr>
            <p:nvPr/>
          </p:nvSpPr>
          <p:spPr bwMode="auto">
            <a:xfrm>
              <a:off x="18332945" y="9666288"/>
              <a:ext cx="2296962" cy="2235200"/>
            </a:xfrm>
            <a:custGeom>
              <a:avLst/>
              <a:gdLst>
                <a:gd name="T0" fmla="*/ 6380 w 6381"/>
                <a:gd name="T1" fmla="*/ 0 h 6210"/>
                <a:gd name="T2" fmla="*/ 6142 w 6381"/>
                <a:gd name="T3" fmla="*/ 68 h 6210"/>
                <a:gd name="T4" fmla="*/ 0 w 6381"/>
                <a:gd name="T5" fmla="*/ 6209 h 6210"/>
                <a:gd name="T6" fmla="*/ 239 w 6381"/>
                <a:gd name="T7" fmla="*/ 6141 h 6210"/>
                <a:gd name="T8" fmla="*/ 6380 w 6381"/>
                <a:gd name="T9" fmla="*/ 0 h 6210"/>
              </a:gdLst>
              <a:ahLst/>
              <a:cxnLst>
                <a:cxn ang="0">
                  <a:pos x="T0" y="T1"/>
                </a:cxn>
                <a:cxn ang="0">
                  <a:pos x="T2" y="T3"/>
                </a:cxn>
                <a:cxn ang="0">
                  <a:pos x="T4" y="T5"/>
                </a:cxn>
                <a:cxn ang="0">
                  <a:pos x="T6" y="T7"/>
                </a:cxn>
                <a:cxn ang="0">
                  <a:pos x="T8" y="T9"/>
                </a:cxn>
              </a:cxnLst>
              <a:rect l="0" t="0" r="r" b="b"/>
              <a:pathLst>
                <a:path w="6381" h="6210">
                  <a:moveTo>
                    <a:pt x="6380" y="0"/>
                  </a:moveTo>
                  <a:lnTo>
                    <a:pt x="6142" y="68"/>
                  </a:lnTo>
                  <a:lnTo>
                    <a:pt x="0" y="6209"/>
                  </a:lnTo>
                  <a:lnTo>
                    <a:pt x="239" y="6141"/>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9" name="Freeform 4747">
              <a:extLst>
                <a:ext uri="{FF2B5EF4-FFF2-40B4-BE49-F238E27FC236}">
                  <a16:creationId xmlns:a16="http://schemas.microsoft.com/office/drawing/2014/main" id="{02710D86-7B8F-F352-4999-469EDC50D739}"/>
                </a:ext>
              </a:extLst>
            </p:cNvPr>
            <p:cNvSpPr>
              <a:spLocks noChangeArrowheads="1"/>
            </p:cNvSpPr>
            <p:nvPr/>
          </p:nvSpPr>
          <p:spPr bwMode="auto">
            <a:xfrm>
              <a:off x="20542602" y="9666288"/>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0" name="Freeform 4748">
              <a:extLst>
                <a:ext uri="{FF2B5EF4-FFF2-40B4-BE49-F238E27FC236}">
                  <a16:creationId xmlns:a16="http://schemas.microsoft.com/office/drawing/2014/main" id="{9F4063AE-5048-06DE-C12A-59349F7630FC}"/>
                </a:ext>
              </a:extLst>
            </p:cNvPr>
            <p:cNvSpPr>
              <a:spLocks noChangeArrowheads="1"/>
            </p:cNvSpPr>
            <p:nvPr/>
          </p:nvSpPr>
          <p:spPr bwMode="auto">
            <a:xfrm>
              <a:off x="20542602" y="9666288"/>
              <a:ext cx="85719" cy="25400"/>
            </a:xfrm>
            <a:custGeom>
              <a:avLst/>
              <a:gdLst>
                <a:gd name="T0" fmla="*/ 238 w 239"/>
                <a:gd name="T1" fmla="*/ 0 h 69"/>
                <a:gd name="T2" fmla="*/ 0 w 239"/>
                <a:gd name="T3" fmla="*/ 68 h 69"/>
                <a:gd name="T4" fmla="*/ 0 w 239"/>
                <a:gd name="T5" fmla="*/ 68 h 69"/>
                <a:gd name="T6" fmla="*/ 238 w 239"/>
                <a:gd name="T7" fmla="*/ 0 h 69"/>
              </a:gdLst>
              <a:ahLst/>
              <a:cxnLst>
                <a:cxn ang="0">
                  <a:pos x="T0" y="T1"/>
                </a:cxn>
                <a:cxn ang="0">
                  <a:pos x="T2" y="T3"/>
                </a:cxn>
                <a:cxn ang="0">
                  <a:pos x="T4" y="T5"/>
                </a:cxn>
                <a:cxn ang="0">
                  <a:pos x="T6" y="T7"/>
                </a:cxn>
              </a:cxnLst>
              <a:rect l="0" t="0" r="r" b="b"/>
              <a:pathLst>
                <a:path w="239" h="69">
                  <a:moveTo>
                    <a:pt x="238" y="0"/>
                  </a:moveTo>
                  <a:lnTo>
                    <a:pt x="0" y="68"/>
                  </a:lnTo>
                  <a:lnTo>
                    <a:pt x="0" y="68"/>
                  </a:lnTo>
                  <a:lnTo>
                    <a:pt x="2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1" name="Freeform 4749">
              <a:extLst>
                <a:ext uri="{FF2B5EF4-FFF2-40B4-BE49-F238E27FC236}">
                  <a16:creationId xmlns:a16="http://schemas.microsoft.com/office/drawing/2014/main" id="{743AF199-4ECF-CC89-4320-9D9CDD371061}"/>
                </a:ext>
              </a:extLst>
            </p:cNvPr>
            <p:cNvSpPr>
              <a:spLocks noChangeArrowheads="1"/>
            </p:cNvSpPr>
            <p:nvPr/>
          </p:nvSpPr>
          <p:spPr bwMode="auto">
            <a:xfrm>
              <a:off x="18499622" y="9617076"/>
              <a:ext cx="2296963" cy="2239963"/>
            </a:xfrm>
            <a:custGeom>
              <a:avLst/>
              <a:gdLst>
                <a:gd name="T0" fmla="*/ 6380 w 6381"/>
                <a:gd name="T1" fmla="*/ 0 h 6222"/>
                <a:gd name="T2" fmla="*/ 6141 w 6381"/>
                <a:gd name="T3" fmla="*/ 69 h 6222"/>
                <a:gd name="T4" fmla="*/ 0 w 6381"/>
                <a:gd name="T5" fmla="*/ 6221 h 6222"/>
                <a:gd name="T6" fmla="*/ 238 w 6381"/>
                <a:gd name="T7" fmla="*/ 6153 h 6222"/>
                <a:gd name="T8" fmla="*/ 6380 w 6381"/>
                <a:gd name="T9" fmla="*/ 0 h 6222"/>
              </a:gdLst>
              <a:ahLst/>
              <a:cxnLst>
                <a:cxn ang="0">
                  <a:pos x="T0" y="T1"/>
                </a:cxn>
                <a:cxn ang="0">
                  <a:pos x="T2" y="T3"/>
                </a:cxn>
                <a:cxn ang="0">
                  <a:pos x="T4" y="T5"/>
                </a:cxn>
                <a:cxn ang="0">
                  <a:pos x="T6" y="T7"/>
                </a:cxn>
                <a:cxn ang="0">
                  <a:pos x="T8" y="T9"/>
                </a:cxn>
              </a:cxnLst>
              <a:rect l="0" t="0" r="r" b="b"/>
              <a:pathLst>
                <a:path w="6381" h="6222">
                  <a:moveTo>
                    <a:pt x="6380" y="0"/>
                  </a:moveTo>
                  <a:lnTo>
                    <a:pt x="6141" y="69"/>
                  </a:lnTo>
                  <a:lnTo>
                    <a:pt x="0" y="6221"/>
                  </a:lnTo>
                  <a:lnTo>
                    <a:pt x="238" y="6153"/>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2" name="Freeform 4750">
              <a:extLst>
                <a:ext uri="{FF2B5EF4-FFF2-40B4-BE49-F238E27FC236}">
                  <a16:creationId xmlns:a16="http://schemas.microsoft.com/office/drawing/2014/main" id="{395651DA-F084-B9CC-38C3-8B9A6695E361}"/>
                </a:ext>
              </a:extLst>
            </p:cNvPr>
            <p:cNvSpPr>
              <a:spLocks noChangeArrowheads="1"/>
            </p:cNvSpPr>
            <p:nvPr/>
          </p:nvSpPr>
          <p:spPr bwMode="auto">
            <a:xfrm>
              <a:off x="18499622" y="9617076"/>
              <a:ext cx="2296963" cy="2239963"/>
            </a:xfrm>
            <a:custGeom>
              <a:avLst/>
              <a:gdLst>
                <a:gd name="T0" fmla="*/ 6380 w 6381"/>
                <a:gd name="T1" fmla="*/ 0 h 6222"/>
                <a:gd name="T2" fmla="*/ 6141 w 6381"/>
                <a:gd name="T3" fmla="*/ 69 h 6222"/>
                <a:gd name="T4" fmla="*/ 0 w 6381"/>
                <a:gd name="T5" fmla="*/ 6221 h 6222"/>
                <a:gd name="T6" fmla="*/ 238 w 6381"/>
                <a:gd name="T7" fmla="*/ 6153 h 6222"/>
                <a:gd name="T8" fmla="*/ 6380 w 6381"/>
                <a:gd name="T9" fmla="*/ 0 h 6222"/>
              </a:gdLst>
              <a:ahLst/>
              <a:cxnLst>
                <a:cxn ang="0">
                  <a:pos x="T0" y="T1"/>
                </a:cxn>
                <a:cxn ang="0">
                  <a:pos x="T2" y="T3"/>
                </a:cxn>
                <a:cxn ang="0">
                  <a:pos x="T4" y="T5"/>
                </a:cxn>
                <a:cxn ang="0">
                  <a:pos x="T6" y="T7"/>
                </a:cxn>
                <a:cxn ang="0">
                  <a:pos x="T8" y="T9"/>
                </a:cxn>
              </a:cxnLst>
              <a:rect l="0" t="0" r="r" b="b"/>
              <a:pathLst>
                <a:path w="6381" h="6222">
                  <a:moveTo>
                    <a:pt x="6380" y="0"/>
                  </a:moveTo>
                  <a:lnTo>
                    <a:pt x="6141" y="69"/>
                  </a:lnTo>
                  <a:lnTo>
                    <a:pt x="0" y="6221"/>
                  </a:lnTo>
                  <a:lnTo>
                    <a:pt x="238" y="6153"/>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3" name="Freeform 4751">
              <a:extLst>
                <a:ext uri="{FF2B5EF4-FFF2-40B4-BE49-F238E27FC236}">
                  <a16:creationId xmlns:a16="http://schemas.microsoft.com/office/drawing/2014/main" id="{9A008DD3-9E39-EF06-00F8-F361848DC19D}"/>
                </a:ext>
              </a:extLst>
            </p:cNvPr>
            <p:cNvSpPr>
              <a:spLocks noChangeArrowheads="1"/>
            </p:cNvSpPr>
            <p:nvPr/>
          </p:nvSpPr>
          <p:spPr bwMode="auto">
            <a:xfrm>
              <a:off x="20710866" y="9617075"/>
              <a:ext cx="90481" cy="25400"/>
            </a:xfrm>
            <a:custGeom>
              <a:avLst/>
              <a:gdLst>
                <a:gd name="T0" fmla="*/ 250 w 251"/>
                <a:gd name="T1" fmla="*/ 0 h 70"/>
                <a:gd name="T2" fmla="*/ 0 w 251"/>
                <a:gd name="T3" fmla="*/ 69 h 70"/>
                <a:gd name="T4" fmla="*/ 0 w 251"/>
                <a:gd name="T5" fmla="*/ 69 h 70"/>
                <a:gd name="T6" fmla="*/ 239 w 251"/>
                <a:gd name="T7" fmla="*/ 0 h 70"/>
                <a:gd name="T8" fmla="*/ 250 w 251"/>
                <a:gd name="T9" fmla="*/ 0 h 70"/>
              </a:gdLst>
              <a:ahLst/>
              <a:cxnLst>
                <a:cxn ang="0">
                  <a:pos x="T0" y="T1"/>
                </a:cxn>
                <a:cxn ang="0">
                  <a:pos x="T2" y="T3"/>
                </a:cxn>
                <a:cxn ang="0">
                  <a:pos x="T4" y="T5"/>
                </a:cxn>
                <a:cxn ang="0">
                  <a:pos x="T6" y="T7"/>
                </a:cxn>
                <a:cxn ang="0">
                  <a:pos x="T8" y="T9"/>
                </a:cxn>
              </a:cxnLst>
              <a:rect l="0" t="0" r="r" b="b"/>
              <a:pathLst>
                <a:path w="251" h="70">
                  <a:moveTo>
                    <a:pt x="250" y="0"/>
                  </a:moveTo>
                  <a:lnTo>
                    <a:pt x="0" y="69"/>
                  </a:lnTo>
                  <a:lnTo>
                    <a:pt x="0" y="69"/>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4" name="Freeform 4752">
              <a:extLst>
                <a:ext uri="{FF2B5EF4-FFF2-40B4-BE49-F238E27FC236}">
                  <a16:creationId xmlns:a16="http://schemas.microsoft.com/office/drawing/2014/main" id="{8291CAC2-72C1-1F25-7469-636780FAC7D4}"/>
                </a:ext>
              </a:extLst>
            </p:cNvPr>
            <p:cNvSpPr>
              <a:spLocks noChangeArrowheads="1"/>
            </p:cNvSpPr>
            <p:nvPr/>
          </p:nvSpPr>
          <p:spPr bwMode="auto">
            <a:xfrm>
              <a:off x="20710866" y="9617075"/>
              <a:ext cx="90481" cy="25400"/>
            </a:xfrm>
            <a:custGeom>
              <a:avLst/>
              <a:gdLst>
                <a:gd name="T0" fmla="*/ 250 w 251"/>
                <a:gd name="T1" fmla="*/ 0 h 70"/>
                <a:gd name="T2" fmla="*/ 0 w 251"/>
                <a:gd name="T3" fmla="*/ 69 h 70"/>
                <a:gd name="T4" fmla="*/ 0 w 251"/>
                <a:gd name="T5" fmla="*/ 69 h 70"/>
                <a:gd name="T6" fmla="*/ 239 w 251"/>
                <a:gd name="T7" fmla="*/ 0 h 70"/>
                <a:gd name="T8" fmla="*/ 250 w 251"/>
                <a:gd name="T9" fmla="*/ 0 h 70"/>
              </a:gdLst>
              <a:ahLst/>
              <a:cxnLst>
                <a:cxn ang="0">
                  <a:pos x="T0" y="T1"/>
                </a:cxn>
                <a:cxn ang="0">
                  <a:pos x="T2" y="T3"/>
                </a:cxn>
                <a:cxn ang="0">
                  <a:pos x="T4" y="T5"/>
                </a:cxn>
                <a:cxn ang="0">
                  <a:pos x="T6" y="T7"/>
                </a:cxn>
                <a:cxn ang="0">
                  <a:pos x="T8" y="T9"/>
                </a:cxn>
              </a:cxnLst>
              <a:rect l="0" t="0" r="r" b="b"/>
              <a:pathLst>
                <a:path w="251" h="70">
                  <a:moveTo>
                    <a:pt x="250" y="0"/>
                  </a:moveTo>
                  <a:lnTo>
                    <a:pt x="0" y="69"/>
                  </a:lnTo>
                  <a:lnTo>
                    <a:pt x="0" y="69"/>
                  </a:lnTo>
                  <a:lnTo>
                    <a:pt x="239" y="0"/>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5" name="Freeform 4753">
              <a:extLst>
                <a:ext uri="{FF2B5EF4-FFF2-40B4-BE49-F238E27FC236}">
                  <a16:creationId xmlns:a16="http://schemas.microsoft.com/office/drawing/2014/main" id="{882331A0-72AC-A85C-6D63-7EA5FDA26BBE}"/>
                </a:ext>
              </a:extLst>
            </p:cNvPr>
            <p:cNvSpPr>
              <a:spLocks noChangeArrowheads="1"/>
            </p:cNvSpPr>
            <p:nvPr/>
          </p:nvSpPr>
          <p:spPr bwMode="auto">
            <a:xfrm>
              <a:off x="18667886" y="9572625"/>
              <a:ext cx="2296963" cy="2235200"/>
            </a:xfrm>
            <a:custGeom>
              <a:avLst/>
              <a:gdLst>
                <a:gd name="T0" fmla="*/ 6380 w 6381"/>
                <a:gd name="T1" fmla="*/ 0 h 6210"/>
                <a:gd name="T2" fmla="*/ 6142 w 6381"/>
                <a:gd name="T3" fmla="*/ 68 h 6210"/>
                <a:gd name="T4" fmla="*/ 0 w 6381"/>
                <a:gd name="T5" fmla="*/ 6209 h 6210"/>
                <a:gd name="T6" fmla="*/ 239 w 6381"/>
                <a:gd name="T7" fmla="*/ 6141 h 6210"/>
                <a:gd name="T8" fmla="*/ 6380 w 6381"/>
                <a:gd name="T9" fmla="*/ 0 h 6210"/>
              </a:gdLst>
              <a:ahLst/>
              <a:cxnLst>
                <a:cxn ang="0">
                  <a:pos x="T0" y="T1"/>
                </a:cxn>
                <a:cxn ang="0">
                  <a:pos x="T2" y="T3"/>
                </a:cxn>
                <a:cxn ang="0">
                  <a:pos x="T4" y="T5"/>
                </a:cxn>
                <a:cxn ang="0">
                  <a:pos x="T6" y="T7"/>
                </a:cxn>
                <a:cxn ang="0">
                  <a:pos x="T8" y="T9"/>
                </a:cxn>
              </a:cxnLst>
              <a:rect l="0" t="0" r="r" b="b"/>
              <a:pathLst>
                <a:path w="6381" h="6210">
                  <a:moveTo>
                    <a:pt x="6380" y="0"/>
                  </a:moveTo>
                  <a:lnTo>
                    <a:pt x="6142" y="68"/>
                  </a:lnTo>
                  <a:lnTo>
                    <a:pt x="0" y="6209"/>
                  </a:lnTo>
                  <a:lnTo>
                    <a:pt x="239" y="6141"/>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6" name="Freeform 4754">
              <a:extLst>
                <a:ext uri="{FF2B5EF4-FFF2-40B4-BE49-F238E27FC236}">
                  <a16:creationId xmlns:a16="http://schemas.microsoft.com/office/drawing/2014/main" id="{9EA9A9E7-FEE0-8982-C170-DDEFA02E030E}"/>
                </a:ext>
              </a:extLst>
            </p:cNvPr>
            <p:cNvSpPr>
              <a:spLocks noChangeArrowheads="1"/>
            </p:cNvSpPr>
            <p:nvPr/>
          </p:nvSpPr>
          <p:spPr bwMode="auto">
            <a:xfrm>
              <a:off x="18667886" y="9572625"/>
              <a:ext cx="2296963" cy="2235200"/>
            </a:xfrm>
            <a:custGeom>
              <a:avLst/>
              <a:gdLst>
                <a:gd name="T0" fmla="*/ 6380 w 6381"/>
                <a:gd name="T1" fmla="*/ 0 h 6210"/>
                <a:gd name="T2" fmla="*/ 6142 w 6381"/>
                <a:gd name="T3" fmla="*/ 68 h 6210"/>
                <a:gd name="T4" fmla="*/ 0 w 6381"/>
                <a:gd name="T5" fmla="*/ 6209 h 6210"/>
                <a:gd name="T6" fmla="*/ 239 w 6381"/>
                <a:gd name="T7" fmla="*/ 6141 h 6210"/>
                <a:gd name="T8" fmla="*/ 6380 w 6381"/>
                <a:gd name="T9" fmla="*/ 0 h 6210"/>
              </a:gdLst>
              <a:ahLst/>
              <a:cxnLst>
                <a:cxn ang="0">
                  <a:pos x="T0" y="T1"/>
                </a:cxn>
                <a:cxn ang="0">
                  <a:pos x="T2" y="T3"/>
                </a:cxn>
                <a:cxn ang="0">
                  <a:pos x="T4" y="T5"/>
                </a:cxn>
                <a:cxn ang="0">
                  <a:pos x="T6" y="T7"/>
                </a:cxn>
                <a:cxn ang="0">
                  <a:pos x="T8" y="T9"/>
                </a:cxn>
              </a:cxnLst>
              <a:rect l="0" t="0" r="r" b="b"/>
              <a:pathLst>
                <a:path w="6381" h="6210">
                  <a:moveTo>
                    <a:pt x="6380" y="0"/>
                  </a:moveTo>
                  <a:lnTo>
                    <a:pt x="6142" y="68"/>
                  </a:lnTo>
                  <a:lnTo>
                    <a:pt x="0" y="6209"/>
                  </a:lnTo>
                  <a:lnTo>
                    <a:pt x="239" y="6141"/>
                  </a:lnTo>
                  <a:lnTo>
                    <a:pt x="63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Freeform 4755">
              <a:extLst>
                <a:ext uri="{FF2B5EF4-FFF2-40B4-BE49-F238E27FC236}">
                  <a16:creationId xmlns:a16="http://schemas.microsoft.com/office/drawing/2014/main" id="{4CF72614-31CF-6587-5946-47584C3F097A}"/>
                </a:ext>
              </a:extLst>
            </p:cNvPr>
            <p:cNvSpPr>
              <a:spLocks noChangeArrowheads="1"/>
            </p:cNvSpPr>
            <p:nvPr/>
          </p:nvSpPr>
          <p:spPr bwMode="auto">
            <a:xfrm>
              <a:off x="20879130" y="9567864"/>
              <a:ext cx="90481" cy="28575"/>
            </a:xfrm>
            <a:custGeom>
              <a:avLst/>
              <a:gdLst>
                <a:gd name="T0" fmla="*/ 250 w 251"/>
                <a:gd name="T1" fmla="*/ 0 h 81"/>
                <a:gd name="T2" fmla="*/ 11 w 251"/>
                <a:gd name="T3" fmla="*/ 68 h 81"/>
                <a:gd name="T4" fmla="*/ 0 w 251"/>
                <a:gd name="T5" fmla="*/ 80 h 81"/>
                <a:gd name="T6" fmla="*/ 238 w 251"/>
                <a:gd name="T7" fmla="*/ 12 h 81"/>
                <a:gd name="T8" fmla="*/ 250 w 251"/>
                <a:gd name="T9" fmla="*/ 0 h 81"/>
              </a:gdLst>
              <a:ahLst/>
              <a:cxnLst>
                <a:cxn ang="0">
                  <a:pos x="T0" y="T1"/>
                </a:cxn>
                <a:cxn ang="0">
                  <a:pos x="T2" y="T3"/>
                </a:cxn>
                <a:cxn ang="0">
                  <a:pos x="T4" y="T5"/>
                </a:cxn>
                <a:cxn ang="0">
                  <a:pos x="T6" y="T7"/>
                </a:cxn>
                <a:cxn ang="0">
                  <a:pos x="T8" y="T9"/>
                </a:cxn>
              </a:cxnLst>
              <a:rect l="0" t="0" r="r" b="b"/>
              <a:pathLst>
                <a:path w="251" h="81">
                  <a:moveTo>
                    <a:pt x="250" y="0"/>
                  </a:moveTo>
                  <a:lnTo>
                    <a:pt x="11" y="68"/>
                  </a:lnTo>
                  <a:lnTo>
                    <a:pt x="0" y="80"/>
                  </a:lnTo>
                  <a:lnTo>
                    <a:pt x="238" y="12"/>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8" name="Freeform 4756">
              <a:extLst>
                <a:ext uri="{FF2B5EF4-FFF2-40B4-BE49-F238E27FC236}">
                  <a16:creationId xmlns:a16="http://schemas.microsoft.com/office/drawing/2014/main" id="{D09C2BA7-518D-0675-C0CD-1DD2BB609EF8}"/>
                </a:ext>
              </a:extLst>
            </p:cNvPr>
            <p:cNvSpPr>
              <a:spLocks noChangeArrowheads="1"/>
            </p:cNvSpPr>
            <p:nvPr/>
          </p:nvSpPr>
          <p:spPr bwMode="auto">
            <a:xfrm>
              <a:off x="20879130" y="9567864"/>
              <a:ext cx="90481" cy="28575"/>
            </a:xfrm>
            <a:custGeom>
              <a:avLst/>
              <a:gdLst>
                <a:gd name="T0" fmla="*/ 250 w 251"/>
                <a:gd name="T1" fmla="*/ 0 h 81"/>
                <a:gd name="T2" fmla="*/ 11 w 251"/>
                <a:gd name="T3" fmla="*/ 68 h 81"/>
                <a:gd name="T4" fmla="*/ 0 w 251"/>
                <a:gd name="T5" fmla="*/ 80 h 81"/>
                <a:gd name="T6" fmla="*/ 238 w 251"/>
                <a:gd name="T7" fmla="*/ 12 h 81"/>
                <a:gd name="T8" fmla="*/ 250 w 251"/>
                <a:gd name="T9" fmla="*/ 0 h 81"/>
              </a:gdLst>
              <a:ahLst/>
              <a:cxnLst>
                <a:cxn ang="0">
                  <a:pos x="T0" y="T1"/>
                </a:cxn>
                <a:cxn ang="0">
                  <a:pos x="T2" y="T3"/>
                </a:cxn>
                <a:cxn ang="0">
                  <a:pos x="T4" y="T5"/>
                </a:cxn>
                <a:cxn ang="0">
                  <a:pos x="T6" y="T7"/>
                </a:cxn>
                <a:cxn ang="0">
                  <a:pos x="T8" y="T9"/>
                </a:cxn>
              </a:cxnLst>
              <a:rect l="0" t="0" r="r" b="b"/>
              <a:pathLst>
                <a:path w="251" h="81">
                  <a:moveTo>
                    <a:pt x="250" y="0"/>
                  </a:moveTo>
                  <a:lnTo>
                    <a:pt x="11" y="68"/>
                  </a:lnTo>
                  <a:lnTo>
                    <a:pt x="0" y="80"/>
                  </a:lnTo>
                  <a:lnTo>
                    <a:pt x="238" y="12"/>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4757">
              <a:extLst>
                <a:ext uri="{FF2B5EF4-FFF2-40B4-BE49-F238E27FC236}">
                  <a16:creationId xmlns:a16="http://schemas.microsoft.com/office/drawing/2014/main" id="{B6E8F45A-AFEC-E561-9D02-1788342C2DE3}"/>
                </a:ext>
              </a:extLst>
            </p:cNvPr>
            <p:cNvSpPr>
              <a:spLocks noChangeArrowheads="1"/>
            </p:cNvSpPr>
            <p:nvPr/>
          </p:nvSpPr>
          <p:spPr bwMode="auto">
            <a:xfrm>
              <a:off x="18834563" y="9523413"/>
              <a:ext cx="2301725" cy="2235200"/>
            </a:xfrm>
            <a:custGeom>
              <a:avLst/>
              <a:gdLst>
                <a:gd name="T0" fmla="*/ 6391 w 6392"/>
                <a:gd name="T1" fmla="*/ 0 h 6210"/>
                <a:gd name="T2" fmla="*/ 6141 w 6392"/>
                <a:gd name="T3" fmla="*/ 68 h 6210"/>
                <a:gd name="T4" fmla="*/ 0 w 6392"/>
                <a:gd name="T5" fmla="*/ 6209 h 6210"/>
                <a:gd name="T6" fmla="*/ 238 w 6392"/>
                <a:gd name="T7" fmla="*/ 6141 h 6210"/>
                <a:gd name="T8" fmla="*/ 6391 w 6392"/>
                <a:gd name="T9" fmla="*/ 0 h 6210"/>
              </a:gdLst>
              <a:ahLst/>
              <a:cxnLst>
                <a:cxn ang="0">
                  <a:pos x="T0" y="T1"/>
                </a:cxn>
                <a:cxn ang="0">
                  <a:pos x="T2" y="T3"/>
                </a:cxn>
                <a:cxn ang="0">
                  <a:pos x="T4" y="T5"/>
                </a:cxn>
                <a:cxn ang="0">
                  <a:pos x="T6" y="T7"/>
                </a:cxn>
                <a:cxn ang="0">
                  <a:pos x="T8" y="T9"/>
                </a:cxn>
              </a:cxnLst>
              <a:rect l="0" t="0" r="r" b="b"/>
              <a:pathLst>
                <a:path w="6392" h="6210">
                  <a:moveTo>
                    <a:pt x="6391" y="0"/>
                  </a:moveTo>
                  <a:lnTo>
                    <a:pt x="6141" y="68"/>
                  </a:lnTo>
                  <a:lnTo>
                    <a:pt x="0" y="6209"/>
                  </a:lnTo>
                  <a:lnTo>
                    <a:pt x="238" y="6141"/>
                  </a:lnTo>
                  <a:lnTo>
                    <a:pt x="639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4758">
              <a:extLst>
                <a:ext uri="{FF2B5EF4-FFF2-40B4-BE49-F238E27FC236}">
                  <a16:creationId xmlns:a16="http://schemas.microsoft.com/office/drawing/2014/main" id="{8580F479-DBC1-D6B0-F359-66B214047770}"/>
                </a:ext>
              </a:extLst>
            </p:cNvPr>
            <p:cNvSpPr>
              <a:spLocks noChangeArrowheads="1"/>
            </p:cNvSpPr>
            <p:nvPr/>
          </p:nvSpPr>
          <p:spPr bwMode="auto">
            <a:xfrm>
              <a:off x="18834563" y="9523413"/>
              <a:ext cx="2301725" cy="2235200"/>
            </a:xfrm>
            <a:custGeom>
              <a:avLst/>
              <a:gdLst>
                <a:gd name="T0" fmla="*/ 6391 w 6392"/>
                <a:gd name="T1" fmla="*/ 0 h 6210"/>
                <a:gd name="T2" fmla="*/ 6141 w 6392"/>
                <a:gd name="T3" fmla="*/ 68 h 6210"/>
                <a:gd name="T4" fmla="*/ 0 w 6392"/>
                <a:gd name="T5" fmla="*/ 6209 h 6210"/>
                <a:gd name="T6" fmla="*/ 238 w 6392"/>
                <a:gd name="T7" fmla="*/ 6141 h 6210"/>
                <a:gd name="T8" fmla="*/ 6391 w 6392"/>
                <a:gd name="T9" fmla="*/ 0 h 6210"/>
              </a:gdLst>
              <a:ahLst/>
              <a:cxnLst>
                <a:cxn ang="0">
                  <a:pos x="T0" y="T1"/>
                </a:cxn>
                <a:cxn ang="0">
                  <a:pos x="T2" y="T3"/>
                </a:cxn>
                <a:cxn ang="0">
                  <a:pos x="T4" y="T5"/>
                </a:cxn>
                <a:cxn ang="0">
                  <a:pos x="T6" y="T7"/>
                </a:cxn>
                <a:cxn ang="0">
                  <a:pos x="T8" y="T9"/>
                </a:cxn>
              </a:cxnLst>
              <a:rect l="0" t="0" r="r" b="b"/>
              <a:pathLst>
                <a:path w="6392" h="6210">
                  <a:moveTo>
                    <a:pt x="6391" y="0"/>
                  </a:moveTo>
                  <a:lnTo>
                    <a:pt x="6141" y="68"/>
                  </a:lnTo>
                  <a:lnTo>
                    <a:pt x="0" y="6209"/>
                  </a:lnTo>
                  <a:lnTo>
                    <a:pt x="238" y="6141"/>
                  </a:lnTo>
                  <a:lnTo>
                    <a:pt x="639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4759">
              <a:extLst>
                <a:ext uri="{FF2B5EF4-FFF2-40B4-BE49-F238E27FC236}">
                  <a16:creationId xmlns:a16="http://schemas.microsoft.com/office/drawing/2014/main" id="{69F79DD5-5935-520F-165A-C0DC72C4DDD4}"/>
                </a:ext>
              </a:extLst>
            </p:cNvPr>
            <p:cNvSpPr>
              <a:spLocks noChangeArrowheads="1"/>
            </p:cNvSpPr>
            <p:nvPr/>
          </p:nvSpPr>
          <p:spPr bwMode="auto">
            <a:xfrm>
              <a:off x="21045805" y="9523413"/>
              <a:ext cx="90482" cy="25400"/>
            </a:xfrm>
            <a:custGeom>
              <a:avLst/>
              <a:gdLst>
                <a:gd name="T0" fmla="*/ 250 w 251"/>
                <a:gd name="T1" fmla="*/ 0 h 69"/>
                <a:gd name="T2" fmla="*/ 12 w 251"/>
                <a:gd name="T3" fmla="*/ 68 h 69"/>
                <a:gd name="T4" fmla="*/ 0 w 251"/>
                <a:gd name="T5" fmla="*/ 68 h 69"/>
                <a:gd name="T6" fmla="*/ 250 w 251"/>
                <a:gd name="T7" fmla="*/ 0 h 69"/>
              </a:gdLst>
              <a:ahLst/>
              <a:cxnLst>
                <a:cxn ang="0">
                  <a:pos x="T0" y="T1"/>
                </a:cxn>
                <a:cxn ang="0">
                  <a:pos x="T2" y="T3"/>
                </a:cxn>
                <a:cxn ang="0">
                  <a:pos x="T4" y="T5"/>
                </a:cxn>
                <a:cxn ang="0">
                  <a:pos x="T6" y="T7"/>
                </a:cxn>
              </a:cxnLst>
              <a:rect l="0" t="0" r="r" b="b"/>
              <a:pathLst>
                <a:path w="251" h="69">
                  <a:moveTo>
                    <a:pt x="250" y="0"/>
                  </a:moveTo>
                  <a:lnTo>
                    <a:pt x="12" y="68"/>
                  </a:lnTo>
                  <a:lnTo>
                    <a:pt x="0" y="68"/>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4760">
              <a:extLst>
                <a:ext uri="{FF2B5EF4-FFF2-40B4-BE49-F238E27FC236}">
                  <a16:creationId xmlns:a16="http://schemas.microsoft.com/office/drawing/2014/main" id="{75036099-30A2-9ACE-4461-0156D113B582}"/>
                </a:ext>
              </a:extLst>
            </p:cNvPr>
            <p:cNvSpPr>
              <a:spLocks noChangeArrowheads="1"/>
            </p:cNvSpPr>
            <p:nvPr/>
          </p:nvSpPr>
          <p:spPr bwMode="auto">
            <a:xfrm>
              <a:off x="21045805" y="9523413"/>
              <a:ext cx="90482" cy="25400"/>
            </a:xfrm>
            <a:custGeom>
              <a:avLst/>
              <a:gdLst>
                <a:gd name="T0" fmla="*/ 250 w 251"/>
                <a:gd name="T1" fmla="*/ 0 h 69"/>
                <a:gd name="T2" fmla="*/ 12 w 251"/>
                <a:gd name="T3" fmla="*/ 68 h 69"/>
                <a:gd name="T4" fmla="*/ 0 w 251"/>
                <a:gd name="T5" fmla="*/ 68 h 69"/>
                <a:gd name="T6" fmla="*/ 250 w 251"/>
                <a:gd name="T7" fmla="*/ 0 h 69"/>
              </a:gdLst>
              <a:ahLst/>
              <a:cxnLst>
                <a:cxn ang="0">
                  <a:pos x="T0" y="T1"/>
                </a:cxn>
                <a:cxn ang="0">
                  <a:pos x="T2" y="T3"/>
                </a:cxn>
                <a:cxn ang="0">
                  <a:pos x="T4" y="T5"/>
                </a:cxn>
                <a:cxn ang="0">
                  <a:pos x="T6" y="T7"/>
                </a:cxn>
              </a:cxnLst>
              <a:rect l="0" t="0" r="r" b="b"/>
              <a:pathLst>
                <a:path w="251" h="69">
                  <a:moveTo>
                    <a:pt x="250" y="0"/>
                  </a:moveTo>
                  <a:lnTo>
                    <a:pt x="12" y="68"/>
                  </a:lnTo>
                  <a:lnTo>
                    <a:pt x="0" y="68"/>
                  </a:lnTo>
                  <a:lnTo>
                    <a:pt x="25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4761">
              <a:extLst>
                <a:ext uri="{FF2B5EF4-FFF2-40B4-BE49-F238E27FC236}">
                  <a16:creationId xmlns:a16="http://schemas.microsoft.com/office/drawing/2014/main" id="{B680585B-2E15-1360-A511-F00B983BB84D}"/>
                </a:ext>
              </a:extLst>
            </p:cNvPr>
            <p:cNvSpPr>
              <a:spLocks noChangeArrowheads="1"/>
            </p:cNvSpPr>
            <p:nvPr/>
          </p:nvSpPr>
          <p:spPr bwMode="auto">
            <a:xfrm>
              <a:off x="19002827" y="9494838"/>
              <a:ext cx="2231880" cy="2216150"/>
            </a:xfrm>
            <a:custGeom>
              <a:avLst/>
              <a:gdLst>
                <a:gd name="T0" fmla="*/ 6198 w 6199"/>
                <a:gd name="T1" fmla="*/ 0 h 6154"/>
                <a:gd name="T2" fmla="*/ 6153 w 6199"/>
                <a:gd name="T3" fmla="*/ 11 h 6154"/>
                <a:gd name="T4" fmla="*/ 0 w 6199"/>
                <a:gd name="T5" fmla="*/ 6153 h 6154"/>
                <a:gd name="T6" fmla="*/ 239 w 6199"/>
                <a:gd name="T7" fmla="*/ 6085 h 6154"/>
                <a:gd name="T8" fmla="*/ 6198 w 6199"/>
                <a:gd name="T9" fmla="*/ 136 h 6154"/>
                <a:gd name="T10" fmla="*/ 6198 w 6199"/>
                <a:gd name="T11" fmla="*/ 0 h 6154"/>
              </a:gdLst>
              <a:ahLst/>
              <a:cxnLst>
                <a:cxn ang="0">
                  <a:pos x="T0" y="T1"/>
                </a:cxn>
                <a:cxn ang="0">
                  <a:pos x="T2" y="T3"/>
                </a:cxn>
                <a:cxn ang="0">
                  <a:pos x="T4" y="T5"/>
                </a:cxn>
                <a:cxn ang="0">
                  <a:pos x="T6" y="T7"/>
                </a:cxn>
                <a:cxn ang="0">
                  <a:pos x="T8" y="T9"/>
                </a:cxn>
                <a:cxn ang="0">
                  <a:pos x="T10" y="T11"/>
                </a:cxn>
              </a:cxnLst>
              <a:rect l="0" t="0" r="r" b="b"/>
              <a:pathLst>
                <a:path w="6199" h="6154">
                  <a:moveTo>
                    <a:pt x="6198" y="0"/>
                  </a:moveTo>
                  <a:lnTo>
                    <a:pt x="6153" y="11"/>
                  </a:lnTo>
                  <a:lnTo>
                    <a:pt x="0" y="6153"/>
                  </a:lnTo>
                  <a:lnTo>
                    <a:pt x="239" y="6085"/>
                  </a:lnTo>
                  <a:lnTo>
                    <a:pt x="6198" y="136"/>
                  </a:lnTo>
                  <a:lnTo>
                    <a:pt x="61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4" name="Freeform 4762">
              <a:extLst>
                <a:ext uri="{FF2B5EF4-FFF2-40B4-BE49-F238E27FC236}">
                  <a16:creationId xmlns:a16="http://schemas.microsoft.com/office/drawing/2014/main" id="{CD48CAF5-23D3-53A1-946F-0053608CAD3D}"/>
                </a:ext>
              </a:extLst>
            </p:cNvPr>
            <p:cNvSpPr>
              <a:spLocks noChangeArrowheads="1"/>
            </p:cNvSpPr>
            <p:nvPr/>
          </p:nvSpPr>
          <p:spPr bwMode="auto">
            <a:xfrm>
              <a:off x="19002827" y="9494838"/>
              <a:ext cx="2231880" cy="2216150"/>
            </a:xfrm>
            <a:custGeom>
              <a:avLst/>
              <a:gdLst>
                <a:gd name="T0" fmla="*/ 6198 w 6199"/>
                <a:gd name="T1" fmla="*/ 0 h 6154"/>
                <a:gd name="T2" fmla="*/ 6153 w 6199"/>
                <a:gd name="T3" fmla="*/ 11 h 6154"/>
                <a:gd name="T4" fmla="*/ 0 w 6199"/>
                <a:gd name="T5" fmla="*/ 6153 h 6154"/>
                <a:gd name="T6" fmla="*/ 239 w 6199"/>
                <a:gd name="T7" fmla="*/ 6085 h 6154"/>
                <a:gd name="T8" fmla="*/ 6198 w 6199"/>
                <a:gd name="T9" fmla="*/ 136 h 6154"/>
                <a:gd name="T10" fmla="*/ 6198 w 6199"/>
                <a:gd name="T11" fmla="*/ 0 h 6154"/>
              </a:gdLst>
              <a:ahLst/>
              <a:cxnLst>
                <a:cxn ang="0">
                  <a:pos x="T0" y="T1"/>
                </a:cxn>
                <a:cxn ang="0">
                  <a:pos x="T2" y="T3"/>
                </a:cxn>
                <a:cxn ang="0">
                  <a:pos x="T4" y="T5"/>
                </a:cxn>
                <a:cxn ang="0">
                  <a:pos x="T6" y="T7"/>
                </a:cxn>
                <a:cxn ang="0">
                  <a:pos x="T8" y="T9"/>
                </a:cxn>
                <a:cxn ang="0">
                  <a:pos x="T10" y="T11"/>
                </a:cxn>
              </a:cxnLst>
              <a:rect l="0" t="0" r="r" b="b"/>
              <a:pathLst>
                <a:path w="6199" h="6154">
                  <a:moveTo>
                    <a:pt x="6198" y="0"/>
                  </a:moveTo>
                  <a:lnTo>
                    <a:pt x="6153" y="11"/>
                  </a:lnTo>
                  <a:lnTo>
                    <a:pt x="0" y="6153"/>
                  </a:lnTo>
                  <a:lnTo>
                    <a:pt x="239" y="6085"/>
                  </a:lnTo>
                  <a:lnTo>
                    <a:pt x="6198" y="136"/>
                  </a:lnTo>
                  <a:lnTo>
                    <a:pt x="61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5" name="Freeform 4763">
              <a:extLst>
                <a:ext uri="{FF2B5EF4-FFF2-40B4-BE49-F238E27FC236}">
                  <a16:creationId xmlns:a16="http://schemas.microsoft.com/office/drawing/2014/main" id="{068C6D73-9F8C-DCFE-484D-392A05FA753E}"/>
                </a:ext>
              </a:extLst>
            </p:cNvPr>
            <p:cNvSpPr>
              <a:spLocks noChangeArrowheads="1"/>
            </p:cNvSpPr>
            <p:nvPr/>
          </p:nvSpPr>
          <p:spPr bwMode="auto">
            <a:xfrm>
              <a:off x="21217245" y="9494838"/>
              <a:ext cx="15874" cy="4762"/>
            </a:xfrm>
            <a:custGeom>
              <a:avLst/>
              <a:gdLst>
                <a:gd name="T0" fmla="*/ 45 w 46"/>
                <a:gd name="T1" fmla="*/ 0 h 12"/>
                <a:gd name="T2" fmla="*/ 0 w 46"/>
                <a:gd name="T3" fmla="*/ 11 h 12"/>
                <a:gd name="T4" fmla="*/ 0 w 46"/>
                <a:gd name="T5" fmla="*/ 11 h 12"/>
                <a:gd name="T6" fmla="*/ 45 w 46"/>
                <a:gd name="T7" fmla="*/ 0 h 12"/>
              </a:gdLst>
              <a:ahLst/>
              <a:cxnLst>
                <a:cxn ang="0">
                  <a:pos x="T0" y="T1"/>
                </a:cxn>
                <a:cxn ang="0">
                  <a:pos x="T2" y="T3"/>
                </a:cxn>
                <a:cxn ang="0">
                  <a:pos x="T4" y="T5"/>
                </a:cxn>
                <a:cxn ang="0">
                  <a:pos x="T6" y="T7"/>
                </a:cxn>
              </a:cxnLst>
              <a:rect l="0" t="0" r="r" b="b"/>
              <a:pathLst>
                <a:path w="46" h="12">
                  <a:moveTo>
                    <a:pt x="45" y="0"/>
                  </a:moveTo>
                  <a:lnTo>
                    <a:pt x="0" y="11"/>
                  </a:lnTo>
                  <a:lnTo>
                    <a:pt x="0" y="11"/>
                  </a:lnTo>
                  <a:lnTo>
                    <a:pt x="45"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6" name="Freeform 4764">
              <a:extLst>
                <a:ext uri="{FF2B5EF4-FFF2-40B4-BE49-F238E27FC236}">
                  <a16:creationId xmlns:a16="http://schemas.microsoft.com/office/drawing/2014/main" id="{9D6A2EEB-3B6C-A455-96EA-BA553CFC4983}"/>
                </a:ext>
              </a:extLst>
            </p:cNvPr>
            <p:cNvSpPr>
              <a:spLocks noChangeArrowheads="1"/>
            </p:cNvSpPr>
            <p:nvPr/>
          </p:nvSpPr>
          <p:spPr bwMode="auto">
            <a:xfrm>
              <a:off x="21217245" y="9494838"/>
              <a:ext cx="15874" cy="4762"/>
            </a:xfrm>
            <a:custGeom>
              <a:avLst/>
              <a:gdLst>
                <a:gd name="T0" fmla="*/ 45 w 46"/>
                <a:gd name="T1" fmla="*/ 0 h 12"/>
                <a:gd name="T2" fmla="*/ 0 w 46"/>
                <a:gd name="T3" fmla="*/ 11 h 12"/>
                <a:gd name="T4" fmla="*/ 0 w 46"/>
                <a:gd name="T5" fmla="*/ 11 h 12"/>
                <a:gd name="T6" fmla="*/ 45 w 46"/>
                <a:gd name="T7" fmla="*/ 0 h 12"/>
              </a:gdLst>
              <a:ahLst/>
              <a:cxnLst>
                <a:cxn ang="0">
                  <a:pos x="T0" y="T1"/>
                </a:cxn>
                <a:cxn ang="0">
                  <a:pos x="T2" y="T3"/>
                </a:cxn>
                <a:cxn ang="0">
                  <a:pos x="T4" y="T5"/>
                </a:cxn>
                <a:cxn ang="0">
                  <a:pos x="T6" y="T7"/>
                </a:cxn>
              </a:cxnLst>
              <a:rect l="0" t="0" r="r" b="b"/>
              <a:pathLst>
                <a:path w="46" h="12">
                  <a:moveTo>
                    <a:pt x="45" y="0"/>
                  </a:moveTo>
                  <a:lnTo>
                    <a:pt x="0" y="11"/>
                  </a:lnTo>
                  <a:lnTo>
                    <a:pt x="0" y="11"/>
                  </a:lnTo>
                  <a:lnTo>
                    <a:pt x="45"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7" name="Freeform 4765">
              <a:extLst>
                <a:ext uri="{FF2B5EF4-FFF2-40B4-BE49-F238E27FC236}">
                  <a16:creationId xmlns:a16="http://schemas.microsoft.com/office/drawing/2014/main" id="{C418BF0B-36DB-C2D9-D96D-D0B5BF35EC41}"/>
                </a:ext>
              </a:extLst>
            </p:cNvPr>
            <p:cNvSpPr>
              <a:spLocks noChangeArrowheads="1"/>
            </p:cNvSpPr>
            <p:nvPr/>
          </p:nvSpPr>
          <p:spPr bwMode="auto">
            <a:xfrm>
              <a:off x="19171090" y="9601200"/>
              <a:ext cx="2063616" cy="2063750"/>
            </a:xfrm>
            <a:custGeom>
              <a:avLst/>
              <a:gdLst>
                <a:gd name="T0" fmla="*/ 5732 w 5733"/>
                <a:gd name="T1" fmla="*/ 0 h 5734"/>
                <a:gd name="T2" fmla="*/ 0 w 5733"/>
                <a:gd name="T3" fmla="*/ 5733 h 5734"/>
                <a:gd name="T4" fmla="*/ 249 w 5733"/>
                <a:gd name="T5" fmla="*/ 5665 h 5734"/>
                <a:gd name="T6" fmla="*/ 5732 w 5733"/>
                <a:gd name="T7" fmla="*/ 182 h 5734"/>
                <a:gd name="T8" fmla="*/ 5732 w 5733"/>
                <a:gd name="T9" fmla="*/ 0 h 5734"/>
              </a:gdLst>
              <a:ahLst/>
              <a:cxnLst>
                <a:cxn ang="0">
                  <a:pos x="T0" y="T1"/>
                </a:cxn>
                <a:cxn ang="0">
                  <a:pos x="T2" y="T3"/>
                </a:cxn>
                <a:cxn ang="0">
                  <a:pos x="T4" y="T5"/>
                </a:cxn>
                <a:cxn ang="0">
                  <a:pos x="T6" y="T7"/>
                </a:cxn>
                <a:cxn ang="0">
                  <a:pos x="T8" y="T9"/>
                </a:cxn>
              </a:cxnLst>
              <a:rect l="0" t="0" r="r" b="b"/>
              <a:pathLst>
                <a:path w="5733" h="5734">
                  <a:moveTo>
                    <a:pt x="5732" y="0"/>
                  </a:moveTo>
                  <a:lnTo>
                    <a:pt x="0" y="5733"/>
                  </a:lnTo>
                  <a:lnTo>
                    <a:pt x="249" y="5665"/>
                  </a:lnTo>
                  <a:lnTo>
                    <a:pt x="5732" y="182"/>
                  </a:lnTo>
                  <a:lnTo>
                    <a:pt x="573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 name="Freeform 4766">
              <a:extLst>
                <a:ext uri="{FF2B5EF4-FFF2-40B4-BE49-F238E27FC236}">
                  <a16:creationId xmlns:a16="http://schemas.microsoft.com/office/drawing/2014/main" id="{60927DD9-AC37-AECE-9D38-CA11E8E8A1F6}"/>
                </a:ext>
              </a:extLst>
            </p:cNvPr>
            <p:cNvSpPr>
              <a:spLocks noChangeArrowheads="1"/>
            </p:cNvSpPr>
            <p:nvPr/>
          </p:nvSpPr>
          <p:spPr bwMode="auto">
            <a:xfrm>
              <a:off x="19171090" y="9601200"/>
              <a:ext cx="2063616" cy="2063750"/>
            </a:xfrm>
            <a:custGeom>
              <a:avLst/>
              <a:gdLst>
                <a:gd name="T0" fmla="*/ 5732 w 5733"/>
                <a:gd name="T1" fmla="*/ 0 h 5734"/>
                <a:gd name="T2" fmla="*/ 0 w 5733"/>
                <a:gd name="T3" fmla="*/ 5733 h 5734"/>
                <a:gd name="T4" fmla="*/ 249 w 5733"/>
                <a:gd name="T5" fmla="*/ 5665 h 5734"/>
                <a:gd name="T6" fmla="*/ 5732 w 5733"/>
                <a:gd name="T7" fmla="*/ 182 h 5734"/>
                <a:gd name="T8" fmla="*/ 5732 w 5733"/>
                <a:gd name="T9" fmla="*/ 0 h 5734"/>
              </a:gdLst>
              <a:ahLst/>
              <a:cxnLst>
                <a:cxn ang="0">
                  <a:pos x="T0" y="T1"/>
                </a:cxn>
                <a:cxn ang="0">
                  <a:pos x="T2" y="T3"/>
                </a:cxn>
                <a:cxn ang="0">
                  <a:pos x="T4" y="T5"/>
                </a:cxn>
                <a:cxn ang="0">
                  <a:pos x="T6" y="T7"/>
                </a:cxn>
                <a:cxn ang="0">
                  <a:pos x="T8" y="T9"/>
                </a:cxn>
              </a:cxnLst>
              <a:rect l="0" t="0" r="r" b="b"/>
              <a:pathLst>
                <a:path w="5733" h="5734">
                  <a:moveTo>
                    <a:pt x="5732" y="0"/>
                  </a:moveTo>
                  <a:lnTo>
                    <a:pt x="0" y="5733"/>
                  </a:lnTo>
                  <a:lnTo>
                    <a:pt x="249" y="5665"/>
                  </a:lnTo>
                  <a:lnTo>
                    <a:pt x="5732" y="182"/>
                  </a:lnTo>
                  <a:lnTo>
                    <a:pt x="573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9" name="Freeform 4767">
              <a:extLst>
                <a:ext uri="{FF2B5EF4-FFF2-40B4-BE49-F238E27FC236}">
                  <a16:creationId xmlns:a16="http://schemas.microsoft.com/office/drawing/2014/main" id="{6D6A5F19-6AB7-3704-0022-0EFF4DE57B53}"/>
                </a:ext>
              </a:extLst>
            </p:cNvPr>
            <p:cNvSpPr>
              <a:spLocks noChangeArrowheads="1"/>
            </p:cNvSpPr>
            <p:nvPr/>
          </p:nvSpPr>
          <p:spPr bwMode="auto">
            <a:xfrm>
              <a:off x="19340941" y="9723438"/>
              <a:ext cx="1892177" cy="1892300"/>
            </a:xfrm>
            <a:custGeom>
              <a:avLst/>
              <a:gdLst>
                <a:gd name="T0" fmla="*/ 5256 w 5257"/>
                <a:gd name="T1" fmla="*/ 0 h 5257"/>
                <a:gd name="T2" fmla="*/ 0 w 5257"/>
                <a:gd name="T3" fmla="*/ 5256 h 5257"/>
                <a:gd name="T4" fmla="*/ 239 w 5257"/>
                <a:gd name="T5" fmla="*/ 5188 h 5257"/>
                <a:gd name="T6" fmla="*/ 5256 w 5257"/>
                <a:gd name="T7" fmla="*/ 170 h 5257"/>
                <a:gd name="T8" fmla="*/ 5256 w 5257"/>
                <a:gd name="T9" fmla="*/ 0 h 5257"/>
              </a:gdLst>
              <a:ahLst/>
              <a:cxnLst>
                <a:cxn ang="0">
                  <a:pos x="T0" y="T1"/>
                </a:cxn>
                <a:cxn ang="0">
                  <a:pos x="T2" y="T3"/>
                </a:cxn>
                <a:cxn ang="0">
                  <a:pos x="T4" y="T5"/>
                </a:cxn>
                <a:cxn ang="0">
                  <a:pos x="T6" y="T7"/>
                </a:cxn>
                <a:cxn ang="0">
                  <a:pos x="T8" y="T9"/>
                </a:cxn>
              </a:cxnLst>
              <a:rect l="0" t="0" r="r" b="b"/>
              <a:pathLst>
                <a:path w="5257" h="5257">
                  <a:moveTo>
                    <a:pt x="5256" y="0"/>
                  </a:moveTo>
                  <a:lnTo>
                    <a:pt x="0" y="5256"/>
                  </a:lnTo>
                  <a:lnTo>
                    <a:pt x="239" y="5188"/>
                  </a:lnTo>
                  <a:lnTo>
                    <a:pt x="5256" y="170"/>
                  </a:lnTo>
                  <a:lnTo>
                    <a:pt x="525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0" name="Freeform 4768">
              <a:extLst>
                <a:ext uri="{FF2B5EF4-FFF2-40B4-BE49-F238E27FC236}">
                  <a16:creationId xmlns:a16="http://schemas.microsoft.com/office/drawing/2014/main" id="{BA493CE8-9121-EBF8-BD27-C919A219F2A2}"/>
                </a:ext>
              </a:extLst>
            </p:cNvPr>
            <p:cNvSpPr>
              <a:spLocks noChangeArrowheads="1"/>
            </p:cNvSpPr>
            <p:nvPr/>
          </p:nvSpPr>
          <p:spPr bwMode="auto">
            <a:xfrm>
              <a:off x="19340941" y="9723438"/>
              <a:ext cx="1892177" cy="1892300"/>
            </a:xfrm>
            <a:custGeom>
              <a:avLst/>
              <a:gdLst>
                <a:gd name="T0" fmla="*/ 5256 w 5257"/>
                <a:gd name="T1" fmla="*/ 0 h 5257"/>
                <a:gd name="T2" fmla="*/ 0 w 5257"/>
                <a:gd name="T3" fmla="*/ 5256 h 5257"/>
                <a:gd name="T4" fmla="*/ 239 w 5257"/>
                <a:gd name="T5" fmla="*/ 5188 h 5257"/>
                <a:gd name="T6" fmla="*/ 5256 w 5257"/>
                <a:gd name="T7" fmla="*/ 170 h 5257"/>
                <a:gd name="T8" fmla="*/ 5256 w 5257"/>
                <a:gd name="T9" fmla="*/ 0 h 5257"/>
              </a:gdLst>
              <a:ahLst/>
              <a:cxnLst>
                <a:cxn ang="0">
                  <a:pos x="T0" y="T1"/>
                </a:cxn>
                <a:cxn ang="0">
                  <a:pos x="T2" y="T3"/>
                </a:cxn>
                <a:cxn ang="0">
                  <a:pos x="T4" y="T5"/>
                </a:cxn>
                <a:cxn ang="0">
                  <a:pos x="T6" y="T7"/>
                </a:cxn>
                <a:cxn ang="0">
                  <a:pos x="T8" y="T9"/>
                </a:cxn>
              </a:cxnLst>
              <a:rect l="0" t="0" r="r" b="b"/>
              <a:pathLst>
                <a:path w="5257" h="5257">
                  <a:moveTo>
                    <a:pt x="5256" y="0"/>
                  </a:moveTo>
                  <a:lnTo>
                    <a:pt x="0" y="5256"/>
                  </a:lnTo>
                  <a:lnTo>
                    <a:pt x="239" y="5188"/>
                  </a:lnTo>
                  <a:lnTo>
                    <a:pt x="5256" y="170"/>
                  </a:lnTo>
                  <a:lnTo>
                    <a:pt x="525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1" name="Freeform 4769">
              <a:extLst>
                <a:ext uri="{FF2B5EF4-FFF2-40B4-BE49-F238E27FC236}">
                  <a16:creationId xmlns:a16="http://schemas.microsoft.com/office/drawing/2014/main" id="{17386792-F596-8DCC-65ED-1DA09F2EDBDD}"/>
                </a:ext>
              </a:extLst>
            </p:cNvPr>
            <p:cNvSpPr>
              <a:spLocks noChangeArrowheads="1"/>
            </p:cNvSpPr>
            <p:nvPr/>
          </p:nvSpPr>
          <p:spPr bwMode="auto">
            <a:xfrm>
              <a:off x="19509206" y="9842501"/>
              <a:ext cx="1723913" cy="1725613"/>
            </a:xfrm>
            <a:custGeom>
              <a:avLst/>
              <a:gdLst>
                <a:gd name="T0" fmla="*/ 4790 w 4791"/>
                <a:gd name="T1" fmla="*/ 0 h 4792"/>
                <a:gd name="T2" fmla="*/ 0 w 4791"/>
                <a:gd name="T3" fmla="*/ 4791 h 4792"/>
                <a:gd name="T4" fmla="*/ 238 w 4791"/>
                <a:gd name="T5" fmla="*/ 4722 h 4792"/>
                <a:gd name="T6" fmla="*/ 4790 w 4791"/>
                <a:gd name="T7" fmla="*/ 170 h 4792"/>
                <a:gd name="T8" fmla="*/ 4790 w 4791"/>
                <a:gd name="T9" fmla="*/ 0 h 4792"/>
              </a:gdLst>
              <a:ahLst/>
              <a:cxnLst>
                <a:cxn ang="0">
                  <a:pos x="T0" y="T1"/>
                </a:cxn>
                <a:cxn ang="0">
                  <a:pos x="T2" y="T3"/>
                </a:cxn>
                <a:cxn ang="0">
                  <a:pos x="T4" y="T5"/>
                </a:cxn>
                <a:cxn ang="0">
                  <a:pos x="T6" y="T7"/>
                </a:cxn>
                <a:cxn ang="0">
                  <a:pos x="T8" y="T9"/>
                </a:cxn>
              </a:cxnLst>
              <a:rect l="0" t="0" r="r" b="b"/>
              <a:pathLst>
                <a:path w="4791" h="4792">
                  <a:moveTo>
                    <a:pt x="4790" y="0"/>
                  </a:moveTo>
                  <a:lnTo>
                    <a:pt x="0" y="4791"/>
                  </a:lnTo>
                  <a:lnTo>
                    <a:pt x="238" y="4722"/>
                  </a:lnTo>
                  <a:lnTo>
                    <a:pt x="4790" y="170"/>
                  </a:lnTo>
                  <a:lnTo>
                    <a:pt x="47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2" name="Freeform 4770">
              <a:extLst>
                <a:ext uri="{FF2B5EF4-FFF2-40B4-BE49-F238E27FC236}">
                  <a16:creationId xmlns:a16="http://schemas.microsoft.com/office/drawing/2014/main" id="{5657CEAA-3A47-B413-CA28-5AB5F710DE21}"/>
                </a:ext>
              </a:extLst>
            </p:cNvPr>
            <p:cNvSpPr>
              <a:spLocks noChangeArrowheads="1"/>
            </p:cNvSpPr>
            <p:nvPr/>
          </p:nvSpPr>
          <p:spPr bwMode="auto">
            <a:xfrm>
              <a:off x="19509206" y="9842501"/>
              <a:ext cx="1723913" cy="1725613"/>
            </a:xfrm>
            <a:custGeom>
              <a:avLst/>
              <a:gdLst>
                <a:gd name="T0" fmla="*/ 4790 w 4791"/>
                <a:gd name="T1" fmla="*/ 0 h 4792"/>
                <a:gd name="T2" fmla="*/ 0 w 4791"/>
                <a:gd name="T3" fmla="*/ 4791 h 4792"/>
                <a:gd name="T4" fmla="*/ 238 w 4791"/>
                <a:gd name="T5" fmla="*/ 4722 h 4792"/>
                <a:gd name="T6" fmla="*/ 4790 w 4791"/>
                <a:gd name="T7" fmla="*/ 170 h 4792"/>
                <a:gd name="T8" fmla="*/ 4790 w 4791"/>
                <a:gd name="T9" fmla="*/ 0 h 4792"/>
              </a:gdLst>
              <a:ahLst/>
              <a:cxnLst>
                <a:cxn ang="0">
                  <a:pos x="T0" y="T1"/>
                </a:cxn>
                <a:cxn ang="0">
                  <a:pos x="T2" y="T3"/>
                </a:cxn>
                <a:cxn ang="0">
                  <a:pos x="T4" y="T5"/>
                </a:cxn>
                <a:cxn ang="0">
                  <a:pos x="T6" y="T7"/>
                </a:cxn>
                <a:cxn ang="0">
                  <a:pos x="T8" y="T9"/>
                </a:cxn>
              </a:cxnLst>
              <a:rect l="0" t="0" r="r" b="b"/>
              <a:pathLst>
                <a:path w="4791" h="4792">
                  <a:moveTo>
                    <a:pt x="4790" y="0"/>
                  </a:moveTo>
                  <a:lnTo>
                    <a:pt x="0" y="4791"/>
                  </a:lnTo>
                  <a:lnTo>
                    <a:pt x="238" y="4722"/>
                  </a:lnTo>
                  <a:lnTo>
                    <a:pt x="4790" y="170"/>
                  </a:lnTo>
                  <a:lnTo>
                    <a:pt x="47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3" name="Freeform 4771">
              <a:extLst>
                <a:ext uri="{FF2B5EF4-FFF2-40B4-BE49-F238E27FC236}">
                  <a16:creationId xmlns:a16="http://schemas.microsoft.com/office/drawing/2014/main" id="{0F52B956-A490-6FC5-33DB-CBA25C72574D}"/>
                </a:ext>
              </a:extLst>
            </p:cNvPr>
            <p:cNvSpPr>
              <a:spLocks noChangeArrowheads="1"/>
            </p:cNvSpPr>
            <p:nvPr/>
          </p:nvSpPr>
          <p:spPr bwMode="auto">
            <a:xfrm>
              <a:off x="19677469" y="9964739"/>
              <a:ext cx="1557237" cy="1557337"/>
            </a:xfrm>
            <a:custGeom>
              <a:avLst/>
              <a:gdLst>
                <a:gd name="T0" fmla="*/ 4325 w 4326"/>
                <a:gd name="T1" fmla="*/ 0 h 4326"/>
                <a:gd name="T2" fmla="*/ 0 w 4326"/>
                <a:gd name="T3" fmla="*/ 4325 h 4326"/>
                <a:gd name="T4" fmla="*/ 239 w 4326"/>
                <a:gd name="T5" fmla="*/ 4256 h 4326"/>
                <a:gd name="T6" fmla="*/ 4325 w 4326"/>
                <a:gd name="T7" fmla="*/ 170 h 4326"/>
                <a:gd name="T8" fmla="*/ 4325 w 4326"/>
                <a:gd name="T9" fmla="*/ 0 h 4326"/>
              </a:gdLst>
              <a:ahLst/>
              <a:cxnLst>
                <a:cxn ang="0">
                  <a:pos x="T0" y="T1"/>
                </a:cxn>
                <a:cxn ang="0">
                  <a:pos x="T2" y="T3"/>
                </a:cxn>
                <a:cxn ang="0">
                  <a:pos x="T4" y="T5"/>
                </a:cxn>
                <a:cxn ang="0">
                  <a:pos x="T6" y="T7"/>
                </a:cxn>
                <a:cxn ang="0">
                  <a:pos x="T8" y="T9"/>
                </a:cxn>
              </a:cxnLst>
              <a:rect l="0" t="0" r="r" b="b"/>
              <a:pathLst>
                <a:path w="4326" h="4326">
                  <a:moveTo>
                    <a:pt x="4325" y="0"/>
                  </a:moveTo>
                  <a:lnTo>
                    <a:pt x="0" y="4325"/>
                  </a:lnTo>
                  <a:lnTo>
                    <a:pt x="239" y="4256"/>
                  </a:lnTo>
                  <a:lnTo>
                    <a:pt x="4325" y="170"/>
                  </a:lnTo>
                  <a:lnTo>
                    <a:pt x="43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4" name="Freeform 4772">
              <a:extLst>
                <a:ext uri="{FF2B5EF4-FFF2-40B4-BE49-F238E27FC236}">
                  <a16:creationId xmlns:a16="http://schemas.microsoft.com/office/drawing/2014/main" id="{668ECB43-593F-4AA4-2D74-68571602C0A7}"/>
                </a:ext>
              </a:extLst>
            </p:cNvPr>
            <p:cNvSpPr>
              <a:spLocks noChangeArrowheads="1"/>
            </p:cNvSpPr>
            <p:nvPr/>
          </p:nvSpPr>
          <p:spPr bwMode="auto">
            <a:xfrm>
              <a:off x="19677469" y="9964739"/>
              <a:ext cx="1557237" cy="1557337"/>
            </a:xfrm>
            <a:custGeom>
              <a:avLst/>
              <a:gdLst>
                <a:gd name="T0" fmla="*/ 4325 w 4326"/>
                <a:gd name="T1" fmla="*/ 0 h 4326"/>
                <a:gd name="T2" fmla="*/ 0 w 4326"/>
                <a:gd name="T3" fmla="*/ 4325 h 4326"/>
                <a:gd name="T4" fmla="*/ 239 w 4326"/>
                <a:gd name="T5" fmla="*/ 4256 h 4326"/>
                <a:gd name="T6" fmla="*/ 4325 w 4326"/>
                <a:gd name="T7" fmla="*/ 170 h 4326"/>
                <a:gd name="T8" fmla="*/ 4325 w 4326"/>
                <a:gd name="T9" fmla="*/ 0 h 4326"/>
              </a:gdLst>
              <a:ahLst/>
              <a:cxnLst>
                <a:cxn ang="0">
                  <a:pos x="T0" y="T1"/>
                </a:cxn>
                <a:cxn ang="0">
                  <a:pos x="T2" y="T3"/>
                </a:cxn>
                <a:cxn ang="0">
                  <a:pos x="T4" y="T5"/>
                </a:cxn>
                <a:cxn ang="0">
                  <a:pos x="T6" y="T7"/>
                </a:cxn>
                <a:cxn ang="0">
                  <a:pos x="T8" y="T9"/>
                </a:cxn>
              </a:cxnLst>
              <a:rect l="0" t="0" r="r" b="b"/>
              <a:pathLst>
                <a:path w="4326" h="4326">
                  <a:moveTo>
                    <a:pt x="4325" y="0"/>
                  </a:moveTo>
                  <a:lnTo>
                    <a:pt x="0" y="4325"/>
                  </a:lnTo>
                  <a:lnTo>
                    <a:pt x="239" y="4256"/>
                  </a:lnTo>
                  <a:lnTo>
                    <a:pt x="4325" y="170"/>
                  </a:lnTo>
                  <a:lnTo>
                    <a:pt x="43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5" name="Freeform 4773">
              <a:extLst>
                <a:ext uri="{FF2B5EF4-FFF2-40B4-BE49-F238E27FC236}">
                  <a16:creationId xmlns:a16="http://schemas.microsoft.com/office/drawing/2014/main" id="{9F5493B0-E132-4171-C793-DC52CCBF6E08}"/>
                </a:ext>
              </a:extLst>
            </p:cNvPr>
            <p:cNvSpPr>
              <a:spLocks noChangeArrowheads="1"/>
            </p:cNvSpPr>
            <p:nvPr/>
          </p:nvSpPr>
          <p:spPr bwMode="auto">
            <a:xfrm>
              <a:off x="19844146" y="10083801"/>
              <a:ext cx="1388972" cy="1389063"/>
            </a:xfrm>
            <a:custGeom>
              <a:avLst/>
              <a:gdLst>
                <a:gd name="T0" fmla="*/ 3859 w 3860"/>
                <a:gd name="T1" fmla="*/ 0 h 3860"/>
                <a:gd name="T2" fmla="*/ 0 w 3860"/>
                <a:gd name="T3" fmla="*/ 3859 h 3860"/>
                <a:gd name="T4" fmla="*/ 238 w 3860"/>
                <a:gd name="T5" fmla="*/ 3791 h 3860"/>
                <a:gd name="T6" fmla="*/ 3859 w 3860"/>
                <a:gd name="T7" fmla="*/ 170 h 3860"/>
                <a:gd name="T8" fmla="*/ 3859 w 3860"/>
                <a:gd name="T9" fmla="*/ 0 h 3860"/>
              </a:gdLst>
              <a:ahLst/>
              <a:cxnLst>
                <a:cxn ang="0">
                  <a:pos x="T0" y="T1"/>
                </a:cxn>
                <a:cxn ang="0">
                  <a:pos x="T2" y="T3"/>
                </a:cxn>
                <a:cxn ang="0">
                  <a:pos x="T4" y="T5"/>
                </a:cxn>
                <a:cxn ang="0">
                  <a:pos x="T6" y="T7"/>
                </a:cxn>
                <a:cxn ang="0">
                  <a:pos x="T8" y="T9"/>
                </a:cxn>
              </a:cxnLst>
              <a:rect l="0" t="0" r="r" b="b"/>
              <a:pathLst>
                <a:path w="3860" h="3860">
                  <a:moveTo>
                    <a:pt x="3859" y="0"/>
                  </a:moveTo>
                  <a:lnTo>
                    <a:pt x="0" y="3859"/>
                  </a:lnTo>
                  <a:lnTo>
                    <a:pt x="238" y="3791"/>
                  </a:lnTo>
                  <a:lnTo>
                    <a:pt x="3859" y="170"/>
                  </a:lnTo>
                  <a:lnTo>
                    <a:pt x="38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6" name="Freeform 4774">
              <a:extLst>
                <a:ext uri="{FF2B5EF4-FFF2-40B4-BE49-F238E27FC236}">
                  <a16:creationId xmlns:a16="http://schemas.microsoft.com/office/drawing/2014/main" id="{9F084F1B-6D2C-F7A2-68AD-0D7D168F212B}"/>
                </a:ext>
              </a:extLst>
            </p:cNvPr>
            <p:cNvSpPr>
              <a:spLocks noChangeArrowheads="1"/>
            </p:cNvSpPr>
            <p:nvPr/>
          </p:nvSpPr>
          <p:spPr bwMode="auto">
            <a:xfrm>
              <a:off x="19844146" y="10083801"/>
              <a:ext cx="1388972" cy="1389063"/>
            </a:xfrm>
            <a:custGeom>
              <a:avLst/>
              <a:gdLst>
                <a:gd name="T0" fmla="*/ 3859 w 3860"/>
                <a:gd name="T1" fmla="*/ 0 h 3860"/>
                <a:gd name="T2" fmla="*/ 0 w 3860"/>
                <a:gd name="T3" fmla="*/ 3859 h 3860"/>
                <a:gd name="T4" fmla="*/ 238 w 3860"/>
                <a:gd name="T5" fmla="*/ 3791 h 3860"/>
                <a:gd name="T6" fmla="*/ 3859 w 3860"/>
                <a:gd name="T7" fmla="*/ 170 h 3860"/>
                <a:gd name="T8" fmla="*/ 3859 w 3860"/>
                <a:gd name="T9" fmla="*/ 0 h 3860"/>
              </a:gdLst>
              <a:ahLst/>
              <a:cxnLst>
                <a:cxn ang="0">
                  <a:pos x="T0" y="T1"/>
                </a:cxn>
                <a:cxn ang="0">
                  <a:pos x="T2" y="T3"/>
                </a:cxn>
                <a:cxn ang="0">
                  <a:pos x="T4" y="T5"/>
                </a:cxn>
                <a:cxn ang="0">
                  <a:pos x="T6" y="T7"/>
                </a:cxn>
                <a:cxn ang="0">
                  <a:pos x="T8" y="T9"/>
                </a:cxn>
              </a:cxnLst>
              <a:rect l="0" t="0" r="r" b="b"/>
              <a:pathLst>
                <a:path w="3860" h="3860">
                  <a:moveTo>
                    <a:pt x="3859" y="0"/>
                  </a:moveTo>
                  <a:lnTo>
                    <a:pt x="0" y="3859"/>
                  </a:lnTo>
                  <a:lnTo>
                    <a:pt x="238" y="3791"/>
                  </a:lnTo>
                  <a:lnTo>
                    <a:pt x="3859" y="170"/>
                  </a:lnTo>
                  <a:lnTo>
                    <a:pt x="38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7" name="Freeform 4775">
              <a:extLst>
                <a:ext uri="{FF2B5EF4-FFF2-40B4-BE49-F238E27FC236}">
                  <a16:creationId xmlns:a16="http://schemas.microsoft.com/office/drawing/2014/main" id="{9C99B4FA-E9A7-2072-63F8-75FBE053C493}"/>
                </a:ext>
              </a:extLst>
            </p:cNvPr>
            <p:cNvSpPr>
              <a:spLocks noChangeArrowheads="1"/>
            </p:cNvSpPr>
            <p:nvPr/>
          </p:nvSpPr>
          <p:spPr bwMode="auto">
            <a:xfrm>
              <a:off x="20012411" y="10206038"/>
              <a:ext cx="1222295" cy="1217612"/>
            </a:xfrm>
            <a:custGeom>
              <a:avLst/>
              <a:gdLst>
                <a:gd name="T0" fmla="*/ 3394 w 3395"/>
                <a:gd name="T1" fmla="*/ 0 h 3384"/>
                <a:gd name="T2" fmla="*/ 0 w 3395"/>
                <a:gd name="T3" fmla="*/ 3383 h 3384"/>
                <a:gd name="T4" fmla="*/ 238 w 3395"/>
                <a:gd name="T5" fmla="*/ 3315 h 3384"/>
                <a:gd name="T6" fmla="*/ 3394 w 3395"/>
                <a:gd name="T7" fmla="*/ 170 h 3384"/>
                <a:gd name="T8" fmla="*/ 3394 w 3395"/>
                <a:gd name="T9" fmla="*/ 0 h 3384"/>
              </a:gdLst>
              <a:ahLst/>
              <a:cxnLst>
                <a:cxn ang="0">
                  <a:pos x="T0" y="T1"/>
                </a:cxn>
                <a:cxn ang="0">
                  <a:pos x="T2" y="T3"/>
                </a:cxn>
                <a:cxn ang="0">
                  <a:pos x="T4" y="T5"/>
                </a:cxn>
                <a:cxn ang="0">
                  <a:pos x="T6" y="T7"/>
                </a:cxn>
                <a:cxn ang="0">
                  <a:pos x="T8" y="T9"/>
                </a:cxn>
              </a:cxnLst>
              <a:rect l="0" t="0" r="r" b="b"/>
              <a:pathLst>
                <a:path w="3395" h="3384">
                  <a:moveTo>
                    <a:pt x="3394" y="0"/>
                  </a:moveTo>
                  <a:lnTo>
                    <a:pt x="0" y="3383"/>
                  </a:lnTo>
                  <a:lnTo>
                    <a:pt x="238" y="3315"/>
                  </a:lnTo>
                  <a:lnTo>
                    <a:pt x="3394" y="170"/>
                  </a:lnTo>
                  <a:lnTo>
                    <a:pt x="339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8" name="Freeform 4776">
              <a:extLst>
                <a:ext uri="{FF2B5EF4-FFF2-40B4-BE49-F238E27FC236}">
                  <a16:creationId xmlns:a16="http://schemas.microsoft.com/office/drawing/2014/main" id="{2A260BCC-A52A-1FF2-1CE7-FD52932E2369}"/>
                </a:ext>
              </a:extLst>
            </p:cNvPr>
            <p:cNvSpPr>
              <a:spLocks noChangeArrowheads="1"/>
            </p:cNvSpPr>
            <p:nvPr/>
          </p:nvSpPr>
          <p:spPr bwMode="auto">
            <a:xfrm>
              <a:off x="20012411" y="10206038"/>
              <a:ext cx="1222295" cy="1217612"/>
            </a:xfrm>
            <a:custGeom>
              <a:avLst/>
              <a:gdLst>
                <a:gd name="T0" fmla="*/ 3394 w 3395"/>
                <a:gd name="T1" fmla="*/ 0 h 3384"/>
                <a:gd name="T2" fmla="*/ 0 w 3395"/>
                <a:gd name="T3" fmla="*/ 3383 h 3384"/>
                <a:gd name="T4" fmla="*/ 238 w 3395"/>
                <a:gd name="T5" fmla="*/ 3315 h 3384"/>
                <a:gd name="T6" fmla="*/ 3394 w 3395"/>
                <a:gd name="T7" fmla="*/ 170 h 3384"/>
                <a:gd name="T8" fmla="*/ 3394 w 3395"/>
                <a:gd name="T9" fmla="*/ 0 h 3384"/>
              </a:gdLst>
              <a:ahLst/>
              <a:cxnLst>
                <a:cxn ang="0">
                  <a:pos x="T0" y="T1"/>
                </a:cxn>
                <a:cxn ang="0">
                  <a:pos x="T2" y="T3"/>
                </a:cxn>
                <a:cxn ang="0">
                  <a:pos x="T4" y="T5"/>
                </a:cxn>
                <a:cxn ang="0">
                  <a:pos x="T6" y="T7"/>
                </a:cxn>
                <a:cxn ang="0">
                  <a:pos x="T8" y="T9"/>
                </a:cxn>
              </a:cxnLst>
              <a:rect l="0" t="0" r="r" b="b"/>
              <a:pathLst>
                <a:path w="3395" h="3384">
                  <a:moveTo>
                    <a:pt x="3394" y="0"/>
                  </a:moveTo>
                  <a:lnTo>
                    <a:pt x="0" y="3383"/>
                  </a:lnTo>
                  <a:lnTo>
                    <a:pt x="238" y="3315"/>
                  </a:lnTo>
                  <a:lnTo>
                    <a:pt x="3394" y="170"/>
                  </a:lnTo>
                  <a:lnTo>
                    <a:pt x="339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9" name="Freeform 4777">
              <a:extLst>
                <a:ext uri="{FF2B5EF4-FFF2-40B4-BE49-F238E27FC236}">
                  <a16:creationId xmlns:a16="http://schemas.microsoft.com/office/drawing/2014/main" id="{4505CF72-35DA-E9B6-886C-F6ED75A7DDD8}"/>
                </a:ext>
              </a:extLst>
            </p:cNvPr>
            <p:cNvSpPr>
              <a:spLocks noChangeArrowheads="1"/>
            </p:cNvSpPr>
            <p:nvPr/>
          </p:nvSpPr>
          <p:spPr bwMode="auto">
            <a:xfrm>
              <a:off x="20179087" y="10325100"/>
              <a:ext cx="1054031" cy="1054100"/>
            </a:xfrm>
            <a:custGeom>
              <a:avLst/>
              <a:gdLst>
                <a:gd name="T0" fmla="*/ 2929 w 2930"/>
                <a:gd name="T1" fmla="*/ 0 h 2929"/>
                <a:gd name="T2" fmla="*/ 0 w 2930"/>
                <a:gd name="T3" fmla="*/ 2928 h 2929"/>
                <a:gd name="T4" fmla="*/ 239 w 2930"/>
                <a:gd name="T5" fmla="*/ 2860 h 2929"/>
                <a:gd name="T6" fmla="*/ 2929 w 2930"/>
                <a:gd name="T7" fmla="*/ 170 h 2929"/>
                <a:gd name="T8" fmla="*/ 2929 w 2930"/>
                <a:gd name="T9" fmla="*/ 0 h 2929"/>
              </a:gdLst>
              <a:ahLst/>
              <a:cxnLst>
                <a:cxn ang="0">
                  <a:pos x="T0" y="T1"/>
                </a:cxn>
                <a:cxn ang="0">
                  <a:pos x="T2" y="T3"/>
                </a:cxn>
                <a:cxn ang="0">
                  <a:pos x="T4" y="T5"/>
                </a:cxn>
                <a:cxn ang="0">
                  <a:pos x="T6" y="T7"/>
                </a:cxn>
                <a:cxn ang="0">
                  <a:pos x="T8" y="T9"/>
                </a:cxn>
              </a:cxnLst>
              <a:rect l="0" t="0" r="r" b="b"/>
              <a:pathLst>
                <a:path w="2930" h="2929">
                  <a:moveTo>
                    <a:pt x="2929" y="0"/>
                  </a:moveTo>
                  <a:lnTo>
                    <a:pt x="0" y="2928"/>
                  </a:lnTo>
                  <a:lnTo>
                    <a:pt x="239" y="2860"/>
                  </a:lnTo>
                  <a:lnTo>
                    <a:pt x="2929" y="170"/>
                  </a:lnTo>
                  <a:lnTo>
                    <a:pt x="29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0" name="Freeform 4778">
              <a:extLst>
                <a:ext uri="{FF2B5EF4-FFF2-40B4-BE49-F238E27FC236}">
                  <a16:creationId xmlns:a16="http://schemas.microsoft.com/office/drawing/2014/main" id="{81F3BF52-514A-E270-E789-FAA4CB10D3C0}"/>
                </a:ext>
              </a:extLst>
            </p:cNvPr>
            <p:cNvSpPr>
              <a:spLocks noChangeArrowheads="1"/>
            </p:cNvSpPr>
            <p:nvPr/>
          </p:nvSpPr>
          <p:spPr bwMode="auto">
            <a:xfrm>
              <a:off x="20179087" y="10325100"/>
              <a:ext cx="1054031" cy="1054100"/>
            </a:xfrm>
            <a:custGeom>
              <a:avLst/>
              <a:gdLst>
                <a:gd name="T0" fmla="*/ 2929 w 2930"/>
                <a:gd name="T1" fmla="*/ 0 h 2929"/>
                <a:gd name="T2" fmla="*/ 0 w 2930"/>
                <a:gd name="T3" fmla="*/ 2928 h 2929"/>
                <a:gd name="T4" fmla="*/ 239 w 2930"/>
                <a:gd name="T5" fmla="*/ 2860 h 2929"/>
                <a:gd name="T6" fmla="*/ 2929 w 2930"/>
                <a:gd name="T7" fmla="*/ 170 h 2929"/>
                <a:gd name="T8" fmla="*/ 2929 w 2930"/>
                <a:gd name="T9" fmla="*/ 0 h 2929"/>
              </a:gdLst>
              <a:ahLst/>
              <a:cxnLst>
                <a:cxn ang="0">
                  <a:pos x="T0" y="T1"/>
                </a:cxn>
                <a:cxn ang="0">
                  <a:pos x="T2" y="T3"/>
                </a:cxn>
                <a:cxn ang="0">
                  <a:pos x="T4" y="T5"/>
                </a:cxn>
                <a:cxn ang="0">
                  <a:pos x="T6" y="T7"/>
                </a:cxn>
                <a:cxn ang="0">
                  <a:pos x="T8" y="T9"/>
                </a:cxn>
              </a:cxnLst>
              <a:rect l="0" t="0" r="r" b="b"/>
              <a:pathLst>
                <a:path w="2930" h="2929">
                  <a:moveTo>
                    <a:pt x="2929" y="0"/>
                  </a:moveTo>
                  <a:lnTo>
                    <a:pt x="0" y="2928"/>
                  </a:lnTo>
                  <a:lnTo>
                    <a:pt x="239" y="2860"/>
                  </a:lnTo>
                  <a:lnTo>
                    <a:pt x="2929" y="170"/>
                  </a:lnTo>
                  <a:lnTo>
                    <a:pt x="29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1" name="Freeform 4779">
              <a:extLst>
                <a:ext uri="{FF2B5EF4-FFF2-40B4-BE49-F238E27FC236}">
                  <a16:creationId xmlns:a16="http://schemas.microsoft.com/office/drawing/2014/main" id="{794BCB16-6C5B-2A67-BF0C-2C81F9059C7E}"/>
                </a:ext>
              </a:extLst>
            </p:cNvPr>
            <p:cNvSpPr>
              <a:spLocks noChangeArrowheads="1"/>
            </p:cNvSpPr>
            <p:nvPr/>
          </p:nvSpPr>
          <p:spPr bwMode="auto">
            <a:xfrm>
              <a:off x="20347352" y="10447338"/>
              <a:ext cx="887355" cy="882650"/>
            </a:xfrm>
            <a:custGeom>
              <a:avLst/>
              <a:gdLst>
                <a:gd name="T0" fmla="*/ 2463 w 2464"/>
                <a:gd name="T1" fmla="*/ 0 h 2453"/>
                <a:gd name="T2" fmla="*/ 0 w 2464"/>
                <a:gd name="T3" fmla="*/ 2452 h 2453"/>
                <a:gd name="T4" fmla="*/ 238 w 2464"/>
                <a:gd name="T5" fmla="*/ 2384 h 2453"/>
                <a:gd name="T6" fmla="*/ 2463 w 2464"/>
                <a:gd name="T7" fmla="*/ 170 h 2453"/>
                <a:gd name="T8" fmla="*/ 2463 w 2464"/>
                <a:gd name="T9" fmla="*/ 0 h 2453"/>
              </a:gdLst>
              <a:ahLst/>
              <a:cxnLst>
                <a:cxn ang="0">
                  <a:pos x="T0" y="T1"/>
                </a:cxn>
                <a:cxn ang="0">
                  <a:pos x="T2" y="T3"/>
                </a:cxn>
                <a:cxn ang="0">
                  <a:pos x="T4" y="T5"/>
                </a:cxn>
                <a:cxn ang="0">
                  <a:pos x="T6" y="T7"/>
                </a:cxn>
                <a:cxn ang="0">
                  <a:pos x="T8" y="T9"/>
                </a:cxn>
              </a:cxnLst>
              <a:rect l="0" t="0" r="r" b="b"/>
              <a:pathLst>
                <a:path w="2464" h="2453">
                  <a:moveTo>
                    <a:pt x="2463" y="0"/>
                  </a:moveTo>
                  <a:lnTo>
                    <a:pt x="0" y="2452"/>
                  </a:lnTo>
                  <a:lnTo>
                    <a:pt x="238" y="2384"/>
                  </a:lnTo>
                  <a:lnTo>
                    <a:pt x="2463" y="170"/>
                  </a:lnTo>
                  <a:lnTo>
                    <a:pt x="246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2" name="Freeform 4780">
              <a:extLst>
                <a:ext uri="{FF2B5EF4-FFF2-40B4-BE49-F238E27FC236}">
                  <a16:creationId xmlns:a16="http://schemas.microsoft.com/office/drawing/2014/main" id="{9F742CB0-A695-441A-F03F-519DE7457085}"/>
                </a:ext>
              </a:extLst>
            </p:cNvPr>
            <p:cNvSpPr>
              <a:spLocks noChangeArrowheads="1"/>
            </p:cNvSpPr>
            <p:nvPr/>
          </p:nvSpPr>
          <p:spPr bwMode="auto">
            <a:xfrm>
              <a:off x="20347352" y="10447338"/>
              <a:ext cx="887355" cy="882650"/>
            </a:xfrm>
            <a:custGeom>
              <a:avLst/>
              <a:gdLst>
                <a:gd name="T0" fmla="*/ 2463 w 2464"/>
                <a:gd name="T1" fmla="*/ 0 h 2453"/>
                <a:gd name="T2" fmla="*/ 0 w 2464"/>
                <a:gd name="T3" fmla="*/ 2452 h 2453"/>
                <a:gd name="T4" fmla="*/ 238 w 2464"/>
                <a:gd name="T5" fmla="*/ 2384 h 2453"/>
                <a:gd name="T6" fmla="*/ 2463 w 2464"/>
                <a:gd name="T7" fmla="*/ 170 h 2453"/>
                <a:gd name="T8" fmla="*/ 2463 w 2464"/>
                <a:gd name="T9" fmla="*/ 0 h 2453"/>
              </a:gdLst>
              <a:ahLst/>
              <a:cxnLst>
                <a:cxn ang="0">
                  <a:pos x="T0" y="T1"/>
                </a:cxn>
                <a:cxn ang="0">
                  <a:pos x="T2" y="T3"/>
                </a:cxn>
                <a:cxn ang="0">
                  <a:pos x="T4" y="T5"/>
                </a:cxn>
                <a:cxn ang="0">
                  <a:pos x="T6" y="T7"/>
                </a:cxn>
                <a:cxn ang="0">
                  <a:pos x="T8" y="T9"/>
                </a:cxn>
              </a:cxnLst>
              <a:rect l="0" t="0" r="r" b="b"/>
              <a:pathLst>
                <a:path w="2464" h="2453">
                  <a:moveTo>
                    <a:pt x="2463" y="0"/>
                  </a:moveTo>
                  <a:lnTo>
                    <a:pt x="0" y="2452"/>
                  </a:lnTo>
                  <a:lnTo>
                    <a:pt x="238" y="2384"/>
                  </a:lnTo>
                  <a:lnTo>
                    <a:pt x="2463" y="170"/>
                  </a:lnTo>
                  <a:lnTo>
                    <a:pt x="246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3" name="Freeform 4781">
              <a:extLst>
                <a:ext uri="{FF2B5EF4-FFF2-40B4-BE49-F238E27FC236}">
                  <a16:creationId xmlns:a16="http://schemas.microsoft.com/office/drawing/2014/main" id="{94895541-CF1E-D2F0-67E4-11D88FF6E68E}"/>
                </a:ext>
              </a:extLst>
            </p:cNvPr>
            <p:cNvSpPr>
              <a:spLocks noChangeArrowheads="1"/>
            </p:cNvSpPr>
            <p:nvPr/>
          </p:nvSpPr>
          <p:spPr bwMode="auto">
            <a:xfrm>
              <a:off x="20514029" y="10564813"/>
              <a:ext cx="719090" cy="715962"/>
            </a:xfrm>
            <a:custGeom>
              <a:avLst/>
              <a:gdLst>
                <a:gd name="T0" fmla="*/ 1998 w 1999"/>
                <a:gd name="T1" fmla="*/ 0 h 1988"/>
                <a:gd name="T2" fmla="*/ 0 w 1999"/>
                <a:gd name="T3" fmla="*/ 1987 h 1988"/>
                <a:gd name="T4" fmla="*/ 250 w 1999"/>
                <a:gd name="T5" fmla="*/ 1919 h 1988"/>
                <a:gd name="T6" fmla="*/ 1998 w 1999"/>
                <a:gd name="T7" fmla="*/ 170 h 1988"/>
                <a:gd name="T8" fmla="*/ 1998 w 1999"/>
                <a:gd name="T9" fmla="*/ 0 h 1988"/>
              </a:gdLst>
              <a:ahLst/>
              <a:cxnLst>
                <a:cxn ang="0">
                  <a:pos x="T0" y="T1"/>
                </a:cxn>
                <a:cxn ang="0">
                  <a:pos x="T2" y="T3"/>
                </a:cxn>
                <a:cxn ang="0">
                  <a:pos x="T4" y="T5"/>
                </a:cxn>
                <a:cxn ang="0">
                  <a:pos x="T6" y="T7"/>
                </a:cxn>
                <a:cxn ang="0">
                  <a:pos x="T8" y="T9"/>
                </a:cxn>
              </a:cxnLst>
              <a:rect l="0" t="0" r="r" b="b"/>
              <a:pathLst>
                <a:path w="1999" h="1988">
                  <a:moveTo>
                    <a:pt x="1998" y="0"/>
                  </a:moveTo>
                  <a:lnTo>
                    <a:pt x="0" y="1987"/>
                  </a:lnTo>
                  <a:lnTo>
                    <a:pt x="250" y="1919"/>
                  </a:lnTo>
                  <a:lnTo>
                    <a:pt x="1998" y="170"/>
                  </a:lnTo>
                  <a:lnTo>
                    <a:pt x="19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4" name="Freeform 4782">
              <a:extLst>
                <a:ext uri="{FF2B5EF4-FFF2-40B4-BE49-F238E27FC236}">
                  <a16:creationId xmlns:a16="http://schemas.microsoft.com/office/drawing/2014/main" id="{D67C128A-A4C5-8773-58B6-E6603DD4A3FE}"/>
                </a:ext>
              </a:extLst>
            </p:cNvPr>
            <p:cNvSpPr>
              <a:spLocks noChangeArrowheads="1"/>
            </p:cNvSpPr>
            <p:nvPr/>
          </p:nvSpPr>
          <p:spPr bwMode="auto">
            <a:xfrm>
              <a:off x="20514029" y="10564813"/>
              <a:ext cx="719090" cy="715962"/>
            </a:xfrm>
            <a:custGeom>
              <a:avLst/>
              <a:gdLst>
                <a:gd name="T0" fmla="*/ 1998 w 1999"/>
                <a:gd name="T1" fmla="*/ 0 h 1988"/>
                <a:gd name="T2" fmla="*/ 0 w 1999"/>
                <a:gd name="T3" fmla="*/ 1987 h 1988"/>
                <a:gd name="T4" fmla="*/ 250 w 1999"/>
                <a:gd name="T5" fmla="*/ 1919 h 1988"/>
                <a:gd name="T6" fmla="*/ 1998 w 1999"/>
                <a:gd name="T7" fmla="*/ 170 h 1988"/>
                <a:gd name="T8" fmla="*/ 1998 w 1999"/>
                <a:gd name="T9" fmla="*/ 0 h 1988"/>
              </a:gdLst>
              <a:ahLst/>
              <a:cxnLst>
                <a:cxn ang="0">
                  <a:pos x="T0" y="T1"/>
                </a:cxn>
                <a:cxn ang="0">
                  <a:pos x="T2" y="T3"/>
                </a:cxn>
                <a:cxn ang="0">
                  <a:pos x="T4" y="T5"/>
                </a:cxn>
                <a:cxn ang="0">
                  <a:pos x="T6" y="T7"/>
                </a:cxn>
                <a:cxn ang="0">
                  <a:pos x="T8" y="T9"/>
                </a:cxn>
              </a:cxnLst>
              <a:rect l="0" t="0" r="r" b="b"/>
              <a:pathLst>
                <a:path w="1999" h="1988">
                  <a:moveTo>
                    <a:pt x="1998" y="0"/>
                  </a:moveTo>
                  <a:lnTo>
                    <a:pt x="0" y="1987"/>
                  </a:lnTo>
                  <a:lnTo>
                    <a:pt x="250" y="1919"/>
                  </a:lnTo>
                  <a:lnTo>
                    <a:pt x="1998" y="170"/>
                  </a:lnTo>
                  <a:lnTo>
                    <a:pt x="19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5" name="Freeform 4783">
              <a:extLst>
                <a:ext uri="{FF2B5EF4-FFF2-40B4-BE49-F238E27FC236}">
                  <a16:creationId xmlns:a16="http://schemas.microsoft.com/office/drawing/2014/main" id="{5A2E35E3-D3D5-6F8F-795E-696DADAE6E30}"/>
                </a:ext>
              </a:extLst>
            </p:cNvPr>
            <p:cNvSpPr>
              <a:spLocks noChangeArrowheads="1"/>
            </p:cNvSpPr>
            <p:nvPr/>
          </p:nvSpPr>
          <p:spPr bwMode="auto">
            <a:xfrm>
              <a:off x="20685468" y="10683875"/>
              <a:ext cx="547651" cy="552450"/>
            </a:xfrm>
            <a:custGeom>
              <a:avLst/>
              <a:gdLst>
                <a:gd name="T0" fmla="*/ 1521 w 1522"/>
                <a:gd name="T1" fmla="*/ 0 h 1533"/>
                <a:gd name="T2" fmla="*/ 0 w 1522"/>
                <a:gd name="T3" fmla="*/ 1532 h 1533"/>
                <a:gd name="T4" fmla="*/ 239 w 1522"/>
                <a:gd name="T5" fmla="*/ 1464 h 1533"/>
                <a:gd name="T6" fmla="*/ 1521 w 1522"/>
                <a:gd name="T7" fmla="*/ 181 h 1533"/>
                <a:gd name="T8" fmla="*/ 1521 w 1522"/>
                <a:gd name="T9" fmla="*/ 0 h 1533"/>
              </a:gdLst>
              <a:ahLst/>
              <a:cxnLst>
                <a:cxn ang="0">
                  <a:pos x="T0" y="T1"/>
                </a:cxn>
                <a:cxn ang="0">
                  <a:pos x="T2" y="T3"/>
                </a:cxn>
                <a:cxn ang="0">
                  <a:pos x="T4" y="T5"/>
                </a:cxn>
                <a:cxn ang="0">
                  <a:pos x="T6" y="T7"/>
                </a:cxn>
                <a:cxn ang="0">
                  <a:pos x="T8" y="T9"/>
                </a:cxn>
              </a:cxnLst>
              <a:rect l="0" t="0" r="r" b="b"/>
              <a:pathLst>
                <a:path w="1522" h="1533">
                  <a:moveTo>
                    <a:pt x="1521" y="0"/>
                  </a:moveTo>
                  <a:lnTo>
                    <a:pt x="0" y="1532"/>
                  </a:lnTo>
                  <a:lnTo>
                    <a:pt x="239" y="1464"/>
                  </a:lnTo>
                  <a:lnTo>
                    <a:pt x="1521" y="181"/>
                  </a:lnTo>
                  <a:lnTo>
                    <a:pt x="1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6" name="Freeform 4784">
              <a:extLst>
                <a:ext uri="{FF2B5EF4-FFF2-40B4-BE49-F238E27FC236}">
                  <a16:creationId xmlns:a16="http://schemas.microsoft.com/office/drawing/2014/main" id="{6B279E4E-4D7B-268D-847B-7324E15705E2}"/>
                </a:ext>
              </a:extLst>
            </p:cNvPr>
            <p:cNvSpPr>
              <a:spLocks noChangeArrowheads="1"/>
            </p:cNvSpPr>
            <p:nvPr/>
          </p:nvSpPr>
          <p:spPr bwMode="auto">
            <a:xfrm>
              <a:off x="20685468" y="10683875"/>
              <a:ext cx="547651" cy="552450"/>
            </a:xfrm>
            <a:custGeom>
              <a:avLst/>
              <a:gdLst>
                <a:gd name="T0" fmla="*/ 1521 w 1522"/>
                <a:gd name="T1" fmla="*/ 0 h 1533"/>
                <a:gd name="T2" fmla="*/ 0 w 1522"/>
                <a:gd name="T3" fmla="*/ 1532 h 1533"/>
                <a:gd name="T4" fmla="*/ 239 w 1522"/>
                <a:gd name="T5" fmla="*/ 1464 h 1533"/>
                <a:gd name="T6" fmla="*/ 1521 w 1522"/>
                <a:gd name="T7" fmla="*/ 181 h 1533"/>
                <a:gd name="T8" fmla="*/ 1521 w 1522"/>
                <a:gd name="T9" fmla="*/ 0 h 1533"/>
              </a:gdLst>
              <a:ahLst/>
              <a:cxnLst>
                <a:cxn ang="0">
                  <a:pos x="T0" y="T1"/>
                </a:cxn>
                <a:cxn ang="0">
                  <a:pos x="T2" y="T3"/>
                </a:cxn>
                <a:cxn ang="0">
                  <a:pos x="T4" y="T5"/>
                </a:cxn>
                <a:cxn ang="0">
                  <a:pos x="T6" y="T7"/>
                </a:cxn>
                <a:cxn ang="0">
                  <a:pos x="T8" y="T9"/>
                </a:cxn>
              </a:cxnLst>
              <a:rect l="0" t="0" r="r" b="b"/>
              <a:pathLst>
                <a:path w="1522" h="1533">
                  <a:moveTo>
                    <a:pt x="1521" y="0"/>
                  </a:moveTo>
                  <a:lnTo>
                    <a:pt x="0" y="1532"/>
                  </a:lnTo>
                  <a:lnTo>
                    <a:pt x="239" y="1464"/>
                  </a:lnTo>
                  <a:lnTo>
                    <a:pt x="1521" y="181"/>
                  </a:lnTo>
                  <a:lnTo>
                    <a:pt x="1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7" name="Freeform 4785">
              <a:extLst>
                <a:ext uri="{FF2B5EF4-FFF2-40B4-BE49-F238E27FC236}">
                  <a16:creationId xmlns:a16="http://schemas.microsoft.com/office/drawing/2014/main" id="{9015918F-157D-07F3-6716-304F81373426}"/>
                </a:ext>
              </a:extLst>
            </p:cNvPr>
            <p:cNvSpPr>
              <a:spLocks noChangeArrowheads="1"/>
            </p:cNvSpPr>
            <p:nvPr/>
          </p:nvSpPr>
          <p:spPr bwMode="auto">
            <a:xfrm>
              <a:off x="20853731" y="10806113"/>
              <a:ext cx="379387" cy="381000"/>
            </a:xfrm>
            <a:custGeom>
              <a:avLst/>
              <a:gdLst>
                <a:gd name="T0" fmla="*/ 1055 w 1056"/>
                <a:gd name="T1" fmla="*/ 0 h 1057"/>
                <a:gd name="T2" fmla="*/ 0 w 1056"/>
                <a:gd name="T3" fmla="*/ 1056 h 1057"/>
                <a:gd name="T4" fmla="*/ 238 w 1056"/>
                <a:gd name="T5" fmla="*/ 988 h 1057"/>
                <a:gd name="T6" fmla="*/ 1055 w 1056"/>
                <a:gd name="T7" fmla="*/ 170 h 1057"/>
                <a:gd name="T8" fmla="*/ 1055 w 1056"/>
                <a:gd name="T9" fmla="*/ 0 h 1057"/>
              </a:gdLst>
              <a:ahLst/>
              <a:cxnLst>
                <a:cxn ang="0">
                  <a:pos x="T0" y="T1"/>
                </a:cxn>
                <a:cxn ang="0">
                  <a:pos x="T2" y="T3"/>
                </a:cxn>
                <a:cxn ang="0">
                  <a:pos x="T4" y="T5"/>
                </a:cxn>
                <a:cxn ang="0">
                  <a:pos x="T6" y="T7"/>
                </a:cxn>
                <a:cxn ang="0">
                  <a:pos x="T8" y="T9"/>
                </a:cxn>
              </a:cxnLst>
              <a:rect l="0" t="0" r="r" b="b"/>
              <a:pathLst>
                <a:path w="1056" h="1057">
                  <a:moveTo>
                    <a:pt x="1055" y="0"/>
                  </a:moveTo>
                  <a:lnTo>
                    <a:pt x="0" y="1056"/>
                  </a:lnTo>
                  <a:lnTo>
                    <a:pt x="238" y="988"/>
                  </a:lnTo>
                  <a:lnTo>
                    <a:pt x="1055" y="170"/>
                  </a:lnTo>
                  <a:lnTo>
                    <a:pt x="105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8" name="Freeform 4786">
              <a:extLst>
                <a:ext uri="{FF2B5EF4-FFF2-40B4-BE49-F238E27FC236}">
                  <a16:creationId xmlns:a16="http://schemas.microsoft.com/office/drawing/2014/main" id="{EE85A05D-5F6B-C396-3896-2CEBF199F127}"/>
                </a:ext>
              </a:extLst>
            </p:cNvPr>
            <p:cNvSpPr>
              <a:spLocks noChangeArrowheads="1"/>
            </p:cNvSpPr>
            <p:nvPr/>
          </p:nvSpPr>
          <p:spPr bwMode="auto">
            <a:xfrm>
              <a:off x="20853731" y="10806113"/>
              <a:ext cx="379387" cy="381000"/>
            </a:xfrm>
            <a:custGeom>
              <a:avLst/>
              <a:gdLst>
                <a:gd name="T0" fmla="*/ 1055 w 1056"/>
                <a:gd name="T1" fmla="*/ 0 h 1057"/>
                <a:gd name="T2" fmla="*/ 0 w 1056"/>
                <a:gd name="T3" fmla="*/ 1056 h 1057"/>
                <a:gd name="T4" fmla="*/ 238 w 1056"/>
                <a:gd name="T5" fmla="*/ 988 h 1057"/>
                <a:gd name="T6" fmla="*/ 1055 w 1056"/>
                <a:gd name="T7" fmla="*/ 170 h 1057"/>
                <a:gd name="T8" fmla="*/ 1055 w 1056"/>
                <a:gd name="T9" fmla="*/ 0 h 1057"/>
              </a:gdLst>
              <a:ahLst/>
              <a:cxnLst>
                <a:cxn ang="0">
                  <a:pos x="T0" y="T1"/>
                </a:cxn>
                <a:cxn ang="0">
                  <a:pos x="T2" y="T3"/>
                </a:cxn>
                <a:cxn ang="0">
                  <a:pos x="T4" y="T5"/>
                </a:cxn>
                <a:cxn ang="0">
                  <a:pos x="T6" y="T7"/>
                </a:cxn>
                <a:cxn ang="0">
                  <a:pos x="T8" y="T9"/>
                </a:cxn>
              </a:cxnLst>
              <a:rect l="0" t="0" r="r" b="b"/>
              <a:pathLst>
                <a:path w="1056" h="1057">
                  <a:moveTo>
                    <a:pt x="1055" y="0"/>
                  </a:moveTo>
                  <a:lnTo>
                    <a:pt x="0" y="1056"/>
                  </a:lnTo>
                  <a:lnTo>
                    <a:pt x="238" y="988"/>
                  </a:lnTo>
                  <a:lnTo>
                    <a:pt x="1055" y="170"/>
                  </a:lnTo>
                  <a:lnTo>
                    <a:pt x="105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9" name="Freeform 4787">
              <a:extLst>
                <a:ext uri="{FF2B5EF4-FFF2-40B4-BE49-F238E27FC236}">
                  <a16:creationId xmlns:a16="http://schemas.microsoft.com/office/drawing/2014/main" id="{A4695A93-EE35-97BD-7D93-C9DE9A93BB49}"/>
                </a:ext>
              </a:extLst>
            </p:cNvPr>
            <p:cNvSpPr>
              <a:spLocks noChangeArrowheads="1"/>
            </p:cNvSpPr>
            <p:nvPr/>
          </p:nvSpPr>
          <p:spPr bwMode="auto">
            <a:xfrm>
              <a:off x="21021996" y="10925176"/>
              <a:ext cx="212711" cy="212725"/>
            </a:xfrm>
            <a:custGeom>
              <a:avLst/>
              <a:gdLst>
                <a:gd name="T0" fmla="*/ 590 w 591"/>
                <a:gd name="T1" fmla="*/ 0 h 591"/>
                <a:gd name="T2" fmla="*/ 0 w 591"/>
                <a:gd name="T3" fmla="*/ 590 h 591"/>
                <a:gd name="T4" fmla="*/ 238 w 591"/>
                <a:gd name="T5" fmla="*/ 522 h 591"/>
                <a:gd name="T6" fmla="*/ 590 w 591"/>
                <a:gd name="T7" fmla="*/ 170 h 591"/>
                <a:gd name="T8" fmla="*/ 590 w 591"/>
                <a:gd name="T9" fmla="*/ 0 h 591"/>
              </a:gdLst>
              <a:ahLst/>
              <a:cxnLst>
                <a:cxn ang="0">
                  <a:pos x="T0" y="T1"/>
                </a:cxn>
                <a:cxn ang="0">
                  <a:pos x="T2" y="T3"/>
                </a:cxn>
                <a:cxn ang="0">
                  <a:pos x="T4" y="T5"/>
                </a:cxn>
                <a:cxn ang="0">
                  <a:pos x="T6" y="T7"/>
                </a:cxn>
                <a:cxn ang="0">
                  <a:pos x="T8" y="T9"/>
                </a:cxn>
              </a:cxnLst>
              <a:rect l="0" t="0" r="r" b="b"/>
              <a:pathLst>
                <a:path w="591" h="591">
                  <a:moveTo>
                    <a:pt x="590" y="0"/>
                  </a:moveTo>
                  <a:lnTo>
                    <a:pt x="0" y="590"/>
                  </a:lnTo>
                  <a:lnTo>
                    <a:pt x="238" y="522"/>
                  </a:lnTo>
                  <a:lnTo>
                    <a:pt x="590" y="170"/>
                  </a:lnTo>
                  <a:lnTo>
                    <a:pt x="5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0" name="Freeform 4788">
              <a:extLst>
                <a:ext uri="{FF2B5EF4-FFF2-40B4-BE49-F238E27FC236}">
                  <a16:creationId xmlns:a16="http://schemas.microsoft.com/office/drawing/2014/main" id="{7B327EFB-6058-114F-7192-3708216C39E5}"/>
                </a:ext>
              </a:extLst>
            </p:cNvPr>
            <p:cNvSpPr>
              <a:spLocks noChangeArrowheads="1"/>
            </p:cNvSpPr>
            <p:nvPr/>
          </p:nvSpPr>
          <p:spPr bwMode="auto">
            <a:xfrm>
              <a:off x="21021996" y="10925176"/>
              <a:ext cx="212711" cy="212725"/>
            </a:xfrm>
            <a:custGeom>
              <a:avLst/>
              <a:gdLst>
                <a:gd name="T0" fmla="*/ 590 w 591"/>
                <a:gd name="T1" fmla="*/ 0 h 591"/>
                <a:gd name="T2" fmla="*/ 0 w 591"/>
                <a:gd name="T3" fmla="*/ 590 h 591"/>
                <a:gd name="T4" fmla="*/ 238 w 591"/>
                <a:gd name="T5" fmla="*/ 522 h 591"/>
                <a:gd name="T6" fmla="*/ 590 w 591"/>
                <a:gd name="T7" fmla="*/ 170 h 591"/>
                <a:gd name="T8" fmla="*/ 590 w 591"/>
                <a:gd name="T9" fmla="*/ 0 h 591"/>
              </a:gdLst>
              <a:ahLst/>
              <a:cxnLst>
                <a:cxn ang="0">
                  <a:pos x="T0" y="T1"/>
                </a:cxn>
                <a:cxn ang="0">
                  <a:pos x="T2" y="T3"/>
                </a:cxn>
                <a:cxn ang="0">
                  <a:pos x="T4" y="T5"/>
                </a:cxn>
                <a:cxn ang="0">
                  <a:pos x="T6" y="T7"/>
                </a:cxn>
                <a:cxn ang="0">
                  <a:pos x="T8" y="T9"/>
                </a:cxn>
              </a:cxnLst>
              <a:rect l="0" t="0" r="r" b="b"/>
              <a:pathLst>
                <a:path w="591" h="591">
                  <a:moveTo>
                    <a:pt x="590" y="0"/>
                  </a:moveTo>
                  <a:lnTo>
                    <a:pt x="0" y="590"/>
                  </a:lnTo>
                  <a:lnTo>
                    <a:pt x="238" y="522"/>
                  </a:lnTo>
                  <a:lnTo>
                    <a:pt x="590" y="170"/>
                  </a:lnTo>
                  <a:lnTo>
                    <a:pt x="5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1" name="Freeform 4789">
              <a:extLst>
                <a:ext uri="{FF2B5EF4-FFF2-40B4-BE49-F238E27FC236}">
                  <a16:creationId xmlns:a16="http://schemas.microsoft.com/office/drawing/2014/main" id="{9DAAE9F8-4AEB-095F-1463-04FA0B025579}"/>
                </a:ext>
              </a:extLst>
            </p:cNvPr>
            <p:cNvSpPr>
              <a:spLocks noChangeArrowheads="1"/>
            </p:cNvSpPr>
            <p:nvPr/>
          </p:nvSpPr>
          <p:spPr bwMode="auto">
            <a:xfrm>
              <a:off x="21188671" y="11047414"/>
              <a:ext cx="46035" cy="46037"/>
            </a:xfrm>
            <a:custGeom>
              <a:avLst/>
              <a:gdLst>
                <a:gd name="T0" fmla="*/ 125 w 126"/>
                <a:gd name="T1" fmla="*/ 0 h 126"/>
                <a:gd name="T2" fmla="*/ 0 w 126"/>
                <a:gd name="T3" fmla="*/ 125 h 126"/>
                <a:gd name="T4" fmla="*/ 125 w 126"/>
                <a:gd name="T5" fmla="*/ 91 h 126"/>
                <a:gd name="T6" fmla="*/ 125 w 126"/>
                <a:gd name="T7" fmla="*/ 0 h 126"/>
              </a:gdLst>
              <a:ahLst/>
              <a:cxnLst>
                <a:cxn ang="0">
                  <a:pos x="T0" y="T1"/>
                </a:cxn>
                <a:cxn ang="0">
                  <a:pos x="T2" y="T3"/>
                </a:cxn>
                <a:cxn ang="0">
                  <a:pos x="T4" y="T5"/>
                </a:cxn>
                <a:cxn ang="0">
                  <a:pos x="T6" y="T7"/>
                </a:cxn>
              </a:cxnLst>
              <a:rect l="0" t="0" r="r" b="b"/>
              <a:pathLst>
                <a:path w="126" h="126">
                  <a:moveTo>
                    <a:pt x="125" y="0"/>
                  </a:moveTo>
                  <a:lnTo>
                    <a:pt x="0" y="125"/>
                  </a:lnTo>
                  <a:lnTo>
                    <a:pt x="125" y="91"/>
                  </a:lnTo>
                  <a:lnTo>
                    <a:pt x="1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2" name="Freeform 4790">
              <a:extLst>
                <a:ext uri="{FF2B5EF4-FFF2-40B4-BE49-F238E27FC236}">
                  <a16:creationId xmlns:a16="http://schemas.microsoft.com/office/drawing/2014/main" id="{EEA404CA-8730-F99D-C645-23A825FBEC6A}"/>
                </a:ext>
              </a:extLst>
            </p:cNvPr>
            <p:cNvSpPr>
              <a:spLocks noChangeArrowheads="1"/>
            </p:cNvSpPr>
            <p:nvPr/>
          </p:nvSpPr>
          <p:spPr bwMode="auto">
            <a:xfrm>
              <a:off x="21188671" y="11047414"/>
              <a:ext cx="46035" cy="46037"/>
            </a:xfrm>
            <a:custGeom>
              <a:avLst/>
              <a:gdLst>
                <a:gd name="T0" fmla="*/ 125 w 126"/>
                <a:gd name="T1" fmla="*/ 0 h 126"/>
                <a:gd name="T2" fmla="*/ 0 w 126"/>
                <a:gd name="T3" fmla="*/ 125 h 126"/>
                <a:gd name="T4" fmla="*/ 125 w 126"/>
                <a:gd name="T5" fmla="*/ 91 h 126"/>
                <a:gd name="T6" fmla="*/ 125 w 126"/>
                <a:gd name="T7" fmla="*/ 0 h 126"/>
              </a:gdLst>
              <a:ahLst/>
              <a:cxnLst>
                <a:cxn ang="0">
                  <a:pos x="T0" y="T1"/>
                </a:cxn>
                <a:cxn ang="0">
                  <a:pos x="T2" y="T3"/>
                </a:cxn>
                <a:cxn ang="0">
                  <a:pos x="T4" y="T5"/>
                </a:cxn>
                <a:cxn ang="0">
                  <a:pos x="T6" y="T7"/>
                </a:cxn>
              </a:cxnLst>
              <a:rect l="0" t="0" r="r" b="b"/>
              <a:pathLst>
                <a:path w="126" h="126">
                  <a:moveTo>
                    <a:pt x="125" y="0"/>
                  </a:moveTo>
                  <a:lnTo>
                    <a:pt x="0" y="125"/>
                  </a:lnTo>
                  <a:lnTo>
                    <a:pt x="125" y="91"/>
                  </a:lnTo>
                  <a:lnTo>
                    <a:pt x="1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3" name="Freeform 4791">
              <a:extLst>
                <a:ext uri="{FF2B5EF4-FFF2-40B4-BE49-F238E27FC236}">
                  <a16:creationId xmlns:a16="http://schemas.microsoft.com/office/drawing/2014/main" id="{B0648D2E-190C-F93E-E078-4E2A965E3A67}"/>
                </a:ext>
              </a:extLst>
            </p:cNvPr>
            <p:cNvSpPr>
              <a:spLocks noChangeArrowheads="1"/>
            </p:cNvSpPr>
            <p:nvPr/>
          </p:nvSpPr>
          <p:spPr bwMode="auto">
            <a:xfrm>
              <a:off x="15313717" y="8174038"/>
              <a:ext cx="2566820" cy="1941512"/>
            </a:xfrm>
            <a:custGeom>
              <a:avLst/>
              <a:gdLst>
                <a:gd name="T0" fmla="*/ 7128 w 7129"/>
                <a:gd name="T1" fmla="*/ 5393 h 5394"/>
                <a:gd name="T2" fmla="*/ 0 w 7129"/>
                <a:gd name="T3" fmla="*/ 3360 h 5394"/>
                <a:gd name="T4" fmla="*/ 0 w 7129"/>
                <a:gd name="T5" fmla="*/ 0 h 5394"/>
                <a:gd name="T6" fmla="*/ 7128 w 7129"/>
                <a:gd name="T7" fmla="*/ 2021 h 5394"/>
                <a:gd name="T8" fmla="*/ 7128 w 7129"/>
                <a:gd name="T9" fmla="*/ 5393 h 5394"/>
              </a:gdLst>
              <a:ahLst/>
              <a:cxnLst>
                <a:cxn ang="0">
                  <a:pos x="T0" y="T1"/>
                </a:cxn>
                <a:cxn ang="0">
                  <a:pos x="T2" y="T3"/>
                </a:cxn>
                <a:cxn ang="0">
                  <a:pos x="T4" y="T5"/>
                </a:cxn>
                <a:cxn ang="0">
                  <a:pos x="T6" y="T7"/>
                </a:cxn>
                <a:cxn ang="0">
                  <a:pos x="T8" y="T9"/>
                </a:cxn>
              </a:cxnLst>
              <a:rect l="0" t="0" r="r" b="b"/>
              <a:pathLst>
                <a:path w="7129" h="5394">
                  <a:moveTo>
                    <a:pt x="7128" y="5393"/>
                  </a:moveTo>
                  <a:lnTo>
                    <a:pt x="0" y="3360"/>
                  </a:lnTo>
                  <a:lnTo>
                    <a:pt x="0" y="0"/>
                  </a:lnTo>
                  <a:lnTo>
                    <a:pt x="7128" y="2021"/>
                  </a:lnTo>
                  <a:lnTo>
                    <a:pt x="7128" y="5393"/>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4" name="Freeform 4792">
              <a:extLst>
                <a:ext uri="{FF2B5EF4-FFF2-40B4-BE49-F238E27FC236}">
                  <a16:creationId xmlns:a16="http://schemas.microsoft.com/office/drawing/2014/main" id="{2DA33B53-BA9C-F7FD-A2B6-C3FC61ACDB61}"/>
                </a:ext>
              </a:extLst>
            </p:cNvPr>
            <p:cNvSpPr>
              <a:spLocks noChangeArrowheads="1"/>
            </p:cNvSpPr>
            <p:nvPr/>
          </p:nvSpPr>
          <p:spPr bwMode="auto">
            <a:xfrm>
              <a:off x="15313717" y="8174038"/>
              <a:ext cx="2566820" cy="1941512"/>
            </a:xfrm>
            <a:custGeom>
              <a:avLst/>
              <a:gdLst>
                <a:gd name="T0" fmla="*/ 7128 w 7129"/>
                <a:gd name="T1" fmla="*/ 5393 h 5394"/>
                <a:gd name="T2" fmla="*/ 0 w 7129"/>
                <a:gd name="T3" fmla="*/ 3360 h 5394"/>
                <a:gd name="T4" fmla="*/ 0 w 7129"/>
                <a:gd name="T5" fmla="*/ 0 h 5394"/>
                <a:gd name="T6" fmla="*/ 7128 w 7129"/>
                <a:gd name="T7" fmla="*/ 2021 h 5394"/>
                <a:gd name="T8" fmla="*/ 7128 w 7129"/>
                <a:gd name="T9" fmla="*/ 5393 h 5394"/>
              </a:gdLst>
              <a:ahLst/>
              <a:cxnLst>
                <a:cxn ang="0">
                  <a:pos x="T0" y="T1"/>
                </a:cxn>
                <a:cxn ang="0">
                  <a:pos x="T2" y="T3"/>
                </a:cxn>
                <a:cxn ang="0">
                  <a:pos x="T4" y="T5"/>
                </a:cxn>
                <a:cxn ang="0">
                  <a:pos x="T6" y="T7"/>
                </a:cxn>
                <a:cxn ang="0">
                  <a:pos x="T8" y="T9"/>
                </a:cxn>
              </a:cxnLst>
              <a:rect l="0" t="0" r="r" b="b"/>
              <a:pathLst>
                <a:path w="7129" h="5394">
                  <a:moveTo>
                    <a:pt x="7128" y="5393"/>
                  </a:moveTo>
                  <a:lnTo>
                    <a:pt x="0" y="3360"/>
                  </a:lnTo>
                  <a:lnTo>
                    <a:pt x="0" y="0"/>
                  </a:lnTo>
                  <a:lnTo>
                    <a:pt x="7128" y="2021"/>
                  </a:lnTo>
                  <a:lnTo>
                    <a:pt x="7128" y="5393"/>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5" name="Freeform 4793">
              <a:extLst>
                <a:ext uri="{FF2B5EF4-FFF2-40B4-BE49-F238E27FC236}">
                  <a16:creationId xmlns:a16="http://schemas.microsoft.com/office/drawing/2014/main" id="{A7FF4E5D-243C-47BC-B45F-501618CDEBD2}"/>
                </a:ext>
              </a:extLst>
            </p:cNvPr>
            <p:cNvSpPr>
              <a:spLocks noChangeArrowheads="1"/>
            </p:cNvSpPr>
            <p:nvPr/>
          </p:nvSpPr>
          <p:spPr bwMode="auto">
            <a:xfrm>
              <a:off x="17878950" y="8174038"/>
              <a:ext cx="2566820" cy="1941512"/>
            </a:xfrm>
            <a:custGeom>
              <a:avLst/>
              <a:gdLst>
                <a:gd name="T0" fmla="*/ 7129 w 7130"/>
                <a:gd name="T1" fmla="*/ 3360 h 5394"/>
                <a:gd name="T2" fmla="*/ 0 w 7130"/>
                <a:gd name="T3" fmla="*/ 5393 h 5394"/>
                <a:gd name="T4" fmla="*/ 0 w 7130"/>
                <a:gd name="T5" fmla="*/ 2021 h 5394"/>
                <a:gd name="T6" fmla="*/ 7129 w 7130"/>
                <a:gd name="T7" fmla="*/ 0 h 5394"/>
                <a:gd name="T8" fmla="*/ 7129 w 7130"/>
                <a:gd name="T9" fmla="*/ 3360 h 5394"/>
              </a:gdLst>
              <a:ahLst/>
              <a:cxnLst>
                <a:cxn ang="0">
                  <a:pos x="T0" y="T1"/>
                </a:cxn>
                <a:cxn ang="0">
                  <a:pos x="T2" y="T3"/>
                </a:cxn>
                <a:cxn ang="0">
                  <a:pos x="T4" y="T5"/>
                </a:cxn>
                <a:cxn ang="0">
                  <a:pos x="T6" y="T7"/>
                </a:cxn>
                <a:cxn ang="0">
                  <a:pos x="T8" y="T9"/>
                </a:cxn>
              </a:cxnLst>
              <a:rect l="0" t="0" r="r" b="b"/>
              <a:pathLst>
                <a:path w="7130" h="5394">
                  <a:moveTo>
                    <a:pt x="7129" y="3360"/>
                  </a:moveTo>
                  <a:lnTo>
                    <a:pt x="0" y="5393"/>
                  </a:lnTo>
                  <a:lnTo>
                    <a:pt x="0" y="2021"/>
                  </a:lnTo>
                  <a:lnTo>
                    <a:pt x="7129" y="0"/>
                  </a:lnTo>
                  <a:lnTo>
                    <a:pt x="7129" y="3360"/>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6" name="Freeform 4794">
              <a:extLst>
                <a:ext uri="{FF2B5EF4-FFF2-40B4-BE49-F238E27FC236}">
                  <a16:creationId xmlns:a16="http://schemas.microsoft.com/office/drawing/2014/main" id="{7989E1E5-E510-BE79-65DF-E2FC40B236BB}"/>
                </a:ext>
              </a:extLst>
            </p:cNvPr>
            <p:cNvSpPr>
              <a:spLocks noChangeArrowheads="1"/>
            </p:cNvSpPr>
            <p:nvPr/>
          </p:nvSpPr>
          <p:spPr bwMode="auto">
            <a:xfrm>
              <a:off x="17878950" y="8174038"/>
              <a:ext cx="2566820" cy="1941512"/>
            </a:xfrm>
            <a:custGeom>
              <a:avLst/>
              <a:gdLst>
                <a:gd name="T0" fmla="*/ 7129 w 7130"/>
                <a:gd name="T1" fmla="*/ 3360 h 5394"/>
                <a:gd name="T2" fmla="*/ 0 w 7130"/>
                <a:gd name="T3" fmla="*/ 5393 h 5394"/>
                <a:gd name="T4" fmla="*/ 0 w 7130"/>
                <a:gd name="T5" fmla="*/ 2021 h 5394"/>
                <a:gd name="T6" fmla="*/ 7129 w 7130"/>
                <a:gd name="T7" fmla="*/ 0 h 5394"/>
                <a:gd name="T8" fmla="*/ 7129 w 7130"/>
                <a:gd name="T9" fmla="*/ 3360 h 5394"/>
              </a:gdLst>
              <a:ahLst/>
              <a:cxnLst>
                <a:cxn ang="0">
                  <a:pos x="T0" y="T1"/>
                </a:cxn>
                <a:cxn ang="0">
                  <a:pos x="T2" y="T3"/>
                </a:cxn>
                <a:cxn ang="0">
                  <a:pos x="T4" y="T5"/>
                </a:cxn>
                <a:cxn ang="0">
                  <a:pos x="T6" y="T7"/>
                </a:cxn>
                <a:cxn ang="0">
                  <a:pos x="T8" y="T9"/>
                </a:cxn>
              </a:cxnLst>
              <a:rect l="0" t="0" r="r" b="b"/>
              <a:pathLst>
                <a:path w="7130" h="5394">
                  <a:moveTo>
                    <a:pt x="7129" y="3360"/>
                  </a:moveTo>
                  <a:lnTo>
                    <a:pt x="0" y="5393"/>
                  </a:lnTo>
                  <a:lnTo>
                    <a:pt x="0" y="2021"/>
                  </a:lnTo>
                  <a:lnTo>
                    <a:pt x="7129" y="0"/>
                  </a:lnTo>
                  <a:lnTo>
                    <a:pt x="7129" y="3360"/>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7" name="Freeform 4795">
              <a:extLst>
                <a:ext uri="{FF2B5EF4-FFF2-40B4-BE49-F238E27FC236}">
                  <a16:creationId xmlns:a16="http://schemas.microsoft.com/office/drawing/2014/main" id="{08248AFF-9BD8-BE1B-BFBC-B02AC392185A}"/>
                </a:ext>
              </a:extLst>
            </p:cNvPr>
            <p:cNvSpPr>
              <a:spLocks noChangeArrowheads="1"/>
            </p:cNvSpPr>
            <p:nvPr/>
          </p:nvSpPr>
          <p:spPr bwMode="auto">
            <a:xfrm>
              <a:off x="15313717" y="7431088"/>
              <a:ext cx="5132053" cy="1471612"/>
            </a:xfrm>
            <a:custGeom>
              <a:avLst/>
              <a:gdLst>
                <a:gd name="T0" fmla="*/ 14257 w 14258"/>
                <a:gd name="T1" fmla="*/ 2066 h 4088"/>
                <a:gd name="T2" fmla="*/ 7128 w 14258"/>
                <a:gd name="T3" fmla="*/ 4087 h 4088"/>
                <a:gd name="T4" fmla="*/ 0 w 14258"/>
                <a:gd name="T5" fmla="*/ 2066 h 4088"/>
                <a:gd name="T6" fmla="*/ 0 w 14258"/>
                <a:gd name="T7" fmla="*/ 2032 h 4088"/>
                <a:gd name="T8" fmla="*/ 7128 w 14258"/>
                <a:gd name="T9" fmla="*/ 0 h 4088"/>
                <a:gd name="T10" fmla="*/ 14257 w 14258"/>
                <a:gd name="T11" fmla="*/ 2032 h 4088"/>
                <a:gd name="T12" fmla="*/ 14257 w 14258"/>
                <a:gd name="T13" fmla="*/ 2066 h 4088"/>
              </a:gdLst>
              <a:ahLst/>
              <a:cxnLst>
                <a:cxn ang="0">
                  <a:pos x="T0" y="T1"/>
                </a:cxn>
                <a:cxn ang="0">
                  <a:pos x="T2" y="T3"/>
                </a:cxn>
                <a:cxn ang="0">
                  <a:pos x="T4" y="T5"/>
                </a:cxn>
                <a:cxn ang="0">
                  <a:pos x="T6" y="T7"/>
                </a:cxn>
                <a:cxn ang="0">
                  <a:pos x="T8" y="T9"/>
                </a:cxn>
                <a:cxn ang="0">
                  <a:pos x="T10" y="T11"/>
                </a:cxn>
                <a:cxn ang="0">
                  <a:pos x="T12" y="T13"/>
                </a:cxn>
              </a:cxnLst>
              <a:rect l="0" t="0" r="r" b="b"/>
              <a:pathLst>
                <a:path w="14258" h="4088">
                  <a:moveTo>
                    <a:pt x="14257" y="2066"/>
                  </a:moveTo>
                  <a:lnTo>
                    <a:pt x="7128" y="4087"/>
                  </a:lnTo>
                  <a:lnTo>
                    <a:pt x="0" y="2066"/>
                  </a:lnTo>
                  <a:lnTo>
                    <a:pt x="0" y="2032"/>
                  </a:lnTo>
                  <a:lnTo>
                    <a:pt x="7128" y="0"/>
                  </a:lnTo>
                  <a:lnTo>
                    <a:pt x="14257" y="2032"/>
                  </a:lnTo>
                  <a:lnTo>
                    <a:pt x="14257" y="2066"/>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 name="Freeform 4796">
              <a:extLst>
                <a:ext uri="{FF2B5EF4-FFF2-40B4-BE49-F238E27FC236}">
                  <a16:creationId xmlns:a16="http://schemas.microsoft.com/office/drawing/2014/main" id="{EFCC6190-BBF4-8567-8BB1-02C25323F373}"/>
                </a:ext>
              </a:extLst>
            </p:cNvPr>
            <p:cNvSpPr>
              <a:spLocks noChangeArrowheads="1"/>
            </p:cNvSpPr>
            <p:nvPr/>
          </p:nvSpPr>
          <p:spPr bwMode="auto">
            <a:xfrm>
              <a:off x="15308954" y="8183563"/>
              <a:ext cx="4763" cy="53975"/>
            </a:xfrm>
            <a:custGeom>
              <a:avLst/>
              <a:gdLst>
                <a:gd name="T0" fmla="*/ 12 w 13"/>
                <a:gd name="T1" fmla="*/ 0 h 149"/>
                <a:gd name="T2" fmla="*/ 0 w 13"/>
                <a:gd name="T3" fmla="*/ 11 h 149"/>
                <a:gd name="T4" fmla="*/ 0 w 13"/>
                <a:gd name="T5" fmla="*/ 148 h 149"/>
                <a:gd name="T6" fmla="*/ 12 w 13"/>
                <a:gd name="T7" fmla="*/ 136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1"/>
                  </a:lnTo>
                  <a:lnTo>
                    <a:pt x="0" y="148"/>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9" name="Freeform 4797">
              <a:extLst>
                <a:ext uri="{FF2B5EF4-FFF2-40B4-BE49-F238E27FC236}">
                  <a16:creationId xmlns:a16="http://schemas.microsoft.com/office/drawing/2014/main" id="{F8E22F20-4CB8-6726-A735-BD277AF5687E}"/>
                </a:ext>
              </a:extLst>
            </p:cNvPr>
            <p:cNvSpPr>
              <a:spLocks noChangeArrowheads="1"/>
            </p:cNvSpPr>
            <p:nvPr/>
          </p:nvSpPr>
          <p:spPr bwMode="auto">
            <a:xfrm>
              <a:off x="15308954" y="8183563"/>
              <a:ext cx="4763" cy="53975"/>
            </a:xfrm>
            <a:custGeom>
              <a:avLst/>
              <a:gdLst>
                <a:gd name="T0" fmla="*/ 12 w 13"/>
                <a:gd name="T1" fmla="*/ 0 h 149"/>
                <a:gd name="T2" fmla="*/ 0 w 13"/>
                <a:gd name="T3" fmla="*/ 11 h 149"/>
                <a:gd name="T4" fmla="*/ 0 w 13"/>
                <a:gd name="T5" fmla="*/ 148 h 149"/>
                <a:gd name="T6" fmla="*/ 12 w 13"/>
                <a:gd name="T7" fmla="*/ 136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1"/>
                  </a:lnTo>
                  <a:lnTo>
                    <a:pt x="0" y="148"/>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0" name="Freeform 4798">
              <a:extLst>
                <a:ext uri="{FF2B5EF4-FFF2-40B4-BE49-F238E27FC236}">
                  <a16:creationId xmlns:a16="http://schemas.microsoft.com/office/drawing/2014/main" id="{8B56E303-666D-22E2-5F0E-E3062AD6ED32}"/>
                </a:ext>
              </a:extLst>
            </p:cNvPr>
            <p:cNvSpPr>
              <a:spLocks noChangeArrowheads="1"/>
            </p:cNvSpPr>
            <p:nvPr/>
          </p:nvSpPr>
          <p:spPr bwMode="auto">
            <a:xfrm>
              <a:off x="15313717" y="8178800"/>
              <a:ext cx="44447" cy="53975"/>
            </a:xfrm>
            <a:custGeom>
              <a:avLst/>
              <a:gdLst>
                <a:gd name="T0" fmla="*/ 22 w 125"/>
                <a:gd name="T1" fmla="*/ 0 h 149"/>
                <a:gd name="T2" fmla="*/ 0 w 125"/>
                <a:gd name="T3" fmla="*/ 12 h 149"/>
                <a:gd name="T4" fmla="*/ 0 w 125"/>
                <a:gd name="T5" fmla="*/ 148 h 149"/>
                <a:gd name="T6" fmla="*/ 124 w 125"/>
                <a:gd name="T7" fmla="*/ 23 h 149"/>
                <a:gd name="T8" fmla="*/ 22 w 125"/>
                <a:gd name="T9" fmla="*/ 0 h 149"/>
              </a:gdLst>
              <a:ahLst/>
              <a:cxnLst>
                <a:cxn ang="0">
                  <a:pos x="T0" y="T1"/>
                </a:cxn>
                <a:cxn ang="0">
                  <a:pos x="T2" y="T3"/>
                </a:cxn>
                <a:cxn ang="0">
                  <a:pos x="T4" y="T5"/>
                </a:cxn>
                <a:cxn ang="0">
                  <a:pos x="T6" y="T7"/>
                </a:cxn>
                <a:cxn ang="0">
                  <a:pos x="T8" y="T9"/>
                </a:cxn>
              </a:cxnLst>
              <a:rect l="0" t="0" r="r" b="b"/>
              <a:pathLst>
                <a:path w="125" h="149">
                  <a:moveTo>
                    <a:pt x="22" y="0"/>
                  </a:moveTo>
                  <a:lnTo>
                    <a:pt x="0" y="12"/>
                  </a:lnTo>
                  <a:lnTo>
                    <a:pt x="0" y="148"/>
                  </a:lnTo>
                  <a:lnTo>
                    <a:pt x="124" y="23"/>
                  </a:lnTo>
                  <a:lnTo>
                    <a:pt x="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1" name="Freeform 4799">
              <a:extLst>
                <a:ext uri="{FF2B5EF4-FFF2-40B4-BE49-F238E27FC236}">
                  <a16:creationId xmlns:a16="http://schemas.microsoft.com/office/drawing/2014/main" id="{2799FF9A-B35D-C8D5-B85D-4411B38A8EE4}"/>
                </a:ext>
              </a:extLst>
            </p:cNvPr>
            <p:cNvSpPr>
              <a:spLocks noChangeArrowheads="1"/>
            </p:cNvSpPr>
            <p:nvPr/>
          </p:nvSpPr>
          <p:spPr bwMode="auto">
            <a:xfrm>
              <a:off x="15313717" y="8178800"/>
              <a:ext cx="44447" cy="53975"/>
            </a:xfrm>
            <a:custGeom>
              <a:avLst/>
              <a:gdLst>
                <a:gd name="T0" fmla="*/ 22 w 125"/>
                <a:gd name="T1" fmla="*/ 0 h 149"/>
                <a:gd name="T2" fmla="*/ 0 w 125"/>
                <a:gd name="T3" fmla="*/ 12 h 149"/>
                <a:gd name="T4" fmla="*/ 0 w 125"/>
                <a:gd name="T5" fmla="*/ 148 h 149"/>
                <a:gd name="T6" fmla="*/ 124 w 125"/>
                <a:gd name="T7" fmla="*/ 23 h 149"/>
                <a:gd name="T8" fmla="*/ 22 w 125"/>
                <a:gd name="T9" fmla="*/ 0 h 149"/>
              </a:gdLst>
              <a:ahLst/>
              <a:cxnLst>
                <a:cxn ang="0">
                  <a:pos x="T0" y="T1"/>
                </a:cxn>
                <a:cxn ang="0">
                  <a:pos x="T2" y="T3"/>
                </a:cxn>
                <a:cxn ang="0">
                  <a:pos x="T4" y="T5"/>
                </a:cxn>
                <a:cxn ang="0">
                  <a:pos x="T6" y="T7"/>
                </a:cxn>
                <a:cxn ang="0">
                  <a:pos x="T8" y="T9"/>
                </a:cxn>
              </a:cxnLst>
              <a:rect l="0" t="0" r="r" b="b"/>
              <a:pathLst>
                <a:path w="125" h="149">
                  <a:moveTo>
                    <a:pt x="22" y="0"/>
                  </a:moveTo>
                  <a:lnTo>
                    <a:pt x="0" y="12"/>
                  </a:lnTo>
                  <a:lnTo>
                    <a:pt x="0" y="148"/>
                  </a:lnTo>
                  <a:lnTo>
                    <a:pt x="124" y="23"/>
                  </a:lnTo>
                  <a:lnTo>
                    <a:pt x="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2" name="Freeform 4800">
              <a:extLst>
                <a:ext uri="{FF2B5EF4-FFF2-40B4-BE49-F238E27FC236}">
                  <a16:creationId xmlns:a16="http://schemas.microsoft.com/office/drawing/2014/main" id="{BAC8BB4A-4EFE-601A-CC45-09D3A44AC9CB}"/>
                </a:ext>
              </a:extLst>
            </p:cNvPr>
            <p:cNvSpPr>
              <a:spLocks noChangeArrowheads="1"/>
            </p:cNvSpPr>
            <p:nvPr/>
          </p:nvSpPr>
          <p:spPr bwMode="auto">
            <a:xfrm>
              <a:off x="15308954" y="8277226"/>
              <a:ext cx="4763" cy="49213"/>
            </a:xfrm>
            <a:custGeom>
              <a:avLst/>
              <a:gdLst>
                <a:gd name="T0" fmla="*/ 12 w 13"/>
                <a:gd name="T1" fmla="*/ 0 h 137"/>
                <a:gd name="T2" fmla="*/ 0 w 13"/>
                <a:gd name="T3" fmla="*/ 12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2"/>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3" name="Freeform 4801">
              <a:extLst>
                <a:ext uri="{FF2B5EF4-FFF2-40B4-BE49-F238E27FC236}">
                  <a16:creationId xmlns:a16="http://schemas.microsoft.com/office/drawing/2014/main" id="{F3AA0A5E-AE1E-1E35-A5D1-28B94DC24E14}"/>
                </a:ext>
              </a:extLst>
            </p:cNvPr>
            <p:cNvSpPr>
              <a:spLocks noChangeArrowheads="1"/>
            </p:cNvSpPr>
            <p:nvPr/>
          </p:nvSpPr>
          <p:spPr bwMode="auto">
            <a:xfrm>
              <a:off x="15308954" y="8277226"/>
              <a:ext cx="4763" cy="49213"/>
            </a:xfrm>
            <a:custGeom>
              <a:avLst/>
              <a:gdLst>
                <a:gd name="T0" fmla="*/ 12 w 13"/>
                <a:gd name="T1" fmla="*/ 0 h 137"/>
                <a:gd name="T2" fmla="*/ 0 w 13"/>
                <a:gd name="T3" fmla="*/ 12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2"/>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4" name="Freeform 4802">
              <a:extLst>
                <a:ext uri="{FF2B5EF4-FFF2-40B4-BE49-F238E27FC236}">
                  <a16:creationId xmlns:a16="http://schemas.microsoft.com/office/drawing/2014/main" id="{7FEA7E7F-435B-A49A-745C-FD05335C6A1D}"/>
                </a:ext>
              </a:extLst>
            </p:cNvPr>
            <p:cNvSpPr>
              <a:spLocks noChangeArrowheads="1"/>
            </p:cNvSpPr>
            <p:nvPr/>
          </p:nvSpPr>
          <p:spPr bwMode="auto">
            <a:xfrm>
              <a:off x="15313717" y="8199439"/>
              <a:ext cx="114293" cy="123825"/>
            </a:xfrm>
            <a:custGeom>
              <a:avLst/>
              <a:gdLst>
                <a:gd name="T0" fmla="*/ 215 w 319"/>
                <a:gd name="T1" fmla="*/ 0 h 342"/>
                <a:gd name="T2" fmla="*/ 0 w 319"/>
                <a:gd name="T3" fmla="*/ 216 h 342"/>
                <a:gd name="T4" fmla="*/ 0 w 319"/>
                <a:gd name="T5" fmla="*/ 341 h 342"/>
                <a:gd name="T6" fmla="*/ 318 w 319"/>
                <a:gd name="T7" fmla="*/ 23 h 342"/>
                <a:gd name="T8" fmla="*/ 215 w 319"/>
                <a:gd name="T9" fmla="*/ 0 h 342"/>
              </a:gdLst>
              <a:ahLst/>
              <a:cxnLst>
                <a:cxn ang="0">
                  <a:pos x="T0" y="T1"/>
                </a:cxn>
                <a:cxn ang="0">
                  <a:pos x="T2" y="T3"/>
                </a:cxn>
                <a:cxn ang="0">
                  <a:pos x="T4" y="T5"/>
                </a:cxn>
                <a:cxn ang="0">
                  <a:pos x="T6" y="T7"/>
                </a:cxn>
                <a:cxn ang="0">
                  <a:pos x="T8" y="T9"/>
                </a:cxn>
              </a:cxnLst>
              <a:rect l="0" t="0" r="r" b="b"/>
              <a:pathLst>
                <a:path w="319" h="342">
                  <a:moveTo>
                    <a:pt x="215" y="0"/>
                  </a:moveTo>
                  <a:lnTo>
                    <a:pt x="0" y="216"/>
                  </a:lnTo>
                  <a:lnTo>
                    <a:pt x="0" y="341"/>
                  </a:lnTo>
                  <a:lnTo>
                    <a:pt x="318" y="23"/>
                  </a:lnTo>
                  <a:lnTo>
                    <a:pt x="21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5" name="Freeform 4803">
              <a:extLst>
                <a:ext uri="{FF2B5EF4-FFF2-40B4-BE49-F238E27FC236}">
                  <a16:creationId xmlns:a16="http://schemas.microsoft.com/office/drawing/2014/main" id="{F1425A77-7EB8-162B-F66F-A2B236163030}"/>
                </a:ext>
              </a:extLst>
            </p:cNvPr>
            <p:cNvSpPr>
              <a:spLocks noChangeArrowheads="1"/>
            </p:cNvSpPr>
            <p:nvPr/>
          </p:nvSpPr>
          <p:spPr bwMode="auto">
            <a:xfrm>
              <a:off x="15313717" y="8199439"/>
              <a:ext cx="114293" cy="123825"/>
            </a:xfrm>
            <a:custGeom>
              <a:avLst/>
              <a:gdLst>
                <a:gd name="T0" fmla="*/ 215 w 319"/>
                <a:gd name="T1" fmla="*/ 0 h 342"/>
                <a:gd name="T2" fmla="*/ 0 w 319"/>
                <a:gd name="T3" fmla="*/ 216 h 342"/>
                <a:gd name="T4" fmla="*/ 0 w 319"/>
                <a:gd name="T5" fmla="*/ 341 h 342"/>
                <a:gd name="T6" fmla="*/ 318 w 319"/>
                <a:gd name="T7" fmla="*/ 23 h 342"/>
                <a:gd name="T8" fmla="*/ 215 w 319"/>
                <a:gd name="T9" fmla="*/ 0 h 342"/>
              </a:gdLst>
              <a:ahLst/>
              <a:cxnLst>
                <a:cxn ang="0">
                  <a:pos x="T0" y="T1"/>
                </a:cxn>
                <a:cxn ang="0">
                  <a:pos x="T2" y="T3"/>
                </a:cxn>
                <a:cxn ang="0">
                  <a:pos x="T4" y="T5"/>
                </a:cxn>
                <a:cxn ang="0">
                  <a:pos x="T6" y="T7"/>
                </a:cxn>
                <a:cxn ang="0">
                  <a:pos x="T8" y="T9"/>
                </a:cxn>
              </a:cxnLst>
              <a:rect l="0" t="0" r="r" b="b"/>
              <a:pathLst>
                <a:path w="319" h="342">
                  <a:moveTo>
                    <a:pt x="215" y="0"/>
                  </a:moveTo>
                  <a:lnTo>
                    <a:pt x="0" y="216"/>
                  </a:lnTo>
                  <a:lnTo>
                    <a:pt x="0" y="341"/>
                  </a:lnTo>
                  <a:lnTo>
                    <a:pt x="318" y="23"/>
                  </a:lnTo>
                  <a:lnTo>
                    <a:pt x="21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6" name="Freeform 4804">
              <a:extLst>
                <a:ext uri="{FF2B5EF4-FFF2-40B4-BE49-F238E27FC236}">
                  <a16:creationId xmlns:a16="http://schemas.microsoft.com/office/drawing/2014/main" id="{20A3E0D0-7047-D6D7-E521-DADD3A6EE201}"/>
                </a:ext>
              </a:extLst>
            </p:cNvPr>
            <p:cNvSpPr>
              <a:spLocks noChangeArrowheads="1"/>
            </p:cNvSpPr>
            <p:nvPr/>
          </p:nvSpPr>
          <p:spPr bwMode="auto">
            <a:xfrm>
              <a:off x="15308954" y="8367714"/>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7" name="Freeform 4805">
              <a:extLst>
                <a:ext uri="{FF2B5EF4-FFF2-40B4-BE49-F238E27FC236}">
                  <a16:creationId xmlns:a16="http://schemas.microsoft.com/office/drawing/2014/main" id="{90F7487D-4446-B7BE-C9A3-787865B2CA0A}"/>
                </a:ext>
              </a:extLst>
            </p:cNvPr>
            <p:cNvSpPr>
              <a:spLocks noChangeArrowheads="1"/>
            </p:cNvSpPr>
            <p:nvPr/>
          </p:nvSpPr>
          <p:spPr bwMode="auto">
            <a:xfrm>
              <a:off x="15308954" y="8367714"/>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8" name="Freeform 4806">
              <a:extLst>
                <a:ext uri="{FF2B5EF4-FFF2-40B4-BE49-F238E27FC236}">
                  <a16:creationId xmlns:a16="http://schemas.microsoft.com/office/drawing/2014/main" id="{62E07B17-EE17-18A2-CFD8-0FD3F5747221}"/>
                </a:ext>
              </a:extLst>
            </p:cNvPr>
            <p:cNvSpPr>
              <a:spLocks noChangeArrowheads="1"/>
            </p:cNvSpPr>
            <p:nvPr/>
          </p:nvSpPr>
          <p:spPr bwMode="auto">
            <a:xfrm>
              <a:off x="15313717" y="8220075"/>
              <a:ext cx="188900" cy="196850"/>
            </a:xfrm>
            <a:custGeom>
              <a:avLst/>
              <a:gdLst>
                <a:gd name="T0" fmla="*/ 420 w 523"/>
                <a:gd name="T1" fmla="*/ 0 h 546"/>
                <a:gd name="T2" fmla="*/ 0 w 523"/>
                <a:gd name="T3" fmla="*/ 409 h 546"/>
                <a:gd name="T4" fmla="*/ 0 w 523"/>
                <a:gd name="T5" fmla="*/ 545 h 546"/>
                <a:gd name="T6" fmla="*/ 522 w 523"/>
                <a:gd name="T7" fmla="*/ 23 h 546"/>
                <a:gd name="T8" fmla="*/ 420 w 523"/>
                <a:gd name="T9" fmla="*/ 0 h 546"/>
              </a:gdLst>
              <a:ahLst/>
              <a:cxnLst>
                <a:cxn ang="0">
                  <a:pos x="T0" y="T1"/>
                </a:cxn>
                <a:cxn ang="0">
                  <a:pos x="T2" y="T3"/>
                </a:cxn>
                <a:cxn ang="0">
                  <a:pos x="T4" y="T5"/>
                </a:cxn>
                <a:cxn ang="0">
                  <a:pos x="T6" y="T7"/>
                </a:cxn>
                <a:cxn ang="0">
                  <a:pos x="T8" y="T9"/>
                </a:cxn>
              </a:cxnLst>
              <a:rect l="0" t="0" r="r" b="b"/>
              <a:pathLst>
                <a:path w="523" h="546">
                  <a:moveTo>
                    <a:pt x="420" y="0"/>
                  </a:moveTo>
                  <a:lnTo>
                    <a:pt x="0" y="409"/>
                  </a:lnTo>
                  <a:lnTo>
                    <a:pt x="0" y="545"/>
                  </a:lnTo>
                  <a:lnTo>
                    <a:pt x="522" y="23"/>
                  </a:lnTo>
                  <a:lnTo>
                    <a:pt x="42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9" name="Freeform 4807">
              <a:extLst>
                <a:ext uri="{FF2B5EF4-FFF2-40B4-BE49-F238E27FC236}">
                  <a16:creationId xmlns:a16="http://schemas.microsoft.com/office/drawing/2014/main" id="{9EE63FF6-9973-C286-3862-7504E3F9361C}"/>
                </a:ext>
              </a:extLst>
            </p:cNvPr>
            <p:cNvSpPr>
              <a:spLocks noChangeArrowheads="1"/>
            </p:cNvSpPr>
            <p:nvPr/>
          </p:nvSpPr>
          <p:spPr bwMode="auto">
            <a:xfrm>
              <a:off x="15313717" y="8220075"/>
              <a:ext cx="188900" cy="196850"/>
            </a:xfrm>
            <a:custGeom>
              <a:avLst/>
              <a:gdLst>
                <a:gd name="T0" fmla="*/ 420 w 523"/>
                <a:gd name="T1" fmla="*/ 0 h 546"/>
                <a:gd name="T2" fmla="*/ 0 w 523"/>
                <a:gd name="T3" fmla="*/ 409 h 546"/>
                <a:gd name="T4" fmla="*/ 0 w 523"/>
                <a:gd name="T5" fmla="*/ 545 h 546"/>
                <a:gd name="T6" fmla="*/ 522 w 523"/>
                <a:gd name="T7" fmla="*/ 23 h 546"/>
                <a:gd name="T8" fmla="*/ 420 w 523"/>
                <a:gd name="T9" fmla="*/ 0 h 546"/>
              </a:gdLst>
              <a:ahLst/>
              <a:cxnLst>
                <a:cxn ang="0">
                  <a:pos x="T0" y="T1"/>
                </a:cxn>
                <a:cxn ang="0">
                  <a:pos x="T2" y="T3"/>
                </a:cxn>
                <a:cxn ang="0">
                  <a:pos x="T4" y="T5"/>
                </a:cxn>
                <a:cxn ang="0">
                  <a:pos x="T6" y="T7"/>
                </a:cxn>
                <a:cxn ang="0">
                  <a:pos x="T8" y="T9"/>
                </a:cxn>
              </a:cxnLst>
              <a:rect l="0" t="0" r="r" b="b"/>
              <a:pathLst>
                <a:path w="523" h="546">
                  <a:moveTo>
                    <a:pt x="420" y="0"/>
                  </a:moveTo>
                  <a:lnTo>
                    <a:pt x="0" y="409"/>
                  </a:lnTo>
                  <a:lnTo>
                    <a:pt x="0" y="545"/>
                  </a:lnTo>
                  <a:lnTo>
                    <a:pt x="522" y="23"/>
                  </a:lnTo>
                  <a:lnTo>
                    <a:pt x="42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0" name="Freeform 4808">
              <a:extLst>
                <a:ext uri="{FF2B5EF4-FFF2-40B4-BE49-F238E27FC236}">
                  <a16:creationId xmlns:a16="http://schemas.microsoft.com/office/drawing/2014/main" id="{09851EB8-47BD-DFB3-C6D6-516D3C2459F0}"/>
                </a:ext>
              </a:extLst>
            </p:cNvPr>
            <p:cNvSpPr>
              <a:spLocks noChangeArrowheads="1"/>
            </p:cNvSpPr>
            <p:nvPr/>
          </p:nvSpPr>
          <p:spPr bwMode="auto">
            <a:xfrm>
              <a:off x="15308954" y="8461376"/>
              <a:ext cx="4763" cy="49213"/>
            </a:xfrm>
            <a:custGeom>
              <a:avLst/>
              <a:gdLst>
                <a:gd name="T0" fmla="*/ 12 w 13"/>
                <a:gd name="T1" fmla="*/ 0 h 137"/>
                <a:gd name="T2" fmla="*/ 0 w 13"/>
                <a:gd name="T3" fmla="*/ 11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1" name="Freeform 4809">
              <a:extLst>
                <a:ext uri="{FF2B5EF4-FFF2-40B4-BE49-F238E27FC236}">
                  <a16:creationId xmlns:a16="http://schemas.microsoft.com/office/drawing/2014/main" id="{4193B9D5-5E19-34D0-89C8-53ACE64EB82D}"/>
                </a:ext>
              </a:extLst>
            </p:cNvPr>
            <p:cNvSpPr>
              <a:spLocks noChangeArrowheads="1"/>
            </p:cNvSpPr>
            <p:nvPr/>
          </p:nvSpPr>
          <p:spPr bwMode="auto">
            <a:xfrm>
              <a:off x="15308954" y="8461376"/>
              <a:ext cx="4763" cy="49213"/>
            </a:xfrm>
            <a:custGeom>
              <a:avLst/>
              <a:gdLst>
                <a:gd name="T0" fmla="*/ 12 w 13"/>
                <a:gd name="T1" fmla="*/ 0 h 137"/>
                <a:gd name="T2" fmla="*/ 0 w 13"/>
                <a:gd name="T3" fmla="*/ 11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2" name="Freeform 4810">
              <a:extLst>
                <a:ext uri="{FF2B5EF4-FFF2-40B4-BE49-F238E27FC236}">
                  <a16:creationId xmlns:a16="http://schemas.microsoft.com/office/drawing/2014/main" id="{A44E3469-313A-815C-E25A-B4E69CDC012E}"/>
                </a:ext>
              </a:extLst>
            </p:cNvPr>
            <p:cNvSpPr>
              <a:spLocks noChangeArrowheads="1"/>
            </p:cNvSpPr>
            <p:nvPr/>
          </p:nvSpPr>
          <p:spPr bwMode="auto">
            <a:xfrm>
              <a:off x="15313717" y="8240713"/>
              <a:ext cx="257158" cy="266700"/>
            </a:xfrm>
            <a:custGeom>
              <a:avLst/>
              <a:gdLst>
                <a:gd name="T0" fmla="*/ 613 w 716"/>
                <a:gd name="T1" fmla="*/ 0 h 739"/>
                <a:gd name="T2" fmla="*/ 0 w 716"/>
                <a:gd name="T3" fmla="*/ 613 h 739"/>
                <a:gd name="T4" fmla="*/ 0 w 716"/>
                <a:gd name="T5" fmla="*/ 738 h 739"/>
                <a:gd name="T6" fmla="*/ 715 w 716"/>
                <a:gd name="T7" fmla="*/ 23 h 739"/>
                <a:gd name="T8" fmla="*/ 613 w 716"/>
                <a:gd name="T9" fmla="*/ 0 h 739"/>
              </a:gdLst>
              <a:ahLst/>
              <a:cxnLst>
                <a:cxn ang="0">
                  <a:pos x="T0" y="T1"/>
                </a:cxn>
                <a:cxn ang="0">
                  <a:pos x="T2" y="T3"/>
                </a:cxn>
                <a:cxn ang="0">
                  <a:pos x="T4" y="T5"/>
                </a:cxn>
                <a:cxn ang="0">
                  <a:pos x="T6" y="T7"/>
                </a:cxn>
                <a:cxn ang="0">
                  <a:pos x="T8" y="T9"/>
                </a:cxn>
              </a:cxnLst>
              <a:rect l="0" t="0" r="r" b="b"/>
              <a:pathLst>
                <a:path w="716" h="739">
                  <a:moveTo>
                    <a:pt x="613" y="0"/>
                  </a:moveTo>
                  <a:lnTo>
                    <a:pt x="0" y="613"/>
                  </a:lnTo>
                  <a:lnTo>
                    <a:pt x="0" y="738"/>
                  </a:lnTo>
                  <a:lnTo>
                    <a:pt x="715" y="23"/>
                  </a:lnTo>
                  <a:lnTo>
                    <a:pt x="6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3" name="Freeform 4811">
              <a:extLst>
                <a:ext uri="{FF2B5EF4-FFF2-40B4-BE49-F238E27FC236}">
                  <a16:creationId xmlns:a16="http://schemas.microsoft.com/office/drawing/2014/main" id="{DC3C492E-E6D7-459D-66FE-F0CF181E6509}"/>
                </a:ext>
              </a:extLst>
            </p:cNvPr>
            <p:cNvSpPr>
              <a:spLocks noChangeArrowheads="1"/>
            </p:cNvSpPr>
            <p:nvPr/>
          </p:nvSpPr>
          <p:spPr bwMode="auto">
            <a:xfrm>
              <a:off x="15313717" y="8240713"/>
              <a:ext cx="257158" cy="266700"/>
            </a:xfrm>
            <a:custGeom>
              <a:avLst/>
              <a:gdLst>
                <a:gd name="T0" fmla="*/ 613 w 716"/>
                <a:gd name="T1" fmla="*/ 0 h 739"/>
                <a:gd name="T2" fmla="*/ 0 w 716"/>
                <a:gd name="T3" fmla="*/ 613 h 739"/>
                <a:gd name="T4" fmla="*/ 0 w 716"/>
                <a:gd name="T5" fmla="*/ 738 h 739"/>
                <a:gd name="T6" fmla="*/ 715 w 716"/>
                <a:gd name="T7" fmla="*/ 23 h 739"/>
                <a:gd name="T8" fmla="*/ 613 w 716"/>
                <a:gd name="T9" fmla="*/ 0 h 739"/>
              </a:gdLst>
              <a:ahLst/>
              <a:cxnLst>
                <a:cxn ang="0">
                  <a:pos x="T0" y="T1"/>
                </a:cxn>
                <a:cxn ang="0">
                  <a:pos x="T2" y="T3"/>
                </a:cxn>
                <a:cxn ang="0">
                  <a:pos x="T4" y="T5"/>
                </a:cxn>
                <a:cxn ang="0">
                  <a:pos x="T6" y="T7"/>
                </a:cxn>
                <a:cxn ang="0">
                  <a:pos x="T8" y="T9"/>
                </a:cxn>
              </a:cxnLst>
              <a:rect l="0" t="0" r="r" b="b"/>
              <a:pathLst>
                <a:path w="716" h="739">
                  <a:moveTo>
                    <a:pt x="613" y="0"/>
                  </a:moveTo>
                  <a:lnTo>
                    <a:pt x="0" y="613"/>
                  </a:lnTo>
                  <a:lnTo>
                    <a:pt x="0" y="738"/>
                  </a:lnTo>
                  <a:lnTo>
                    <a:pt x="715" y="23"/>
                  </a:lnTo>
                  <a:lnTo>
                    <a:pt x="6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4" name="Freeform 4812">
              <a:extLst>
                <a:ext uri="{FF2B5EF4-FFF2-40B4-BE49-F238E27FC236}">
                  <a16:creationId xmlns:a16="http://schemas.microsoft.com/office/drawing/2014/main" id="{09EC2678-E69F-15EB-9C11-0E9E22817166}"/>
                </a:ext>
              </a:extLst>
            </p:cNvPr>
            <p:cNvSpPr>
              <a:spLocks noChangeArrowheads="1"/>
            </p:cNvSpPr>
            <p:nvPr/>
          </p:nvSpPr>
          <p:spPr bwMode="auto">
            <a:xfrm>
              <a:off x="15308954" y="8550276"/>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5" name="Freeform 4813">
              <a:extLst>
                <a:ext uri="{FF2B5EF4-FFF2-40B4-BE49-F238E27FC236}">
                  <a16:creationId xmlns:a16="http://schemas.microsoft.com/office/drawing/2014/main" id="{134D31A0-27AA-4A04-3FD0-CFBF3C9DA43E}"/>
                </a:ext>
              </a:extLst>
            </p:cNvPr>
            <p:cNvSpPr>
              <a:spLocks noChangeArrowheads="1"/>
            </p:cNvSpPr>
            <p:nvPr/>
          </p:nvSpPr>
          <p:spPr bwMode="auto">
            <a:xfrm>
              <a:off x="15308954" y="8550276"/>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6" name="Freeform 4814">
              <a:extLst>
                <a:ext uri="{FF2B5EF4-FFF2-40B4-BE49-F238E27FC236}">
                  <a16:creationId xmlns:a16="http://schemas.microsoft.com/office/drawing/2014/main" id="{8D88079D-A517-D9C9-E58F-A732FF06C562}"/>
                </a:ext>
              </a:extLst>
            </p:cNvPr>
            <p:cNvSpPr>
              <a:spLocks noChangeArrowheads="1"/>
            </p:cNvSpPr>
            <p:nvPr/>
          </p:nvSpPr>
          <p:spPr bwMode="auto">
            <a:xfrm>
              <a:off x="15313717" y="8259764"/>
              <a:ext cx="331765" cy="339725"/>
            </a:xfrm>
            <a:custGeom>
              <a:avLst/>
              <a:gdLst>
                <a:gd name="T0" fmla="*/ 817 w 920"/>
                <a:gd name="T1" fmla="*/ 0 h 944"/>
                <a:gd name="T2" fmla="*/ 0 w 920"/>
                <a:gd name="T3" fmla="*/ 807 h 944"/>
                <a:gd name="T4" fmla="*/ 0 w 920"/>
                <a:gd name="T5" fmla="*/ 943 h 944"/>
                <a:gd name="T6" fmla="*/ 919 w 920"/>
                <a:gd name="T7" fmla="*/ 23 h 944"/>
                <a:gd name="T8" fmla="*/ 817 w 920"/>
                <a:gd name="T9" fmla="*/ 0 h 944"/>
              </a:gdLst>
              <a:ahLst/>
              <a:cxnLst>
                <a:cxn ang="0">
                  <a:pos x="T0" y="T1"/>
                </a:cxn>
                <a:cxn ang="0">
                  <a:pos x="T2" y="T3"/>
                </a:cxn>
                <a:cxn ang="0">
                  <a:pos x="T4" y="T5"/>
                </a:cxn>
                <a:cxn ang="0">
                  <a:pos x="T6" y="T7"/>
                </a:cxn>
                <a:cxn ang="0">
                  <a:pos x="T8" y="T9"/>
                </a:cxn>
              </a:cxnLst>
              <a:rect l="0" t="0" r="r" b="b"/>
              <a:pathLst>
                <a:path w="920" h="944">
                  <a:moveTo>
                    <a:pt x="817" y="0"/>
                  </a:moveTo>
                  <a:lnTo>
                    <a:pt x="0" y="807"/>
                  </a:lnTo>
                  <a:lnTo>
                    <a:pt x="0" y="943"/>
                  </a:lnTo>
                  <a:lnTo>
                    <a:pt x="919" y="23"/>
                  </a:lnTo>
                  <a:lnTo>
                    <a:pt x="8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7" name="Freeform 4815">
              <a:extLst>
                <a:ext uri="{FF2B5EF4-FFF2-40B4-BE49-F238E27FC236}">
                  <a16:creationId xmlns:a16="http://schemas.microsoft.com/office/drawing/2014/main" id="{B2CC5D2C-B8A8-B1A2-85ED-6D598F77BE91}"/>
                </a:ext>
              </a:extLst>
            </p:cNvPr>
            <p:cNvSpPr>
              <a:spLocks noChangeArrowheads="1"/>
            </p:cNvSpPr>
            <p:nvPr/>
          </p:nvSpPr>
          <p:spPr bwMode="auto">
            <a:xfrm>
              <a:off x="15313717" y="8259764"/>
              <a:ext cx="331765" cy="339725"/>
            </a:xfrm>
            <a:custGeom>
              <a:avLst/>
              <a:gdLst>
                <a:gd name="T0" fmla="*/ 817 w 920"/>
                <a:gd name="T1" fmla="*/ 0 h 944"/>
                <a:gd name="T2" fmla="*/ 0 w 920"/>
                <a:gd name="T3" fmla="*/ 807 h 944"/>
                <a:gd name="T4" fmla="*/ 0 w 920"/>
                <a:gd name="T5" fmla="*/ 943 h 944"/>
                <a:gd name="T6" fmla="*/ 919 w 920"/>
                <a:gd name="T7" fmla="*/ 23 h 944"/>
                <a:gd name="T8" fmla="*/ 817 w 920"/>
                <a:gd name="T9" fmla="*/ 0 h 944"/>
              </a:gdLst>
              <a:ahLst/>
              <a:cxnLst>
                <a:cxn ang="0">
                  <a:pos x="T0" y="T1"/>
                </a:cxn>
                <a:cxn ang="0">
                  <a:pos x="T2" y="T3"/>
                </a:cxn>
                <a:cxn ang="0">
                  <a:pos x="T4" y="T5"/>
                </a:cxn>
                <a:cxn ang="0">
                  <a:pos x="T6" y="T7"/>
                </a:cxn>
                <a:cxn ang="0">
                  <a:pos x="T8" y="T9"/>
                </a:cxn>
              </a:cxnLst>
              <a:rect l="0" t="0" r="r" b="b"/>
              <a:pathLst>
                <a:path w="920" h="944">
                  <a:moveTo>
                    <a:pt x="817" y="0"/>
                  </a:moveTo>
                  <a:lnTo>
                    <a:pt x="0" y="807"/>
                  </a:lnTo>
                  <a:lnTo>
                    <a:pt x="0" y="943"/>
                  </a:lnTo>
                  <a:lnTo>
                    <a:pt x="919" y="23"/>
                  </a:lnTo>
                  <a:lnTo>
                    <a:pt x="81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8" name="Freeform 4816">
              <a:extLst>
                <a:ext uri="{FF2B5EF4-FFF2-40B4-BE49-F238E27FC236}">
                  <a16:creationId xmlns:a16="http://schemas.microsoft.com/office/drawing/2014/main" id="{30C37591-6312-E625-CA88-54F1A8EA3F40}"/>
                </a:ext>
              </a:extLst>
            </p:cNvPr>
            <p:cNvSpPr>
              <a:spLocks noChangeArrowheads="1"/>
            </p:cNvSpPr>
            <p:nvPr/>
          </p:nvSpPr>
          <p:spPr bwMode="auto">
            <a:xfrm>
              <a:off x="15308954" y="8645526"/>
              <a:ext cx="4763" cy="49213"/>
            </a:xfrm>
            <a:custGeom>
              <a:avLst/>
              <a:gdLst>
                <a:gd name="T0" fmla="*/ 12 w 13"/>
                <a:gd name="T1" fmla="*/ 0 h 137"/>
                <a:gd name="T2" fmla="*/ 0 w 13"/>
                <a:gd name="T3" fmla="*/ 11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9" name="Freeform 4817">
              <a:extLst>
                <a:ext uri="{FF2B5EF4-FFF2-40B4-BE49-F238E27FC236}">
                  <a16:creationId xmlns:a16="http://schemas.microsoft.com/office/drawing/2014/main" id="{9FD3671F-AB84-AB9F-B6C2-32C8302C2A5C}"/>
                </a:ext>
              </a:extLst>
            </p:cNvPr>
            <p:cNvSpPr>
              <a:spLocks noChangeArrowheads="1"/>
            </p:cNvSpPr>
            <p:nvPr/>
          </p:nvSpPr>
          <p:spPr bwMode="auto">
            <a:xfrm>
              <a:off x="15308954" y="8645526"/>
              <a:ext cx="4763" cy="49213"/>
            </a:xfrm>
            <a:custGeom>
              <a:avLst/>
              <a:gdLst>
                <a:gd name="T0" fmla="*/ 12 w 13"/>
                <a:gd name="T1" fmla="*/ 0 h 137"/>
                <a:gd name="T2" fmla="*/ 0 w 13"/>
                <a:gd name="T3" fmla="*/ 11 h 137"/>
                <a:gd name="T4" fmla="*/ 0 w 13"/>
                <a:gd name="T5" fmla="*/ 136 h 137"/>
                <a:gd name="T6" fmla="*/ 12 w 13"/>
                <a:gd name="T7" fmla="*/ 125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0" name="Freeform 4818">
              <a:extLst>
                <a:ext uri="{FF2B5EF4-FFF2-40B4-BE49-F238E27FC236}">
                  <a16:creationId xmlns:a16="http://schemas.microsoft.com/office/drawing/2014/main" id="{BF4C502A-ADAE-2609-1CD0-C4FEA5350D18}"/>
                </a:ext>
              </a:extLst>
            </p:cNvPr>
            <p:cNvSpPr>
              <a:spLocks noChangeArrowheads="1"/>
            </p:cNvSpPr>
            <p:nvPr/>
          </p:nvSpPr>
          <p:spPr bwMode="auto">
            <a:xfrm>
              <a:off x="15313717" y="8281989"/>
              <a:ext cx="400024" cy="409575"/>
            </a:xfrm>
            <a:custGeom>
              <a:avLst/>
              <a:gdLst>
                <a:gd name="T0" fmla="*/ 1010 w 1113"/>
                <a:gd name="T1" fmla="*/ 0 h 1136"/>
                <a:gd name="T2" fmla="*/ 0 w 1113"/>
                <a:gd name="T3" fmla="*/ 1010 h 1136"/>
                <a:gd name="T4" fmla="*/ 0 w 1113"/>
                <a:gd name="T5" fmla="*/ 1135 h 1136"/>
                <a:gd name="T6" fmla="*/ 1112 w 1113"/>
                <a:gd name="T7" fmla="*/ 22 h 1136"/>
                <a:gd name="T8" fmla="*/ 1010 w 1113"/>
                <a:gd name="T9" fmla="*/ 0 h 1136"/>
              </a:gdLst>
              <a:ahLst/>
              <a:cxnLst>
                <a:cxn ang="0">
                  <a:pos x="T0" y="T1"/>
                </a:cxn>
                <a:cxn ang="0">
                  <a:pos x="T2" y="T3"/>
                </a:cxn>
                <a:cxn ang="0">
                  <a:pos x="T4" y="T5"/>
                </a:cxn>
                <a:cxn ang="0">
                  <a:pos x="T6" y="T7"/>
                </a:cxn>
                <a:cxn ang="0">
                  <a:pos x="T8" y="T9"/>
                </a:cxn>
              </a:cxnLst>
              <a:rect l="0" t="0" r="r" b="b"/>
              <a:pathLst>
                <a:path w="1113" h="1136">
                  <a:moveTo>
                    <a:pt x="1010" y="0"/>
                  </a:moveTo>
                  <a:lnTo>
                    <a:pt x="0" y="1010"/>
                  </a:lnTo>
                  <a:lnTo>
                    <a:pt x="0" y="1135"/>
                  </a:lnTo>
                  <a:lnTo>
                    <a:pt x="1112" y="22"/>
                  </a:lnTo>
                  <a:lnTo>
                    <a:pt x="10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1" name="Freeform 4819">
              <a:extLst>
                <a:ext uri="{FF2B5EF4-FFF2-40B4-BE49-F238E27FC236}">
                  <a16:creationId xmlns:a16="http://schemas.microsoft.com/office/drawing/2014/main" id="{B62C2F1F-A82F-0FB3-C3EC-D9B551A7E530}"/>
                </a:ext>
              </a:extLst>
            </p:cNvPr>
            <p:cNvSpPr>
              <a:spLocks noChangeArrowheads="1"/>
            </p:cNvSpPr>
            <p:nvPr/>
          </p:nvSpPr>
          <p:spPr bwMode="auto">
            <a:xfrm>
              <a:off x="15313717" y="8281989"/>
              <a:ext cx="400024" cy="409575"/>
            </a:xfrm>
            <a:custGeom>
              <a:avLst/>
              <a:gdLst>
                <a:gd name="T0" fmla="*/ 1010 w 1113"/>
                <a:gd name="T1" fmla="*/ 0 h 1136"/>
                <a:gd name="T2" fmla="*/ 0 w 1113"/>
                <a:gd name="T3" fmla="*/ 1010 h 1136"/>
                <a:gd name="T4" fmla="*/ 0 w 1113"/>
                <a:gd name="T5" fmla="*/ 1135 h 1136"/>
                <a:gd name="T6" fmla="*/ 1112 w 1113"/>
                <a:gd name="T7" fmla="*/ 22 h 1136"/>
                <a:gd name="T8" fmla="*/ 1010 w 1113"/>
                <a:gd name="T9" fmla="*/ 0 h 1136"/>
              </a:gdLst>
              <a:ahLst/>
              <a:cxnLst>
                <a:cxn ang="0">
                  <a:pos x="T0" y="T1"/>
                </a:cxn>
                <a:cxn ang="0">
                  <a:pos x="T2" y="T3"/>
                </a:cxn>
                <a:cxn ang="0">
                  <a:pos x="T4" y="T5"/>
                </a:cxn>
                <a:cxn ang="0">
                  <a:pos x="T6" y="T7"/>
                </a:cxn>
                <a:cxn ang="0">
                  <a:pos x="T8" y="T9"/>
                </a:cxn>
              </a:cxnLst>
              <a:rect l="0" t="0" r="r" b="b"/>
              <a:pathLst>
                <a:path w="1113" h="1136">
                  <a:moveTo>
                    <a:pt x="1010" y="0"/>
                  </a:moveTo>
                  <a:lnTo>
                    <a:pt x="0" y="1010"/>
                  </a:lnTo>
                  <a:lnTo>
                    <a:pt x="0" y="1135"/>
                  </a:lnTo>
                  <a:lnTo>
                    <a:pt x="1112" y="22"/>
                  </a:lnTo>
                  <a:lnTo>
                    <a:pt x="10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2" name="Freeform 4820">
              <a:extLst>
                <a:ext uri="{FF2B5EF4-FFF2-40B4-BE49-F238E27FC236}">
                  <a16:creationId xmlns:a16="http://schemas.microsoft.com/office/drawing/2014/main" id="{FD949F7A-74C3-F85C-620E-68B88FFABDDC}"/>
                </a:ext>
              </a:extLst>
            </p:cNvPr>
            <p:cNvSpPr>
              <a:spLocks noChangeArrowheads="1"/>
            </p:cNvSpPr>
            <p:nvPr/>
          </p:nvSpPr>
          <p:spPr bwMode="auto">
            <a:xfrm>
              <a:off x="15308954" y="8734426"/>
              <a:ext cx="4763" cy="53975"/>
            </a:xfrm>
            <a:custGeom>
              <a:avLst/>
              <a:gdLst>
                <a:gd name="T0" fmla="*/ 12 w 13"/>
                <a:gd name="T1" fmla="*/ 0 h 149"/>
                <a:gd name="T2" fmla="*/ 0 w 13"/>
                <a:gd name="T3" fmla="*/ 12 h 149"/>
                <a:gd name="T4" fmla="*/ 0 w 13"/>
                <a:gd name="T5" fmla="*/ 148 h 149"/>
                <a:gd name="T6" fmla="*/ 12 w 13"/>
                <a:gd name="T7" fmla="*/ 137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2"/>
                  </a:lnTo>
                  <a:lnTo>
                    <a:pt x="0" y="148"/>
                  </a:lnTo>
                  <a:lnTo>
                    <a:pt x="12" y="13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3" name="Freeform 4821">
              <a:extLst>
                <a:ext uri="{FF2B5EF4-FFF2-40B4-BE49-F238E27FC236}">
                  <a16:creationId xmlns:a16="http://schemas.microsoft.com/office/drawing/2014/main" id="{AAEDF2F7-4AE6-8BF1-E86A-671CB6A0EC5A}"/>
                </a:ext>
              </a:extLst>
            </p:cNvPr>
            <p:cNvSpPr>
              <a:spLocks noChangeArrowheads="1"/>
            </p:cNvSpPr>
            <p:nvPr/>
          </p:nvSpPr>
          <p:spPr bwMode="auto">
            <a:xfrm>
              <a:off x="15308954" y="8734426"/>
              <a:ext cx="4763" cy="53975"/>
            </a:xfrm>
            <a:custGeom>
              <a:avLst/>
              <a:gdLst>
                <a:gd name="T0" fmla="*/ 12 w 13"/>
                <a:gd name="T1" fmla="*/ 0 h 149"/>
                <a:gd name="T2" fmla="*/ 0 w 13"/>
                <a:gd name="T3" fmla="*/ 12 h 149"/>
                <a:gd name="T4" fmla="*/ 0 w 13"/>
                <a:gd name="T5" fmla="*/ 148 h 149"/>
                <a:gd name="T6" fmla="*/ 12 w 13"/>
                <a:gd name="T7" fmla="*/ 137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2"/>
                  </a:lnTo>
                  <a:lnTo>
                    <a:pt x="0" y="148"/>
                  </a:lnTo>
                  <a:lnTo>
                    <a:pt x="12" y="13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4" name="Freeform 4822">
              <a:extLst>
                <a:ext uri="{FF2B5EF4-FFF2-40B4-BE49-F238E27FC236}">
                  <a16:creationId xmlns:a16="http://schemas.microsoft.com/office/drawing/2014/main" id="{287AFE1E-FE94-D0AD-E37E-BA83376745F5}"/>
                </a:ext>
              </a:extLst>
            </p:cNvPr>
            <p:cNvSpPr>
              <a:spLocks noChangeArrowheads="1"/>
            </p:cNvSpPr>
            <p:nvPr/>
          </p:nvSpPr>
          <p:spPr bwMode="auto">
            <a:xfrm>
              <a:off x="15313717" y="8301038"/>
              <a:ext cx="474631" cy="482600"/>
            </a:xfrm>
            <a:custGeom>
              <a:avLst/>
              <a:gdLst>
                <a:gd name="T0" fmla="*/ 1214 w 1318"/>
                <a:gd name="T1" fmla="*/ 0 h 1341"/>
                <a:gd name="T2" fmla="*/ 0 w 1318"/>
                <a:gd name="T3" fmla="*/ 1203 h 1341"/>
                <a:gd name="T4" fmla="*/ 0 w 1318"/>
                <a:gd name="T5" fmla="*/ 1340 h 1341"/>
                <a:gd name="T6" fmla="*/ 1317 w 1318"/>
                <a:gd name="T7" fmla="*/ 23 h 1341"/>
                <a:gd name="T8" fmla="*/ 1214 w 1318"/>
                <a:gd name="T9" fmla="*/ 0 h 1341"/>
              </a:gdLst>
              <a:ahLst/>
              <a:cxnLst>
                <a:cxn ang="0">
                  <a:pos x="T0" y="T1"/>
                </a:cxn>
                <a:cxn ang="0">
                  <a:pos x="T2" y="T3"/>
                </a:cxn>
                <a:cxn ang="0">
                  <a:pos x="T4" y="T5"/>
                </a:cxn>
                <a:cxn ang="0">
                  <a:pos x="T6" y="T7"/>
                </a:cxn>
                <a:cxn ang="0">
                  <a:pos x="T8" y="T9"/>
                </a:cxn>
              </a:cxnLst>
              <a:rect l="0" t="0" r="r" b="b"/>
              <a:pathLst>
                <a:path w="1318" h="1341">
                  <a:moveTo>
                    <a:pt x="1214" y="0"/>
                  </a:moveTo>
                  <a:lnTo>
                    <a:pt x="0" y="1203"/>
                  </a:lnTo>
                  <a:lnTo>
                    <a:pt x="0" y="1340"/>
                  </a:lnTo>
                  <a:lnTo>
                    <a:pt x="1317" y="23"/>
                  </a:lnTo>
                  <a:lnTo>
                    <a:pt x="121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5" name="Freeform 4823">
              <a:extLst>
                <a:ext uri="{FF2B5EF4-FFF2-40B4-BE49-F238E27FC236}">
                  <a16:creationId xmlns:a16="http://schemas.microsoft.com/office/drawing/2014/main" id="{A2DA7972-9028-725A-B7A3-92F8A1E67F69}"/>
                </a:ext>
              </a:extLst>
            </p:cNvPr>
            <p:cNvSpPr>
              <a:spLocks noChangeArrowheads="1"/>
            </p:cNvSpPr>
            <p:nvPr/>
          </p:nvSpPr>
          <p:spPr bwMode="auto">
            <a:xfrm>
              <a:off x="15313717" y="8301038"/>
              <a:ext cx="474631" cy="482600"/>
            </a:xfrm>
            <a:custGeom>
              <a:avLst/>
              <a:gdLst>
                <a:gd name="T0" fmla="*/ 1214 w 1318"/>
                <a:gd name="T1" fmla="*/ 0 h 1341"/>
                <a:gd name="T2" fmla="*/ 0 w 1318"/>
                <a:gd name="T3" fmla="*/ 1203 h 1341"/>
                <a:gd name="T4" fmla="*/ 0 w 1318"/>
                <a:gd name="T5" fmla="*/ 1340 h 1341"/>
                <a:gd name="T6" fmla="*/ 1317 w 1318"/>
                <a:gd name="T7" fmla="*/ 23 h 1341"/>
                <a:gd name="T8" fmla="*/ 1214 w 1318"/>
                <a:gd name="T9" fmla="*/ 0 h 1341"/>
              </a:gdLst>
              <a:ahLst/>
              <a:cxnLst>
                <a:cxn ang="0">
                  <a:pos x="T0" y="T1"/>
                </a:cxn>
                <a:cxn ang="0">
                  <a:pos x="T2" y="T3"/>
                </a:cxn>
                <a:cxn ang="0">
                  <a:pos x="T4" y="T5"/>
                </a:cxn>
                <a:cxn ang="0">
                  <a:pos x="T6" y="T7"/>
                </a:cxn>
                <a:cxn ang="0">
                  <a:pos x="T8" y="T9"/>
                </a:cxn>
              </a:cxnLst>
              <a:rect l="0" t="0" r="r" b="b"/>
              <a:pathLst>
                <a:path w="1318" h="1341">
                  <a:moveTo>
                    <a:pt x="1214" y="0"/>
                  </a:moveTo>
                  <a:lnTo>
                    <a:pt x="0" y="1203"/>
                  </a:lnTo>
                  <a:lnTo>
                    <a:pt x="0" y="1340"/>
                  </a:lnTo>
                  <a:lnTo>
                    <a:pt x="1317" y="23"/>
                  </a:lnTo>
                  <a:lnTo>
                    <a:pt x="121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6" name="Freeform 4824">
              <a:extLst>
                <a:ext uri="{FF2B5EF4-FFF2-40B4-BE49-F238E27FC236}">
                  <a16:creationId xmlns:a16="http://schemas.microsoft.com/office/drawing/2014/main" id="{FFB83C5A-6C75-CDF1-7737-0C6B72ED0C12}"/>
                </a:ext>
              </a:extLst>
            </p:cNvPr>
            <p:cNvSpPr>
              <a:spLocks noChangeArrowheads="1"/>
            </p:cNvSpPr>
            <p:nvPr/>
          </p:nvSpPr>
          <p:spPr bwMode="auto">
            <a:xfrm>
              <a:off x="15308954" y="8829676"/>
              <a:ext cx="4763" cy="49213"/>
            </a:xfrm>
            <a:custGeom>
              <a:avLst/>
              <a:gdLst>
                <a:gd name="T0" fmla="*/ 12 w 13"/>
                <a:gd name="T1" fmla="*/ 0 h 137"/>
                <a:gd name="T2" fmla="*/ 0 w 13"/>
                <a:gd name="T3" fmla="*/ 11 h 137"/>
                <a:gd name="T4" fmla="*/ 0 w 13"/>
                <a:gd name="T5" fmla="*/ 136 h 137"/>
                <a:gd name="T6" fmla="*/ 12 w 13"/>
                <a:gd name="T7" fmla="*/ 124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4"/>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7" name="Freeform 4825">
              <a:extLst>
                <a:ext uri="{FF2B5EF4-FFF2-40B4-BE49-F238E27FC236}">
                  <a16:creationId xmlns:a16="http://schemas.microsoft.com/office/drawing/2014/main" id="{B9ADEF99-6AFB-6792-CA67-3B78073B4A11}"/>
                </a:ext>
              </a:extLst>
            </p:cNvPr>
            <p:cNvSpPr>
              <a:spLocks noChangeArrowheads="1"/>
            </p:cNvSpPr>
            <p:nvPr/>
          </p:nvSpPr>
          <p:spPr bwMode="auto">
            <a:xfrm>
              <a:off x="15308954" y="8829676"/>
              <a:ext cx="4763" cy="49213"/>
            </a:xfrm>
            <a:custGeom>
              <a:avLst/>
              <a:gdLst>
                <a:gd name="T0" fmla="*/ 12 w 13"/>
                <a:gd name="T1" fmla="*/ 0 h 137"/>
                <a:gd name="T2" fmla="*/ 0 w 13"/>
                <a:gd name="T3" fmla="*/ 11 h 137"/>
                <a:gd name="T4" fmla="*/ 0 w 13"/>
                <a:gd name="T5" fmla="*/ 136 h 137"/>
                <a:gd name="T6" fmla="*/ 12 w 13"/>
                <a:gd name="T7" fmla="*/ 124 h 137"/>
                <a:gd name="T8" fmla="*/ 12 w 13"/>
                <a:gd name="T9" fmla="*/ 0 h 137"/>
              </a:gdLst>
              <a:ahLst/>
              <a:cxnLst>
                <a:cxn ang="0">
                  <a:pos x="T0" y="T1"/>
                </a:cxn>
                <a:cxn ang="0">
                  <a:pos x="T2" y="T3"/>
                </a:cxn>
                <a:cxn ang="0">
                  <a:pos x="T4" y="T5"/>
                </a:cxn>
                <a:cxn ang="0">
                  <a:pos x="T6" y="T7"/>
                </a:cxn>
                <a:cxn ang="0">
                  <a:pos x="T8" y="T9"/>
                </a:cxn>
              </a:cxnLst>
              <a:rect l="0" t="0" r="r" b="b"/>
              <a:pathLst>
                <a:path w="13" h="137">
                  <a:moveTo>
                    <a:pt x="12" y="0"/>
                  </a:moveTo>
                  <a:lnTo>
                    <a:pt x="0" y="11"/>
                  </a:lnTo>
                  <a:lnTo>
                    <a:pt x="0" y="136"/>
                  </a:lnTo>
                  <a:lnTo>
                    <a:pt x="12" y="124"/>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8" name="Freeform 4826">
              <a:extLst>
                <a:ext uri="{FF2B5EF4-FFF2-40B4-BE49-F238E27FC236}">
                  <a16:creationId xmlns:a16="http://schemas.microsoft.com/office/drawing/2014/main" id="{D2DA7DF0-4826-37A3-C3AF-24B9968A2A8E}"/>
                </a:ext>
              </a:extLst>
            </p:cNvPr>
            <p:cNvSpPr>
              <a:spLocks noChangeArrowheads="1"/>
            </p:cNvSpPr>
            <p:nvPr/>
          </p:nvSpPr>
          <p:spPr bwMode="auto">
            <a:xfrm>
              <a:off x="15313717" y="8321675"/>
              <a:ext cx="542890" cy="552450"/>
            </a:xfrm>
            <a:custGeom>
              <a:avLst/>
              <a:gdLst>
                <a:gd name="T0" fmla="*/ 1407 w 1510"/>
                <a:gd name="T1" fmla="*/ 0 h 1533"/>
                <a:gd name="T2" fmla="*/ 0 w 1510"/>
                <a:gd name="T3" fmla="*/ 1408 h 1533"/>
                <a:gd name="T4" fmla="*/ 0 w 1510"/>
                <a:gd name="T5" fmla="*/ 1532 h 1533"/>
                <a:gd name="T6" fmla="*/ 1509 w 1510"/>
                <a:gd name="T7" fmla="*/ 23 h 1533"/>
                <a:gd name="T8" fmla="*/ 1407 w 1510"/>
                <a:gd name="T9" fmla="*/ 0 h 1533"/>
              </a:gdLst>
              <a:ahLst/>
              <a:cxnLst>
                <a:cxn ang="0">
                  <a:pos x="T0" y="T1"/>
                </a:cxn>
                <a:cxn ang="0">
                  <a:pos x="T2" y="T3"/>
                </a:cxn>
                <a:cxn ang="0">
                  <a:pos x="T4" y="T5"/>
                </a:cxn>
                <a:cxn ang="0">
                  <a:pos x="T6" y="T7"/>
                </a:cxn>
                <a:cxn ang="0">
                  <a:pos x="T8" y="T9"/>
                </a:cxn>
              </a:cxnLst>
              <a:rect l="0" t="0" r="r" b="b"/>
              <a:pathLst>
                <a:path w="1510" h="1533">
                  <a:moveTo>
                    <a:pt x="1407" y="0"/>
                  </a:moveTo>
                  <a:lnTo>
                    <a:pt x="0" y="1408"/>
                  </a:lnTo>
                  <a:lnTo>
                    <a:pt x="0" y="1532"/>
                  </a:lnTo>
                  <a:lnTo>
                    <a:pt x="1509" y="23"/>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 name="Freeform 4827">
              <a:extLst>
                <a:ext uri="{FF2B5EF4-FFF2-40B4-BE49-F238E27FC236}">
                  <a16:creationId xmlns:a16="http://schemas.microsoft.com/office/drawing/2014/main" id="{02390EC0-7DD5-1FC9-EF7B-11607AFA7BA5}"/>
                </a:ext>
              </a:extLst>
            </p:cNvPr>
            <p:cNvSpPr>
              <a:spLocks noChangeArrowheads="1"/>
            </p:cNvSpPr>
            <p:nvPr/>
          </p:nvSpPr>
          <p:spPr bwMode="auto">
            <a:xfrm>
              <a:off x="15313717" y="8321675"/>
              <a:ext cx="542890" cy="552450"/>
            </a:xfrm>
            <a:custGeom>
              <a:avLst/>
              <a:gdLst>
                <a:gd name="T0" fmla="*/ 1407 w 1510"/>
                <a:gd name="T1" fmla="*/ 0 h 1533"/>
                <a:gd name="T2" fmla="*/ 0 w 1510"/>
                <a:gd name="T3" fmla="*/ 1408 h 1533"/>
                <a:gd name="T4" fmla="*/ 0 w 1510"/>
                <a:gd name="T5" fmla="*/ 1532 h 1533"/>
                <a:gd name="T6" fmla="*/ 1509 w 1510"/>
                <a:gd name="T7" fmla="*/ 23 h 1533"/>
                <a:gd name="T8" fmla="*/ 1407 w 1510"/>
                <a:gd name="T9" fmla="*/ 0 h 1533"/>
              </a:gdLst>
              <a:ahLst/>
              <a:cxnLst>
                <a:cxn ang="0">
                  <a:pos x="T0" y="T1"/>
                </a:cxn>
                <a:cxn ang="0">
                  <a:pos x="T2" y="T3"/>
                </a:cxn>
                <a:cxn ang="0">
                  <a:pos x="T4" y="T5"/>
                </a:cxn>
                <a:cxn ang="0">
                  <a:pos x="T6" y="T7"/>
                </a:cxn>
                <a:cxn ang="0">
                  <a:pos x="T8" y="T9"/>
                </a:cxn>
              </a:cxnLst>
              <a:rect l="0" t="0" r="r" b="b"/>
              <a:pathLst>
                <a:path w="1510" h="1533">
                  <a:moveTo>
                    <a:pt x="1407" y="0"/>
                  </a:moveTo>
                  <a:lnTo>
                    <a:pt x="0" y="1408"/>
                  </a:lnTo>
                  <a:lnTo>
                    <a:pt x="0" y="1532"/>
                  </a:lnTo>
                  <a:lnTo>
                    <a:pt x="1509" y="23"/>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 name="Freeform 4828">
              <a:extLst>
                <a:ext uri="{FF2B5EF4-FFF2-40B4-BE49-F238E27FC236}">
                  <a16:creationId xmlns:a16="http://schemas.microsoft.com/office/drawing/2014/main" id="{D3900AEB-98A0-7C7B-9D44-E4BBFA83F7CA}"/>
                </a:ext>
              </a:extLst>
            </p:cNvPr>
            <p:cNvSpPr>
              <a:spLocks noChangeArrowheads="1"/>
            </p:cNvSpPr>
            <p:nvPr/>
          </p:nvSpPr>
          <p:spPr bwMode="auto">
            <a:xfrm>
              <a:off x="15308954" y="8918576"/>
              <a:ext cx="4763" cy="53975"/>
            </a:xfrm>
            <a:custGeom>
              <a:avLst/>
              <a:gdLst>
                <a:gd name="T0" fmla="*/ 12 w 13"/>
                <a:gd name="T1" fmla="*/ 0 h 149"/>
                <a:gd name="T2" fmla="*/ 0 w 13"/>
                <a:gd name="T3" fmla="*/ 12 h 149"/>
                <a:gd name="T4" fmla="*/ 0 w 13"/>
                <a:gd name="T5" fmla="*/ 148 h 149"/>
                <a:gd name="T6" fmla="*/ 12 w 13"/>
                <a:gd name="T7" fmla="*/ 137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2"/>
                  </a:lnTo>
                  <a:lnTo>
                    <a:pt x="0" y="148"/>
                  </a:lnTo>
                  <a:lnTo>
                    <a:pt x="12" y="13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1" name="Freeform 4829">
              <a:extLst>
                <a:ext uri="{FF2B5EF4-FFF2-40B4-BE49-F238E27FC236}">
                  <a16:creationId xmlns:a16="http://schemas.microsoft.com/office/drawing/2014/main" id="{C7E77F5F-0ECE-8509-DBBA-8EEDB895D72A}"/>
                </a:ext>
              </a:extLst>
            </p:cNvPr>
            <p:cNvSpPr>
              <a:spLocks noChangeArrowheads="1"/>
            </p:cNvSpPr>
            <p:nvPr/>
          </p:nvSpPr>
          <p:spPr bwMode="auto">
            <a:xfrm>
              <a:off x="15308954" y="8918576"/>
              <a:ext cx="4763" cy="53975"/>
            </a:xfrm>
            <a:custGeom>
              <a:avLst/>
              <a:gdLst>
                <a:gd name="T0" fmla="*/ 12 w 13"/>
                <a:gd name="T1" fmla="*/ 0 h 149"/>
                <a:gd name="T2" fmla="*/ 0 w 13"/>
                <a:gd name="T3" fmla="*/ 12 h 149"/>
                <a:gd name="T4" fmla="*/ 0 w 13"/>
                <a:gd name="T5" fmla="*/ 148 h 149"/>
                <a:gd name="T6" fmla="*/ 12 w 13"/>
                <a:gd name="T7" fmla="*/ 137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2"/>
                  </a:lnTo>
                  <a:lnTo>
                    <a:pt x="0" y="148"/>
                  </a:lnTo>
                  <a:lnTo>
                    <a:pt x="12" y="13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2" name="Freeform 4830">
              <a:extLst>
                <a:ext uri="{FF2B5EF4-FFF2-40B4-BE49-F238E27FC236}">
                  <a16:creationId xmlns:a16="http://schemas.microsoft.com/office/drawing/2014/main" id="{1EE62618-8FE3-8F0A-1347-14418BEDA3C1}"/>
                </a:ext>
              </a:extLst>
            </p:cNvPr>
            <p:cNvSpPr>
              <a:spLocks noChangeArrowheads="1"/>
            </p:cNvSpPr>
            <p:nvPr/>
          </p:nvSpPr>
          <p:spPr bwMode="auto">
            <a:xfrm>
              <a:off x="15313717" y="8342314"/>
              <a:ext cx="617497" cy="625475"/>
            </a:xfrm>
            <a:custGeom>
              <a:avLst/>
              <a:gdLst>
                <a:gd name="T0" fmla="*/ 1611 w 1715"/>
                <a:gd name="T1" fmla="*/ 0 h 1738"/>
                <a:gd name="T2" fmla="*/ 0 w 1715"/>
                <a:gd name="T3" fmla="*/ 1600 h 1738"/>
                <a:gd name="T4" fmla="*/ 0 w 1715"/>
                <a:gd name="T5" fmla="*/ 1737 h 1738"/>
                <a:gd name="T6" fmla="*/ 1714 w 1715"/>
                <a:gd name="T7" fmla="*/ 22 h 1738"/>
                <a:gd name="T8" fmla="*/ 1611 w 1715"/>
                <a:gd name="T9" fmla="*/ 0 h 1738"/>
              </a:gdLst>
              <a:ahLst/>
              <a:cxnLst>
                <a:cxn ang="0">
                  <a:pos x="T0" y="T1"/>
                </a:cxn>
                <a:cxn ang="0">
                  <a:pos x="T2" y="T3"/>
                </a:cxn>
                <a:cxn ang="0">
                  <a:pos x="T4" y="T5"/>
                </a:cxn>
                <a:cxn ang="0">
                  <a:pos x="T6" y="T7"/>
                </a:cxn>
                <a:cxn ang="0">
                  <a:pos x="T8" y="T9"/>
                </a:cxn>
              </a:cxnLst>
              <a:rect l="0" t="0" r="r" b="b"/>
              <a:pathLst>
                <a:path w="1715" h="1738">
                  <a:moveTo>
                    <a:pt x="1611" y="0"/>
                  </a:moveTo>
                  <a:lnTo>
                    <a:pt x="0" y="1600"/>
                  </a:lnTo>
                  <a:lnTo>
                    <a:pt x="0" y="1737"/>
                  </a:lnTo>
                  <a:lnTo>
                    <a:pt x="1714" y="22"/>
                  </a:lnTo>
                  <a:lnTo>
                    <a:pt x="1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3" name="Freeform 4831">
              <a:extLst>
                <a:ext uri="{FF2B5EF4-FFF2-40B4-BE49-F238E27FC236}">
                  <a16:creationId xmlns:a16="http://schemas.microsoft.com/office/drawing/2014/main" id="{74C09526-41DC-A2C3-D681-80787DDB2952}"/>
                </a:ext>
              </a:extLst>
            </p:cNvPr>
            <p:cNvSpPr>
              <a:spLocks noChangeArrowheads="1"/>
            </p:cNvSpPr>
            <p:nvPr/>
          </p:nvSpPr>
          <p:spPr bwMode="auto">
            <a:xfrm>
              <a:off x="15313717" y="8342314"/>
              <a:ext cx="617497" cy="625475"/>
            </a:xfrm>
            <a:custGeom>
              <a:avLst/>
              <a:gdLst>
                <a:gd name="T0" fmla="*/ 1611 w 1715"/>
                <a:gd name="T1" fmla="*/ 0 h 1738"/>
                <a:gd name="T2" fmla="*/ 0 w 1715"/>
                <a:gd name="T3" fmla="*/ 1600 h 1738"/>
                <a:gd name="T4" fmla="*/ 0 w 1715"/>
                <a:gd name="T5" fmla="*/ 1737 h 1738"/>
                <a:gd name="T6" fmla="*/ 1714 w 1715"/>
                <a:gd name="T7" fmla="*/ 22 h 1738"/>
                <a:gd name="T8" fmla="*/ 1611 w 1715"/>
                <a:gd name="T9" fmla="*/ 0 h 1738"/>
              </a:gdLst>
              <a:ahLst/>
              <a:cxnLst>
                <a:cxn ang="0">
                  <a:pos x="T0" y="T1"/>
                </a:cxn>
                <a:cxn ang="0">
                  <a:pos x="T2" y="T3"/>
                </a:cxn>
                <a:cxn ang="0">
                  <a:pos x="T4" y="T5"/>
                </a:cxn>
                <a:cxn ang="0">
                  <a:pos x="T6" y="T7"/>
                </a:cxn>
                <a:cxn ang="0">
                  <a:pos x="T8" y="T9"/>
                </a:cxn>
              </a:cxnLst>
              <a:rect l="0" t="0" r="r" b="b"/>
              <a:pathLst>
                <a:path w="1715" h="1738">
                  <a:moveTo>
                    <a:pt x="1611" y="0"/>
                  </a:moveTo>
                  <a:lnTo>
                    <a:pt x="0" y="1600"/>
                  </a:lnTo>
                  <a:lnTo>
                    <a:pt x="0" y="1737"/>
                  </a:lnTo>
                  <a:lnTo>
                    <a:pt x="1714" y="22"/>
                  </a:lnTo>
                  <a:lnTo>
                    <a:pt x="1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4" name="Freeform 4832">
              <a:extLst>
                <a:ext uri="{FF2B5EF4-FFF2-40B4-BE49-F238E27FC236}">
                  <a16:creationId xmlns:a16="http://schemas.microsoft.com/office/drawing/2014/main" id="{0FDE60D0-1CEF-4108-1290-EE67E2D72ECB}"/>
                </a:ext>
              </a:extLst>
            </p:cNvPr>
            <p:cNvSpPr>
              <a:spLocks noChangeArrowheads="1"/>
            </p:cNvSpPr>
            <p:nvPr/>
          </p:nvSpPr>
          <p:spPr bwMode="auto">
            <a:xfrm>
              <a:off x="15308954" y="9012238"/>
              <a:ext cx="4763" cy="49212"/>
            </a:xfrm>
            <a:custGeom>
              <a:avLst/>
              <a:gdLst>
                <a:gd name="T0" fmla="*/ 12 w 13"/>
                <a:gd name="T1" fmla="*/ 0 h 138"/>
                <a:gd name="T2" fmla="*/ 0 w 13"/>
                <a:gd name="T3" fmla="*/ 12 h 138"/>
                <a:gd name="T4" fmla="*/ 0 w 13"/>
                <a:gd name="T5" fmla="*/ 137 h 138"/>
                <a:gd name="T6" fmla="*/ 12 w 13"/>
                <a:gd name="T7" fmla="*/ 125 h 138"/>
                <a:gd name="T8" fmla="*/ 12 w 13"/>
                <a:gd name="T9" fmla="*/ 0 h 138"/>
              </a:gdLst>
              <a:ahLst/>
              <a:cxnLst>
                <a:cxn ang="0">
                  <a:pos x="T0" y="T1"/>
                </a:cxn>
                <a:cxn ang="0">
                  <a:pos x="T2" y="T3"/>
                </a:cxn>
                <a:cxn ang="0">
                  <a:pos x="T4" y="T5"/>
                </a:cxn>
                <a:cxn ang="0">
                  <a:pos x="T6" y="T7"/>
                </a:cxn>
                <a:cxn ang="0">
                  <a:pos x="T8" y="T9"/>
                </a:cxn>
              </a:cxnLst>
              <a:rect l="0" t="0" r="r" b="b"/>
              <a:pathLst>
                <a:path w="13" h="138">
                  <a:moveTo>
                    <a:pt x="12" y="0"/>
                  </a:moveTo>
                  <a:lnTo>
                    <a:pt x="0" y="12"/>
                  </a:lnTo>
                  <a:lnTo>
                    <a:pt x="0" y="137"/>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5" name="Freeform 4833">
              <a:extLst>
                <a:ext uri="{FF2B5EF4-FFF2-40B4-BE49-F238E27FC236}">
                  <a16:creationId xmlns:a16="http://schemas.microsoft.com/office/drawing/2014/main" id="{9446A97F-B9B6-65A0-CC7C-B1E74834DF22}"/>
                </a:ext>
              </a:extLst>
            </p:cNvPr>
            <p:cNvSpPr>
              <a:spLocks noChangeArrowheads="1"/>
            </p:cNvSpPr>
            <p:nvPr/>
          </p:nvSpPr>
          <p:spPr bwMode="auto">
            <a:xfrm>
              <a:off x="15308954" y="9012238"/>
              <a:ext cx="4763" cy="49212"/>
            </a:xfrm>
            <a:custGeom>
              <a:avLst/>
              <a:gdLst>
                <a:gd name="T0" fmla="*/ 12 w 13"/>
                <a:gd name="T1" fmla="*/ 0 h 138"/>
                <a:gd name="T2" fmla="*/ 0 w 13"/>
                <a:gd name="T3" fmla="*/ 12 h 138"/>
                <a:gd name="T4" fmla="*/ 0 w 13"/>
                <a:gd name="T5" fmla="*/ 137 h 138"/>
                <a:gd name="T6" fmla="*/ 12 w 13"/>
                <a:gd name="T7" fmla="*/ 125 h 138"/>
                <a:gd name="T8" fmla="*/ 12 w 13"/>
                <a:gd name="T9" fmla="*/ 0 h 138"/>
              </a:gdLst>
              <a:ahLst/>
              <a:cxnLst>
                <a:cxn ang="0">
                  <a:pos x="T0" y="T1"/>
                </a:cxn>
                <a:cxn ang="0">
                  <a:pos x="T2" y="T3"/>
                </a:cxn>
                <a:cxn ang="0">
                  <a:pos x="T4" y="T5"/>
                </a:cxn>
                <a:cxn ang="0">
                  <a:pos x="T6" y="T7"/>
                </a:cxn>
                <a:cxn ang="0">
                  <a:pos x="T8" y="T9"/>
                </a:cxn>
              </a:cxnLst>
              <a:rect l="0" t="0" r="r" b="b"/>
              <a:pathLst>
                <a:path w="13" h="138">
                  <a:moveTo>
                    <a:pt x="12" y="0"/>
                  </a:moveTo>
                  <a:lnTo>
                    <a:pt x="0" y="12"/>
                  </a:lnTo>
                  <a:lnTo>
                    <a:pt x="0" y="137"/>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6" name="Freeform 4834">
              <a:extLst>
                <a:ext uri="{FF2B5EF4-FFF2-40B4-BE49-F238E27FC236}">
                  <a16:creationId xmlns:a16="http://schemas.microsoft.com/office/drawing/2014/main" id="{628EDC44-7BA5-66E8-CCDD-86857E18928B}"/>
                </a:ext>
              </a:extLst>
            </p:cNvPr>
            <p:cNvSpPr>
              <a:spLocks noChangeArrowheads="1"/>
            </p:cNvSpPr>
            <p:nvPr/>
          </p:nvSpPr>
          <p:spPr bwMode="auto">
            <a:xfrm>
              <a:off x="15313717" y="8362951"/>
              <a:ext cx="690517" cy="695325"/>
            </a:xfrm>
            <a:custGeom>
              <a:avLst/>
              <a:gdLst>
                <a:gd name="T0" fmla="*/ 1804 w 1919"/>
                <a:gd name="T1" fmla="*/ 0 h 1930"/>
                <a:gd name="T2" fmla="*/ 0 w 1919"/>
                <a:gd name="T3" fmla="*/ 1804 h 1930"/>
                <a:gd name="T4" fmla="*/ 0 w 1919"/>
                <a:gd name="T5" fmla="*/ 1929 h 1930"/>
                <a:gd name="T6" fmla="*/ 1918 w 1919"/>
                <a:gd name="T7" fmla="*/ 22 h 1930"/>
                <a:gd name="T8" fmla="*/ 1804 w 1919"/>
                <a:gd name="T9" fmla="*/ 0 h 1930"/>
              </a:gdLst>
              <a:ahLst/>
              <a:cxnLst>
                <a:cxn ang="0">
                  <a:pos x="T0" y="T1"/>
                </a:cxn>
                <a:cxn ang="0">
                  <a:pos x="T2" y="T3"/>
                </a:cxn>
                <a:cxn ang="0">
                  <a:pos x="T4" y="T5"/>
                </a:cxn>
                <a:cxn ang="0">
                  <a:pos x="T6" y="T7"/>
                </a:cxn>
                <a:cxn ang="0">
                  <a:pos x="T8" y="T9"/>
                </a:cxn>
              </a:cxnLst>
              <a:rect l="0" t="0" r="r" b="b"/>
              <a:pathLst>
                <a:path w="1919" h="1930">
                  <a:moveTo>
                    <a:pt x="1804" y="0"/>
                  </a:moveTo>
                  <a:lnTo>
                    <a:pt x="0" y="1804"/>
                  </a:lnTo>
                  <a:lnTo>
                    <a:pt x="0" y="1929"/>
                  </a:lnTo>
                  <a:lnTo>
                    <a:pt x="1918" y="22"/>
                  </a:lnTo>
                  <a:lnTo>
                    <a:pt x="180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7" name="Freeform 4835">
              <a:extLst>
                <a:ext uri="{FF2B5EF4-FFF2-40B4-BE49-F238E27FC236}">
                  <a16:creationId xmlns:a16="http://schemas.microsoft.com/office/drawing/2014/main" id="{E95DA9A5-0369-1F67-F099-0BF795A5821B}"/>
                </a:ext>
              </a:extLst>
            </p:cNvPr>
            <p:cNvSpPr>
              <a:spLocks noChangeArrowheads="1"/>
            </p:cNvSpPr>
            <p:nvPr/>
          </p:nvSpPr>
          <p:spPr bwMode="auto">
            <a:xfrm>
              <a:off x="15313717" y="8362951"/>
              <a:ext cx="690517" cy="695325"/>
            </a:xfrm>
            <a:custGeom>
              <a:avLst/>
              <a:gdLst>
                <a:gd name="T0" fmla="*/ 1804 w 1919"/>
                <a:gd name="T1" fmla="*/ 0 h 1930"/>
                <a:gd name="T2" fmla="*/ 0 w 1919"/>
                <a:gd name="T3" fmla="*/ 1804 h 1930"/>
                <a:gd name="T4" fmla="*/ 0 w 1919"/>
                <a:gd name="T5" fmla="*/ 1929 h 1930"/>
                <a:gd name="T6" fmla="*/ 1918 w 1919"/>
                <a:gd name="T7" fmla="*/ 22 h 1930"/>
                <a:gd name="T8" fmla="*/ 1804 w 1919"/>
                <a:gd name="T9" fmla="*/ 0 h 1930"/>
              </a:gdLst>
              <a:ahLst/>
              <a:cxnLst>
                <a:cxn ang="0">
                  <a:pos x="T0" y="T1"/>
                </a:cxn>
                <a:cxn ang="0">
                  <a:pos x="T2" y="T3"/>
                </a:cxn>
                <a:cxn ang="0">
                  <a:pos x="T4" y="T5"/>
                </a:cxn>
                <a:cxn ang="0">
                  <a:pos x="T6" y="T7"/>
                </a:cxn>
                <a:cxn ang="0">
                  <a:pos x="T8" y="T9"/>
                </a:cxn>
              </a:cxnLst>
              <a:rect l="0" t="0" r="r" b="b"/>
              <a:pathLst>
                <a:path w="1919" h="1930">
                  <a:moveTo>
                    <a:pt x="1804" y="0"/>
                  </a:moveTo>
                  <a:lnTo>
                    <a:pt x="0" y="1804"/>
                  </a:lnTo>
                  <a:lnTo>
                    <a:pt x="0" y="1929"/>
                  </a:lnTo>
                  <a:lnTo>
                    <a:pt x="1918" y="22"/>
                  </a:lnTo>
                  <a:lnTo>
                    <a:pt x="180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8" name="Freeform 4836">
              <a:extLst>
                <a:ext uri="{FF2B5EF4-FFF2-40B4-BE49-F238E27FC236}">
                  <a16:creationId xmlns:a16="http://schemas.microsoft.com/office/drawing/2014/main" id="{CBCCC0C6-7060-8811-8FCE-EE79DA2B1B35}"/>
                </a:ext>
              </a:extLst>
            </p:cNvPr>
            <p:cNvSpPr>
              <a:spLocks noChangeArrowheads="1"/>
            </p:cNvSpPr>
            <p:nvPr/>
          </p:nvSpPr>
          <p:spPr bwMode="auto">
            <a:xfrm>
              <a:off x="15308954" y="9102726"/>
              <a:ext cx="4763" cy="53975"/>
            </a:xfrm>
            <a:custGeom>
              <a:avLst/>
              <a:gdLst>
                <a:gd name="T0" fmla="*/ 12 w 13"/>
                <a:gd name="T1" fmla="*/ 0 h 149"/>
                <a:gd name="T2" fmla="*/ 0 w 13"/>
                <a:gd name="T3" fmla="*/ 11 h 149"/>
                <a:gd name="T4" fmla="*/ 0 w 13"/>
                <a:gd name="T5" fmla="*/ 148 h 149"/>
                <a:gd name="T6" fmla="*/ 12 w 13"/>
                <a:gd name="T7" fmla="*/ 136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1"/>
                  </a:lnTo>
                  <a:lnTo>
                    <a:pt x="0" y="148"/>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9" name="Freeform 4837">
              <a:extLst>
                <a:ext uri="{FF2B5EF4-FFF2-40B4-BE49-F238E27FC236}">
                  <a16:creationId xmlns:a16="http://schemas.microsoft.com/office/drawing/2014/main" id="{926B2369-221A-8554-2523-BA7679028AD5}"/>
                </a:ext>
              </a:extLst>
            </p:cNvPr>
            <p:cNvSpPr>
              <a:spLocks noChangeArrowheads="1"/>
            </p:cNvSpPr>
            <p:nvPr/>
          </p:nvSpPr>
          <p:spPr bwMode="auto">
            <a:xfrm>
              <a:off x="15308954" y="9102726"/>
              <a:ext cx="4763" cy="53975"/>
            </a:xfrm>
            <a:custGeom>
              <a:avLst/>
              <a:gdLst>
                <a:gd name="T0" fmla="*/ 12 w 13"/>
                <a:gd name="T1" fmla="*/ 0 h 149"/>
                <a:gd name="T2" fmla="*/ 0 w 13"/>
                <a:gd name="T3" fmla="*/ 11 h 149"/>
                <a:gd name="T4" fmla="*/ 0 w 13"/>
                <a:gd name="T5" fmla="*/ 148 h 149"/>
                <a:gd name="T6" fmla="*/ 12 w 13"/>
                <a:gd name="T7" fmla="*/ 136 h 149"/>
                <a:gd name="T8" fmla="*/ 12 w 13"/>
                <a:gd name="T9" fmla="*/ 0 h 149"/>
              </a:gdLst>
              <a:ahLst/>
              <a:cxnLst>
                <a:cxn ang="0">
                  <a:pos x="T0" y="T1"/>
                </a:cxn>
                <a:cxn ang="0">
                  <a:pos x="T2" y="T3"/>
                </a:cxn>
                <a:cxn ang="0">
                  <a:pos x="T4" y="T5"/>
                </a:cxn>
                <a:cxn ang="0">
                  <a:pos x="T6" y="T7"/>
                </a:cxn>
                <a:cxn ang="0">
                  <a:pos x="T8" y="T9"/>
                </a:cxn>
              </a:cxnLst>
              <a:rect l="0" t="0" r="r" b="b"/>
              <a:pathLst>
                <a:path w="13" h="149">
                  <a:moveTo>
                    <a:pt x="12" y="0"/>
                  </a:moveTo>
                  <a:lnTo>
                    <a:pt x="0" y="11"/>
                  </a:lnTo>
                  <a:lnTo>
                    <a:pt x="0" y="148"/>
                  </a:lnTo>
                  <a:lnTo>
                    <a:pt x="12" y="136"/>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0" name="Freeform 4838">
              <a:extLst>
                <a:ext uri="{FF2B5EF4-FFF2-40B4-BE49-F238E27FC236}">
                  <a16:creationId xmlns:a16="http://schemas.microsoft.com/office/drawing/2014/main" id="{BE0ED871-5DF3-D74C-3EAA-C4141A2CA249}"/>
                </a:ext>
              </a:extLst>
            </p:cNvPr>
            <p:cNvSpPr>
              <a:spLocks noChangeArrowheads="1"/>
            </p:cNvSpPr>
            <p:nvPr/>
          </p:nvSpPr>
          <p:spPr bwMode="auto">
            <a:xfrm>
              <a:off x="15313717" y="8383588"/>
              <a:ext cx="760362" cy="768350"/>
            </a:xfrm>
            <a:custGeom>
              <a:avLst/>
              <a:gdLst>
                <a:gd name="T0" fmla="*/ 2009 w 2112"/>
                <a:gd name="T1" fmla="*/ 0 h 2135"/>
                <a:gd name="T2" fmla="*/ 0 w 2112"/>
                <a:gd name="T3" fmla="*/ 1998 h 2135"/>
                <a:gd name="T4" fmla="*/ 0 w 2112"/>
                <a:gd name="T5" fmla="*/ 2134 h 2135"/>
                <a:gd name="T6" fmla="*/ 2111 w 2112"/>
                <a:gd name="T7" fmla="*/ 23 h 2135"/>
                <a:gd name="T8" fmla="*/ 2009 w 2112"/>
                <a:gd name="T9" fmla="*/ 0 h 2135"/>
              </a:gdLst>
              <a:ahLst/>
              <a:cxnLst>
                <a:cxn ang="0">
                  <a:pos x="T0" y="T1"/>
                </a:cxn>
                <a:cxn ang="0">
                  <a:pos x="T2" y="T3"/>
                </a:cxn>
                <a:cxn ang="0">
                  <a:pos x="T4" y="T5"/>
                </a:cxn>
                <a:cxn ang="0">
                  <a:pos x="T6" y="T7"/>
                </a:cxn>
                <a:cxn ang="0">
                  <a:pos x="T8" y="T9"/>
                </a:cxn>
              </a:cxnLst>
              <a:rect l="0" t="0" r="r" b="b"/>
              <a:pathLst>
                <a:path w="2112" h="2135">
                  <a:moveTo>
                    <a:pt x="2009" y="0"/>
                  </a:moveTo>
                  <a:lnTo>
                    <a:pt x="0" y="1998"/>
                  </a:lnTo>
                  <a:lnTo>
                    <a:pt x="0" y="2134"/>
                  </a:lnTo>
                  <a:lnTo>
                    <a:pt x="2111" y="23"/>
                  </a:lnTo>
                  <a:lnTo>
                    <a:pt x="200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1" name="Freeform 4839">
              <a:extLst>
                <a:ext uri="{FF2B5EF4-FFF2-40B4-BE49-F238E27FC236}">
                  <a16:creationId xmlns:a16="http://schemas.microsoft.com/office/drawing/2014/main" id="{A2A0711A-49C8-FD9D-CE2C-B417B07483C9}"/>
                </a:ext>
              </a:extLst>
            </p:cNvPr>
            <p:cNvSpPr>
              <a:spLocks noChangeArrowheads="1"/>
            </p:cNvSpPr>
            <p:nvPr/>
          </p:nvSpPr>
          <p:spPr bwMode="auto">
            <a:xfrm>
              <a:off x="15313717" y="8383588"/>
              <a:ext cx="760362" cy="768350"/>
            </a:xfrm>
            <a:custGeom>
              <a:avLst/>
              <a:gdLst>
                <a:gd name="T0" fmla="*/ 2009 w 2112"/>
                <a:gd name="T1" fmla="*/ 0 h 2135"/>
                <a:gd name="T2" fmla="*/ 0 w 2112"/>
                <a:gd name="T3" fmla="*/ 1998 h 2135"/>
                <a:gd name="T4" fmla="*/ 0 w 2112"/>
                <a:gd name="T5" fmla="*/ 2134 h 2135"/>
                <a:gd name="T6" fmla="*/ 2111 w 2112"/>
                <a:gd name="T7" fmla="*/ 23 h 2135"/>
                <a:gd name="T8" fmla="*/ 2009 w 2112"/>
                <a:gd name="T9" fmla="*/ 0 h 2135"/>
              </a:gdLst>
              <a:ahLst/>
              <a:cxnLst>
                <a:cxn ang="0">
                  <a:pos x="T0" y="T1"/>
                </a:cxn>
                <a:cxn ang="0">
                  <a:pos x="T2" y="T3"/>
                </a:cxn>
                <a:cxn ang="0">
                  <a:pos x="T4" y="T5"/>
                </a:cxn>
                <a:cxn ang="0">
                  <a:pos x="T6" y="T7"/>
                </a:cxn>
                <a:cxn ang="0">
                  <a:pos x="T8" y="T9"/>
                </a:cxn>
              </a:cxnLst>
              <a:rect l="0" t="0" r="r" b="b"/>
              <a:pathLst>
                <a:path w="2112" h="2135">
                  <a:moveTo>
                    <a:pt x="2009" y="0"/>
                  </a:moveTo>
                  <a:lnTo>
                    <a:pt x="0" y="1998"/>
                  </a:lnTo>
                  <a:lnTo>
                    <a:pt x="0" y="2134"/>
                  </a:lnTo>
                  <a:lnTo>
                    <a:pt x="2111" y="23"/>
                  </a:lnTo>
                  <a:lnTo>
                    <a:pt x="200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2" name="Freeform 4840">
              <a:extLst>
                <a:ext uri="{FF2B5EF4-FFF2-40B4-BE49-F238E27FC236}">
                  <a16:creationId xmlns:a16="http://schemas.microsoft.com/office/drawing/2014/main" id="{0B3F52D7-9AE2-D4EF-05CB-49EC74AD8F42}"/>
                </a:ext>
              </a:extLst>
            </p:cNvPr>
            <p:cNvSpPr>
              <a:spLocks noChangeArrowheads="1"/>
            </p:cNvSpPr>
            <p:nvPr/>
          </p:nvSpPr>
          <p:spPr bwMode="auto">
            <a:xfrm>
              <a:off x="15308954" y="9196388"/>
              <a:ext cx="4763" cy="49212"/>
            </a:xfrm>
            <a:custGeom>
              <a:avLst/>
              <a:gdLst>
                <a:gd name="T0" fmla="*/ 12 w 13"/>
                <a:gd name="T1" fmla="*/ 0 h 138"/>
                <a:gd name="T2" fmla="*/ 0 w 13"/>
                <a:gd name="T3" fmla="*/ 12 h 138"/>
                <a:gd name="T4" fmla="*/ 0 w 13"/>
                <a:gd name="T5" fmla="*/ 137 h 138"/>
                <a:gd name="T6" fmla="*/ 12 w 13"/>
                <a:gd name="T7" fmla="*/ 125 h 138"/>
                <a:gd name="T8" fmla="*/ 12 w 13"/>
                <a:gd name="T9" fmla="*/ 0 h 138"/>
              </a:gdLst>
              <a:ahLst/>
              <a:cxnLst>
                <a:cxn ang="0">
                  <a:pos x="T0" y="T1"/>
                </a:cxn>
                <a:cxn ang="0">
                  <a:pos x="T2" y="T3"/>
                </a:cxn>
                <a:cxn ang="0">
                  <a:pos x="T4" y="T5"/>
                </a:cxn>
                <a:cxn ang="0">
                  <a:pos x="T6" y="T7"/>
                </a:cxn>
                <a:cxn ang="0">
                  <a:pos x="T8" y="T9"/>
                </a:cxn>
              </a:cxnLst>
              <a:rect l="0" t="0" r="r" b="b"/>
              <a:pathLst>
                <a:path w="13" h="138">
                  <a:moveTo>
                    <a:pt x="12" y="0"/>
                  </a:moveTo>
                  <a:lnTo>
                    <a:pt x="0" y="12"/>
                  </a:lnTo>
                  <a:lnTo>
                    <a:pt x="0" y="137"/>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3" name="Freeform 4841">
              <a:extLst>
                <a:ext uri="{FF2B5EF4-FFF2-40B4-BE49-F238E27FC236}">
                  <a16:creationId xmlns:a16="http://schemas.microsoft.com/office/drawing/2014/main" id="{D6315027-DFD4-98C3-0493-588AF05B0A6F}"/>
                </a:ext>
              </a:extLst>
            </p:cNvPr>
            <p:cNvSpPr>
              <a:spLocks noChangeArrowheads="1"/>
            </p:cNvSpPr>
            <p:nvPr/>
          </p:nvSpPr>
          <p:spPr bwMode="auto">
            <a:xfrm>
              <a:off x="15308954" y="9196388"/>
              <a:ext cx="4763" cy="49212"/>
            </a:xfrm>
            <a:custGeom>
              <a:avLst/>
              <a:gdLst>
                <a:gd name="T0" fmla="*/ 12 w 13"/>
                <a:gd name="T1" fmla="*/ 0 h 138"/>
                <a:gd name="T2" fmla="*/ 0 w 13"/>
                <a:gd name="T3" fmla="*/ 12 h 138"/>
                <a:gd name="T4" fmla="*/ 0 w 13"/>
                <a:gd name="T5" fmla="*/ 137 h 138"/>
                <a:gd name="T6" fmla="*/ 12 w 13"/>
                <a:gd name="T7" fmla="*/ 125 h 138"/>
                <a:gd name="T8" fmla="*/ 12 w 13"/>
                <a:gd name="T9" fmla="*/ 0 h 138"/>
              </a:gdLst>
              <a:ahLst/>
              <a:cxnLst>
                <a:cxn ang="0">
                  <a:pos x="T0" y="T1"/>
                </a:cxn>
                <a:cxn ang="0">
                  <a:pos x="T2" y="T3"/>
                </a:cxn>
                <a:cxn ang="0">
                  <a:pos x="T4" y="T5"/>
                </a:cxn>
                <a:cxn ang="0">
                  <a:pos x="T6" y="T7"/>
                </a:cxn>
                <a:cxn ang="0">
                  <a:pos x="T8" y="T9"/>
                </a:cxn>
              </a:cxnLst>
              <a:rect l="0" t="0" r="r" b="b"/>
              <a:pathLst>
                <a:path w="13" h="138">
                  <a:moveTo>
                    <a:pt x="12" y="0"/>
                  </a:moveTo>
                  <a:lnTo>
                    <a:pt x="0" y="12"/>
                  </a:lnTo>
                  <a:lnTo>
                    <a:pt x="0" y="137"/>
                  </a:lnTo>
                  <a:lnTo>
                    <a:pt x="12" y="125"/>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4" name="Freeform 4842">
              <a:extLst>
                <a:ext uri="{FF2B5EF4-FFF2-40B4-BE49-F238E27FC236}">
                  <a16:creationId xmlns:a16="http://schemas.microsoft.com/office/drawing/2014/main" id="{8B861AB6-1C04-9035-E2BA-422A93F1FCC6}"/>
                </a:ext>
              </a:extLst>
            </p:cNvPr>
            <p:cNvSpPr>
              <a:spLocks noChangeArrowheads="1"/>
            </p:cNvSpPr>
            <p:nvPr/>
          </p:nvSpPr>
          <p:spPr bwMode="auto">
            <a:xfrm>
              <a:off x="15313717" y="8404225"/>
              <a:ext cx="833383" cy="838200"/>
            </a:xfrm>
            <a:custGeom>
              <a:avLst/>
              <a:gdLst>
                <a:gd name="T0" fmla="*/ 2213 w 2316"/>
                <a:gd name="T1" fmla="*/ 0 h 2328"/>
                <a:gd name="T2" fmla="*/ 0 w 2316"/>
                <a:gd name="T3" fmla="*/ 2202 h 2328"/>
                <a:gd name="T4" fmla="*/ 0 w 2316"/>
                <a:gd name="T5" fmla="*/ 2327 h 2328"/>
                <a:gd name="T6" fmla="*/ 2315 w 2316"/>
                <a:gd name="T7" fmla="*/ 22 h 2328"/>
                <a:gd name="T8" fmla="*/ 2213 w 2316"/>
                <a:gd name="T9" fmla="*/ 0 h 2328"/>
              </a:gdLst>
              <a:ahLst/>
              <a:cxnLst>
                <a:cxn ang="0">
                  <a:pos x="T0" y="T1"/>
                </a:cxn>
                <a:cxn ang="0">
                  <a:pos x="T2" y="T3"/>
                </a:cxn>
                <a:cxn ang="0">
                  <a:pos x="T4" y="T5"/>
                </a:cxn>
                <a:cxn ang="0">
                  <a:pos x="T6" y="T7"/>
                </a:cxn>
                <a:cxn ang="0">
                  <a:pos x="T8" y="T9"/>
                </a:cxn>
              </a:cxnLst>
              <a:rect l="0" t="0" r="r" b="b"/>
              <a:pathLst>
                <a:path w="2316" h="2328">
                  <a:moveTo>
                    <a:pt x="2213" y="0"/>
                  </a:moveTo>
                  <a:lnTo>
                    <a:pt x="0" y="2202"/>
                  </a:lnTo>
                  <a:lnTo>
                    <a:pt x="0" y="2327"/>
                  </a:lnTo>
                  <a:lnTo>
                    <a:pt x="2315" y="22"/>
                  </a:lnTo>
                  <a:lnTo>
                    <a:pt x="22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5" name="Freeform 4843">
              <a:extLst>
                <a:ext uri="{FF2B5EF4-FFF2-40B4-BE49-F238E27FC236}">
                  <a16:creationId xmlns:a16="http://schemas.microsoft.com/office/drawing/2014/main" id="{50301E73-A1FD-6525-EA59-A8A87FB19149}"/>
                </a:ext>
              </a:extLst>
            </p:cNvPr>
            <p:cNvSpPr>
              <a:spLocks noChangeArrowheads="1"/>
            </p:cNvSpPr>
            <p:nvPr/>
          </p:nvSpPr>
          <p:spPr bwMode="auto">
            <a:xfrm>
              <a:off x="15313717" y="8404225"/>
              <a:ext cx="833383" cy="838200"/>
            </a:xfrm>
            <a:custGeom>
              <a:avLst/>
              <a:gdLst>
                <a:gd name="T0" fmla="*/ 2213 w 2316"/>
                <a:gd name="T1" fmla="*/ 0 h 2328"/>
                <a:gd name="T2" fmla="*/ 0 w 2316"/>
                <a:gd name="T3" fmla="*/ 2202 h 2328"/>
                <a:gd name="T4" fmla="*/ 0 w 2316"/>
                <a:gd name="T5" fmla="*/ 2327 h 2328"/>
                <a:gd name="T6" fmla="*/ 2315 w 2316"/>
                <a:gd name="T7" fmla="*/ 22 h 2328"/>
                <a:gd name="T8" fmla="*/ 2213 w 2316"/>
                <a:gd name="T9" fmla="*/ 0 h 2328"/>
              </a:gdLst>
              <a:ahLst/>
              <a:cxnLst>
                <a:cxn ang="0">
                  <a:pos x="T0" y="T1"/>
                </a:cxn>
                <a:cxn ang="0">
                  <a:pos x="T2" y="T3"/>
                </a:cxn>
                <a:cxn ang="0">
                  <a:pos x="T4" y="T5"/>
                </a:cxn>
                <a:cxn ang="0">
                  <a:pos x="T6" y="T7"/>
                </a:cxn>
                <a:cxn ang="0">
                  <a:pos x="T8" y="T9"/>
                </a:cxn>
              </a:cxnLst>
              <a:rect l="0" t="0" r="r" b="b"/>
              <a:pathLst>
                <a:path w="2316" h="2328">
                  <a:moveTo>
                    <a:pt x="2213" y="0"/>
                  </a:moveTo>
                  <a:lnTo>
                    <a:pt x="0" y="2202"/>
                  </a:lnTo>
                  <a:lnTo>
                    <a:pt x="0" y="2327"/>
                  </a:lnTo>
                  <a:lnTo>
                    <a:pt x="2315" y="22"/>
                  </a:lnTo>
                  <a:lnTo>
                    <a:pt x="22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6" name="Freeform 4844">
              <a:extLst>
                <a:ext uri="{FF2B5EF4-FFF2-40B4-BE49-F238E27FC236}">
                  <a16:creationId xmlns:a16="http://schemas.microsoft.com/office/drawing/2014/main" id="{B07D2D28-B0AA-093C-26D8-D43CC5E3B6CB}"/>
                </a:ext>
              </a:extLst>
            </p:cNvPr>
            <p:cNvSpPr>
              <a:spLocks noChangeArrowheads="1"/>
            </p:cNvSpPr>
            <p:nvPr/>
          </p:nvSpPr>
          <p:spPr bwMode="auto">
            <a:xfrm>
              <a:off x="15308954" y="9286876"/>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7" name="Freeform 4845">
              <a:extLst>
                <a:ext uri="{FF2B5EF4-FFF2-40B4-BE49-F238E27FC236}">
                  <a16:creationId xmlns:a16="http://schemas.microsoft.com/office/drawing/2014/main" id="{8D92CB74-EF80-E583-1C21-916F190ABCD6}"/>
                </a:ext>
              </a:extLst>
            </p:cNvPr>
            <p:cNvSpPr>
              <a:spLocks noChangeArrowheads="1"/>
            </p:cNvSpPr>
            <p:nvPr/>
          </p:nvSpPr>
          <p:spPr bwMode="auto">
            <a:xfrm>
              <a:off x="15308954" y="9286876"/>
              <a:ext cx="4763" cy="53975"/>
            </a:xfrm>
            <a:custGeom>
              <a:avLst/>
              <a:gdLst>
                <a:gd name="T0" fmla="*/ 12 w 13"/>
                <a:gd name="T1" fmla="*/ 0 h 148"/>
                <a:gd name="T2" fmla="*/ 0 w 13"/>
                <a:gd name="T3" fmla="*/ 11 h 148"/>
                <a:gd name="T4" fmla="*/ 0 w 13"/>
                <a:gd name="T5" fmla="*/ 147 h 148"/>
                <a:gd name="T6" fmla="*/ 12 w 13"/>
                <a:gd name="T7" fmla="*/ 136 h 148"/>
                <a:gd name="T8" fmla="*/ 12 w 13"/>
                <a:gd name="T9" fmla="*/ 0 h 148"/>
              </a:gdLst>
              <a:ahLst/>
              <a:cxnLst>
                <a:cxn ang="0">
                  <a:pos x="T0" y="T1"/>
                </a:cxn>
                <a:cxn ang="0">
                  <a:pos x="T2" y="T3"/>
                </a:cxn>
                <a:cxn ang="0">
                  <a:pos x="T4" y="T5"/>
                </a:cxn>
                <a:cxn ang="0">
                  <a:pos x="T6" y="T7"/>
                </a:cxn>
                <a:cxn ang="0">
                  <a:pos x="T8" y="T9"/>
                </a:cxn>
              </a:cxnLst>
              <a:rect l="0" t="0" r="r" b="b"/>
              <a:pathLst>
                <a:path w="13" h="148">
                  <a:moveTo>
                    <a:pt x="12" y="0"/>
                  </a:moveTo>
                  <a:lnTo>
                    <a:pt x="0" y="11"/>
                  </a:lnTo>
                  <a:lnTo>
                    <a:pt x="0" y="147"/>
                  </a:lnTo>
                  <a:lnTo>
                    <a:pt x="12" y="136"/>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8" name="Freeform 4846">
              <a:extLst>
                <a:ext uri="{FF2B5EF4-FFF2-40B4-BE49-F238E27FC236}">
                  <a16:creationId xmlns:a16="http://schemas.microsoft.com/office/drawing/2014/main" id="{328F1440-2397-6D0B-02C1-4DC6D3ED0B23}"/>
                </a:ext>
              </a:extLst>
            </p:cNvPr>
            <p:cNvSpPr>
              <a:spLocks noChangeArrowheads="1"/>
            </p:cNvSpPr>
            <p:nvPr/>
          </p:nvSpPr>
          <p:spPr bwMode="auto">
            <a:xfrm>
              <a:off x="15313717" y="8424864"/>
              <a:ext cx="903228" cy="911225"/>
            </a:xfrm>
            <a:custGeom>
              <a:avLst/>
              <a:gdLst>
                <a:gd name="T0" fmla="*/ 2406 w 2509"/>
                <a:gd name="T1" fmla="*/ 0 h 2532"/>
                <a:gd name="T2" fmla="*/ 0 w 2509"/>
                <a:gd name="T3" fmla="*/ 2395 h 2532"/>
                <a:gd name="T4" fmla="*/ 0 w 2509"/>
                <a:gd name="T5" fmla="*/ 2531 h 2532"/>
                <a:gd name="T6" fmla="*/ 2508 w 2509"/>
                <a:gd name="T7" fmla="*/ 22 h 2532"/>
                <a:gd name="T8" fmla="*/ 2406 w 2509"/>
                <a:gd name="T9" fmla="*/ 0 h 2532"/>
              </a:gdLst>
              <a:ahLst/>
              <a:cxnLst>
                <a:cxn ang="0">
                  <a:pos x="T0" y="T1"/>
                </a:cxn>
                <a:cxn ang="0">
                  <a:pos x="T2" y="T3"/>
                </a:cxn>
                <a:cxn ang="0">
                  <a:pos x="T4" y="T5"/>
                </a:cxn>
                <a:cxn ang="0">
                  <a:pos x="T6" y="T7"/>
                </a:cxn>
                <a:cxn ang="0">
                  <a:pos x="T8" y="T9"/>
                </a:cxn>
              </a:cxnLst>
              <a:rect l="0" t="0" r="r" b="b"/>
              <a:pathLst>
                <a:path w="2509" h="2532">
                  <a:moveTo>
                    <a:pt x="2406" y="0"/>
                  </a:moveTo>
                  <a:lnTo>
                    <a:pt x="0" y="2395"/>
                  </a:lnTo>
                  <a:lnTo>
                    <a:pt x="0" y="2531"/>
                  </a:lnTo>
                  <a:lnTo>
                    <a:pt x="2508" y="22"/>
                  </a:lnTo>
                  <a:lnTo>
                    <a:pt x="24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9" name="Freeform 4847">
              <a:extLst>
                <a:ext uri="{FF2B5EF4-FFF2-40B4-BE49-F238E27FC236}">
                  <a16:creationId xmlns:a16="http://schemas.microsoft.com/office/drawing/2014/main" id="{549C96F8-BD31-69D3-5939-500ECCCA7A94}"/>
                </a:ext>
              </a:extLst>
            </p:cNvPr>
            <p:cNvSpPr>
              <a:spLocks noChangeArrowheads="1"/>
            </p:cNvSpPr>
            <p:nvPr/>
          </p:nvSpPr>
          <p:spPr bwMode="auto">
            <a:xfrm>
              <a:off x="15313717" y="8424864"/>
              <a:ext cx="903228" cy="911225"/>
            </a:xfrm>
            <a:custGeom>
              <a:avLst/>
              <a:gdLst>
                <a:gd name="T0" fmla="*/ 2406 w 2509"/>
                <a:gd name="T1" fmla="*/ 0 h 2532"/>
                <a:gd name="T2" fmla="*/ 0 w 2509"/>
                <a:gd name="T3" fmla="*/ 2395 h 2532"/>
                <a:gd name="T4" fmla="*/ 0 w 2509"/>
                <a:gd name="T5" fmla="*/ 2531 h 2532"/>
                <a:gd name="T6" fmla="*/ 2508 w 2509"/>
                <a:gd name="T7" fmla="*/ 22 h 2532"/>
                <a:gd name="T8" fmla="*/ 2406 w 2509"/>
                <a:gd name="T9" fmla="*/ 0 h 2532"/>
              </a:gdLst>
              <a:ahLst/>
              <a:cxnLst>
                <a:cxn ang="0">
                  <a:pos x="T0" y="T1"/>
                </a:cxn>
                <a:cxn ang="0">
                  <a:pos x="T2" y="T3"/>
                </a:cxn>
                <a:cxn ang="0">
                  <a:pos x="T4" y="T5"/>
                </a:cxn>
                <a:cxn ang="0">
                  <a:pos x="T6" y="T7"/>
                </a:cxn>
                <a:cxn ang="0">
                  <a:pos x="T8" y="T9"/>
                </a:cxn>
              </a:cxnLst>
              <a:rect l="0" t="0" r="r" b="b"/>
              <a:pathLst>
                <a:path w="2509" h="2532">
                  <a:moveTo>
                    <a:pt x="2406" y="0"/>
                  </a:moveTo>
                  <a:lnTo>
                    <a:pt x="0" y="2395"/>
                  </a:lnTo>
                  <a:lnTo>
                    <a:pt x="0" y="2531"/>
                  </a:lnTo>
                  <a:lnTo>
                    <a:pt x="2508" y="22"/>
                  </a:lnTo>
                  <a:lnTo>
                    <a:pt x="24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0" name="Freeform 4848">
              <a:extLst>
                <a:ext uri="{FF2B5EF4-FFF2-40B4-BE49-F238E27FC236}">
                  <a16:creationId xmlns:a16="http://schemas.microsoft.com/office/drawing/2014/main" id="{708DFFFF-E173-2B70-B62B-722A9D1E7B89}"/>
                </a:ext>
              </a:extLst>
            </p:cNvPr>
            <p:cNvSpPr>
              <a:spLocks noChangeArrowheads="1"/>
            </p:cNvSpPr>
            <p:nvPr/>
          </p:nvSpPr>
          <p:spPr bwMode="auto">
            <a:xfrm>
              <a:off x="15308954" y="9380538"/>
              <a:ext cx="38098" cy="17462"/>
            </a:xfrm>
            <a:custGeom>
              <a:avLst/>
              <a:gdLst>
                <a:gd name="T0" fmla="*/ 12 w 104"/>
                <a:gd name="T1" fmla="*/ 0 h 47"/>
                <a:gd name="T2" fmla="*/ 0 w 104"/>
                <a:gd name="T3" fmla="*/ 11 h 47"/>
                <a:gd name="T4" fmla="*/ 0 w 104"/>
                <a:gd name="T5" fmla="*/ 11 h 47"/>
                <a:gd name="T6" fmla="*/ 103 w 104"/>
                <a:gd name="T7" fmla="*/ 46 h 47"/>
                <a:gd name="T8" fmla="*/ 103 w 104"/>
                <a:gd name="T9" fmla="*/ 34 h 47"/>
                <a:gd name="T10" fmla="*/ 12 w 104"/>
                <a:gd name="T11" fmla="*/ 11 h 47"/>
                <a:gd name="T12" fmla="*/ 12 w 10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4" h="47">
                  <a:moveTo>
                    <a:pt x="12" y="0"/>
                  </a:moveTo>
                  <a:lnTo>
                    <a:pt x="0" y="11"/>
                  </a:lnTo>
                  <a:lnTo>
                    <a:pt x="0" y="11"/>
                  </a:lnTo>
                  <a:lnTo>
                    <a:pt x="103" y="46"/>
                  </a:lnTo>
                  <a:lnTo>
                    <a:pt x="103" y="34"/>
                  </a:lnTo>
                  <a:lnTo>
                    <a:pt x="12"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1" name="Freeform 4849">
              <a:extLst>
                <a:ext uri="{FF2B5EF4-FFF2-40B4-BE49-F238E27FC236}">
                  <a16:creationId xmlns:a16="http://schemas.microsoft.com/office/drawing/2014/main" id="{0F844AEB-3AB4-1A23-5DFE-1E9A32D3D5BE}"/>
                </a:ext>
              </a:extLst>
            </p:cNvPr>
            <p:cNvSpPr>
              <a:spLocks noChangeArrowheads="1"/>
            </p:cNvSpPr>
            <p:nvPr/>
          </p:nvSpPr>
          <p:spPr bwMode="auto">
            <a:xfrm>
              <a:off x="15308954" y="9380538"/>
              <a:ext cx="38098" cy="17462"/>
            </a:xfrm>
            <a:custGeom>
              <a:avLst/>
              <a:gdLst>
                <a:gd name="T0" fmla="*/ 12 w 104"/>
                <a:gd name="T1" fmla="*/ 0 h 47"/>
                <a:gd name="T2" fmla="*/ 0 w 104"/>
                <a:gd name="T3" fmla="*/ 11 h 47"/>
                <a:gd name="T4" fmla="*/ 0 w 104"/>
                <a:gd name="T5" fmla="*/ 11 h 47"/>
                <a:gd name="T6" fmla="*/ 103 w 104"/>
                <a:gd name="T7" fmla="*/ 46 h 47"/>
                <a:gd name="T8" fmla="*/ 103 w 104"/>
                <a:gd name="T9" fmla="*/ 34 h 47"/>
                <a:gd name="T10" fmla="*/ 12 w 104"/>
                <a:gd name="T11" fmla="*/ 11 h 47"/>
                <a:gd name="T12" fmla="*/ 12 w 10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4" h="47">
                  <a:moveTo>
                    <a:pt x="12" y="0"/>
                  </a:moveTo>
                  <a:lnTo>
                    <a:pt x="0" y="11"/>
                  </a:lnTo>
                  <a:lnTo>
                    <a:pt x="0" y="11"/>
                  </a:lnTo>
                  <a:lnTo>
                    <a:pt x="103" y="46"/>
                  </a:lnTo>
                  <a:lnTo>
                    <a:pt x="103" y="34"/>
                  </a:lnTo>
                  <a:lnTo>
                    <a:pt x="12"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2" name="Freeform 4850">
              <a:extLst>
                <a:ext uri="{FF2B5EF4-FFF2-40B4-BE49-F238E27FC236}">
                  <a16:creationId xmlns:a16="http://schemas.microsoft.com/office/drawing/2014/main" id="{33D75918-8702-6D8D-687E-09EBA8203B0D}"/>
                </a:ext>
              </a:extLst>
            </p:cNvPr>
            <p:cNvSpPr>
              <a:spLocks noChangeArrowheads="1"/>
            </p:cNvSpPr>
            <p:nvPr/>
          </p:nvSpPr>
          <p:spPr bwMode="auto">
            <a:xfrm>
              <a:off x="15313717" y="8445500"/>
              <a:ext cx="976248" cy="947738"/>
            </a:xfrm>
            <a:custGeom>
              <a:avLst/>
              <a:gdLst>
                <a:gd name="T0" fmla="*/ 2610 w 2714"/>
                <a:gd name="T1" fmla="*/ 0 h 2634"/>
                <a:gd name="T2" fmla="*/ 0 w 2714"/>
                <a:gd name="T3" fmla="*/ 2599 h 2634"/>
                <a:gd name="T4" fmla="*/ 0 w 2714"/>
                <a:gd name="T5" fmla="*/ 2610 h 2634"/>
                <a:gd name="T6" fmla="*/ 91 w 2714"/>
                <a:gd name="T7" fmla="*/ 2633 h 2634"/>
                <a:gd name="T8" fmla="*/ 2713 w 2714"/>
                <a:gd name="T9" fmla="*/ 22 h 2634"/>
                <a:gd name="T10" fmla="*/ 2610 w 2714"/>
                <a:gd name="T11" fmla="*/ 0 h 2634"/>
              </a:gdLst>
              <a:ahLst/>
              <a:cxnLst>
                <a:cxn ang="0">
                  <a:pos x="T0" y="T1"/>
                </a:cxn>
                <a:cxn ang="0">
                  <a:pos x="T2" y="T3"/>
                </a:cxn>
                <a:cxn ang="0">
                  <a:pos x="T4" y="T5"/>
                </a:cxn>
                <a:cxn ang="0">
                  <a:pos x="T6" y="T7"/>
                </a:cxn>
                <a:cxn ang="0">
                  <a:pos x="T8" y="T9"/>
                </a:cxn>
                <a:cxn ang="0">
                  <a:pos x="T10" y="T11"/>
                </a:cxn>
              </a:cxnLst>
              <a:rect l="0" t="0" r="r" b="b"/>
              <a:pathLst>
                <a:path w="2714" h="2634">
                  <a:moveTo>
                    <a:pt x="2610" y="0"/>
                  </a:moveTo>
                  <a:lnTo>
                    <a:pt x="0" y="2599"/>
                  </a:lnTo>
                  <a:lnTo>
                    <a:pt x="0" y="2610"/>
                  </a:lnTo>
                  <a:lnTo>
                    <a:pt x="91" y="2633"/>
                  </a:lnTo>
                  <a:lnTo>
                    <a:pt x="2713" y="22"/>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3" name="Freeform 4851">
              <a:extLst>
                <a:ext uri="{FF2B5EF4-FFF2-40B4-BE49-F238E27FC236}">
                  <a16:creationId xmlns:a16="http://schemas.microsoft.com/office/drawing/2014/main" id="{A98F2581-D80B-FE36-5D4D-A7472AB3E03C}"/>
                </a:ext>
              </a:extLst>
            </p:cNvPr>
            <p:cNvSpPr>
              <a:spLocks noChangeArrowheads="1"/>
            </p:cNvSpPr>
            <p:nvPr/>
          </p:nvSpPr>
          <p:spPr bwMode="auto">
            <a:xfrm>
              <a:off x="15313717" y="8445500"/>
              <a:ext cx="976248" cy="947738"/>
            </a:xfrm>
            <a:custGeom>
              <a:avLst/>
              <a:gdLst>
                <a:gd name="T0" fmla="*/ 2610 w 2714"/>
                <a:gd name="T1" fmla="*/ 0 h 2634"/>
                <a:gd name="T2" fmla="*/ 0 w 2714"/>
                <a:gd name="T3" fmla="*/ 2599 h 2634"/>
                <a:gd name="T4" fmla="*/ 0 w 2714"/>
                <a:gd name="T5" fmla="*/ 2610 h 2634"/>
                <a:gd name="T6" fmla="*/ 91 w 2714"/>
                <a:gd name="T7" fmla="*/ 2633 h 2634"/>
                <a:gd name="T8" fmla="*/ 2713 w 2714"/>
                <a:gd name="T9" fmla="*/ 22 h 2634"/>
                <a:gd name="T10" fmla="*/ 2610 w 2714"/>
                <a:gd name="T11" fmla="*/ 0 h 2634"/>
              </a:gdLst>
              <a:ahLst/>
              <a:cxnLst>
                <a:cxn ang="0">
                  <a:pos x="T0" y="T1"/>
                </a:cxn>
                <a:cxn ang="0">
                  <a:pos x="T2" y="T3"/>
                </a:cxn>
                <a:cxn ang="0">
                  <a:pos x="T4" y="T5"/>
                </a:cxn>
                <a:cxn ang="0">
                  <a:pos x="T6" y="T7"/>
                </a:cxn>
                <a:cxn ang="0">
                  <a:pos x="T8" y="T9"/>
                </a:cxn>
                <a:cxn ang="0">
                  <a:pos x="T10" y="T11"/>
                </a:cxn>
              </a:cxnLst>
              <a:rect l="0" t="0" r="r" b="b"/>
              <a:pathLst>
                <a:path w="2714" h="2634">
                  <a:moveTo>
                    <a:pt x="2610" y="0"/>
                  </a:moveTo>
                  <a:lnTo>
                    <a:pt x="0" y="2599"/>
                  </a:lnTo>
                  <a:lnTo>
                    <a:pt x="0" y="2610"/>
                  </a:lnTo>
                  <a:lnTo>
                    <a:pt x="91" y="2633"/>
                  </a:lnTo>
                  <a:lnTo>
                    <a:pt x="2713" y="22"/>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4" name="Freeform 4852">
              <a:extLst>
                <a:ext uri="{FF2B5EF4-FFF2-40B4-BE49-F238E27FC236}">
                  <a16:creationId xmlns:a16="http://schemas.microsoft.com/office/drawing/2014/main" id="{F476AA5F-0AE6-E965-2DA4-79CF3AEA2317}"/>
                </a:ext>
              </a:extLst>
            </p:cNvPr>
            <p:cNvSpPr>
              <a:spLocks noChangeArrowheads="1"/>
            </p:cNvSpPr>
            <p:nvPr/>
          </p:nvSpPr>
          <p:spPr bwMode="auto">
            <a:xfrm>
              <a:off x="15378800" y="9404350"/>
              <a:ext cx="41272" cy="12700"/>
            </a:xfrm>
            <a:custGeom>
              <a:avLst/>
              <a:gdLst>
                <a:gd name="T0" fmla="*/ 12 w 115"/>
                <a:gd name="T1" fmla="*/ 0 h 35"/>
                <a:gd name="T2" fmla="*/ 0 w 115"/>
                <a:gd name="T3" fmla="*/ 0 h 35"/>
                <a:gd name="T4" fmla="*/ 102 w 115"/>
                <a:gd name="T5" fmla="*/ 34 h 35"/>
                <a:gd name="T6" fmla="*/ 114 w 115"/>
                <a:gd name="T7" fmla="*/ 23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2" y="34"/>
                  </a:lnTo>
                  <a:lnTo>
                    <a:pt x="114"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5" name="Freeform 4853">
              <a:extLst>
                <a:ext uri="{FF2B5EF4-FFF2-40B4-BE49-F238E27FC236}">
                  <a16:creationId xmlns:a16="http://schemas.microsoft.com/office/drawing/2014/main" id="{51F4B704-0C78-8C59-F267-AF81C1D663BE}"/>
                </a:ext>
              </a:extLst>
            </p:cNvPr>
            <p:cNvSpPr>
              <a:spLocks noChangeArrowheads="1"/>
            </p:cNvSpPr>
            <p:nvPr/>
          </p:nvSpPr>
          <p:spPr bwMode="auto">
            <a:xfrm>
              <a:off x="15378800" y="9404350"/>
              <a:ext cx="41272" cy="12700"/>
            </a:xfrm>
            <a:custGeom>
              <a:avLst/>
              <a:gdLst>
                <a:gd name="T0" fmla="*/ 12 w 115"/>
                <a:gd name="T1" fmla="*/ 0 h 35"/>
                <a:gd name="T2" fmla="*/ 0 w 115"/>
                <a:gd name="T3" fmla="*/ 0 h 35"/>
                <a:gd name="T4" fmla="*/ 102 w 115"/>
                <a:gd name="T5" fmla="*/ 34 h 35"/>
                <a:gd name="T6" fmla="*/ 114 w 115"/>
                <a:gd name="T7" fmla="*/ 23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2" y="34"/>
                  </a:lnTo>
                  <a:lnTo>
                    <a:pt x="114"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6" name="Freeform 4854">
              <a:extLst>
                <a:ext uri="{FF2B5EF4-FFF2-40B4-BE49-F238E27FC236}">
                  <a16:creationId xmlns:a16="http://schemas.microsoft.com/office/drawing/2014/main" id="{9632F6D5-0B38-26D8-CCAE-54A6EB2DE2EC}"/>
                </a:ext>
              </a:extLst>
            </p:cNvPr>
            <p:cNvSpPr>
              <a:spLocks noChangeArrowheads="1"/>
            </p:cNvSpPr>
            <p:nvPr/>
          </p:nvSpPr>
          <p:spPr bwMode="auto">
            <a:xfrm>
              <a:off x="15381975" y="8464551"/>
              <a:ext cx="976249" cy="949325"/>
            </a:xfrm>
            <a:custGeom>
              <a:avLst/>
              <a:gdLst>
                <a:gd name="T0" fmla="*/ 2610 w 2714"/>
                <a:gd name="T1" fmla="*/ 0 h 2635"/>
                <a:gd name="T2" fmla="*/ 0 w 2714"/>
                <a:gd name="T3" fmla="*/ 2611 h 2635"/>
                <a:gd name="T4" fmla="*/ 102 w 2714"/>
                <a:gd name="T5" fmla="*/ 2634 h 2635"/>
                <a:gd name="T6" fmla="*/ 2713 w 2714"/>
                <a:gd name="T7" fmla="*/ 23 h 2635"/>
                <a:gd name="T8" fmla="*/ 2610 w 2714"/>
                <a:gd name="T9" fmla="*/ 0 h 2635"/>
              </a:gdLst>
              <a:ahLst/>
              <a:cxnLst>
                <a:cxn ang="0">
                  <a:pos x="T0" y="T1"/>
                </a:cxn>
                <a:cxn ang="0">
                  <a:pos x="T2" y="T3"/>
                </a:cxn>
                <a:cxn ang="0">
                  <a:pos x="T4" y="T5"/>
                </a:cxn>
                <a:cxn ang="0">
                  <a:pos x="T6" y="T7"/>
                </a:cxn>
                <a:cxn ang="0">
                  <a:pos x="T8" y="T9"/>
                </a:cxn>
              </a:cxnLst>
              <a:rect l="0" t="0" r="r" b="b"/>
              <a:pathLst>
                <a:path w="2714" h="2635">
                  <a:moveTo>
                    <a:pt x="2610" y="0"/>
                  </a:moveTo>
                  <a:lnTo>
                    <a:pt x="0" y="2611"/>
                  </a:lnTo>
                  <a:lnTo>
                    <a:pt x="102" y="2634"/>
                  </a:lnTo>
                  <a:lnTo>
                    <a:pt x="2713" y="23"/>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7" name="Freeform 4855">
              <a:extLst>
                <a:ext uri="{FF2B5EF4-FFF2-40B4-BE49-F238E27FC236}">
                  <a16:creationId xmlns:a16="http://schemas.microsoft.com/office/drawing/2014/main" id="{ED7E053B-29C6-5550-88EF-E6E2F08CFF7A}"/>
                </a:ext>
              </a:extLst>
            </p:cNvPr>
            <p:cNvSpPr>
              <a:spLocks noChangeArrowheads="1"/>
            </p:cNvSpPr>
            <p:nvPr/>
          </p:nvSpPr>
          <p:spPr bwMode="auto">
            <a:xfrm>
              <a:off x="15381975" y="8464551"/>
              <a:ext cx="976249" cy="949325"/>
            </a:xfrm>
            <a:custGeom>
              <a:avLst/>
              <a:gdLst>
                <a:gd name="T0" fmla="*/ 2610 w 2714"/>
                <a:gd name="T1" fmla="*/ 0 h 2635"/>
                <a:gd name="T2" fmla="*/ 0 w 2714"/>
                <a:gd name="T3" fmla="*/ 2611 h 2635"/>
                <a:gd name="T4" fmla="*/ 102 w 2714"/>
                <a:gd name="T5" fmla="*/ 2634 h 2635"/>
                <a:gd name="T6" fmla="*/ 2713 w 2714"/>
                <a:gd name="T7" fmla="*/ 23 h 2635"/>
                <a:gd name="T8" fmla="*/ 2610 w 2714"/>
                <a:gd name="T9" fmla="*/ 0 h 2635"/>
              </a:gdLst>
              <a:ahLst/>
              <a:cxnLst>
                <a:cxn ang="0">
                  <a:pos x="T0" y="T1"/>
                </a:cxn>
                <a:cxn ang="0">
                  <a:pos x="T2" y="T3"/>
                </a:cxn>
                <a:cxn ang="0">
                  <a:pos x="T4" y="T5"/>
                </a:cxn>
                <a:cxn ang="0">
                  <a:pos x="T6" y="T7"/>
                </a:cxn>
                <a:cxn ang="0">
                  <a:pos x="T8" y="T9"/>
                </a:cxn>
              </a:cxnLst>
              <a:rect l="0" t="0" r="r" b="b"/>
              <a:pathLst>
                <a:path w="2714" h="2635">
                  <a:moveTo>
                    <a:pt x="2610" y="0"/>
                  </a:moveTo>
                  <a:lnTo>
                    <a:pt x="0" y="2611"/>
                  </a:lnTo>
                  <a:lnTo>
                    <a:pt x="102" y="2634"/>
                  </a:lnTo>
                  <a:lnTo>
                    <a:pt x="2713" y="23"/>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8" name="Freeform 4856">
              <a:extLst>
                <a:ext uri="{FF2B5EF4-FFF2-40B4-BE49-F238E27FC236}">
                  <a16:creationId xmlns:a16="http://schemas.microsoft.com/office/drawing/2014/main" id="{2C1BE684-7E42-F740-587B-7CEF3B9DF321}"/>
                </a:ext>
              </a:extLst>
            </p:cNvPr>
            <p:cNvSpPr>
              <a:spLocks noChangeArrowheads="1"/>
            </p:cNvSpPr>
            <p:nvPr/>
          </p:nvSpPr>
          <p:spPr bwMode="auto">
            <a:xfrm>
              <a:off x="15451820" y="9424988"/>
              <a:ext cx="38098" cy="12700"/>
            </a:xfrm>
            <a:custGeom>
              <a:avLst/>
              <a:gdLst>
                <a:gd name="T0" fmla="*/ 0 w 104"/>
                <a:gd name="T1" fmla="*/ 0 h 35"/>
                <a:gd name="T2" fmla="*/ 0 w 104"/>
                <a:gd name="T3" fmla="*/ 0 h 35"/>
                <a:gd name="T4" fmla="*/ 103 w 104"/>
                <a:gd name="T5" fmla="*/ 34 h 35"/>
                <a:gd name="T6" fmla="*/ 103 w 104"/>
                <a:gd name="T7" fmla="*/ 23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9" name="Freeform 4857">
              <a:extLst>
                <a:ext uri="{FF2B5EF4-FFF2-40B4-BE49-F238E27FC236}">
                  <a16:creationId xmlns:a16="http://schemas.microsoft.com/office/drawing/2014/main" id="{D5FF6704-EA2C-872A-6804-6FB4B4307C3E}"/>
                </a:ext>
              </a:extLst>
            </p:cNvPr>
            <p:cNvSpPr>
              <a:spLocks noChangeArrowheads="1"/>
            </p:cNvSpPr>
            <p:nvPr/>
          </p:nvSpPr>
          <p:spPr bwMode="auto">
            <a:xfrm>
              <a:off x="15451820" y="9424988"/>
              <a:ext cx="38098" cy="12700"/>
            </a:xfrm>
            <a:custGeom>
              <a:avLst/>
              <a:gdLst>
                <a:gd name="T0" fmla="*/ 0 w 104"/>
                <a:gd name="T1" fmla="*/ 0 h 35"/>
                <a:gd name="T2" fmla="*/ 0 w 104"/>
                <a:gd name="T3" fmla="*/ 0 h 35"/>
                <a:gd name="T4" fmla="*/ 103 w 104"/>
                <a:gd name="T5" fmla="*/ 34 h 35"/>
                <a:gd name="T6" fmla="*/ 103 w 104"/>
                <a:gd name="T7" fmla="*/ 23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0" name="Freeform 4858">
              <a:extLst>
                <a:ext uri="{FF2B5EF4-FFF2-40B4-BE49-F238E27FC236}">
                  <a16:creationId xmlns:a16="http://schemas.microsoft.com/office/drawing/2014/main" id="{717B0C93-5240-617D-EBAD-5F56C6370937}"/>
                </a:ext>
              </a:extLst>
            </p:cNvPr>
            <p:cNvSpPr>
              <a:spLocks noChangeArrowheads="1"/>
            </p:cNvSpPr>
            <p:nvPr/>
          </p:nvSpPr>
          <p:spPr bwMode="auto">
            <a:xfrm>
              <a:off x="15451820" y="8485189"/>
              <a:ext cx="981011" cy="949325"/>
            </a:xfrm>
            <a:custGeom>
              <a:avLst/>
              <a:gdLst>
                <a:gd name="T0" fmla="*/ 2623 w 2726"/>
                <a:gd name="T1" fmla="*/ 0 h 2635"/>
                <a:gd name="T2" fmla="*/ 0 w 2726"/>
                <a:gd name="T3" fmla="*/ 2611 h 2635"/>
                <a:gd name="T4" fmla="*/ 103 w 2726"/>
                <a:gd name="T5" fmla="*/ 2634 h 2635"/>
                <a:gd name="T6" fmla="*/ 2725 w 2726"/>
                <a:gd name="T7" fmla="*/ 23 h 2635"/>
                <a:gd name="T8" fmla="*/ 2623 w 2726"/>
                <a:gd name="T9" fmla="*/ 0 h 2635"/>
              </a:gdLst>
              <a:ahLst/>
              <a:cxnLst>
                <a:cxn ang="0">
                  <a:pos x="T0" y="T1"/>
                </a:cxn>
                <a:cxn ang="0">
                  <a:pos x="T2" y="T3"/>
                </a:cxn>
                <a:cxn ang="0">
                  <a:pos x="T4" y="T5"/>
                </a:cxn>
                <a:cxn ang="0">
                  <a:pos x="T6" y="T7"/>
                </a:cxn>
                <a:cxn ang="0">
                  <a:pos x="T8" y="T9"/>
                </a:cxn>
              </a:cxnLst>
              <a:rect l="0" t="0" r="r" b="b"/>
              <a:pathLst>
                <a:path w="2726" h="2635">
                  <a:moveTo>
                    <a:pt x="2623" y="0"/>
                  </a:moveTo>
                  <a:lnTo>
                    <a:pt x="0" y="2611"/>
                  </a:lnTo>
                  <a:lnTo>
                    <a:pt x="103" y="2634"/>
                  </a:lnTo>
                  <a:lnTo>
                    <a:pt x="2725" y="23"/>
                  </a:lnTo>
                  <a:lnTo>
                    <a:pt x="2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1" name="Freeform 4859">
              <a:extLst>
                <a:ext uri="{FF2B5EF4-FFF2-40B4-BE49-F238E27FC236}">
                  <a16:creationId xmlns:a16="http://schemas.microsoft.com/office/drawing/2014/main" id="{4500B5EA-3342-6FF3-4199-326117C581C4}"/>
                </a:ext>
              </a:extLst>
            </p:cNvPr>
            <p:cNvSpPr>
              <a:spLocks noChangeArrowheads="1"/>
            </p:cNvSpPr>
            <p:nvPr/>
          </p:nvSpPr>
          <p:spPr bwMode="auto">
            <a:xfrm>
              <a:off x="15451820" y="8485189"/>
              <a:ext cx="981011" cy="949325"/>
            </a:xfrm>
            <a:custGeom>
              <a:avLst/>
              <a:gdLst>
                <a:gd name="T0" fmla="*/ 2623 w 2726"/>
                <a:gd name="T1" fmla="*/ 0 h 2635"/>
                <a:gd name="T2" fmla="*/ 0 w 2726"/>
                <a:gd name="T3" fmla="*/ 2611 h 2635"/>
                <a:gd name="T4" fmla="*/ 103 w 2726"/>
                <a:gd name="T5" fmla="*/ 2634 h 2635"/>
                <a:gd name="T6" fmla="*/ 2725 w 2726"/>
                <a:gd name="T7" fmla="*/ 23 h 2635"/>
                <a:gd name="T8" fmla="*/ 2623 w 2726"/>
                <a:gd name="T9" fmla="*/ 0 h 2635"/>
              </a:gdLst>
              <a:ahLst/>
              <a:cxnLst>
                <a:cxn ang="0">
                  <a:pos x="T0" y="T1"/>
                </a:cxn>
                <a:cxn ang="0">
                  <a:pos x="T2" y="T3"/>
                </a:cxn>
                <a:cxn ang="0">
                  <a:pos x="T4" y="T5"/>
                </a:cxn>
                <a:cxn ang="0">
                  <a:pos x="T6" y="T7"/>
                </a:cxn>
                <a:cxn ang="0">
                  <a:pos x="T8" y="T9"/>
                </a:cxn>
              </a:cxnLst>
              <a:rect l="0" t="0" r="r" b="b"/>
              <a:pathLst>
                <a:path w="2726" h="2635">
                  <a:moveTo>
                    <a:pt x="2623" y="0"/>
                  </a:moveTo>
                  <a:lnTo>
                    <a:pt x="0" y="2611"/>
                  </a:lnTo>
                  <a:lnTo>
                    <a:pt x="103" y="2634"/>
                  </a:lnTo>
                  <a:lnTo>
                    <a:pt x="2725" y="23"/>
                  </a:lnTo>
                  <a:lnTo>
                    <a:pt x="2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2" name="Freeform 4860">
              <a:extLst>
                <a:ext uri="{FF2B5EF4-FFF2-40B4-BE49-F238E27FC236}">
                  <a16:creationId xmlns:a16="http://schemas.microsoft.com/office/drawing/2014/main" id="{0A535CCD-1BC3-09D8-8E99-FCC453FF62CC}"/>
                </a:ext>
              </a:extLst>
            </p:cNvPr>
            <p:cNvSpPr>
              <a:spLocks noChangeArrowheads="1"/>
            </p:cNvSpPr>
            <p:nvPr/>
          </p:nvSpPr>
          <p:spPr bwMode="auto">
            <a:xfrm>
              <a:off x="15521666" y="9445625"/>
              <a:ext cx="41272" cy="12700"/>
            </a:xfrm>
            <a:custGeom>
              <a:avLst/>
              <a:gdLst>
                <a:gd name="T0" fmla="*/ 12 w 115"/>
                <a:gd name="T1" fmla="*/ 0 h 35"/>
                <a:gd name="T2" fmla="*/ 0 w 115"/>
                <a:gd name="T3" fmla="*/ 0 h 35"/>
                <a:gd name="T4" fmla="*/ 103 w 115"/>
                <a:gd name="T5" fmla="*/ 34 h 35"/>
                <a:gd name="T6" fmla="*/ 114 w 115"/>
                <a:gd name="T7" fmla="*/ 22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3" name="Freeform 4861">
              <a:extLst>
                <a:ext uri="{FF2B5EF4-FFF2-40B4-BE49-F238E27FC236}">
                  <a16:creationId xmlns:a16="http://schemas.microsoft.com/office/drawing/2014/main" id="{3DF4C3A6-D43E-FEEF-03BA-E38BDD97FDC0}"/>
                </a:ext>
              </a:extLst>
            </p:cNvPr>
            <p:cNvSpPr>
              <a:spLocks noChangeArrowheads="1"/>
            </p:cNvSpPr>
            <p:nvPr/>
          </p:nvSpPr>
          <p:spPr bwMode="auto">
            <a:xfrm>
              <a:off x="15521666" y="9445625"/>
              <a:ext cx="41272" cy="12700"/>
            </a:xfrm>
            <a:custGeom>
              <a:avLst/>
              <a:gdLst>
                <a:gd name="T0" fmla="*/ 12 w 115"/>
                <a:gd name="T1" fmla="*/ 0 h 35"/>
                <a:gd name="T2" fmla="*/ 0 w 115"/>
                <a:gd name="T3" fmla="*/ 0 h 35"/>
                <a:gd name="T4" fmla="*/ 103 w 115"/>
                <a:gd name="T5" fmla="*/ 34 h 35"/>
                <a:gd name="T6" fmla="*/ 114 w 115"/>
                <a:gd name="T7" fmla="*/ 22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4" name="Freeform 4862">
              <a:extLst>
                <a:ext uri="{FF2B5EF4-FFF2-40B4-BE49-F238E27FC236}">
                  <a16:creationId xmlns:a16="http://schemas.microsoft.com/office/drawing/2014/main" id="{8A80CCF1-233D-75F3-7FB8-7A74E6E7C3A9}"/>
                </a:ext>
              </a:extLst>
            </p:cNvPr>
            <p:cNvSpPr>
              <a:spLocks noChangeArrowheads="1"/>
            </p:cNvSpPr>
            <p:nvPr/>
          </p:nvSpPr>
          <p:spPr bwMode="auto">
            <a:xfrm>
              <a:off x="15524841" y="8501063"/>
              <a:ext cx="976249" cy="952500"/>
            </a:xfrm>
            <a:custGeom>
              <a:avLst/>
              <a:gdLst>
                <a:gd name="T0" fmla="*/ 2611 w 2714"/>
                <a:gd name="T1" fmla="*/ 0 h 2646"/>
                <a:gd name="T2" fmla="*/ 0 w 2714"/>
                <a:gd name="T3" fmla="*/ 2623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3"/>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5" name="Freeform 4863">
              <a:extLst>
                <a:ext uri="{FF2B5EF4-FFF2-40B4-BE49-F238E27FC236}">
                  <a16:creationId xmlns:a16="http://schemas.microsoft.com/office/drawing/2014/main" id="{566E5633-E70A-D6E6-84D3-8E8B8CE46606}"/>
                </a:ext>
              </a:extLst>
            </p:cNvPr>
            <p:cNvSpPr>
              <a:spLocks noChangeArrowheads="1"/>
            </p:cNvSpPr>
            <p:nvPr/>
          </p:nvSpPr>
          <p:spPr bwMode="auto">
            <a:xfrm>
              <a:off x="15524841" y="8501063"/>
              <a:ext cx="976249" cy="952500"/>
            </a:xfrm>
            <a:custGeom>
              <a:avLst/>
              <a:gdLst>
                <a:gd name="T0" fmla="*/ 2611 w 2714"/>
                <a:gd name="T1" fmla="*/ 0 h 2646"/>
                <a:gd name="T2" fmla="*/ 0 w 2714"/>
                <a:gd name="T3" fmla="*/ 2623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3"/>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6" name="Freeform 4864">
              <a:extLst>
                <a:ext uri="{FF2B5EF4-FFF2-40B4-BE49-F238E27FC236}">
                  <a16:creationId xmlns:a16="http://schemas.microsoft.com/office/drawing/2014/main" id="{39D15B14-8007-2823-87EF-AF24A247EF5A}"/>
                </a:ext>
              </a:extLst>
            </p:cNvPr>
            <p:cNvSpPr>
              <a:spLocks noChangeArrowheads="1"/>
            </p:cNvSpPr>
            <p:nvPr/>
          </p:nvSpPr>
          <p:spPr bwMode="auto">
            <a:xfrm>
              <a:off x="15594686" y="9466263"/>
              <a:ext cx="36511" cy="12700"/>
            </a:xfrm>
            <a:custGeom>
              <a:avLst/>
              <a:gdLst>
                <a:gd name="T0" fmla="*/ 0 w 103"/>
                <a:gd name="T1" fmla="*/ 0 h 36"/>
                <a:gd name="T2" fmla="*/ 0 w 103"/>
                <a:gd name="T3" fmla="*/ 0 h 36"/>
                <a:gd name="T4" fmla="*/ 102 w 103"/>
                <a:gd name="T5" fmla="*/ 35 h 36"/>
                <a:gd name="T6" fmla="*/ 102 w 103"/>
                <a:gd name="T7" fmla="*/ 23 h 36"/>
                <a:gd name="T8" fmla="*/ 0 w 103"/>
                <a:gd name="T9" fmla="*/ 0 h 36"/>
              </a:gdLst>
              <a:ahLst/>
              <a:cxnLst>
                <a:cxn ang="0">
                  <a:pos x="T0" y="T1"/>
                </a:cxn>
                <a:cxn ang="0">
                  <a:pos x="T2" y="T3"/>
                </a:cxn>
                <a:cxn ang="0">
                  <a:pos x="T4" y="T5"/>
                </a:cxn>
                <a:cxn ang="0">
                  <a:pos x="T6" y="T7"/>
                </a:cxn>
                <a:cxn ang="0">
                  <a:pos x="T8" y="T9"/>
                </a:cxn>
              </a:cxnLst>
              <a:rect l="0" t="0" r="r" b="b"/>
              <a:pathLst>
                <a:path w="103" h="36">
                  <a:moveTo>
                    <a:pt x="0" y="0"/>
                  </a:moveTo>
                  <a:lnTo>
                    <a:pt x="0" y="0"/>
                  </a:lnTo>
                  <a:lnTo>
                    <a:pt x="102" y="35"/>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7" name="Freeform 4865">
              <a:extLst>
                <a:ext uri="{FF2B5EF4-FFF2-40B4-BE49-F238E27FC236}">
                  <a16:creationId xmlns:a16="http://schemas.microsoft.com/office/drawing/2014/main" id="{322FA81B-1F92-4B0F-8E9D-47FAC4C97415}"/>
                </a:ext>
              </a:extLst>
            </p:cNvPr>
            <p:cNvSpPr>
              <a:spLocks noChangeArrowheads="1"/>
            </p:cNvSpPr>
            <p:nvPr/>
          </p:nvSpPr>
          <p:spPr bwMode="auto">
            <a:xfrm>
              <a:off x="15594686" y="9466263"/>
              <a:ext cx="36511" cy="12700"/>
            </a:xfrm>
            <a:custGeom>
              <a:avLst/>
              <a:gdLst>
                <a:gd name="T0" fmla="*/ 0 w 103"/>
                <a:gd name="T1" fmla="*/ 0 h 36"/>
                <a:gd name="T2" fmla="*/ 0 w 103"/>
                <a:gd name="T3" fmla="*/ 0 h 36"/>
                <a:gd name="T4" fmla="*/ 102 w 103"/>
                <a:gd name="T5" fmla="*/ 35 h 36"/>
                <a:gd name="T6" fmla="*/ 102 w 103"/>
                <a:gd name="T7" fmla="*/ 23 h 36"/>
                <a:gd name="T8" fmla="*/ 0 w 103"/>
                <a:gd name="T9" fmla="*/ 0 h 36"/>
              </a:gdLst>
              <a:ahLst/>
              <a:cxnLst>
                <a:cxn ang="0">
                  <a:pos x="T0" y="T1"/>
                </a:cxn>
                <a:cxn ang="0">
                  <a:pos x="T2" y="T3"/>
                </a:cxn>
                <a:cxn ang="0">
                  <a:pos x="T4" y="T5"/>
                </a:cxn>
                <a:cxn ang="0">
                  <a:pos x="T6" y="T7"/>
                </a:cxn>
                <a:cxn ang="0">
                  <a:pos x="T8" y="T9"/>
                </a:cxn>
              </a:cxnLst>
              <a:rect l="0" t="0" r="r" b="b"/>
              <a:pathLst>
                <a:path w="103" h="36">
                  <a:moveTo>
                    <a:pt x="0" y="0"/>
                  </a:moveTo>
                  <a:lnTo>
                    <a:pt x="0" y="0"/>
                  </a:lnTo>
                  <a:lnTo>
                    <a:pt x="102" y="35"/>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8" name="Freeform 4866">
              <a:extLst>
                <a:ext uri="{FF2B5EF4-FFF2-40B4-BE49-F238E27FC236}">
                  <a16:creationId xmlns:a16="http://schemas.microsoft.com/office/drawing/2014/main" id="{AD269D51-49FE-2D56-1F90-D7B2367B9B32}"/>
                </a:ext>
              </a:extLst>
            </p:cNvPr>
            <p:cNvSpPr>
              <a:spLocks noChangeArrowheads="1"/>
            </p:cNvSpPr>
            <p:nvPr/>
          </p:nvSpPr>
          <p:spPr bwMode="auto">
            <a:xfrm>
              <a:off x="15594686" y="8521700"/>
              <a:ext cx="981011" cy="952500"/>
            </a:xfrm>
            <a:custGeom>
              <a:avLst/>
              <a:gdLst>
                <a:gd name="T0" fmla="*/ 2622 w 2725"/>
                <a:gd name="T1" fmla="*/ 0 h 2646"/>
                <a:gd name="T2" fmla="*/ 0 w 2725"/>
                <a:gd name="T3" fmla="*/ 2622 h 2646"/>
                <a:gd name="T4" fmla="*/ 102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02"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9" name="Freeform 4867">
              <a:extLst>
                <a:ext uri="{FF2B5EF4-FFF2-40B4-BE49-F238E27FC236}">
                  <a16:creationId xmlns:a16="http://schemas.microsoft.com/office/drawing/2014/main" id="{890ABF15-475F-C222-1DDF-49B778FF046E}"/>
                </a:ext>
              </a:extLst>
            </p:cNvPr>
            <p:cNvSpPr>
              <a:spLocks noChangeArrowheads="1"/>
            </p:cNvSpPr>
            <p:nvPr/>
          </p:nvSpPr>
          <p:spPr bwMode="auto">
            <a:xfrm>
              <a:off x="15594686" y="8521700"/>
              <a:ext cx="981011" cy="952500"/>
            </a:xfrm>
            <a:custGeom>
              <a:avLst/>
              <a:gdLst>
                <a:gd name="T0" fmla="*/ 2622 w 2725"/>
                <a:gd name="T1" fmla="*/ 0 h 2646"/>
                <a:gd name="T2" fmla="*/ 0 w 2725"/>
                <a:gd name="T3" fmla="*/ 2622 h 2646"/>
                <a:gd name="T4" fmla="*/ 102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02"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0" name="Freeform 4868">
              <a:extLst>
                <a:ext uri="{FF2B5EF4-FFF2-40B4-BE49-F238E27FC236}">
                  <a16:creationId xmlns:a16="http://schemas.microsoft.com/office/drawing/2014/main" id="{6D70DA1C-4BF3-FE49-E8DA-FAC0DEAB4ACE}"/>
                </a:ext>
              </a:extLst>
            </p:cNvPr>
            <p:cNvSpPr>
              <a:spLocks noChangeArrowheads="1"/>
            </p:cNvSpPr>
            <p:nvPr/>
          </p:nvSpPr>
          <p:spPr bwMode="auto">
            <a:xfrm>
              <a:off x="15664532" y="9486900"/>
              <a:ext cx="41272" cy="12700"/>
            </a:xfrm>
            <a:custGeom>
              <a:avLst/>
              <a:gdLst>
                <a:gd name="T0" fmla="*/ 11 w 114"/>
                <a:gd name="T1" fmla="*/ 0 h 35"/>
                <a:gd name="T2" fmla="*/ 0 w 114"/>
                <a:gd name="T3" fmla="*/ 0 h 35"/>
                <a:gd name="T4" fmla="*/ 102 w 114"/>
                <a:gd name="T5" fmla="*/ 34 h 35"/>
                <a:gd name="T6" fmla="*/ 113 w 114"/>
                <a:gd name="T7" fmla="*/ 23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0"/>
                  </a:lnTo>
                  <a:lnTo>
                    <a:pt x="102" y="34"/>
                  </a:lnTo>
                  <a:lnTo>
                    <a:pt x="113"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1" name="Freeform 4869">
              <a:extLst>
                <a:ext uri="{FF2B5EF4-FFF2-40B4-BE49-F238E27FC236}">
                  <a16:creationId xmlns:a16="http://schemas.microsoft.com/office/drawing/2014/main" id="{8B4535C9-746C-16C4-5251-C2987D39BDBD}"/>
                </a:ext>
              </a:extLst>
            </p:cNvPr>
            <p:cNvSpPr>
              <a:spLocks noChangeArrowheads="1"/>
            </p:cNvSpPr>
            <p:nvPr/>
          </p:nvSpPr>
          <p:spPr bwMode="auto">
            <a:xfrm>
              <a:off x="15664532" y="9486900"/>
              <a:ext cx="41272" cy="12700"/>
            </a:xfrm>
            <a:custGeom>
              <a:avLst/>
              <a:gdLst>
                <a:gd name="T0" fmla="*/ 11 w 114"/>
                <a:gd name="T1" fmla="*/ 0 h 35"/>
                <a:gd name="T2" fmla="*/ 0 w 114"/>
                <a:gd name="T3" fmla="*/ 0 h 35"/>
                <a:gd name="T4" fmla="*/ 102 w 114"/>
                <a:gd name="T5" fmla="*/ 34 h 35"/>
                <a:gd name="T6" fmla="*/ 113 w 114"/>
                <a:gd name="T7" fmla="*/ 23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0"/>
                  </a:lnTo>
                  <a:lnTo>
                    <a:pt x="102" y="34"/>
                  </a:lnTo>
                  <a:lnTo>
                    <a:pt x="113"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2" name="Freeform 4870">
              <a:extLst>
                <a:ext uri="{FF2B5EF4-FFF2-40B4-BE49-F238E27FC236}">
                  <a16:creationId xmlns:a16="http://schemas.microsoft.com/office/drawing/2014/main" id="{59D3B40A-C8FC-4CE4-13E2-9F61B2EA9AD5}"/>
                </a:ext>
              </a:extLst>
            </p:cNvPr>
            <p:cNvSpPr>
              <a:spLocks noChangeArrowheads="1"/>
            </p:cNvSpPr>
            <p:nvPr/>
          </p:nvSpPr>
          <p:spPr bwMode="auto">
            <a:xfrm>
              <a:off x="15667706" y="8542338"/>
              <a:ext cx="976249" cy="952500"/>
            </a:xfrm>
            <a:custGeom>
              <a:avLst/>
              <a:gdLst>
                <a:gd name="T0" fmla="*/ 2611 w 2714"/>
                <a:gd name="T1" fmla="*/ 0 h 2646"/>
                <a:gd name="T2" fmla="*/ 0 w 2714"/>
                <a:gd name="T3" fmla="*/ 2622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3" name="Freeform 4871">
              <a:extLst>
                <a:ext uri="{FF2B5EF4-FFF2-40B4-BE49-F238E27FC236}">
                  <a16:creationId xmlns:a16="http://schemas.microsoft.com/office/drawing/2014/main" id="{A9B0935B-4DC4-E1EA-C455-FAE1B502D6BE}"/>
                </a:ext>
              </a:extLst>
            </p:cNvPr>
            <p:cNvSpPr>
              <a:spLocks noChangeArrowheads="1"/>
            </p:cNvSpPr>
            <p:nvPr/>
          </p:nvSpPr>
          <p:spPr bwMode="auto">
            <a:xfrm>
              <a:off x="15667706" y="8542338"/>
              <a:ext cx="976249" cy="952500"/>
            </a:xfrm>
            <a:custGeom>
              <a:avLst/>
              <a:gdLst>
                <a:gd name="T0" fmla="*/ 2611 w 2714"/>
                <a:gd name="T1" fmla="*/ 0 h 2646"/>
                <a:gd name="T2" fmla="*/ 0 w 2714"/>
                <a:gd name="T3" fmla="*/ 2622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4" name="Freeform 4872">
              <a:extLst>
                <a:ext uri="{FF2B5EF4-FFF2-40B4-BE49-F238E27FC236}">
                  <a16:creationId xmlns:a16="http://schemas.microsoft.com/office/drawing/2014/main" id="{459A5481-B029-404D-6547-4D4676FDF5E0}"/>
                </a:ext>
              </a:extLst>
            </p:cNvPr>
            <p:cNvSpPr>
              <a:spLocks noChangeArrowheads="1"/>
            </p:cNvSpPr>
            <p:nvPr/>
          </p:nvSpPr>
          <p:spPr bwMode="auto">
            <a:xfrm>
              <a:off x="15737552" y="9507538"/>
              <a:ext cx="36511"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5" name="Freeform 4873">
              <a:extLst>
                <a:ext uri="{FF2B5EF4-FFF2-40B4-BE49-F238E27FC236}">
                  <a16:creationId xmlns:a16="http://schemas.microsoft.com/office/drawing/2014/main" id="{E1D2AA35-3898-12A2-99F2-71BABC157B37}"/>
                </a:ext>
              </a:extLst>
            </p:cNvPr>
            <p:cNvSpPr>
              <a:spLocks noChangeArrowheads="1"/>
            </p:cNvSpPr>
            <p:nvPr/>
          </p:nvSpPr>
          <p:spPr bwMode="auto">
            <a:xfrm>
              <a:off x="15737552" y="9507538"/>
              <a:ext cx="36511"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6" name="Freeform 4874">
              <a:extLst>
                <a:ext uri="{FF2B5EF4-FFF2-40B4-BE49-F238E27FC236}">
                  <a16:creationId xmlns:a16="http://schemas.microsoft.com/office/drawing/2014/main" id="{FDC86BCB-D65C-5F4B-3AAC-253D69C086CD}"/>
                </a:ext>
              </a:extLst>
            </p:cNvPr>
            <p:cNvSpPr>
              <a:spLocks noChangeArrowheads="1"/>
            </p:cNvSpPr>
            <p:nvPr/>
          </p:nvSpPr>
          <p:spPr bwMode="auto">
            <a:xfrm>
              <a:off x="15737552" y="8562975"/>
              <a:ext cx="981011" cy="952500"/>
            </a:xfrm>
            <a:custGeom>
              <a:avLst/>
              <a:gdLst>
                <a:gd name="T0" fmla="*/ 2622 w 2726"/>
                <a:gd name="T1" fmla="*/ 0 h 2646"/>
                <a:gd name="T2" fmla="*/ 0 w 2726"/>
                <a:gd name="T3" fmla="*/ 2622 h 2646"/>
                <a:gd name="T4" fmla="*/ 102 w 2726"/>
                <a:gd name="T5" fmla="*/ 2645 h 2646"/>
                <a:gd name="T6" fmla="*/ 2725 w 2726"/>
                <a:gd name="T7" fmla="*/ 34 h 2646"/>
                <a:gd name="T8" fmla="*/ 2622 w 2726"/>
                <a:gd name="T9" fmla="*/ 0 h 2646"/>
              </a:gdLst>
              <a:ahLst/>
              <a:cxnLst>
                <a:cxn ang="0">
                  <a:pos x="T0" y="T1"/>
                </a:cxn>
                <a:cxn ang="0">
                  <a:pos x="T2" y="T3"/>
                </a:cxn>
                <a:cxn ang="0">
                  <a:pos x="T4" y="T5"/>
                </a:cxn>
                <a:cxn ang="0">
                  <a:pos x="T6" y="T7"/>
                </a:cxn>
                <a:cxn ang="0">
                  <a:pos x="T8" y="T9"/>
                </a:cxn>
              </a:cxnLst>
              <a:rect l="0" t="0" r="r" b="b"/>
              <a:pathLst>
                <a:path w="2726" h="2646">
                  <a:moveTo>
                    <a:pt x="2622" y="0"/>
                  </a:moveTo>
                  <a:lnTo>
                    <a:pt x="0" y="2622"/>
                  </a:lnTo>
                  <a:lnTo>
                    <a:pt x="102" y="2645"/>
                  </a:lnTo>
                  <a:lnTo>
                    <a:pt x="2725"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7" name="Freeform 4875">
              <a:extLst>
                <a:ext uri="{FF2B5EF4-FFF2-40B4-BE49-F238E27FC236}">
                  <a16:creationId xmlns:a16="http://schemas.microsoft.com/office/drawing/2014/main" id="{A869FA3C-B137-0A91-467C-4161960237E5}"/>
                </a:ext>
              </a:extLst>
            </p:cNvPr>
            <p:cNvSpPr>
              <a:spLocks noChangeArrowheads="1"/>
            </p:cNvSpPr>
            <p:nvPr/>
          </p:nvSpPr>
          <p:spPr bwMode="auto">
            <a:xfrm>
              <a:off x="15737552" y="8562975"/>
              <a:ext cx="981011" cy="952500"/>
            </a:xfrm>
            <a:custGeom>
              <a:avLst/>
              <a:gdLst>
                <a:gd name="T0" fmla="*/ 2622 w 2726"/>
                <a:gd name="T1" fmla="*/ 0 h 2646"/>
                <a:gd name="T2" fmla="*/ 0 w 2726"/>
                <a:gd name="T3" fmla="*/ 2622 h 2646"/>
                <a:gd name="T4" fmla="*/ 102 w 2726"/>
                <a:gd name="T5" fmla="*/ 2645 h 2646"/>
                <a:gd name="T6" fmla="*/ 2725 w 2726"/>
                <a:gd name="T7" fmla="*/ 34 h 2646"/>
                <a:gd name="T8" fmla="*/ 2622 w 2726"/>
                <a:gd name="T9" fmla="*/ 0 h 2646"/>
              </a:gdLst>
              <a:ahLst/>
              <a:cxnLst>
                <a:cxn ang="0">
                  <a:pos x="T0" y="T1"/>
                </a:cxn>
                <a:cxn ang="0">
                  <a:pos x="T2" y="T3"/>
                </a:cxn>
                <a:cxn ang="0">
                  <a:pos x="T4" y="T5"/>
                </a:cxn>
                <a:cxn ang="0">
                  <a:pos x="T6" y="T7"/>
                </a:cxn>
                <a:cxn ang="0">
                  <a:pos x="T8" y="T9"/>
                </a:cxn>
              </a:cxnLst>
              <a:rect l="0" t="0" r="r" b="b"/>
              <a:pathLst>
                <a:path w="2726" h="2646">
                  <a:moveTo>
                    <a:pt x="2622" y="0"/>
                  </a:moveTo>
                  <a:lnTo>
                    <a:pt x="0" y="2622"/>
                  </a:lnTo>
                  <a:lnTo>
                    <a:pt x="102" y="2645"/>
                  </a:lnTo>
                  <a:lnTo>
                    <a:pt x="2725"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8" name="Freeform 4876">
              <a:extLst>
                <a:ext uri="{FF2B5EF4-FFF2-40B4-BE49-F238E27FC236}">
                  <a16:creationId xmlns:a16="http://schemas.microsoft.com/office/drawing/2014/main" id="{1C417118-3261-8605-083C-A4D46315F9C5}"/>
                </a:ext>
              </a:extLst>
            </p:cNvPr>
            <p:cNvSpPr>
              <a:spLocks noChangeArrowheads="1"/>
            </p:cNvSpPr>
            <p:nvPr/>
          </p:nvSpPr>
          <p:spPr bwMode="auto">
            <a:xfrm>
              <a:off x="15812159" y="9528175"/>
              <a:ext cx="38098" cy="12700"/>
            </a:xfrm>
            <a:custGeom>
              <a:avLst/>
              <a:gdLst>
                <a:gd name="T0" fmla="*/ 0 w 104"/>
                <a:gd name="T1" fmla="*/ 0 h 35"/>
                <a:gd name="T2" fmla="*/ 0 w 104"/>
                <a:gd name="T3" fmla="*/ 0 h 35"/>
                <a:gd name="T4" fmla="*/ 103 w 104"/>
                <a:gd name="T5" fmla="*/ 34 h 35"/>
                <a:gd name="T6" fmla="*/ 103 w 104"/>
                <a:gd name="T7" fmla="*/ 22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9" name="Freeform 4877">
              <a:extLst>
                <a:ext uri="{FF2B5EF4-FFF2-40B4-BE49-F238E27FC236}">
                  <a16:creationId xmlns:a16="http://schemas.microsoft.com/office/drawing/2014/main" id="{DCC8D887-EF63-CA88-ADF5-E460B682916E}"/>
                </a:ext>
              </a:extLst>
            </p:cNvPr>
            <p:cNvSpPr>
              <a:spLocks noChangeArrowheads="1"/>
            </p:cNvSpPr>
            <p:nvPr/>
          </p:nvSpPr>
          <p:spPr bwMode="auto">
            <a:xfrm>
              <a:off x="15812159" y="9528175"/>
              <a:ext cx="38098" cy="12700"/>
            </a:xfrm>
            <a:custGeom>
              <a:avLst/>
              <a:gdLst>
                <a:gd name="T0" fmla="*/ 0 w 104"/>
                <a:gd name="T1" fmla="*/ 0 h 35"/>
                <a:gd name="T2" fmla="*/ 0 w 104"/>
                <a:gd name="T3" fmla="*/ 0 h 35"/>
                <a:gd name="T4" fmla="*/ 103 w 104"/>
                <a:gd name="T5" fmla="*/ 34 h 35"/>
                <a:gd name="T6" fmla="*/ 103 w 104"/>
                <a:gd name="T7" fmla="*/ 22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0" name="Freeform 4878">
              <a:extLst>
                <a:ext uri="{FF2B5EF4-FFF2-40B4-BE49-F238E27FC236}">
                  <a16:creationId xmlns:a16="http://schemas.microsoft.com/office/drawing/2014/main" id="{10EF6416-68AA-60B6-D712-A790DC67B909}"/>
                </a:ext>
              </a:extLst>
            </p:cNvPr>
            <p:cNvSpPr>
              <a:spLocks noChangeArrowheads="1"/>
            </p:cNvSpPr>
            <p:nvPr/>
          </p:nvSpPr>
          <p:spPr bwMode="auto">
            <a:xfrm>
              <a:off x="15812159" y="8583613"/>
              <a:ext cx="977836" cy="952500"/>
            </a:xfrm>
            <a:custGeom>
              <a:avLst/>
              <a:gdLst>
                <a:gd name="T0" fmla="*/ 2612 w 2715"/>
                <a:gd name="T1" fmla="*/ 0 h 2646"/>
                <a:gd name="T2" fmla="*/ 0 w 2715"/>
                <a:gd name="T3" fmla="*/ 2623 h 2646"/>
                <a:gd name="T4" fmla="*/ 103 w 2715"/>
                <a:gd name="T5" fmla="*/ 2645 h 2646"/>
                <a:gd name="T6" fmla="*/ 2714 w 2715"/>
                <a:gd name="T7" fmla="*/ 35 h 2646"/>
                <a:gd name="T8" fmla="*/ 2612 w 2715"/>
                <a:gd name="T9" fmla="*/ 0 h 2646"/>
              </a:gdLst>
              <a:ahLst/>
              <a:cxnLst>
                <a:cxn ang="0">
                  <a:pos x="T0" y="T1"/>
                </a:cxn>
                <a:cxn ang="0">
                  <a:pos x="T2" y="T3"/>
                </a:cxn>
                <a:cxn ang="0">
                  <a:pos x="T4" y="T5"/>
                </a:cxn>
                <a:cxn ang="0">
                  <a:pos x="T6" y="T7"/>
                </a:cxn>
                <a:cxn ang="0">
                  <a:pos x="T8" y="T9"/>
                </a:cxn>
              </a:cxnLst>
              <a:rect l="0" t="0" r="r" b="b"/>
              <a:pathLst>
                <a:path w="2715" h="2646">
                  <a:moveTo>
                    <a:pt x="2612" y="0"/>
                  </a:moveTo>
                  <a:lnTo>
                    <a:pt x="0" y="2623"/>
                  </a:lnTo>
                  <a:lnTo>
                    <a:pt x="103" y="2645"/>
                  </a:lnTo>
                  <a:lnTo>
                    <a:pt x="2714" y="35"/>
                  </a:lnTo>
                  <a:lnTo>
                    <a:pt x="26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1" name="Freeform 4879">
              <a:extLst>
                <a:ext uri="{FF2B5EF4-FFF2-40B4-BE49-F238E27FC236}">
                  <a16:creationId xmlns:a16="http://schemas.microsoft.com/office/drawing/2014/main" id="{1629336E-5447-08D6-7F0D-D9EA3542100E}"/>
                </a:ext>
              </a:extLst>
            </p:cNvPr>
            <p:cNvSpPr>
              <a:spLocks noChangeArrowheads="1"/>
            </p:cNvSpPr>
            <p:nvPr/>
          </p:nvSpPr>
          <p:spPr bwMode="auto">
            <a:xfrm>
              <a:off x="15812159" y="8583613"/>
              <a:ext cx="977836" cy="952500"/>
            </a:xfrm>
            <a:custGeom>
              <a:avLst/>
              <a:gdLst>
                <a:gd name="T0" fmla="*/ 2612 w 2715"/>
                <a:gd name="T1" fmla="*/ 0 h 2646"/>
                <a:gd name="T2" fmla="*/ 0 w 2715"/>
                <a:gd name="T3" fmla="*/ 2623 h 2646"/>
                <a:gd name="T4" fmla="*/ 103 w 2715"/>
                <a:gd name="T5" fmla="*/ 2645 h 2646"/>
                <a:gd name="T6" fmla="*/ 2714 w 2715"/>
                <a:gd name="T7" fmla="*/ 35 h 2646"/>
                <a:gd name="T8" fmla="*/ 2612 w 2715"/>
                <a:gd name="T9" fmla="*/ 0 h 2646"/>
              </a:gdLst>
              <a:ahLst/>
              <a:cxnLst>
                <a:cxn ang="0">
                  <a:pos x="T0" y="T1"/>
                </a:cxn>
                <a:cxn ang="0">
                  <a:pos x="T2" y="T3"/>
                </a:cxn>
                <a:cxn ang="0">
                  <a:pos x="T4" y="T5"/>
                </a:cxn>
                <a:cxn ang="0">
                  <a:pos x="T6" y="T7"/>
                </a:cxn>
                <a:cxn ang="0">
                  <a:pos x="T8" y="T9"/>
                </a:cxn>
              </a:cxnLst>
              <a:rect l="0" t="0" r="r" b="b"/>
              <a:pathLst>
                <a:path w="2715" h="2646">
                  <a:moveTo>
                    <a:pt x="2612" y="0"/>
                  </a:moveTo>
                  <a:lnTo>
                    <a:pt x="0" y="2623"/>
                  </a:lnTo>
                  <a:lnTo>
                    <a:pt x="103" y="2645"/>
                  </a:lnTo>
                  <a:lnTo>
                    <a:pt x="2714" y="35"/>
                  </a:lnTo>
                  <a:lnTo>
                    <a:pt x="26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2" name="Freeform 4880">
              <a:extLst>
                <a:ext uri="{FF2B5EF4-FFF2-40B4-BE49-F238E27FC236}">
                  <a16:creationId xmlns:a16="http://schemas.microsoft.com/office/drawing/2014/main" id="{264811AE-67E0-7B01-2179-BBA4058E2751}"/>
                </a:ext>
              </a:extLst>
            </p:cNvPr>
            <p:cNvSpPr>
              <a:spLocks noChangeArrowheads="1"/>
            </p:cNvSpPr>
            <p:nvPr/>
          </p:nvSpPr>
          <p:spPr bwMode="auto">
            <a:xfrm>
              <a:off x="15880417" y="9548813"/>
              <a:ext cx="38098" cy="12700"/>
            </a:xfrm>
            <a:custGeom>
              <a:avLst/>
              <a:gdLst>
                <a:gd name="T0" fmla="*/ 0 w 104"/>
                <a:gd name="T1" fmla="*/ 0 h 35"/>
                <a:gd name="T2" fmla="*/ 0 w 104"/>
                <a:gd name="T3" fmla="*/ 0 h 35"/>
                <a:gd name="T4" fmla="*/ 103 w 104"/>
                <a:gd name="T5" fmla="*/ 34 h 35"/>
                <a:gd name="T6" fmla="*/ 103 w 104"/>
                <a:gd name="T7" fmla="*/ 22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3" name="Freeform 4881">
              <a:extLst>
                <a:ext uri="{FF2B5EF4-FFF2-40B4-BE49-F238E27FC236}">
                  <a16:creationId xmlns:a16="http://schemas.microsoft.com/office/drawing/2014/main" id="{EEC2DC09-EBB8-8A2A-3120-1B684563AF4B}"/>
                </a:ext>
              </a:extLst>
            </p:cNvPr>
            <p:cNvSpPr>
              <a:spLocks noChangeArrowheads="1"/>
            </p:cNvSpPr>
            <p:nvPr/>
          </p:nvSpPr>
          <p:spPr bwMode="auto">
            <a:xfrm>
              <a:off x="15880417" y="9548813"/>
              <a:ext cx="38098" cy="12700"/>
            </a:xfrm>
            <a:custGeom>
              <a:avLst/>
              <a:gdLst>
                <a:gd name="T0" fmla="*/ 0 w 104"/>
                <a:gd name="T1" fmla="*/ 0 h 35"/>
                <a:gd name="T2" fmla="*/ 0 w 104"/>
                <a:gd name="T3" fmla="*/ 0 h 35"/>
                <a:gd name="T4" fmla="*/ 103 w 104"/>
                <a:gd name="T5" fmla="*/ 34 h 35"/>
                <a:gd name="T6" fmla="*/ 103 w 104"/>
                <a:gd name="T7" fmla="*/ 22 h 35"/>
                <a:gd name="T8" fmla="*/ 0 w 104"/>
                <a:gd name="T9" fmla="*/ 0 h 35"/>
              </a:gdLst>
              <a:ahLst/>
              <a:cxnLst>
                <a:cxn ang="0">
                  <a:pos x="T0" y="T1"/>
                </a:cxn>
                <a:cxn ang="0">
                  <a:pos x="T2" y="T3"/>
                </a:cxn>
                <a:cxn ang="0">
                  <a:pos x="T4" y="T5"/>
                </a:cxn>
                <a:cxn ang="0">
                  <a:pos x="T6" y="T7"/>
                </a:cxn>
                <a:cxn ang="0">
                  <a:pos x="T8" y="T9"/>
                </a:cxn>
              </a:cxnLst>
              <a:rect l="0" t="0" r="r" b="b"/>
              <a:pathLst>
                <a:path w="104" h="35">
                  <a:moveTo>
                    <a:pt x="0" y="0"/>
                  </a:moveTo>
                  <a:lnTo>
                    <a:pt x="0" y="0"/>
                  </a:lnTo>
                  <a:lnTo>
                    <a:pt x="103" y="34"/>
                  </a:lnTo>
                  <a:lnTo>
                    <a:pt x="103"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4" name="Freeform 4882">
              <a:extLst>
                <a:ext uri="{FF2B5EF4-FFF2-40B4-BE49-F238E27FC236}">
                  <a16:creationId xmlns:a16="http://schemas.microsoft.com/office/drawing/2014/main" id="{99F9DF9F-768C-2D49-C66D-1C3EA24EB307}"/>
                </a:ext>
              </a:extLst>
            </p:cNvPr>
            <p:cNvSpPr>
              <a:spLocks noChangeArrowheads="1"/>
            </p:cNvSpPr>
            <p:nvPr/>
          </p:nvSpPr>
          <p:spPr bwMode="auto">
            <a:xfrm>
              <a:off x="15880417" y="8604250"/>
              <a:ext cx="981011" cy="952500"/>
            </a:xfrm>
            <a:custGeom>
              <a:avLst/>
              <a:gdLst>
                <a:gd name="T0" fmla="*/ 2623 w 2726"/>
                <a:gd name="T1" fmla="*/ 0 h 2646"/>
                <a:gd name="T2" fmla="*/ 0 w 2726"/>
                <a:gd name="T3" fmla="*/ 2623 h 2646"/>
                <a:gd name="T4" fmla="*/ 103 w 2726"/>
                <a:gd name="T5" fmla="*/ 2645 h 2646"/>
                <a:gd name="T6" fmla="*/ 2725 w 2726"/>
                <a:gd name="T7" fmla="*/ 34 h 2646"/>
                <a:gd name="T8" fmla="*/ 2623 w 2726"/>
                <a:gd name="T9" fmla="*/ 0 h 2646"/>
              </a:gdLst>
              <a:ahLst/>
              <a:cxnLst>
                <a:cxn ang="0">
                  <a:pos x="T0" y="T1"/>
                </a:cxn>
                <a:cxn ang="0">
                  <a:pos x="T2" y="T3"/>
                </a:cxn>
                <a:cxn ang="0">
                  <a:pos x="T4" y="T5"/>
                </a:cxn>
                <a:cxn ang="0">
                  <a:pos x="T6" y="T7"/>
                </a:cxn>
                <a:cxn ang="0">
                  <a:pos x="T8" y="T9"/>
                </a:cxn>
              </a:cxnLst>
              <a:rect l="0" t="0" r="r" b="b"/>
              <a:pathLst>
                <a:path w="2726" h="2646">
                  <a:moveTo>
                    <a:pt x="2623" y="0"/>
                  </a:moveTo>
                  <a:lnTo>
                    <a:pt x="0" y="2623"/>
                  </a:lnTo>
                  <a:lnTo>
                    <a:pt x="103" y="2645"/>
                  </a:lnTo>
                  <a:lnTo>
                    <a:pt x="2725" y="34"/>
                  </a:lnTo>
                  <a:lnTo>
                    <a:pt x="2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5" name="Freeform 4883">
              <a:extLst>
                <a:ext uri="{FF2B5EF4-FFF2-40B4-BE49-F238E27FC236}">
                  <a16:creationId xmlns:a16="http://schemas.microsoft.com/office/drawing/2014/main" id="{A4B114E0-D970-E298-F54A-4CA6341F29D8}"/>
                </a:ext>
              </a:extLst>
            </p:cNvPr>
            <p:cNvSpPr>
              <a:spLocks noChangeArrowheads="1"/>
            </p:cNvSpPr>
            <p:nvPr/>
          </p:nvSpPr>
          <p:spPr bwMode="auto">
            <a:xfrm>
              <a:off x="15880417" y="8604250"/>
              <a:ext cx="981011" cy="952500"/>
            </a:xfrm>
            <a:custGeom>
              <a:avLst/>
              <a:gdLst>
                <a:gd name="T0" fmla="*/ 2623 w 2726"/>
                <a:gd name="T1" fmla="*/ 0 h 2646"/>
                <a:gd name="T2" fmla="*/ 0 w 2726"/>
                <a:gd name="T3" fmla="*/ 2623 h 2646"/>
                <a:gd name="T4" fmla="*/ 103 w 2726"/>
                <a:gd name="T5" fmla="*/ 2645 h 2646"/>
                <a:gd name="T6" fmla="*/ 2725 w 2726"/>
                <a:gd name="T7" fmla="*/ 34 h 2646"/>
                <a:gd name="T8" fmla="*/ 2623 w 2726"/>
                <a:gd name="T9" fmla="*/ 0 h 2646"/>
              </a:gdLst>
              <a:ahLst/>
              <a:cxnLst>
                <a:cxn ang="0">
                  <a:pos x="T0" y="T1"/>
                </a:cxn>
                <a:cxn ang="0">
                  <a:pos x="T2" y="T3"/>
                </a:cxn>
                <a:cxn ang="0">
                  <a:pos x="T4" y="T5"/>
                </a:cxn>
                <a:cxn ang="0">
                  <a:pos x="T6" y="T7"/>
                </a:cxn>
                <a:cxn ang="0">
                  <a:pos x="T8" y="T9"/>
                </a:cxn>
              </a:cxnLst>
              <a:rect l="0" t="0" r="r" b="b"/>
              <a:pathLst>
                <a:path w="2726" h="2646">
                  <a:moveTo>
                    <a:pt x="2623" y="0"/>
                  </a:moveTo>
                  <a:lnTo>
                    <a:pt x="0" y="2623"/>
                  </a:lnTo>
                  <a:lnTo>
                    <a:pt x="103" y="2645"/>
                  </a:lnTo>
                  <a:lnTo>
                    <a:pt x="2725" y="34"/>
                  </a:lnTo>
                  <a:lnTo>
                    <a:pt x="2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6" name="Freeform 4884">
              <a:extLst>
                <a:ext uri="{FF2B5EF4-FFF2-40B4-BE49-F238E27FC236}">
                  <a16:creationId xmlns:a16="http://schemas.microsoft.com/office/drawing/2014/main" id="{8A212B66-529E-4613-DC25-89804FCC749B}"/>
                </a:ext>
              </a:extLst>
            </p:cNvPr>
            <p:cNvSpPr>
              <a:spLocks noChangeArrowheads="1"/>
            </p:cNvSpPr>
            <p:nvPr/>
          </p:nvSpPr>
          <p:spPr bwMode="auto">
            <a:xfrm>
              <a:off x="15955025" y="9567863"/>
              <a:ext cx="36510"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7" name="Freeform 4885">
              <a:extLst>
                <a:ext uri="{FF2B5EF4-FFF2-40B4-BE49-F238E27FC236}">
                  <a16:creationId xmlns:a16="http://schemas.microsoft.com/office/drawing/2014/main" id="{3A9FD927-2C7E-EE2A-DF91-8B932B1F0E36}"/>
                </a:ext>
              </a:extLst>
            </p:cNvPr>
            <p:cNvSpPr>
              <a:spLocks noChangeArrowheads="1"/>
            </p:cNvSpPr>
            <p:nvPr/>
          </p:nvSpPr>
          <p:spPr bwMode="auto">
            <a:xfrm>
              <a:off x="15955025" y="9567863"/>
              <a:ext cx="36510"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8" name="Freeform 4886">
              <a:extLst>
                <a:ext uri="{FF2B5EF4-FFF2-40B4-BE49-F238E27FC236}">
                  <a16:creationId xmlns:a16="http://schemas.microsoft.com/office/drawing/2014/main" id="{C061EAA6-EF9E-F4A8-43F6-AFB9AA7163FE}"/>
                </a:ext>
              </a:extLst>
            </p:cNvPr>
            <p:cNvSpPr>
              <a:spLocks noChangeArrowheads="1"/>
            </p:cNvSpPr>
            <p:nvPr/>
          </p:nvSpPr>
          <p:spPr bwMode="auto">
            <a:xfrm>
              <a:off x="15955025" y="8624888"/>
              <a:ext cx="976248" cy="952500"/>
            </a:xfrm>
            <a:custGeom>
              <a:avLst/>
              <a:gdLst>
                <a:gd name="T0" fmla="*/ 2611 w 2714"/>
                <a:gd name="T1" fmla="*/ 0 h 2646"/>
                <a:gd name="T2" fmla="*/ 0 w 2714"/>
                <a:gd name="T3" fmla="*/ 2622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9" name="Freeform 4887">
              <a:extLst>
                <a:ext uri="{FF2B5EF4-FFF2-40B4-BE49-F238E27FC236}">
                  <a16:creationId xmlns:a16="http://schemas.microsoft.com/office/drawing/2014/main" id="{E3996B03-BDF5-1110-C2FB-97FE0FB40A24}"/>
                </a:ext>
              </a:extLst>
            </p:cNvPr>
            <p:cNvSpPr>
              <a:spLocks noChangeArrowheads="1"/>
            </p:cNvSpPr>
            <p:nvPr/>
          </p:nvSpPr>
          <p:spPr bwMode="auto">
            <a:xfrm>
              <a:off x="15955025" y="8624888"/>
              <a:ext cx="976248" cy="952500"/>
            </a:xfrm>
            <a:custGeom>
              <a:avLst/>
              <a:gdLst>
                <a:gd name="T0" fmla="*/ 2611 w 2714"/>
                <a:gd name="T1" fmla="*/ 0 h 2646"/>
                <a:gd name="T2" fmla="*/ 0 w 2714"/>
                <a:gd name="T3" fmla="*/ 2622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0" name="Freeform 4888">
              <a:extLst>
                <a:ext uri="{FF2B5EF4-FFF2-40B4-BE49-F238E27FC236}">
                  <a16:creationId xmlns:a16="http://schemas.microsoft.com/office/drawing/2014/main" id="{2F88FDC9-E59C-E89A-0103-AD5B546D4B0F}"/>
                </a:ext>
              </a:extLst>
            </p:cNvPr>
            <p:cNvSpPr>
              <a:spLocks noChangeArrowheads="1"/>
            </p:cNvSpPr>
            <p:nvPr/>
          </p:nvSpPr>
          <p:spPr bwMode="auto">
            <a:xfrm>
              <a:off x="16024870" y="9588500"/>
              <a:ext cx="36510"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1" name="Freeform 4889">
              <a:extLst>
                <a:ext uri="{FF2B5EF4-FFF2-40B4-BE49-F238E27FC236}">
                  <a16:creationId xmlns:a16="http://schemas.microsoft.com/office/drawing/2014/main" id="{6E1D8421-FEF9-A6EC-E4B1-8A96AA2FA89F}"/>
                </a:ext>
              </a:extLst>
            </p:cNvPr>
            <p:cNvSpPr>
              <a:spLocks noChangeArrowheads="1"/>
            </p:cNvSpPr>
            <p:nvPr/>
          </p:nvSpPr>
          <p:spPr bwMode="auto">
            <a:xfrm>
              <a:off x="16024870" y="9588500"/>
              <a:ext cx="36510" cy="12700"/>
            </a:xfrm>
            <a:custGeom>
              <a:avLst/>
              <a:gdLst>
                <a:gd name="T0" fmla="*/ 0 w 103"/>
                <a:gd name="T1" fmla="*/ 0 h 35"/>
                <a:gd name="T2" fmla="*/ 0 w 103"/>
                <a:gd name="T3" fmla="*/ 0 h 35"/>
                <a:gd name="T4" fmla="*/ 102 w 103"/>
                <a:gd name="T5" fmla="*/ 34 h 35"/>
                <a:gd name="T6" fmla="*/ 102 w 103"/>
                <a:gd name="T7" fmla="*/ 23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2" name="Freeform 4890">
              <a:extLst>
                <a:ext uri="{FF2B5EF4-FFF2-40B4-BE49-F238E27FC236}">
                  <a16:creationId xmlns:a16="http://schemas.microsoft.com/office/drawing/2014/main" id="{C8C8DA99-E302-F8D2-7CC1-1FC11AC94863}"/>
                </a:ext>
              </a:extLst>
            </p:cNvPr>
            <p:cNvSpPr>
              <a:spLocks noChangeArrowheads="1"/>
            </p:cNvSpPr>
            <p:nvPr/>
          </p:nvSpPr>
          <p:spPr bwMode="auto">
            <a:xfrm>
              <a:off x="16024871" y="8645525"/>
              <a:ext cx="981011" cy="952500"/>
            </a:xfrm>
            <a:custGeom>
              <a:avLst/>
              <a:gdLst>
                <a:gd name="T0" fmla="*/ 2622 w 2725"/>
                <a:gd name="T1" fmla="*/ 0 h 2646"/>
                <a:gd name="T2" fmla="*/ 0 w 2725"/>
                <a:gd name="T3" fmla="*/ 2622 h 2646"/>
                <a:gd name="T4" fmla="*/ 102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02"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3" name="Freeform 4891">
              <a:extLst>
                <a:ext uri="{FF2B5EF4-FFF2-40B4-BE49-F238E27FC236}">
                  <a16:creationId xmlns:a16="http://schemas.microsoft.com/office/drawing/2014/main" id="{54D81F2A-63C5-5840-78AB-A2DCD79C58A4}"/>
                </a:ext>
              </a:extLst>
            </p:cNvPr>
            <p:cNvSpPr>
              <a:spLocks noChangeArrowheads="1"/>
            </p:cNvSpPr>
            <p:nvPr/>
          </p:nvSpPr>
          <p:spPr bwMode="auto">
            <a:xfrm>
              <a:off x="16024871" y="8645525"/>
              <a:ext cx="981011" cy="952500"/>
            </a:xfrm>
            <a:custGeom>
              <a:avLst/>
              <a:gdLst>
                <a:gd name="T0" fmla="*/ 2622 w 2725"/>
                <a:gd name="T1" fmla="*/ 0 h 2646"/>
                <a:gd name="T2" fmla="*/ 0 w 2725"/>
                <a:gd name="T3" fmla="*/ 2622 h 2646"/>
                <a:gd name="T4" fmla="*/ 102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02"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4" name="Freeform 4892">
              <a:extLst>
                <a:ext uri="{FF2B5EF4-FFF2-40B4-BE49-F238E27FC236}">
                  <a16:creationId xmlns:a16="http://schemas.microsoft.com/office/drawing/2014/main" id="{5A279C55-3804-87C3-8905-E6970DE9BEAD}"/>
                </a:ext>
              </a:extLst>
            </p:cNvPr>
            <p:cNvSpPr>
              <a:spLocks noChangeArrowheads="1"/>
            </p:cNvSpPr>
            <p:nvPr/>
          </p:nvSpPr>
          <p:spPr bwMode="auto">
            <a:xfrm>
              <a:off x="16097891" y="9609138"/>
              <a:ext cx="36510" cy="12700"/>
            </a:xfrm>
            <a:custGeom>
              <a:avLst/>
              <a:gdLst>
                <a:gd name="T0" fmla="*/ 0 w 103"/>
                <a:gd name="T1" fmla="*/ 0 h 35"/>
                <a:gd name="T2" fmla="*/ 0 w 103"/>
                <a:gd name="T3" fmla="*/ 0 h 35"/>
                <a:gd name="T4" fmla="*/ 102 w 103"/>
                <a:gd name="T5" fmla="*/ 34 h 35"/>
                <a:gd name="T6" fmla="*/ 102 w 103"/>
                <a:gd name="T7" fmla="*/ 22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5" name="Freeform 4893">
              <a:extLst>
                <a:ext uri="{FF2B5EF4-FFF2-40B4-BE49-F238E27FC236}">
                  <a16:creationId xmlns:a16="http://schemas.microsoft.com/office/drawing/2014/main" id="{0C474172-F32F-7AC4-5F2E-F00E05C032B5}"/>
                </a:ext>
              </a:extLst>
            </p:cNvPr>
            <p:cNvSpPr>
              <a:spLocks noChangeArrowheads="1"/>
            </p:cNvSpPr>
            <p:nvPr/>
          </p:nvSpPr>
          <p:spPr bwMode="auto">
            <a:xfrm>
              <a:off x="16097891" y="9609138"/>
              <a:ext cx="36510" cy="12700"/>
            </a:xfrm>
            <a:custGeom>
              <a:avLst/>
              <a:gdLst>
                <a:gd name="T0" fmla="*/ 0 w 103"/>
                <a:gd name="T1" fmla="*/ 0 h 35"/>
                <a:gd name="T2" fmla="*/ 0 w 103"/>
                <a:gd name="T3" fmla="*/ 0 h 35"/>
                <a:gd name="T4" fmla="*/ 102 w 103"/>
                <a:gd name="T5" fmla="*/ 34 h 35"/>
                <a:gd name="T6" fmla="*/ 102 w 103"/>
                <a:gd name="T7" fmla="*/ 22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6" name="Freeform 4894">
              <a:extLst>
                <a:ext uri="{FF2B5EF4-FFF2-40B4-BE49-F238E27FC236}">
                  <a16:creationId xmlns:a16="http://schemas.microsoft.com/office/drawing/2014/main" id="{8A0E4542-7123-A14E-596A-37D7B0778287}"/>
                </a:ext>
              </a:extLst>
            </p:cNvPr>
            <p:cNvSpPr>
              <a:spLocks noChangeArrowheads="1"/>
            </p:cNvSpPr>
            <p:nvPr/>
          </p:nvSpPr>
          <p:spPr bwMode="auto">
            <a:xfrm>
              <a:off x="16097891" y="8664575"/>
              <a:ext cx="976248" cy="952500"/>
            </a:xfrm>
            <a:custGeom>
              <a:avLst/>
              <a:gdLst>
                <a:gd name="T0" fmla="*/ 2611 w 2714"/>
                <a:gd name="T1" fmla="*/ 0 h 2646"/>
                <a:gd name="T2" fmla="*/ 0 w 2714"/>
                <a:gd name="T3" fmla="*/ 2623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3"/>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7" name="Freeform 4895">
              <a:extLst>
                <a:ext uri="{FF2B5EF4-FFF2-40B4-BE49-F238E27FC236}">
                  <a16:creationId xmlns:a16="http://schemas.microsoft.com/office/drawing/2014/main" id="{DDED6AD6-42B6-5AE2-660A-CA9B10BFA686}"/>
                </a:ext>
              </a:extLst>
            </p:cNvPr>
            <p:cNvSpPr>
              <a:spLocks noChangeArrowheads="1"/>
            </p:cNvSpPr>
            <p:nvPr/>
          </p:nvSpPr>
          <p:spPr bwMode="auto">
            <a:xfrm>
              <a:off x="16097891" y="8664575"/>
              <a:ext cx="976248" cy="952500"/>
            </a:xfrm>
            <a:custGeom>
              <a:avLst/>
              <a:gdLst>
                <a:gd name="T0" fmla="*/ 2611 w 2714"/>
                <a:gd name="T1" fmla="*/ 0 h 2646"/>
                <a:gd name="T2" fmla="*/ 0 w 2714"/>
                <a:gd name="T3" fmla="*/ 2623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3"/>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8" name="Freeform 4896">
              <a:extLst>
                <a:ext uri="{FF2B5EF4-FFF2-40B4-BE49-F238E27FC236}">
                  <a16:creationId xmlns:a16="http://schemas.microsoft.com/office/drawing/2014/main" id="{A8BD5CDC-20DA-3A33-9BDB-E78E8C34E2C2}"/>
                </a:ext>
              </a:extLst>
            </p:cNvPr>
            <p:cNvSpPr>
              <a:spLocks noChangeArrowheads="1"/>
            </p:cNvSpPr>
            <p:nvPr/>
          </p:nvSpPr>
          <p:spPr bwMode="auto">
            <a:xfrm>
              <a:off x="16167736" y="9629775"/>
              <a:ext cx="36510" cy="7938"/>
            </a:xfrm>
            <a:custGeom>
              <a:avLst/>
              <a:gdLst>
                <a:gd name="T0" fmla="*/ 0 w 103"/>
                <a:gd name="T1" fmla="*/ 0 h 23"/>
                <a:gd name="T2" fmla="*/ 0 w 103"/>
                <a:gd name="T3" fmla="*/ 0 h 23"/>
                <a:gd name="T4" fmla="*/ 102 w 103"/>
                <a:gd name="T5" fmla="*/ 22 h 23"/>
                <a:gd name="T6" fmla="*/ 102 w 103"/>
                <a:gd name="T7" fmla="*/ 22 h 23"/>
                <a:gd name="T8" fmla="*/ 0 w 103"/>
                <a:gd name="T9" fmla="*/ 0 h 23"/>
              </a:gdLst>
              <a:ahLst/>
              <a:cxnLst>
                <a:cxn ang="0">
                  <a:pos x="T0" y="T1"/>
                </a:cxn>
                <a:cxn ang="0">
                  <a:pos x="T2" y="T3"/>
                </a:cxn>
                <a:cxn ang="0">
                  <a:pos x="T4" y="T5"/>
                </a:cxn>
                <a:cxn ang="0">
                  <a:pos x="T6" y="T7"/>
                </a:cxn>
                <a:cxn ang="0">
                  <a:pos x="T8" y="T9"/>
                </a:cxn>
              </a:cxnLst>
              <a:rect l="0" t="0" r="r" b="b"/>
              <a:pathLst>
                <a:path w="103" h="23">
                  <a:moveTo>
                    <a:pt x="0" y="0"/>
                  </a:moveTo>
                  <a:lnTo>
                    <a:pt x="0" y="0"/>
                  </a:lnTo>
                  <a:lnTo>
                    <a:pt x="102" y="22"/>
                  </a:lnTo>
                  <a:lnTo>
                    <a:pt x="102"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9" name="Freeform 4897">
              <a:extLst>
                <a:ext uri="{FF2B5EF4-FFF2-40B4-BE49-F238E27FC236}">
                  <a16:creationId xmlns:a16="http://schemas.microsoft.com/office/drawing/2014/main" id="{CF9C8664-805D-DA8B-4B12-2600BADD9DE7}"/>
                </a:ext>
              </a:extLst>
            </p:cNvPr>
            <p:cNvSpPr>
              <a:spLocks noChangeArrowheads="1"/>
            </p:cNvSpPr>
            <p:nvPr/>
          </p:nvSpPr>
          <p:spPr bwMode="auto">
            <a:xfrm>
              <a:off x="16167736" y="9629775"/>
              <a:ext cx="36510" cy="7938"/>
            </a:xfrm>
            <a:custGeom>
              <a:avLst/>
              <a:gdLst>
                <a:gd name="T0" fmla="*/ 0 w 103"/>
                <a:gd name="T1" fmla="*/ 0 h 23"/>
                <a:gd name="T2" fmla="*/ 0 w 103"/>
                <a:gd name="T3" fmla="*/ 0 h 23"/>
                <a:gd name="T4" fmla="*/ 102 w 103"/>
                <a:gd name="T5" fmla="*/ 22 h 23"/>
                <a:gd name="T6" fmla="*/ 102 w 103"/>
                <a:gd name="T7" fmla="*/ 22 h 23"/>
                <a:gd name="T8" fmla="*/ 0 w 103"/>
                <a:gd name="T9" fmla="*/ 0 h 23"/>
              </a:gdLst>
              <a:ahLst/>
              <a:cxnLst>
                <a:cxn ang="0">
                  <a:pos x="T0" y="T1"/>
                </a:cxn>
                <a:cxn ang="0">
                  <a:pos x="T2" y="T3"/>
                </a:cxn>
                <a:cxn ang="0">
                  <a:pos x="T4" y="T5"/>
                </a:cxn>
                <a:cxn ang="0">
                  <a:pos x="T6" y="T7"/>
                </a:cxn>
                <a:cxn ang="0">
                  <a:pos x="T8" y="T9"/>
                </a:cxn>
              </a:cxnLst>
              <a:rect l="0" t="0" r="r" b="b"/>
              <a:pathLst>
                <a:path w="103" h="23">
                  <a:moveTo>
                    <a:pt x="0" y="0"/>
                  </a:moveTo>
                  <a:lnTo>
                    <a:pt x="0" y="0"/>
                  </a:lnTo>
                  <a:lnTo>
                    <a:pt x="102" y="22"/>
                  </a:lnTo>
                  <a:lnTo>
                    <a:pt x="102"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0" name="Freeform 4898">
              <a:extLst>
                <a:ext uri="{FF2B5EF4-FFF2-40B4-BE49-F238E27FC236}">
                  <a16:creationId xmlns:a16="http://schemas.microsoft.com/office/drawing/2014/main" id="{7755AB03-32DD-A9D9-CB45-0F1E0106D6F8}"/>
                </a:ext>
              </a:extLst>
            </p:cNvPr>
            <p:cNvSpPr>
              <a:spLocks noChangeArrowheads="1"/>
            </p:cNvSpPr>
            <p:nvPr/>
          </p:nvSpPr>
          <p:spPr bwMode="auto">
            <a:xfrm>
              <a:off x="16167737" y="8685213"/>
              <a:ext cx="981011" cy="952500"/>
            </a:xfrm>
            <a:custGeom>
              <a:avLst/>
              <a:gdLst>
                <a:gd name="T0" fmla="*/ 2622 w 2726"/>
                <a:gd name="T1" fmla="*/ 0 h 2646"/>
                <a:gd name="T2" fmla="*/ 0 w 2726"/>
                <a:gd name="T3" fmla="*/ 2623 h 2646"/>
                <a:gd name="T4" fmla="*/ 102 w 2726"/>
                <a:gd name="T5" fmla="*/ 2645 h 2646"/>
                <a:gd name="T6" fmla="*/ 2725 w 2726"/>
                <a:gd name="T7" fmla="*/ 34 h 2646"/>
                <a:gd name="T8" fmla="*/ 2622 w 2726"/>
                <a:gd name="T9" fmla="*/ 0 h 2646"/>
              </a:gdLst>
              <a:ahLst/>
              <a:cxnLst>
                <a:cxn ang="0">
                  <a:pos x="T0" y="T1"/>
                </a:cxn>
                <a:cxn ang="0">
                  <a:pos x="T2" y="T3"/>
                </a:cxn>
                <a:cxn ang="0">
                  <a:pos x="T4" y="T5"/>
                </a:cxn>
                <a:cxn ang="0">
                  <a:pos x="T6" y="T7"/>
                </a:cxn>
                <a:cxn ang="0">
                  <a:pos x="T8" y="T9"/>
                </a:cxn>
              </a:cxnLst>
              <a:rect l="0" t="0" r="r" b="b"/>
              <a:pathLst>
                <a:path w="2726" h="2646">
                  <a:moveTo>
                    <a:pt x="2622" y="0"/>
                  </a:moveTo>
                  <a:lnTo>
                    <a:pt x="0" y="2623"/>
                  </a:lnTo>
                  <a:lnTo>
                    <a:pt x="102" y="2645"/>
                  </a:lnTo>
                  <a:lnTo>
                    <a:pt x="2725"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1" name="Freeform 4899">
              <a:extLst>
                <a:ext uri="{FF2B5EF4-FFF2-40B4-BE49-F238E27FC236}">
                  <a16:creationId xmlns:a16="http://schemas.microsoft.com/office/drawing/2014/main" id="{677018C9-83E4-BE45-15A5-89AFD4FE534A}"/>
                </a:ext>
              </a:extLst>
            </p:cNvPr>
            <p:cNvSpPr>
              <a:spLocks noChangeArrowheads="1"/>
            </p:cNvSpPr>
            <p:nvPr/>
          </p:nvSpPr>
          <p:spPr bwMode="auto">
            <a:xfrm>
              <a:off x="16167737" y="8685213"/>
              <a:ext cx="981011" cy="952500"/>
            </a:xfrm>
            <a:custGeom>
              <a:avLst/>
              <a:gdLst>
                <a:gd name="T0" fmla="*/ 2622 w 2726"/>
                <a:gd name="T1" fmla="*/ 0 h 2646"/>
                <a:gd name="T2" fmla="*/ 0 w 2726"/>
                <a:gd name="T3" fmla="*/ 2623 h 2646"/>
                <a:gd name="T4" fmla="*/ 102 w 2726"/>
                <a:gd name="T5" fmla="*/ 2645 h 2646"/>
                <a:gd name="T6" fmla="*/ 2725 w 2726"/>
                <a:gd name="T7" fmla="*/ 34 h 2646"/>
                <a:gd name="T8" fmla="*/ 2622 w 2726"/>
                <a:gd name="T9" fmla="*/ 0 h 2646"/>
              </a:gdLst>
              <a:ahLst/>
              <a:cxnLst>
                <a:cxn ang="0">
                  <a:pos x="T0" y="T1"/>
                </a:cxn>
                <a:cxn ang="0">
                  <a:pos x="T2" y="T3"/>
                </a:cxn>
                <a:cxn ang="0">
                  <a:pos x="T4" y="T5"/>
                </a:cxn>
                <a:cxn ang="0">
                  <a:pos x="T6" y="T7"/>
                </a:cxn>
                <a:cxn ang="0">
                  <a:pos x="T8" y="T9"/>
                </a:cxn>
              </a:cxnLst>
              <a:rect l="0" t="0" r="r" b="b"/>
              <a:pathLst>
                <a:path w="2726" h="2646">
                  <a:moveTo>
                    <a:pt x="2622" y="0"/>
                  </a:moveTo>
                  <a:lnTo>
                    <a:pt x="0" y="2623"/>
                  </a:lnTo>
                  <a:lnTo>
                    <a:pt x="102" y="2645"/>
                  </a:lnTo>
                  <a:lnTo>
                    <a:pt x="2725"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2" name="Freeform 4900">
              <a:extLst>
                <a:ext uri="{FF2B5EF4-FFF2-40B4-BE49-F238E27FC236}">
                  <a16:creationId xmlns:a16="http://schemas.microsoft.com/office/drawing/2014/main" id="{63CA4F6D-395A-0AEF-110A-59F525B59D68}"/>
                </a:ext>
              </a:extLst>
            </p:cNvPr>
            <p:cNvSpPr>
              <a:spLocks noChangeArrowheads="1"/>
            </p:cNvSpPr>
            <p:nvPr/>
          </p:nvSpPr>
          <p:spPr bwMode="auto">
            <a:xfrm>
              <a:off x="16240756" y="9650414"/>
              <a:ext cx="38098" cy="7937"/>
            </a:xfrm>
            <a:custGeom>
              <a:avLst/>
              <a:gdLst>
                <a:gd name="T0" fmla="*/ 0 w 104"/>
                <a:gd name="T1" fmla="*/ 0 h 24"/>
                <a:gd name="T2" fmla="*/ 0 w 104"/>
                <a:gd name="T3" fmla="*/ 0 h 24"/>
                <a:gd name="T4" fmla="*/ 103 w 104"/>
                <a:gd name="T5" fmla="*/ 23 h 24"/>
                <a:gd name="T6" fmla="*/ 103 w 104"/>
                <a:gd name="T7" fmla="*/ 23 h 24"/>
                <a:gd name="T8" fmla="*/ 0 w 104"/>
                <a:gd name="T9" fmla="*/ 0 h 24"/>
              </a:gdLst>
              <a:ahLst/>
              <a:cxnLst>
                <a:cxn ang="0">
                  <a:pos x="T0" y="T1"/>
                </a:cxn>
                <a:cxn ang="0">
                  <a:pos x="T2" y="T3"/>
                </a:cxn>
                <a:cxn ang="0">
                  <a:pos x="T4" y="T5"/>
                </a:cxn>
                <a:cxn ang="0">
                  <a:pos x="T6" y="T7"/>
                </a:cxn>
                <a:cxn ang="0">
                  <a:pos x="T8" y="T9"/>
                </a:cxn>
              </a:cxnLst>
              <a:rect l="0" t="0" r="r" b="b"/>
              <a:pathLst>
                <a:path w="104" h="24">
                  <a:moveTo>
                    <a:pt x="0" y="0"/>
                  </a:moveTo>
                  <a:lnTo>
                    <a:pt x="0" y="0"/>
                  </a:lnTo>
                  <a:lnTo>
                    <a:pt x="103" y="23"/>
                  </a:lnTo>
                  <a:lnTo>
                    <a:pt x="10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3" name="Freeform 4901">
              <a:extLst>
                <a:ext uri="{FF2B5EF4-FFF2-40B4-BE49-F238E27FC236}">
                  <a16:creationId xmlns:a16="http://schemas.microsoft.com/office/drawing/2014/main" id="{86BDB3E7-6F8C-0CBF-E743-4971214B3BEC}"/>
                </a:ext>
              </a:extLst>
            </p:cNvPr>
            <p:cNvSpPr>
              <a:spLocks noChangeArrowheads="1"/>
            </p:cNvSpPr>
            <p:nvPr/>
          </p:nvSpPr>
          <p:spPr bwMode="auto">
            <a:xfrm>
              <a:off x="16240756" y="9650414"/>
              <a:ext cx="38098" cy="7937"/>
            </a:xfrm>
            <a:custGeom>
              <a:avLst/>
              <a:gdLst>
                <a:gd name="T0" fmla="*/ 0 w 104"/>
                <a:gd name="T1" fmla="*/ 0 h 24"/>
                <a:gd name="T2" fmla="*/ 0 w 104"/>
                <a:gd name="T3" fmla="*/ 0 h 24"/>
                <a:gd name="T4" fmla="*/ 103 w 104"/>
                <a:gd name="T5" fmla="*/ 23 h 24"/>
                <a:gd name="T6" fmla="*/ 103 w 104"/>
                <a:gd name="T7" fmla="*/ 23 h 24"/>
                <a:gd name="T8" fmla="*/ 0 w 104"/>
                <a:gd name="T9" fmla="*/ 0 h 24"/>
              </a:gdLst>
              <a:ahLst/>
              <a:cxnLst>
                <a:cxn ang="0">
                  <a:pos x="T0" y="T1"/>
                </a:cxn>
                <a:cxn ang="0">
                  <a:pos x="T2" y="T3"/>
                </a:cxn>
                <a:cxn ang="0">
                  <a:pos x="T4" y="T5"/>
                </a:cxn>
                <a:cxn ang="0">
                  <a:pos x="T6" y="T7"/>
                </a:cxn>
                <a:cxn ang="0">
                  <a:pos x="T8" y="T9"/>
                </a:cxn>
              </a:cxnLst>
              <a:rect l="0" t="0" r="r" b="b"/>
              <a:pathLst>
                <a:path w="104" h="24">
                  <a:moveTo>
                    <a:pt x="0" y="0"/>
                  </a:moveTo>
                  <a:lnTo>
                    <a:pt x="0" y="0"/>
                  </a:lnTo>
                  <a:lnTo>
                    <a:pt x="103" y="23"/>
                  </a:lnTo>
                  <a:lnTo>
                    <a:pt x="10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4" name="Freeform 4902">
              <a:extLst>
                <a:ext uri="{FF2B5EF4-FFF2-40B4-BE49-F238E27FC236}">
                  <a16:creationId xmlns:a16="http://schemas.microsoft.com/office/drawing/2014/main" id="{27E74D50-862C-5F28-F008-61EF24FECDED}"/>
                </a:ext>
              </a:extLst>
            </p:cNvPr>
            <p:cNvSpPr>
              <a:spLocks noChangeArrowheads="1"/>
            </p:cNvSpPr>
            <p:nvPr/>
          </p:nvSpPr>
          <p:spPr bwMode="auto">
            <a:xfrm>
              <a:off x="16240757" y="8705850"/>
              <a:ext cx="976248" cy="952500"/>
            </a:xfrm>
            <a:custGeom>
              <a:avLst/>
              <a:gdLst>
                <a:gd name="T0" fmla="*/ 2611 w 2714"/>
                <a:gd name="T1" fmla="*/ 0 h 2646"/>
                <a:gd name="T2" fmla="*/ 0 w 2714"/>
                <a:gd name="T3" fmla="*/ 2622 h 2646"/>
                <a:gd name="T4" fmla="*/ 103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3"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5" name="Freeform 4903">
              <a:extLst>
                <a:ext uri="{FF2B5EF4-FFF2-40B4-BE49-F238E27FC236}">
                  <a16:creationId xmlns:a16="http://schemas.microsoft.com/office/drawing/2014/main" id="{A6ECD14C-DBD1-13DA-7E2F-F7474AD1B6B8}"/>
                </a:ext>
              </a:extLst>
            </p:cNvPr>
            <p:cNvSpPr>
              <a:spLocks noChangeArrowheads="1"/>
            </p:cNvSpPr>
            <p:nvPr/>
          </p:nvSpPr>
          <p:spPr bwMode="auto">
            <a:xfrm>
              <a:off x="16240757" y="8705850"/>
              <a:ext cx="976248" cy="952500"/>
            </a:xfrm>
            <a:custGeom>
              <a:avLst/>
              <a:gdLst>
                <a:gd name="T0" fmla="*/ 2611 w 2714"/>
                <a:gd name="T1" fmla="*/ 0 h 2646"/>
                <a:gd name="T2" fmla="*/ 0 w 2714"/>
                <a:gd name="T3" fmla="*/ 2622 h 2646"/>
                <a:gd name="T4" fmla="*/ 103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22"/>
                  </a:lnTo>
                  <a:lnTo>
                    <a:pt x="103"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6" name="Freeform 4904">
              <a:extLst>
                <a:ext uri="{FF2B5EF4-FFF2-40B4-BE49-F238E27FC236}">
                  <a16:creationId xmlns:a16="http://schemas.microsoft.com/office/drawing/2014/main" id="{A67D7BB8-B63E-6B7E-EEB6-919EFC933673}"/>
                </a:ext>
              </a:extLst>
            </p:cNvPr>
            <p:cNvSpPr>
              <a:spLocks noChangeArrowheads="1"/>
            </p:cNvSpPr>
            <p:nvPr/>
          </p:nvSpPr>
          <p:spPr bwMode="auto">
            <a:xfrm>
              <a:off x="16310603" y="9671050"/>
              <a:ext cx="41272" cy="7938"/>
            </a:xfrm>
            <a:custGeom>
              <a:avLst/>
              <a:gdLst>
                <a:gd name="T0" fmla="*/ 0 w 114"/>
                <a:gd name="T1" fmla="*/ 0 h 24"/>
                <a:gd name="T2" fmla="*/ 0 w 114"/>
                <a:gd name="T3" fmla="*/ 0 h 24"/>
                <a:gd name="T4" fmla="*/ 102 w 114"/>
                <a:gd name="T5" fmla="*/ 23 h 24"/>
                <a:gd name="T6" fmla="*/ 113 w 114"/>
                <a:gd name="T7" fmla="*/ 23 h 24"/>
                <a:gd name="T8" fmla="*/ 0 w 114"/>
                <a:gd name="T9" fmla="*/ 0 h 24"/>
              </a:gdLst>
              <a:ahLst/>
              <a:cxnLst>
                <a:cxn ang="0">
                  <a:pos x="T0" y="T1"/>
                </a:cxn>
                <a:cxn ang="0">
                  <a:pos x="T2" y="T3"/>
                </a:cxn>
                <a:cxn ang="0">
                  <a:pos x="T4" y="T5"/>
                </a:cxn>
                <a:cxn ang="0">
                  <a:pos x="T6" y="T7"/>
                </a:cxn>
                <a:cxn ang="0">
                  <a:pos x="T8" y="T9"/>
                </a:cxn>
              </a:cxnLst>
              <a:rect l="0" t="0" r="r" b="b"/>
              <a:pathLst>
                <a:path w="114" h="24">
                  <a:moveTo>
                    <a:pt x="0" y="0"/>
                  </a:moveTo>
                  <a:lnTo>
                    <a:pt x="0" y="0"/>
                  </a:lnTo>
                  <a:lnTo>
                    <a:pt x="102" y="23"/>
                  </a:lnTo>
                  <a:lnTo>
                    <a:pt x="11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7" name="Freeform 4905">
              <a:extLst>
                <a:ext uri="{FF2B5EF4-FFF2-40B4-BE49-F238E27FC236}">
                  <a16:creationId xmlns:a16="http://schemas.microsoft.com/office/drawing/2014/main" id="{D067B2D7-D890-D2C2-B39B-F907AD3142BC}"/>
                </a:ext>
              </a:extLst>
            </p:cNvPr>
            <p:cNvSpPr>
              <a:spLocks noChangeArrowheads="1"/>
            </p:cNvSpPr>
            <p:nvPr/>
          </p:nvSpPr>
          <p:spPr bwMode="auto">
            <a:xfrm>
              <a:off x="16310603" y="9671050"/>
              <a:ext cx="41272" cy="7938"/>
            </a:xfrm>
            <a:custGeom>
              <a:avLst/>
              <a:gdLst>
                <a:gd name="T0" fmla="*/ 0 w 114"/>
                <a:gd name="T1" fmla="*/ 0 h 24"/>
                <a:gd name="T2" fmla="*/ 0 w 114"/>
                <a:gd name="T3" fmla="*/ 0 h 24"/>
                <a:gd name="T4" fmla="*/ 102 w 114"/>
                <a:gd name="T5" fmla="*/ 23 h 24"/>
                <a:gd name="T6" fmla="*/ 113 w 114"/>
                <a:gd name="T7" fmla="*/ 23 h 24"/>
                <a:gd name="T8" fmla="*/ 0 w 114"/>
                <a:gd name="T9" fmla="*/ 0 h 24"/>
              </a:gdLst>
              <a:ahLst/>
              <a:cxnLst>
                <a:cxn ang="0">
                  <a:pos x="T0" y="T1"/>
                </a:cxn>
                <a:cxn ang="0">
                  <a:pos x="T2" y="T3"/>
                </a:cxn>
                <a:cxn ang="0">
                  <a:pos x="T4" y="T5"/>
                </a:cxn>
                <a:cxn ang="0">
                  <a:pos x="T6" y="T7"/>
                </a:cxn>
                <a:cxn ang="0">
                  <a:pos x="T8" y="T9"/>
                </a:cxn>
              </a:cxnLst>
              <a:rect l="0" t="0" r="r" b="b"/>
              <a:pathLst>
                <a:path w="114" h="24">
                  <a:moveTo>
                    <a:pt x="0" y="0"/>
                  </a:moveTo>
                  <a:lnTo>
                    <a:pt x="0" y="0"/>
                  </a:lnTo>
                  <a:lnTo>
                    <a:pt x="102" y="23"/>
                  </a:lnTo>
                  <a:lnTo>
                    <a:pt x="113"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8" name="Freeform 4906">
              <a:extLst>
                <a:ext uri="{FF2B5EF4-FFF2-40B4-BE49-F238E27FC236}">
                  <a16:creationId xmlns:a16="http://schemas.microsoft.com/office/drawing/2014/main" id="{5AFF4201-7A45-918D-CA0B-EC3CE39D7268}"/>
                </a:ext>
              </a:extLst>
            </p:cNvPr>
            <p:cNvSpPr>
              <a:spLocks noChangeArrowheads="1"/>
            </p:cNvSpPr>
            <p:nvPr/>
          </p:nvSpPr>
          <p:spPr bwMode="auto">
            <a:xfrm>
              <a:off x="16310602" y="8726488"/>
              <a:ext cx="981011" cy="952500"/>
            </a:xfrm>
            <a:custGeom>
              <a:avLst/>
              <a:gdLst>
                <a:gd name="T0" fmla="*/ 2622 w 2725"/>
                <a:gd name="T1" fmla="*/ 0 h 2646"/>
                <a:gd name="T2" fmla="*/ 0 w 2725"/>
                <a:gd name="T3" fmla="*/ 2622 h 2646"/>
                <a:gd name="T4" fmla="*/ 113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13"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9" name="Freeform 4907">
              <a:extLst>
                <a:ext uri="{FF2B5EF4-FFF2-40B4-BE49-F238E27FC236}">
                  <a16:creationId xmlns:a16="http://schemas.microsoft.com/office/drawing/2014/main" id="{14A431C2-0EA4-48F3-5B5B-C89D6A4A9235}"/>
                </a:ext>
              </a:extLst>
            </p:cNvPr>
            <p:cNvSpPr>
              <a:spLocks noChangeArrowheads="1"/>
            </p:cNvSpPr>
            <p:nvPr/>
          </p:nvSpPr>
          <p:spPr bwMode="auto">
            <a:xfrm>
              <a:off x="16310602" y="8726488"/>
              <a:ext cx="981011" cy="952500"/>
            </a:xfrm>
            <a:custGeom>
              <a:avLst/>
              <a:gdLst>
                <a:gd name="T0" fmla="*/ 2622 w 2725"/>
                <a:gd name="T1" fmla="*/ 0 h 2646"/>
                <a:gd name="T2" fmla="*/ 0 w 2725"/>
                <a:gd name="T3" fmla="*/ 2622 h 2646"/>
                <a:gd name="T4" fmla="*/ 113 w 2725"/>
                <a:gd name="T5" fmla="*/ 2645 h 2646"/>
                <a:gd name="T6" fmla="*/ 2724 w 2725"/>
                <a:gd name="T7" fmla="*/ 34 h 2646"/>
                <a:gd name="T8" fmla="*/ 2622 w 2725"/>
                <a:gd name="T9" fmla="*/ 0 h 2646"/>
              </a:gdLst>
              <a:ahLst/>
              <a:cxnLst>
                <a:cxn ang="0">
                  <a:pos x="T0" y="T1"/>
                </a:cxn>
                <a:cxn ang="0">
                  <a:pos x="T2" y="T3"/>
                </a:cxn>
                <a:cxn ang="0">
                  <a:pos x="T4" y="T5"/>
                </a:cxn>
                <a:cxn ang="0">
                  <a:pos x="T6" y="T7"/>
                </a:cxn>
                <a:cxn ang="0">
                  <a:pos x="T8" y="T9"/>
                </a:cxn>
              </a:cxnLst>
              <a:rect l="0" t="0" r="r" b="b"/>
              <a:pathLst>
                <a:path w="2725" h="2646">
                  <a:moveTo>
                    <a:pt x="2622" y="0"/>
                  </a:moveTo>
                  <a:lnTo>
                    <a:pt x="0" y="2622"/>
                  </a:lnTo>
                  <a:lnTo>
                    <a:pt x="113" y="2645"/>
                  </a:lnTo>
                  <a:lnTo>
                    <a:pt x="2724" y="34"/>
                  </a:lnTo>
                  <a:lnTo>
                    <a:pt x="262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0" name="Freeform 4908">
              <a:extLst>
                <a:ext uri="{FF2B5EF4-FFF2-40B4-BE49-F238E27FC236}">
                  <a16:creationId xmlns:a16="http://schemas.microsoft.com/office/drawing/2014/main" id="{43B70F1B-C301-4DE3-8DE3-A2623F792282}"/>
                </a:ext>
              </a:extLst>
            </p:cNvPr>
            <p:cNvSpPr>
              <a:spLocks noChangeArrowheads="1"/>
            </p:cNvSpPr>
            <p:nvPr/>
          </p:nvSpPr>
          <p:spPr bwMode="auto">
            <a:xfrm>
              <a:off x="16383622" y="9686925"/>
              <a:ext cx="36510" cy="12700"/>
            </a:xfrm>
            <a:custGeom>
              <a:avLst/>
              <a:gdLst>
                <a:gd name="T0" fmla="*/ 0 w 103"/>
                <a:gd name="T1" fmla="*/ 0 h 34"/>
                <a:gd name="T2" fmla="*/ 0 w 103"/>
                <a:gd name="T3" fmla="*/ 11 h 34"/>
                <a:gd name="T4" fmla="*/ 102 w 103"/>
                <a:gd name="T5" fmla="*/ 33 h 34"/>
                <a:gd name="T6" fmla="*/ 102 w 103"/>
                <a:gd name="T7" fmla="*/ 33 h 34"/>
                <a:gd name="T8" fmla="*/ 0 w 103"/>
                <a:gd name="T9" fmla="*/ 0 h 34"/>
              </a:gdLst>
              <a:ahLst/>
              <a:cxnLst>
                <a:cxn ang="0">
                  <a:pos x="T0" y="T1"/>
                </a:cxn>
                <a:cxn ang="0">
                  <a:pos x="T2" y="T3"/>
                </a:cxn>
                <a:cxn ang="0">
                  <a:pos x="T4" y="T5"/>
                </a:cxn>
                <a:cxn ang="0">
                  <a:pos x="T6" y="T7"/>
                </a:cxn>
                <a:cxn ang="0">
                  <a:pos x="T8" y="T9"/>
                </a:cxn>
              </a:cxnLst>
              <a:rect l="0" t="0" r="r" b="b"/>
              <a:pathLst>
                <a:path w="103" h="34">
                  <a:moveTo>
                    <a:pt x="0" y="0"/>
                  </a:moveTo>
                  <a:lnTo>
                    <a:pt x="0" y="11"/>
                  </a:lnTo>
                  <a:lnTo>
                    <a:pt x="102" y="33"/>
                  </a:lnTo>
                  <a:lnTo>
                    <a:pt x="102" y="3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1" name="Freeform 4909">
              <a:extLst>
                <a:ext uri="{FF2B5EF4-FFF2-40B4-BE49-F238E27FC236}">
                  <a16:creationId xmlns:a16="http://schemas.microsoft.com/office/drawing/2014/main" id="{7BCC89C0-24C5-9E81-4334-A0FEB726D92E}"/>
                </a:ext>
              </a:extLst>
            </p:cNvPr>
            <p:cNvSpPr>
              <a:spLocks noChangeArrowheads="1"/>
            </p:cNvSpPr>
            <p:nvPr/>
          </p:nvSpPr>
          <p:spPr bwMode="auto">
            <a:xfrm>
              <a:off x="16383622" y="9686925"/>
              <a:ext cx="36510" cy="12700"/>
            </a:xfrm>
            <a:custGeom>
              <a:avLst/>
              <a:gdLst>
                <a:gd name="T0" fmla="*/ 0 w 103"/>
                <a:gd name="T1" fmla="*/ 0 h 34"/>
                <a:gd name="T2" fmla="*/ 0 w 103"/>
                <a:gd name="T3" fmla="*/ 11 h 34"/>
                <a:gd name="T4" fmla="*/ 102 w 103"/>
                <a:gd name="T5" fmla="*/ 33 h 34"/>
                <a:gd name="T6" fmla="*/ 102 w 103"/>
                <a:gd name="T7" fmla="*/ 33 h 34"/>
                <a:gd name="T8" fmla="*/ 0 w 103"/>
                <a:gd name="T9" fmla="*/ 0 h 34"/>
              </a:gdLst>
              <a:ahLst/>
              <a:cxnLst>
                <a:cxn ang="0">
                  <a:pos x="T0" y="T1"/>
                </a:cxn>
                <a:cxn ang="0">
                  <a:pos x="T2" y="T3"/>
                </a:cxn>
                <a:cxn ang="0">
                  <a:pos x="T4" y="T5"/>
                </a:cxn>
                <a:cxn ang="0">
                  <a:pos x="T6" y="T7"/>
                </a:cxn>
                <a:cxn ang="0">
                  <a:pos x="T8" y="T9"/>
                </a:cxn>
              </a:cxnLst>
              <a:rect l="0" t="0" r="r" b="b"/>
              <a:pathLst>
                <a:path w="103" h="34">
                  <a:moveTo>
                    <a:pt x="0" y="0"/>
                  </a:moveTo>
                  <a:lnTo>
                    <a:pt x="0" y="11"/>
                  </a:lnTo>
                  <a:lnTo>
                    <a:pt x="102" y="33"/>
                  </a:lnTo>
                  <a:lnTo>
                    <a:pt x="102" y="3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2" name="Freeform 4910">
              <a:extLst>
                <a:ext uri="{FF2B5EF4-FFF2-40B4-BE49-F238E27FC236}">
                  <a16:creationId xmlns:a16="http://schemas.microsoft.com/office/drawing/2014/main" id="{ED88F49D-CE76-0331-FE64-3BF000674BA1}"/>
                </a:ext>
              </a:extLst>
            </p:cNvPr>
            <p:cNvSpPr>
              <a:spLocks noChangeArrowheads="1"/>
            </p:cNvSpPr>
            <p:nvPr/>
          </p:nvSpPr>
          <p:spPr bwMode="auto">
            <a:xfrm>
              <a:off x="16383622" y="8747125"/>
              <a:ext cx="976248" cy="952500"/>
            </a:xfrm>
            <a:custGeom>
              <a:avLst/>
              <a:gdLst>
                <a:gd name="T0" fmla="*/ 2611 w 2714"/>
                <a:gd name="T1" fmla="*/ 0 h 2646"/>
                <a:gd name="T2" fmla="*/ 0 w 2714"/>
                <a:gd name="T3" fmla="*/ 2612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2"/>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3" name="Freeform 4911">
              <a:extLst>
                <a:ext uri="{FF2B5EF4-FFF2-40B4-BE49-F238E27FC236}">
                  <a16:creationId xmlns:a16="http://schemas.microsoft.com/office/drawing/2014/main" id="{EB3BD465-3ACC-9D28-6167-84698287D74F}"/>
                </a:ext>
              </a:extLst>
            </p:cNvPr>
            <p:cNvSpPr>
              <a:spLocks noChangeArrowheads="1"/>
            </p:cNvSpPr>
            <p:nvPr/>
          </p:nvSpPr>
          <p:spPr bwMode="auto">
            <a:xfrm>
              <a:off x="16383622" y="8747125"/>
              <a:ext cx="976248" cy="952500"/>
            </a:xfrm>
            <a:custGeom>
              <a:avLst/>
              <a:gdLst>
                <a:gd name="T0" fmla="*/ 2611 w 2714"/>
                <a:gd name="T1" fmla="*/ 0 h 2646"/>
                <a:gd name="T2" fmla="*/ 0 w 2714"/>
                <a:gd name="T3" fmla="*/ 2612 h 2646"/>
                <a:gd name="T4" fmla="*/ 102 w 2714"/>
                <a:gd name="T5" fmla="*/ 2645 h 2646"/>
                <a:gd name="T6" fmla="*/ 2713 w 2714"/>
                <a:gd name="T7" fmla="*/ 35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2"/>
                  </a:lnTo>
                  <a:lnTo>
                    <a:pt x="102" y="2645"/>
                  </a:lnTo>
                  <a:lnTo>
                    <a:pt x="2713" y="35"/>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4" name="Freeform 4912">
              <a:extLst>
                <a:ext uri="{FF2B5EF4-FFF2-40B4-BE49-F238E27FC236}">
                  <a16:creationId xmlns:a16="http://schemas.microsoft.com/office/drawing/2014/main" id="{BFCF0EAA-B62A-E39A-D8FE-53FDC40A9A7B}"/>
                </a:ext>
              </a:extLst>
            </p:cNvPr>
            <p:cNvSpPr>
              <a:spLocks noChangeArrowheads="1"/>
            </p:cNvSpPr>
            <p:nvPr/>
          </p:nvSpPr>
          <p:spPr bwMode="auto">
            <a:xfrm>
              <a:off x="16453468" y="9707563"/>
              <a:ext cx="41272" cy="12700"/>
            </a:xfrm>
            <a:custGeom>
              <a:avLst/>
              <a:gdLst>
                <a:gd name="T0" fmla="*/ 11 w 114"/>
                <a:gd name="T1" fmla="*/ 0 h 35"/>
                <a:gd name="T2" fmla="*/ 0 w 114"/>
                <a:gd name="T3" fmla="*/ 12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12"/>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5" name="Freeform 4913">
              <a:extLst>
                <a:ext uri="{FF2B5EF4-FFF2-40B4-BE49-F238E27FC236}">
                  <a16:creationId xmlns:a16="http://schemas.microsoft.com/office/drawing/2014/main" id="{56E0533A-AA49-8333-A9FC-24C613995163}"/>
                </a:ext>
              </a:extLst>
            </p:cNvPr>
            <p:cNvSpPr>
              <a:spLocks noChangeArrowheads="1"/>
            </p:cNvSpPr>
            <p:nvPr/>
          </p:nvSpPr>
          <p:spPr bwMode="auto">
            <a:xfrm>
              <a:off x="16453468" y="9707563"/>
              <a:ext cx="41272" cy="12700"/>
            </a:xfrm>
            <a:custGeom>
              <a:avLst/>
              <a:gdLst>
                <a:gd name="T0" fmla="*/ 11 w 114"/>
                <a:gd name="T1" fmla="*/ 0 h 35"/>
                <a:gd name="T2" fmla="*/ 0 w 114"/>
                <a:gd name="T3" fmla="*/ 12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12"/>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6" name="Freeform 4914">
              <a:extLst>
                <a:ext uri="{FF2B5EF4-FFF2-40B4-BE49-F238E27FC236}">
                  <a16:creationId xmlns:a16="http://schemas.microsoft.com/office/drawing/2014/main" id="{63622C5B-4918-A0E7-6CEC-4E0295AB9F80}"/>
                </a:ext>
              </a:extLst>
            </p:cNvPr>
            <p:cNvSpPr>
              <a:spLocks noChangeArrowheads="1"/>
            </p:cNvSpPr>
            <p:nvPr/>
          </p:nvSpPr>
          <p:spPr bwMode="auto">
            <a:xfrm>
              <a:off x="16456643" y="8767763"/>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7" name="Freeform 4915">
              <a:extLst>
                <a:ext uri="{FF2B5EF4-FFF2-40B4-BE49-F238E27FC236}">
                  <a16:creationId xmlns:a16="http://schemas.microsoft.com/office/drawing/2014/main" id="{18F7E20A-D4EC-A487-C33F-461B71CC2468}"/>
                </a:ext>
              </a:extLst>
            </p:cNvPr>
            <p:cNvSpPr>
              <a:spLocks noChangeArrowheads="1"/>
            </p:cNvSpPr>
            <p:nvPr/>
          </p:nvSpPr>
          <p:spPr bwMode="auto">
            <a:xfrm>
              <a:off x="16456643" y="8767763"/>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8" name="Freeform 4916">
              <a:extLst>
                <a:ext uri="{FF2B5EF4-FFF2-40B4-BE49-F238E27FC236}">
                  <a16:creationId xmlns:a16="http://schemas.microsoft.com/office/drawing/2014/main" id="{62DD6E12-E75F-B4A5-D6F3-CB7760800794}"/>
                </a:ext>
              </a:extLst>
            </p:cNvPr>
            <p:cNvSpPr>
              <a:spLocks noChangeArrowheads="1"/>
            </p:cNvSpPr>
            <p:nvPr/>
          </p:nvSpPr>
          <p:spPr bwMode="auto">
            <a:xfrm>
              <a:off x="16526488" y="9728200"/>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9" name="Freeform 4917">
              <a:extLst>
                <a:ext uri="{FF2B5EF4-FFF2-40B4-BE49-F238E27FC236}">
                  <a16:creationId xmlns:a16="http://schemas.microsoft.com/office/drawing/2014/main" id="{52CC9D57-869A-A658-5895-5AACC6EE285D}"/>
                </a:ext>
              </a:extLst>
            </p:cNvPr>
            <p:cNvSpPr>
              <a:spLocks noChangeArrowheads="1"/>
            </p:cNvSpPr>
            <p:nvPr/>
          </p:nvSpPr>
          <p:spPr bwMode="auto">
            <a:xfrm>
              <a:off x="16526488" y="9728200"/>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0" name="Freeform 4918">
              <a:extLst>
                <a:ext uri="{FF2B5EF4-FFF2-40B4-BE49-F238E27FC236}">
                  <a16:creationId xmlns:a16="http://schemas.microsoft.com/office/drawing/2014/main" id="{C785DD37-BD5A-05A3-090F-E734F7DD3258}"/>
                </a:ext>
              </a:extLst>
            </p:cNvPr>
            <p:cNvSpPr>
              <a:spLocks noChangeArrowheads="1"/>
            </p:cNvSpPr>
            <p:nvPr/>
          </p:nvSpPr>
          <p:spPr bwMode="auto">
            <a:xfrm>
              <a:off x="16526488" y="8788400"/>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1" name="Freeform 4919">
              <a:extLst>
                <a:ext uri="{FF2B5EF4-FFF2-40B4-BE49-F238E27FC236}">
                  <a16:creationId xmlns:a16="http://schemas.microsoft.com/office/drawing/2014/main" id="{05D364ED-6CD0-0E88-567A-852F35AA8F86}"/>
                </a:ext>
              </a:extLst>
            </p:cNvPr>
            <p:cNvSpPr>
              <a:spLocks noChangeArrowheads="1"/>
            </p:cNvSpPr>
            <p:nvPr/>
          </p:nvSpPr>
          <p:spPr bwMode="auto">
            <a:xfrm>
              <a:off x="16526488" y="8788400"/>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2" name="Freeform 4920">
              <a:extLst>
                <a:ext uri="{FF2B5EF4-FFF2-40B4-BE49-F238E27FC236}">
                  <a16:creationId xmlns:a16="http://schemas.microsoft.com/office/drawing/2014/main" id="{EA90407E-2B35-8EA7-A0E3-EE4BEAD72D9D}"/>
                </a:ext>
              </a:extLst>
            </p:cNvPr>
            <p:cNvSpPr>
              <a:spLocks noChangeArrowheads="1"/>
            </p:cNvSpPr>
            <p:nvPr/>
          </p:nvSpPr>
          <p:spPr bwMode="auto">
            <a:xfrm>
              <a:off x="16596334" y="9748838"/>
              <a:ext cx="41272" cy="12700"/>
            </a:xfrm>
            <a:custGeom>
              <a:avLst/>
              <a:gdLst>
                <a:gd name="T0" fmla="*/ 11 w 115"/>
                <a:gd name="T1" fmla="*/ 0 h 35"/>
                <a:gd name="T2" fmla="*/ 0 w 115"/>
                <a:gd name="T3" fmla="*/ 11 h 35"/>
                <a:gd name="T4" fmla="*/ 102 w 115"/>
                <a:gd name="T5" fmla="*/ 34 h 35"/>
                <a:gd name="T6" fmla="*/ 114 w 115"/>
                <a:gd name="T7" fmla="*/ 34 h 35"/>
                <a:gd name="T8" fmla="*/ 11 w 115"/>
                <a:gd name="T9" fmla="*/ 0 h 35"/>
              </a:gdLst>
              <a:ahLst/>
              <a:cxnLst>
                <a:cxn ang="0">
                  <a:pos x="T0" y="T1"/>
                </a:cxn>
                <a:cxn ang="0">
                  <a:pos x="T2" y="T3"/>
                </a:cxn>
                <a:cxn ang="0">
                  <a:pos x="T4" y="T5"/>
                </a:cxn>
                <a:cxn ang="0">
                  <a:pos x="T6" y="T7"/>
                </a:cxn>
                <a:cxn ang="0">
                  <a:pos x="T8" y="T9"/>
                </a:cxn>
              </a:cxnLst>
              <a:rect l="0" t="0" r="r" b="b"/>
              <a:pathLst>
                <a:path w="115" h="35">
                  <a:moveTo>
                    <a:pt x="11" y="0"/>
                  </a:moveTo>
                  <a:lnTo>
                    <a:pt x="0" y="11"/>
                  </a:lnTo>
                  <a:lnTo>
                    <a:pt x="102" y="34"/>
                  </a:lnTo>
                  <a:lnTo>
                    <a:pt x="114"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3" name="Freeform 4921">
              <a:extLst>
                <a:ext uri="{FF2B5EF4-FFF2-40B4-BE49-F238E27FC236}">
                  <a16:creationId xmlns:a16="http://schemas.microsoft.com/office/drawing/2014/main" id="{32E49056-10FA-1F0D-88D4-A1B6D119D29D}"/>
                </a:ext>
              </a:extLst>
            </p:cNvPr>
            <p:cNvSpPr>
              <a:spLocks noChangeArrowheads="1"/>
            </p:cNvSpPr>
            <p:nvPr/>
          </p:nvSpPr>
          <p:spPr bwMode="auto">
            <a:xfrm>
              <a:off x="16596334" y="9748838"/>
              <a:ext cx="41272" cy="12700"/>
            </a:xfrm>
            <a:custGeom>
              <a:avLst/>
              <a:gdLst>
                <a:gd name="T0" fmla="*/ 11 w 115"/>
                <a:gd name="T1" fmla="*/ 0 h 35"/>
                <a:gd name="T2" fmla="*/ 0 w 115"/>
                <a:gd name="T3" fmla="*/ 11 h 35"/>
                <a:gd name="T4" fmla="*/ 102 w 115"/>
                <a:gd name="T5" fmla="*/ 34 h 35"/>
                <a:gd name="T6" fmla="*/ 114 w 115"/>
                <a:gd name="T7" fmla="*/ 34 h 35"/>
                <a:gd name="T8" fmla="*/ 11 w 115"/>
                <a:gd name="T9" fmla="*/ 0 h 35"/>
              </a:gdLst>
              <a:ahLst/>
              <a:cxnLst>
                <a:cxn ang="0">
                  <a:pos x="T0" y="T1"/>
                </a:cxn>
                <a:cxn ang="0">
                  <a:pos x="T2" y="T3"/>
                </a:cxn>
                <a:cxn ang="0">
                  <a:pos x="T4" y="T5"/>
                </a:cxn>
                <a:cxn ang="0">
                  <a:pos x="T6" y="T7"/>
                </a:cxn>
                <a:cxn ang="0">
                  <a:pos x="T8" y="T9"/>
                </a:cxn>
              </a:cxnLst>
              <a:rect l="0" t="0" r="r" b="b"/>
              <a:pathLst>
                <a:path w="115" h="35">
                  <a:moveTo>
                    <a:pt x="11" y="0"/>
                  </a:moveTo>
                  <a:lnTo>
                    <a:pt x="0" y="11"/>
                  </a:lnTo>
                  <a:lnTo>
                    <a:pt x="102" y="34"/>
                  </a:lnTo>
                  <a:lnTo>
                    <a:pt x="114"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4" name="Freeform 4922">
              <a:extLst>
                <a:ext uri="{FF2B5EF4-FFF2-40B4-BE49-F238E27FC236}">
                  <a16:creationId xmlns:a16="http://schemas.microsoft.com/office/drawing/2014/main" id="{76D577D0-1A8C-A507-C58A-3FC633C6DE86}"/>
                </a:ext>
              </a:extLst>
            </p:cNvPr>
            <p:cNvSpPr>
              <a:spLocks noChangeArrowheads="1"/>
            </p:cNvSpPr>
            <p:nvPr/>
          </p:nvSpPr>
          <p:spPr bwMode="auto">
            <a:xfrm>
              <a:off x="16599508" y="8809038"/>
              <a:ext cx="976248" cy="952500"/>
            </a:xfrm>
            <a:custGeom>
              <a:avLst/>
              <a:gdLst>
                <a:gd name="T0" fmla="*/ 2611 w 2714"/>
                <a:gd name="T1" fmla="*/ 0 h 2646"/>
                <a:gd name="T2" fmla="*/ 0 w 2714"/>
                <a:gd name="T3" fmla="*/ 2611 h 2646"/>
                <a:gd name="T4" fmla="*/ 103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3"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5" name="Freeform 4923">
              <a:extLst>
                <a:ext uri="{FF2B5EF4-FFF2-40B4-BE49-F238E27FC236}">
                  <a16:creationId xmlns:a16="http://schemas.microsoft.com/office/drawing/2014/main" id="{269B1CF6-897C-FCC7-AD18-40C42E067A26}"/>
                </a:ext>
              </a:extLst>
            </p:cNvPr>
            <p:cNvSpPr>
              <a:spLocks noChangeArrowheads="1"/>
            </p:cNvSpPr>
            <p:nvPr/>
          </p:nvSpPr>
          <p:spPr bwMode="auto">
            <a:xfrm>
              <a:off x="16599508" y="8809038"/>
              <a:ext cx="976248" cy="952500"/>
            </a:xfrm>
            <a:custGeom>
              <a:avLst/>
              <a:gdLst>
                <a:gd name="T0" fmla="*/ 2611 w 2714"/>
                <a:gd name="T1" fmla="*/ 0 h 2646"/>
                <a:gd name="T2" fmla="*/ 0 w 2714"/>
                <a:gd name="T3" fmla="*/ 2611 h 2646"/>
                <a:gd name="T4" fmla="*/ 103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3"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6" name="Freeform 4924">
              <a:extLst>
                <a:ext uri="{FF2B5EF4-FFF2-40B4-BE49-F238E27FC236}">
                  <a16:creationId xmlns:a16="http://schemas.microsoft.com/office/drawing/2014/main" id="{3FE068A0-8060-9925-4C22-92D6302DA636}"/>
                </a:ext>
              </a:extLst>
            </p:cNvPr>
            <p:cNvSpPr>
              <a:spLocks noChangeArrowheads="1"/>
            </p:cNvSpPr>
            <p:nvPr/>
          </p:nvSpPr>
          <p:spPr bwMode="auto">
            <a:xfrm>
              <a:off x="16669353" y="9769475"/>
              <a:ext cx="38098" cy="12700"/>
            </a:xfrm>
            <a:custGeom>
              <a:avLst/>
              <a:gdLst>
                <a:gd name="T0" fmla="*/ 0 w 104"/>
                <a:gd name="T1" fmla="*/ 0 h 34"/>
                <a:gd name="T2" fmla="*/ 0 w 104"/>
                <a:gd name="T3" fmla="*/ 11 h 34"/>
                <a:gd name="T4" fmla="*/ 103 w 104"/>
                <a:gd name="T5" fmla="*/ 33 h 34"/>
                <a:gd name="T6" fmla="*/ 103 w 104"/>
                <a:gd name="T7" fmla="*/ 33 h 34"/>
                <a:gd name="T8" fmla="*/ 0 w 104"/>
                <a:gd name="T9" fmla="*/ 0 h 34"/>
              </a:gdLst>
              <a:ahLst/>
              <a:cxnLst>
                <a:cxn ang="0">
                  <a:pos x="T0" y="T1"/>
                </a:cxn>
                <a:cxn ang="0">
                  <a:pos x="T2" y="T3"/>
                </a:cxn>
                <a:cxn ang="0">
                  <a:pos x="T4" y="T5"/>
                </a:cxn>
                <a:cxn ang="0">
                  <a:pos x="T6" y="T7"/>
                </a:cxn>
                <a:cxn ang="0">
                  <a:pos x="T8" y="T9"/>
                </a:cxn>
              </a:cxnLst>
              <a:rect l="0" t="0" r="r" b="b"/>
              <a:pathLst>
                <a:path w="104" h="34">
                  <a:moveTo>
                    <a:pt x="0" y="0"/>
                  </a:moveTo>
                  <a:lnTo>
                    <a:pt x="0" y="11"/>
                  </a:lnTo>
                  <a:lnTo>
                    <a:pt x="103" y="33"/>
                  </a:lnTo>
                  <a:lnTo>
                    <a:pt x="103" y="3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7" name="Freeform 4925">
              <a:extLst>
                <a:ext uri="{FF2B5EF4-FFF2-40B4-BE49-F238E27FC236}">
                  <a16:creationId xmlns:a16="http://schemas.microsoft.com/office/drawing/2014/main" id="{87117C8E-10D0-F56B-11CF-84549E3D6C83}"/>
                </a:ext>
              </a:extLst>
            </p:cNvPr>
            <p:cNvSpPr>
              <a:spLocks noChangeArrowheads="1"/>
            </p:cNvSpPr>
            <p:nvPr/>
          </p:nvSpPr>
          <p:spPr bwMode="auto">
            <a:xfrm>
              <a:off x="16669353" y="9769475"/>
              <a:ext cx="38098" cy="12700"/>
            </a:xfrm>
            <a:custGeom>
              <a:avLst/>
              <a:gdLst>
                <a:gd name="T0" fmla="*/ 0 w 104"/>
                <a:gd name="T1" fmla="*/ 0 h 34"/>
                <a:gd name="T2" fmla="*/ 0 w 104"/>
                <a:gd name="T3" fmla="*/ 11 h 34"/>
                <a:gd name="T4" fmla="*/ 103 w 104"/>
                <a:gd name="T5" fmla="*/ 33 h 34"/>
                <a:gd name="T6" fmla="*/ 103 w 104"/>
                <a:gd name="T7" fmla="*/ 33 h 34"/>
                <a:gd name="T8" fmla="*/ 0 w 104"/>
                <a:gd name="T9" fmla="*/ 0 h 34"/>
              </a:gdLst>
              <a:ahLst/>
              <a:cxnLst>
                <a:cxn ang="0">
                  <a:pos x="T0" y="T1"/>
                </a:cxn>
                <a:cxn ang="0">
                  <a:pos x="T2" y="T3"/>
                </a:cxn>
                <a:cxn ang="0">
                  <a:pos x="T4" y="T5"/>
                </a:cxn>
                <a:cxn ang="0">
                  <a:pos x="T6" y="T7"/>
                </a:cxn>
                <a:cxn ang="0">
                  <a:pos x="T8" y="T9"/>
                </a:cxn>
              </a:cxnLst>
              <a:rect l="0" t="0" r="r" b="b"/>
              <a:pathLst>
                <a:path w="104" h="34">
                  <a:moveTo>
                    <a:pt x="0" y="0"/>
                  </a:moveTo>
                  <a:lnTo>
                    <a:pt x="0" y="11"/>
                  </a:lnTo>
                  <a:lnTo>
                    <a:pt x="103" y="33"/>
                  </a:lnTo>
                  <a:lnTo>
                    <a:pt x="103" y="3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8" name="Freeform 4926">
              <a:extLst>
                <a:ext uri="{FF2B5EF4-FFF2-40B4-BE49-F238E27FC236}">
                  <a16:creationId xmlns:a16="http://schemas.microsoft.com/office/drawing/2014/main" id="{63B2E382-6BA0-9DC2-2943-EAA91A3B051C}"/>
                </a:ext>
              </a:extLst>
            </p:cNvPr>
            <p:cNvSpPr>
              <a:spLocks noChangeArrowheads="1"/>
            </p:cNvSpPr>
            <p:nvPr/>
          </p:nvSpPr>
          <p:spPr bwMode="auto">
            <a:xfrm>
              <a:off x="16669354" y="8829675"/>
              <a:ext cx="976248" cy="952500"/>
            </a:xfrm>
            <a:custGeom>
              <a:avLst/>
              <a:gdLst>
                <a:gd name="T0" fmla="*/ 2611 w 2714"/>
                <a:gd name="T1" fmla="*/ 0 h 2645"/>
                <a:gd name="T2" fmla="*/ 0 w 2714"/>
                <a:gd name="T3" fmla="*/ 2611 h 2645"/>
                <a:gd name="T4" fmla="*/ 103 w 2714"/>
                <a:gd name="T5" fmla="*/ 2644 h 2645"/>
                <a:gd name="T6" fmla="*/ 2713 w 2714"/>
                <a:gd name="T7" fmla="*/ 34 h 2645"/>
                <a:gd name="T8" fmla="*/ 2611 w 2714"/>
                <a:gd name="T9" fmla="*/ 0 h 2645"/>
              </a:gdLst>
              <a:ahLst/>
              <a:cxnLst>
                <a:cxn ang="0">
                  <a:pos x="T0" y="T1"/>
                </a:cxn>
                <a:cxn ang="0">
                  <a:pos x="T2" y="T3"/>
                </a:cxn>
                <a:cxn ang="0">
                  <a:pos x="T4" y="T5"/>
                </a:cxn>
                <a:cxn ang="0">
                  <a:pos x="T6" y="T7"/>
                </a:cxn>
                <a:cxn ang="0">
                  <a:pos x="T8" y="T9"/>
                </a:cxn>
              </a:cxnLst>
              <a:rect l="0" t="0" r="r" b="b"/>
              <a:pathLst>
                <a:path w="2714" h="2645">
                  <a:moveTo>
                    <a:pt x="2611" y="0"/>
                  </a:moveTo>
                  <a:lnTo>
                    <a:pt x="0" y="2611"/>
                  </a:lnTo>
                  <a:lnTo>
                    <a:pt x="103" y="2644"/>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9" name="Freeform 4927">
              <a:extLst>
                <a:ext uri="{FF2B5EF4-FFF2-40B4-BE49-F238E27FC236}">
                  <a16:creationId xmlns:a16="http://schemas.microsoft.com/office/drawing/2014/main" id="{C9E2346B-88C9-9BA2-EE3D-3FC1121F5F17}"/>
                </a:ext>
              </a:extLst>
            </p:cNvPr>
            <p:cNvSpPr>
              <a:spLocks noChangeArrowheads="1"/>
            </p:cNvSpPr>
            <p:nvPr/>
          </p:nvSpPr>
          <p:spPr bwMode="auto">
            <a:xfrm>
              <a:off x="16669354" y="8829675"/>
              <a:ext cx="976248" cy="952500"/>
            </a:xfrm>
            <a:custGeom>
              <a:avLst/>
              <a:gdLst>
                <a:gd name="T0" fmla="*/ 2611 w 2714"/>
                <a:gd name="T1" fmla="*/ 0 h 2645"/>
                <a:gd name="T2" fmla="*/ 0 w 2714"/>
                <a:gd name="T3" fmla="*/ 2611 h 2645"/>
                <a:gd name="T4" fmla="*/ 103 w 2714"/>
                <a:gd name="T5" fmla="*/ 2644 h 2645"/>
                <a:gd name="T6" fmla="*/ 2713 w 2714"/>
                <a:gd name="T7" fmla="*/ 34 h 2645"/>
                <a:gd name="T8" fmla="*/ 2611 w 2714"/>
                <a:gd name="T9" fmla="*/ 0 h 2645"/>
              </a:gdLst>
              <a:ahLst/>
              <a:cxnLst>
                <a:cxn ang="0">
                  <a:pos x="T0" y="T1"/>
                </a:cxn>
                <a:cxn ang="0">
                  <a:pos x="T2" y="T3"/>
                </a:cxn>
                <a:cxn ang="0">
                  <a:pos x="T4" y="T5"/>
                </a:cxn>
                <a:cxn ang="0">
                  <a:pos x="T6" y="T7"/>
                </a:cxn>
                <a:cxn ang="0">
                  <a:pos x="T8" y="T9"/>
                </a:cxn>
              </a:cxnLst>
              <a:rect l="0" t="0" r="r" b="b"/>
              <a:pathLst>
                <a:path w="2714" h="2645">
                  <a:moveTo>
                    <a:pt x="2611" y="0"/>
                  </a:moveTo>
                  <a:lnTo>
                    <a:pt x="0" y="2611"/>
                  </a:lnTo>
                  <a:lnTo>
                    <a:pt x="103" y="2644"/>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0" name="Freeform 4928">
              <a:extLst>
                <a:ext uri="{FF2B5EF4-FFF2-40B4-BE49-F238E27FC236}">
                  <a16:creationId xmlns:a16="http://schemas.microsoft.com/office/drawing/2014/main" id="{3E1A1BF6-6AF8-1AA4-FE76-B2195D8521A0}"/>
                </a:ext>
              </a:extLst>
            </p:cNvPr>
            <p:cNvSpPr>
              <a:spLocks noChangeArrowheads="1"/>
            </p:cNvSpPr>
            <p:nvPr/>
          </p:nvSpPr>
          <p:spPr bwMode="auto">
            <a:xfrm>
              <a:off x="16739200" y="9788525"/>
              <a:ext cx="41272" cy="12700"/>
            </a:xfrm>
            <a:custGeom>
              <a:avLst/>
              <a:gdLst>
                <a:gd name="T0" fmla="*/ 12 w 115"/>
                <a:gd name="T1" fmla="*/ 0 h 36"/>
                <a:gd name="T2" fmla="*/ 0 w 115"/>
                <a:gd name="T3" fmla="*/ 12 h 36"/>
                <a:gd name="T4" fmla="*/ 102 w 115"/>
                <a:gd name="T5" fmla="*/ 35 h 36"/>
                <a:gd name="T6" fmla="*/ 114 w 115"/>
                <a:gd name="T7" fmla="*/ 35 h 36"/>
                <a:gd name="T8" fmla="*/ 12 w 115"/>
                <a:gd name="T9" fmla="*/ 0 h 36"/>
              </a:gdLst>
              <a:ahLst/>
              <a:cxnLst>
                <a:cxn ang="0">
                  <a:pos x="T0" y="T1"/>
                </a:cxn>
                <a:cxn ang="0">
                  <a:pos x="T2" y="T3"/>
                </a:cxn>
                <a:cxn ang="0">
                  <a:pos x="T4" y="T5"/>
                </a:cxn>
                <a:cxn ang="0">
                  <a:pos x="T6" y="T7"/>
                </a:cxn>
                <a:cxn ang="0">
                  <a:pos x="T8" y="T9"/>
                </a:cxn>
              </a:cxnLst>
              <a:rect l="0" t="0" r="r" b="b"/>
              <a:pathLst>
                <a:path w="115" h="36">
                  <a:moveTo>
                    <a:pt x="12" y="0"/>
                  </a:moveTo>
                  <a:lnTo>
                    <a:pt x="0" y="12"/>
                  </a:lnTo>
                  <a:lnTo>
                    <a:pt x="102" y="35"/>
                  </a:lnTo>
                  <a:lnTo>
                    <a:pt x="114" y="35"/>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1" name="Freeform 4929">
              <a:extLst>
                <a:ext uri="{FF2B5EF4-FFF2-40B4-BE49-F238E27FC236}">
                  <a16:creationId xmlns:a16="http://schemas.microsoft.com/office/drawing/2014/main" id="{80570994-5F58-9C50-E701-560F66007E49}"/>
                </a:ext>
              </a:extLst>
            </p:cNvPr>
            <p:cNvSpPr>
              <a:spLocks noChangeArrowheads="1"/>
            </p:cNvSpPr>
            <p:nvPr/>
          </p:nvSpPr>
          <p:spPr bwMode="auto">
            <a:xfrm>
              <a:off x="16739200" y="9788525"/>
              <a:ext cx="41272" cy="12700"/>
            </a:xfrm>
            <a:custGeom>
              <a:avLst/>
              <a:gdLst>
                <a:gd name="T0" fmla="*/ 12 w 115"/>
                <a:gd name="T1" fmla="*/ 0 h 36"/>
                <a:gd name="T2" fmla="*/ 0 w 115"/>
                <a:gd name="T3" fmla="*/ 12 h 36"/>
                <a:gd name="T4" fmla="*/ 102 w 115"/>
                <a:gd name="T5" fmla="*/ 35 h 36"/>
                <a:gd name="T6" fmla="*/ 114 w 115"/>
                <a:gd name="T7" fmla="*/ 35 h 36"/>
                <a:gd name="T8" fmla="*/ 12 w 115"/>
                <a:gd name="T9" fmla="*/ 0 h 36"/>
              </a:gdLst>
              <a:ahLst/>
              <a:cxnLst>
                <a:cxn ang="0">
                  <a:pos x="T0" y="T1"/>
                </a:cxn>
                <a:cxn ang="0">
                  <a:pos x="T2" y="T3"/>
                </a:cxn>
                <a:cxn ang="0">
                  <a:pos x="T4" y="T5"/>
                </a:cxn>
                <a:cxn ang="0">
                  <a:pos x="T6" y="T7"/>
                </a:cxn>
                <a:cxn ang="0">
                  <a:pos x="T8" y="T9"/>
                </a:cxn>
              </a:cxnLst>
              <a:rect l="0" t="0" r="r" b="b"/>
              <a:pathLst>
                <a:path w="115" h="36">
                  <a:moveTo>
                    <a:pt x="12" y="0"/>
                  </a:moveTo>
                  <a:lnTo>
                    <a:pt x="0" y="12"/>
                  </a:lnTo>
                  <a:lnTo>
                    <a:pt x="102" y="35"/>
                  </a:lnTo>
                  <a:lnTo>
                    <a:pt x="114" y="35"/>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 name="Freeform 4930">
              <a:extLst>
                <a:ext uri="{FF2B5EF4-FFF2-40B4-BE49-F238E27FC236}">
                  <a16:creationId xmlns:a16="http://schemas.microsoft.com/office/drawing/2014/main" id="{9B8BEBA7-9576-6351-F824-8CB75C4334E8}"/>
                </a:ext>
              </a:extLst>
            </p:cNvPr>
            <p:cNvSpPr>
              <a:spLocks noChangeArrowheads="1"/>
            </p:cNvSpPr>
            <p:nvPr/>
          </p:nvSpPr>
          <p:spPr bwMode="auto">
            <a:xfrm>
              <a:off x="16743961" y="8848725"/>
              <a:ext cx="976249" cy="952500"/>
            </a:xfrm>
            <a:custGeom>
              <a:avLst/>
              <a:gdLst>
                <a:gd name="T0" fmla="*/ 2610 w 2714"/>
                <a:gd name="T1" fmla="*/ 0 h 2647"/>
                <a:gd name="T2" fmla="*/ 0 w 2714"/>
                <a:gd name="T3" fmla="*/ 2611 h 2647"/>
                <a:gd name="T4" fmla="*/ 102 w 2714"/>
                <a:gd name="T5" fmla="*/ 2646 h 2647"/>
                <a:gd name="T6" fmla="*/ 2713 w 2714"/>
                <a:gd name="T7" fmla="*/ 34 h 2647"/>
                <a:gd name="T8" fmla="*/ 2610 w 2714"/>
                <a:gd name="T9" fmla="*/ 0 h 2647"/>
              </a:gdLst>
              <a:ahLst/>
              <a:cxnLst>
                <a:cxn ang="0">
                  <a:pos x="T0" y="T1"/>
                </a:cxn>
                <a:cxn ang="0">
                  <a:pos x="T2" y="T3"/>
                </a:cxn>
                <a:cxn ang="0">
                  <a:pos x="T4" y="T5"/>
                </a:cxn>
                <a:cxn ang="0">
                  <a:pos x="T6" y="T7"/>
                </a:cxn>
                <a:cxn ang="0">
                  <a:pos x="T8" y="T9"/>
                </a:cxn>
              </a:cxnLst>
              <a:rect l="0" t="0" r="r" b="b"/>
              <a:pathLst>
                <a:path w="2714" h="2647">
                  <a:moveTo>
                    <a:pt x="2610" y="0"/>
                  </a:moveTo>
                  <a:lnTo>
                    <a:pt x="0" y="2611"/>
                  </a:lnTo>
                  <a:lnTo>
                    <a:pt x="102" y="2646"/>
                  </a:lnTo>
                  <a:lnTo>
                    <a:pt x="2713" y="34"/>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3" name="Freeform 4931">
              <a:extLst>
                <a:ext uri="{FF2B5EF4-FFF2-40B4-BE49-F238E27FC236}">
                  <a16:creationId xmlns:a16="http://schemas.microsoft.com/office/drawing/2014/main" id="{AE88F2A3-3570-6A45-845F-89375C2102E8}"/>
                </a:ext>
              </a:extLst>
            </p:cNvPr>
            <p:cNvSpPr>
              <a:spLocks noChangeArrowheads="1"/>
            </p:cNvSpPr>
            <p:nvPr/>
          </p:nvSpPr>
          <p:spPr bwMode="auto">
            <a:xfrm>
              <a:off x="16743961" y="8848725"/>
              <a:ext cx="976249" cy="952500"/>
            </a:xfrm>
            <a:custGeom>
              <a:avLst/>
              <a:gdLst>
                <a:gd name="T0" fmla="*/ 2610 w 2714"/>
                <a:gd name="T1" fmla="*/ 0 h 2647"/>
                <a:gd name="T2" fmla="*/ 0 w 2714"/>
                <a:gd name="T3" fmla="*/ 2611 h 2647"/>
                <a:gd name="T4" fmla="*/ 102 w 2714"/>
                <a:gd name="T5" fmla="*/ 2646 h 2647"/>
                <a:gd name="T6" fmla="*/ 2713 w 2714"/>
                <a:gd name="T7" fmla="*/ 34 h 2647"/>
                <a:gd name="T8" fmla="*/ 2610 w 2714"/>
                <a:gd name="T9" fmla="*/ 0 h 2647"/>
              </a:gdLst>
              <a:ahLst/>
              <a:cxnLst>
                <a:cxn ang="0">
                  <a:pos x="T0" y="T1"/>
                </a:cxn>
                <a:cxn ang="0">
                  <a:pos x="T2" y="T3"/>
                </a:cxn>
                <a:cxn ang="0">
                  <a:pos x="T4" y="T5"/>
                </a:cxn>
                <a:cxn ang="0">
                  <a:pos x="T6" y="T7"/>
                </a:cxn>
                <a:cxn ang="0">
                  <a:pos x="T8" y="T9"/>
                </a:cxn>
              </a:cxnLst>
              <a:rect l="0" t="0" r="r" b="b"/>
              <a:pathLst>
                <a:path w="2714" h="2647">
                  <a:moveTo>
                    <a:pt x="2610" y="0"/>
                  </a:moveTo>
                  <a:lnTo>
                    <a:pt x="0" y="2611"/>
                  </a:lnTo>
                  <a:lnTo>
                    <a:pt x="102" y="2646"/>
                  </a:lnTo>
                  <a:lnTo>
                    <a:pt x="2713" y="34"/>
                  </a:lnTo>
                  <a:lnTo>
                    <a:pt x="26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4" name="Freeform 4932">
              <a:extLst>
                <a:ext uri="{FF2B5EF4-FFF2-40B4-BE49-F238E27FC236}">
                  <a16:creationId xmlns:a16="http://schemas.microsoft.com/office/drawing/2014/main" id="{DC6682CC-F6EE-D3ED-397F-550BCBD292C1}"/>
                </a:ext>
              </a:extLst>
            </p:cNvPr>
            <p:cNvSpPr>
              <a:spLocks noChangeArrowheads="1"/>
            </p:cNvSpPr>
            <p:nvPr/>
          </p:nvSpPr>
          <p:spPr bwMode="auto">
            <a:xfrm>
              <a:off x="16812219" y="9809163"/>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5" name="Freeform 4933">
              <a:extLst>
                <a:ext uri="{FF2B5EF4-FFF2-40B4-BE49-F238E27FC236}">
                  <a16:creationId xmlns:a16="http://schemas.microsoft.com/office/drawing/2014/main" id="{84804117-DABE-6695-33B9-A58FDA2DF6F2}"/>
                </a:ext>
              </a:extLst>
            </p:cNvPr>
            <p:cNvSpPr>
              <a:spLocks noChangeArrowheads="1"/>
            </p:cNvSpPr>
            <p:nvPr/>
          </p:nvSpPr>
          <p:spPr bwMode="auto">
            <a:xfrm>
              <a:off x="16812219" y="9809163"/>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6" name="Freeform 4934">
              <a:extLst>
                <a:ext uri="{FF2B5EF4-FFF2-40B4-BE49-F238E27FC236}">
                  <a16:creationId xmlns:a16="http://schemas.microsoft.com/office/drawing/2014/main" id="{0B695862-DF14-CA89-2EC0-28061D8E88F2}"/>
                </a:ext>
              </a:extLst>
            </p:cNvPr>
            <p:cNvSpPr>
              <a:spLocks noChangeArrowheads="1"/>
            </p:cNvSpPr>
            <p:nvPr/>
          </p:nvSpPr>
          <p:spPr bwMode="auto">
            <a:xfrm>
              <a:off x="16812219" y="8869363"/>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7" name="Freeform 4935">
              <a:extLst>
                <a:ext uri="{FF2B5EF4-FFF2-40B4-BE49-F238E27FC236}">
                  <a16:creationId xmlns:a16="http://schemas.microsoft.com/office/drawing/2014/main" id="{31B15709-E591-B467-5930-F26A1864C108}"/>
                </a:ext>
              </a:extLst>
            </p:cNvPr>
            <p:cNvSpPr>
              <a:spLocks noChangeArrowheads="1"/>
            </p:cNvSpPr>
            <p:nvPr/>
          </p:nvSpPr>
          <p:spPr bwMode="auto">
            <a:xfrm>
              <a:off x="16812219" y="8869363"/>
              <a:ext cx="976248"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8" name="Freeform 4936">
              <a:extLst>
                <a:ext uri="{FF2B5EF4-FFF2-40B4-BE49-F238E27FC236}">
                  <a16:creationId xmlns:a16="http://schemas.microsoft.com/office/drawing/2014/main" id="{12D2A2FB-BF69-EAD7-265B-4DE63540FCF6}"/>
                </a:ext>
              </a:extLst>
            </p:cNvPr>
            <p:cNvSpPr>
              <a:spLocks noChangeArrowheads="1"/>
            </p:cNvSpPr>
            <p:nvPr/>
          </p:nvSpPr>
          <p:spPr bwMode="auto">
            <a:xfrm>
              <a:off x="16882065" y="9829800"/>
              <a:ext cx="41272" cy="12700"/>
            </a:xfrm>
            <a:custGeom>
              <a:avLst/>
              <a:gdLst>
                <a:gd name="T0" fmla="*/ 11 w 114"/>
                <a:gd name="T1" fmla="*/ 0 h 35"/>
                <a:gd name="T2" fmla="*/ 0 w 114"/>
                <a:gd name="T3" fmla="*/ 11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11"/>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9" name="Freeform 4937">
              <a:extLst>
                <a:ext uri="{FF2B5EF4-FFF2-40B4-BE49-F238E27FC236}">
                  <a16:creationId xmlns:a16="http://schemas.microsoft.com/office/drawing/2014/main" id="{C7AB5B2D-9E6F-8657-1716-53DB3D62CE5F}"/>
                </a:ext>
              </a:extLst>
            </p:cNvPr>
            <p:cNvSpPr>
              <a:spLocks noChangeArrowheads="1"/>
            </p:cNvSpPr>
            <p:nvPr/>
          </p:nvSpPr>
          <p:spPr bwMode="auto">
            <a:xfrm>
              <a:off x="16882065" y="9829800"/>
              <a:ext cx="41272" cy="12700"/>
            </a:xfrm>
            <a:custGeom>
              <a:avLst/>
              <a:gdLst>
                <a:gd name="T0" fmla="*/ 11 w 114"/>
                <a:gd name="T1" fmla="*/ 0 h 35"/>
                <a:gd name="T2" fmla="*/ 0 w 114"/>
                <a:gd name="T3" fmla="*/ 11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11"/>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0" name="Freeform 4938">
              <a:extLst>
                <a:ext uri="{FF2B5EF4-FFF2-40B4-BE49-F238E27FC236}">
                  <a16:creationId xmlns:a16="http://schemas.microsoft.com/office/drawing/2014/main" id="{88C8CEF0-8990-E79E-CD5D-32EE6F228940}"/>
                </a:ext>
              </a:extLst>
            </p:cNvPr>
            <p:cNvSpPr>
              <a:spLocks noChangeArrowheads="1"/>
            </p:cNvSpPr>
            <p:nvPr/>
          </p:nvSpPr>
          <p:spPr bwMode="auto">
            <a:xfrm>
              <a:off x="16886827" y="8890000"/>
              <a:ext cx="976249"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1" name="Freeform 4939">
              <a:extLst>
                <a:ext uri="{FF2B5EF4-FFF2-40B4-BE49-F238E27FC236}">
                  <a16:creationId xmlns:a16="http://schemas.microsoft.com/office/drawing/2014/main" id="{6B0C029D-8C95-B387-A9E3-022FEC0EE227}"/>
                </a:ext>
              </a:extLst>
            </p:cNvPr>
            <p:cNvSpPr>
              <a:spLocks noChangeArrowheads="1"/>
            </p:cNvSpPr>
            <p:nvPr/>
          </p:nvSpPr>
          <p:spPr bwMode="auto">
            <a:xfrm>
              <a:off x="16886827" y="8890000"/>
              <a:ext cx="976249" cy="952500"/>
            </a:xfrm>
            <a:custGeom>
              <a:avLst/>
              <a:gdLst>
                <a:gd name="T0" fmla="*/ 2611 w 2714"/>
                <a:gd name="T1" fmla="*/ 0 h 2646"/>
                <a:gd name="T2" fmla="*/ 0 w 2714"/>
                <a:gd name="T3" fmla="*/ 2611 h 2646"/>
                <a:gd name="T4" fmla="*/ 102 w 2714"/>
                <a:gd name="T5" fmla="*/ 2645 h 2646"/>
                <a:gd name="T6" fmla="*/ 2713 w 2714"/>
                <a:gd name="T7" fmla="*/ 34 h 2646"/>
                <a:gd name="T8" fmla="*/ 2611 w 2714"/>
                <a:gd name="T9" fmla="*/ 0 h 2646"/>
              </a:gdLst>
              <a:ahLst/>
              <a:cxnLst>
                <a:cxn ang="0">
                  <a:pos x="T0" y="T1"/>
                </a:cxn>
                <a:cxn ang="0">
                  <a:pos x="T2" y="T3"/>
                </a:cxn>
                <a:cxn ang="0">
                  <a:pos x="T4" y="T5"/>
                </a:cxn>
                <a:cxn ang="0">
                  <a:pos x="T6" y="T7"/>
                </a:cxn>
                <a:cxn ang="0">
                  <a:pos x="T8" y="T9"/>
                </a:cxn>
              </a:cxnLst>
              <a:rect l="0" t="0" r="r" b="b"/>
              <a:pathLst>
                <a:path w="2714" h="2646">
                  <a:moveTo>
                    <a:pt x="2611" y="0"/>
                  </a:moveTo>
                  <a:lnTo>
                    <a:pt x="0" y="2611"/>
                  </a:lnTo>
                  <a:lnTo>
                    <a:pt x="102" y="2645"/>
                  </a:lnTo>
                  <a:lnTo>
                    <a:pt x="2713" y="34"/>
                  </a:lnTo>
                  <a:lnTo>
                    <a:pt x="26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2" name="Freeform 4940">
              <a:extLst>
                <a:ext uri="{FF2B5EF4-FFF2-40B4-BE49-F238E27FC236}">
                  <a16:creationId xmlns:a16="http://schemas.microsoft.com/office/drawing/2014/main" id="{77D11394-8F37-3E4D-FF43-4ABE4DE6BADA}"/>
                </a:ext>
              </a:extLst>
            </p:cNvPr>
            <p:cNvSpPr>
              <a:spLocks noChangeArrowheads="1"/>
            </p:cNvSpPr>
            <p:nvPr/>
          </p:nvSpPr>
          <p:spPr bwMode="auto">
            <a:xfrm>
              <a:off x="16955085" y="9850438"/>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3" name="Freeform 4941">
              <a:extLst>
                <a:ext uri="{FF2B5EF4-FFF2-40B4-BE49-F238E27FC236}">
                  <a16:creationId xmlns:a16="http://schemas.microsoft.com/office/drawing/2014/main" id="{07836E33-577E-D6F4-9DB4-E9B74DBB2ECE}"/>
                </a:ext>
              </a:extLst>
            </p:cNvPr>
            <p:cNvSpPr>
              <a:spLocks noChangeArrowheads="1"/>
            </p:cNvSpPr>
            <p:nvPr/>
          </p:nvSpPr>
          <p:spPr bwMode="auto">
            <a:xfrm>
              <a:off x="16955085" y="9850438"/>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4" name="Freeform 4942">
              <a:extLst>
                <a:ext uri="{FF2B5EF4-FFF2-40B4-BE49-F238E27FC236}">
                  <a16:creationId xmlns:a16="http://schemas.microsoft.com/office/drawing/2014/main" id="{59C331B7-9E81-28D1-E630-923DAF3E235E}"/>
                </a:ext>
              </a:extLst>
            </p:cNvPr>
            <p:cNvSpPr>
              <a:spLocks noChangeArrowheads="1"/>
            </p:cNvSpPr>
            <p:nvPr/>
          </p:nvSpPr>
          <p:spPr bwMode="auto">
            <a:xfrm>
              <a:off x="16955085" y="8934450"/>
              <a:ext cx="919102" cy="928688"/>
            </a:xfrm>
            <a:custGeom>
              <a:avLst/>
              <a:gdLst>
                <a:gd name="T0" fmla="*/ 2554 w 2555"/>
                <a:gd name="T1" fmla="*/ 0 h 2578"/>
                <a:gd name="T2" fmla="*/ 0 w 2555"/>
                <a:gd name="T3" fmla="*/ 2543 h 2578"/>
                <a:gd name="T4" fmla="*/ 102 w 2555"/>
                <a:gd name="T5" fmla="*/ 2577 h 2578"/>
                <a:gd name="T6" fmla="*/ 2554 w 2555"/>
                <a:gd name="T7" fmla="*/ 124 h 2578"/>
                <a:gd name="T8" fmla="*/ 2554 w 2555"/>
                <a:gd name="T9" fmla="*/ 11 h 2578"/>
                <a:gd name="T10" fmla="*/ 2554 w 2555"/>
                <a:gd name="T11" fmla="*/ 22 h 2578"/>
                <a:gd name="T12" fmla="*/ 2554 w 2555"/>
                <a:gd name="T13" fmla="*/ 0 h 2578"/>
              </a:gdLst>
              <a:ahLst/>
              <a:cxnLst>
                <a:cxn ang="0">
                  <a:pos x="T0" y="T1"/>
                </a:cxn>
                <a:cxn ang="0">
                  <a:pos x="T2" y="T3"/>
                </a:cxn>
                <a:cxn ang="0">
                  <a:pos x="T4" y="T5"/>
                </a:cxn>
                <a:cxn ang="0">
                  <a:pos x="T6" y="T7"/>
                </a:cxn>
                <a:cxn ang="0">
                  <a:pos x="T8" y="T9"/>
                </a:cxn>
                <a:cxn ang="0">
                  <a:pos x="T10" y="T11"/>
                </a:cxn>
                <a:cxn ang="0">
                  <a:pos x="T12" y="T13"/>
                </a:cxn>
              </a:cxnLst>
              <a:rect l="0" t="0" r="r" b="b"/>
              <a:pathLst>
                <a:path w="2555" h="2578">
                  <a:moveTo>
                    <a:pt x="2554" y="0"/>
                  </a:moveTo>
                  <a:lnTo>
                    <a:pt x="0" y="2543"/>
                  </a:lnTo>
                  <a:lnTo>
                    <a:pt x="102" y="2577"/>
                  </a:lnTo>
                  <a:lnTo>
                    <a:pt x="2554" y="124"/>
                  </a:lnTo>
                  <a:lnTo>
                    <a:pt x="2554" y="11"/>
                  </a:lnTo>
                  <a:lnTo>
                    <a:pt x="2554" y="22"/>
                  </a:lnTo>
                  <a:lnTo>
                    <a:pt x="255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5" name="Freeform 4943">
              <a:extLst>
                <a:ext uri="{FF2B5EF4-FFF2-40B4-BE49-F238E27FC236}">
                  <a16:creationId xmlns:a16="http://schemas.microsoft.com/office/drawing/2014/main" id="{2F05914E-4642-F7C7-2D1D-A5CA6C737E6A}"/>
                </a:ext>
              </a:extLst>
            </p:cNvPr>
            <p:cNvSpPr>
              <a:spLocks noChangeArrowheads="1"/>
            </p:cNvSpPr>
            <p:nvPr/>
          </p:nvSpPr>
          <p:spPr bwMode="auto">
            <a:xfrm>
              <a:off x="16955085" y="8934450"/>
              <a:ext cx="919102" cy="928688"/>
            </a:xfrm>
            <a:custGeom>
              <a:avLst/>
              <a:gdLst>
                <a:gd name="T0" fmla="*/ 2554 w 2555"/>
                <a:gd name="T1" fmla="*/ 0 h 2578"/>
                <a:gd name="T2" fmla="*/ 0 w 2555"/>
                <a:gd name="T3" fmla="*/ 2543 h 2578"/>
                <a:gd name="T4" fmla="*/ 102 w 2555"/>
                <a:gd name="T5" fmla="*/ 2577 h 2578"/>
                <a:gd name="T6" fmla="*/ 2554 w 2555"/>
                <a:gd name="T7" fmla="*/ 124 h 2578"/>
                <a:gd name="T8" fmla="*/ 2554 w 2555"/>
                <a:gd name="T9" fmla="*/ 11 h 2578"/>
                <a:gd name="T10" fmla="*/ 2554 w 2555"/>
                <a:gd name="T11" fmla="*/ 22 h 2578"/>
                <a:gd name="T12" fmla="*/ 2554 w 2555"/>
                <a:gd name="T13" fmla="*/ 0 h 2578"/>
              </a:gdLst>
              <a:ahLst/>
              <a:cxnLst>
                <a:cxn ang="0">
                  <a:pos x="T0" y="T1"/>
                </a:cxn>
                <a:cxn ang="0">
                  <a:pos x="T2" y="T3"/>
                </a:cxn>
                <a:cxn ang="0">
                  <a:pos x="T4" y="T5"/>
                </a:cxn>
                <a:cxn ang="0">
                  <a:pos x="T6" y="T7"/>
                </a:cxn>
                <a:cxn ang="0">
                  <a:pos x="T8" y="T9"/>
                </a:cxn>
                <a:cxn ang="0">
                  <a:pos x="T10" y="T11"/>
                </a:cxn>
                <a:cxn ang="0">
                  <a:pos x="T12" y="T13"/>
                </a:cxn>
              </a:cxnLst>
              <a:rect l="0" t="0" r="r" b="b"/>
              <a:pathLst>
                <a:path w="2555" h="2578">
                  <a:moveTo>
                    <a:pt x="2554" y="0"/>
                  </a:moveTo>
                  <a:lnTo>
                    <a:pt x="0" y="2543"/>
                  </a:lnTo>
                  <a:lnTo>
                    <a:pt x="102" y="2577"/>
                  </a:lnTo>
                  <a:lnTo>
                    <a:pt x="2554" y="124"/>
                  </a:lnTo>
                  <a:lnTo>
                    <a:pt x="2554" y="11"/>
                  </a:lnTo>
                  <a:lnTo>
                    <a:pt x="2554" y="22"/>
                  </a:lnTo>
                  <a:lnTo>
                    <a:pt x="255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6" name="Freeform 4944">
              <a:extLst>
                <a:ext uri="{FF2B5EF4-FFF2-40B4-BE49-F238E27FC236}">
                  <a16:creationId xmlns:a16="http://schemas.microsoft.com/office/drawing/2014/main" id="{94B32B15-150A-B63F-B769-64380871CA04}"/>
                </a:ext>
              </a:extLst>
            </p:cNvPr>
            <p:cNvSpPr>
              <a:spLocks noChangeArrowheads="1"/>
            </p:cNvSpPr>
            <p:nvPr/>
          </p:nvSpPr>
          <p:spPr bwMode="auto">
            <a:xfrm>
              <a:off x="17024931" y="9871075"/>
              <a:ext cx="41272" cy="12700"/>
            </a:xfrm>
            <a:custGeom>
              <a:avLst/>
              <a:gdLst>
                <a:gd name="T0" fmla="*/ 11 w 115"/>
                <a:gd name="T1" fmla="*/ 0 h 36"/>
                <a:gd name="T2" fmla="*/ 0 w 115"/>
                <a:gd name="T3" fmla="*/ 12 h 36"/>
                <a:gd name="T4" fmla="*/ 102 w 115"/>
                <a:gd name="T5" fmla="*/ 35 h 36"/>
                <a:gd name="T6" fmla="*/ 114 w 115"/>
                <a:gd name="T7" fmla="*/ 35 h 36"/>
                <a:gd name="T8" fmla="*/ 11 w 115"/>
                <a:gd name="T9" fmla="*/ 0 h 36"/>
              </a:gdLst>
              <a:ahLst/>
              <a:cxnLst>
                <a:cxn ang="0">
                  <a:pos x="T0" y="T1"/>
                </a:cxn>
                <a:cxn ang="0">
                  <a:pos x="T2" y="T3"/>
                </a:cxn>
                <a:cxn ang="0">
                  <a:pos x="T4" y="T5"/>
                </a:cxn>
                <a:cxn ang="0">
                  <a:pos x="T6" y="T7"/>
                </a:cxn>
                <a:cxn ang="0">
                  <a:pos x="T8" y="T9"/>
                </a:cxn>
              </a:cxnLst>
              <a:rect l="0" t="0" r="r" b="b"/>
              <a:pathLst>
                <a:path w="115" h="36">
                  <a:moveTo>
                    <a:pt x="11" y="0"/>
                  </a:moveTo>
                  <a:lnTo>
                    <a:pt x="0" y="12"/>
                  </a:lnTo>
                  <a:lnTo>
                    <a:pt x="102" y="35"/>
                  </a:lnTo>
                  <a:lnTo>
                    <a:pt x="114" y="35"/>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7" name="Freeform 4945">
              <a:extLst>
                <a:ext uri="{FF2B5EF4-FFF2-40B4-BE49-F238E27FC236}">
                  <a16:creationId xmlns:a16="http://schemas.microsoft.com/office/drawing/2014/main" id="{F69C5CE4-1281-6F83-0042-86BC0A3834B9}"/>
                </a:ext>
              </a:extLst>
            </p:cNvPr>
            <p:cNvSpPr>
              <a:spLocks noChangeArrowheads="1"/>
            </p:cNvSpPr>
            <p:nvPr/>
          </p:nvSpPr>
          <p:spPr bwMode="auto">
            <a:xfrm>
              <a:off x="17024931" y="9871075"/>
              <a:ext cx="41272" cy="12700"/>
            </a:xfrm>
            <a:custGeom>
              <a:avLst/>
              <a:gdLst>
                <a:gd name="T0" fmla="*/ 11 w 115"/>
                <a:gd name="T1" fmla="*/ 0 h 36"/>
                <a:gd name="T2" fmla="*/ 0 w 115"/>
                <a:gd name="T3" fmla="*/ 12 h 36"/>
                <a:gd name="T4" fmla="*/ 102 w 115"/>
                <a:gd name="T5" fmla="*/ 35 h 36"/>
                <a:gd name="T6" fmla="*/ 114 w 115"/>
                <a:gd name="T7" fmla="*/ 35 h 36"/>
                <a:gd name="T8" fmla="*/ 11 w 115"/>
                <a:gd name="T9" fmla="*/ 0 h 36"/>
              </a:gdLst>
              <a:ahLst/>
              <a:cxnLst>
                <a:cxn ang="0">
                  <a:pos x="T0" y="T1"/>
                </a:cxn>
                <a:cxn ang="0">
                  <a:pos x="T2" y="T3"/>
                </a:cxn>
                <a:cxn ang="0">
                  <a:pos x="T4" y="T5"/>
                </a:cxn>
                <a:cxn ang="0">
                  <a:pos x="T6" y="T7"/>
                </a:cxn>
                <a:cxn ang="0">
                  <a:pos x="T8" y="T9"/>
                </a:cxn>
              </a:cxnLst>
              <a:rect l="0" t="0" r="r" b="b"/>
              <a:pathLst>
                <a:path w="115" h="36">
                  <a:moveTo>
                    <a:pt x="11" y="0"/>
                  </a:moveTo>
                  <a:lnTo>
                    <a:pt x="0" y="12"/>
                  </a:lnTo>
                  <a:lnTo>
                    <a:pt x="102" y="35"/>
                  </a:lnTo>
                  <a:lnTo>
                    <a:pt x="114" y="35"/>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8" name="Freeform 4946">
              <a:extLst>
                <a:ext uri="{FF2B5EF4-FFF2-40B4-BE49-F238E27FC236}">
                  <a16:creationId xmlns:a16="http://schemas.microsoft.com/office/drawing/2014/main" id="{AE3BA9CF-594F-ED9C-EA59-E42633003D7D}"/>
                </a:ext>
              </a:extLst>
            </p:cNvPr>
            <p:cNvSpPr>
              <a:spLocks noChangeArrowheads="1"/>
            </p:cNvSpPr>
            <p:nvPr/>
          </p:nvSpPr>
          <p:spPr bwMode="auto">
            <a:xfrm>
              <a:off x="17029692" y="9024939"/>
              <a:ext cx="846083" cy="858837"/>
            </a:xfrm>
            <a:custGeom>
              <a:avLst/>
              <a:gdLst>
                <a:gd name="T0" fmla="*/ 2350 w 2351"/>
                <a:gd name="T1" fmla="*/ 0 h 2386"/>
                <a:gd name="T2" fmla="*/ 0 w 2351"/>
                <a:gd name="T3" fmla="*/ 2350 h 2386"/>
                <a:gd name="T4" fmla="*/ 103 w 2351"/>
                <a:gd name="T5" fmla="*/ 2385 h 2386"/>
                <a:gd name="T6" fmla="*/ 2350 w 2351"/>
                <a:gd name="T7" fmla="*/ 125 h 2386"/>
                <a:gd name="T8" fmla="*/ 2350 w 2351"/>
                <a:gd name="T9" fmla="*/ 23 h 2386"/>
                <a:gd name="T10" fmla="*/ 2350 w 2351"/>
                <a:gd name="T11" fmla="*/ 23 h 2386"/>
                <a:gd name="T12" fmla="*/ 2350 w 2351"/>
                <a:gd name="T13" fmla="*/ 0 h 2386"/>
              </a:gdLst>
              <a:ahLst/>
              <a:cxnLst>
                <a:cxn ang="0">
                  <a:pos x="T0" y="T1"/>
                </a:cxn>
                <a:cxn ang="0">
                  <a:pos x="T2" y="T3"/>
                </a:cxn>
                <a:cxn ang="0">
                  <a:pos x="T4" y="T5"/>
                </a:cxn>
                <a:cxn ang="0">
                  <a:pos x="T6" y="T7"/>
                </a:cxn>
                <a:cxn ang="0">
                  <a:pos x="T8" y="T9"/>
                </a:cxn>
                <a:cxn ang="0">
                  <a:pos x="T10" y="T11"/>
                </a:cxn>
                <a:cxn ang="0">
                  <a:pos x="T12" y="T13"/>
                </a:cxn>
              </a:cxnLst>
              <a:rect l="0" t="0" r="r" b="b"/>
              <a:pathLst>
                <a:path w="2351" h="2386">
                  <a:moveTo>
                    <a:pt x="2350" y="0"/>
                  </a:moveTo>
                  <a:lnTo>
                    <a:pt x="0" y="2350"/>
                  </a:lnTo>
                  <a:lnTo>
                    <a:pt x="103" y="2385"/>
                  </a:lnTo>
                  <a:lnTo>
                    <a:pt x="2350" y="125"/>
                  </a:lnTo>
                  <a:lnTo>
                    <a:pt x="2350" y="23"/>
                  </a:lnTo>
                  <a:lnTo>
                    <a:pt x="2350" y="23"/>
                  </a:lnTo>
                  <a:lnTo>
                    <a:pt x="235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9" name="Freeform 4947">
              <a:extLst>
                <a:ext uri="{FF2B5EF4-FFF2-40B4-BE49-F238E27FC236}">
                  <a16:creationId xmlns:a16="http://schemas.microsoft.com/office/drawing/2014/main" id="{ACC6B499-7CD6-149A-2E52-362E7F60F0EC}"/>
                </a:ext>
              </a:extLst>
            </p:cNvPr>
            <p:cNvSpPr>
              <a:spLocks noChangeArrowheads="1"/>
            </p:cNvSpPr>
            <p:nvPr/>
          </p:nvSpPr>
          <p:spPr bwMode="auto">
            <a:xfrm>
              <a:off x="17029692" y="9024939"/>
              <a:ext cx="846083" cy="858837"/>
            </a:xfrm>
            <a:custGeom>
              <a:avLst/>
              <a:gdLst>
                <a:gd name="T0" fmla="*/ 2350 w 2351"/>
                <a:gd name="T1" fmla="*/ 0 h 2386"/>
                <a:gd name="T2" fmla="*/ 0 w 2351"/>
                <a:gd name="T3" fmla="*/ 2350 h 2386"/>
                <a:gd name="T4" fmla="*/ 103 w 2351"/>
                <a:gd name="T5" fmla="*/ 2385 h 2386"/>
                <a:gd name="T6" fmla="*/ 2350 w 2351"/>
                <a:gd name="T7" fmla="*/ 125 h 2386"/>
                <a:gd name="T8" fmla="*/ 2350 w 2351"/>
                <a:gd name="T9" fmla="*/ 23 h 2386"/>
                <a:gd name="T10" fmla="*/ 2350 w 2351"/>
                <a:gd name="T11" fmla="*/ 23 h 2386"/>
                <a:gd name="T12" fmla="*/ 2350 w 2351"/>
                <a:gd name="T13" fmla="*/ 0 h 2386"/>
              </a:gdLst>
              <a:ahLst/>
              <a:cxnLst>
                <a:cxn ang="0">
                  <a:pos x="T0" y="T1"/>
                </a:cxn>
                <a:cxn ang="0">
                  <a:pos x="T2" y="T3"/>
                </a:cxn>
                <a:cxn ang="0">
                  <a:pos x="T4" y="T5"/>
                </a:cxn>
                <a:cxn ang="0">
                  <a:pos x="T6" y="T7"/>
                </a:cxn>
                <a:cxn ang="0">
                  <a:pos x="T8" y="T9"/>
                </a:cxn>
                <a:cxn ang="0">
                  <a:pos x="T10" y="T11"/>
                </a:cxn>
                <a:cxn ang="0">
                  <a:pos x="T12" y="T13"/>
                </a:cxn>
              </a:cxnLst>
              <a:rect l="0" t="0" r="r" b="b"/>
              <a:pathLst>
                <a:path w="2351" h="2386">
                  <a:moveTo>
                    <a:pt x="2350" y="0"/>
                  </a:moveTo>
                  <a:lnTo>
                    <a:pt x="0" y="2350"/>
                  </a:lnTo>
                  <a:lnTo>
                    <a:pt x="103" y="2385"/>
                  </a:lnTo>
                  <a:lnTo>
                    <a:pt x="2350" y="125"/>
                  </a:lnTo>
                  <a:lnTo>
                    <a:pt x="2350" y="23"/>
                  </a:lnTo>
                  <a:lnTo>
                    <a:pt x="2350" y="23"/>
                  </a:lnTo>
                  <a:lnTo>
                    <a:pt x="235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0" name="Freeform 4948">
              <a:extLst>
                <a:ext uri="{FF2B5EF4-FFF2-40B4-BE49-F238E27FC236}">
                  <a16:creationId xmlns:a16="http://schemas.microsoft.com/office/drawing/2014/main" id="{AFC7696A-D127-BAF1-F408-A17AF6F6E043}"/>
                </a:ext>
              </a:extLst>
            </p:cNvPr>
            <p:cNvSpPr>
              <a:spLocks noChangeArrowheads="1"/>
            </p:cNvSpPr>
            <p:nvPr/>
          </p:nvSpPr>
          <p:spPr bwMode="auto">
            <a:xfrm>
              <a:off x="17097950" y="9891713"/>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1" name="Freeform 4949">
              <a:extLst>
                <a:ext uri="{FF2B5EF4-FFF2-40B4-BE49-F238E27FC236}">
                  <a16:creationId xmlns:a16="http://schemas.microsoft.com/office/drawing/2014/main" id="{01F0A48B-D7CE-93E2-528E-CF2E3F55B8F0}"/>
                </a:ext>
              </a:extLst>
            </p:cNvPr>
            <p:cNvSpPr>
              <a:spLocks noChangeArrowheads="1"/>
            </p:cNvSpPr>
            <p:nvPr/>
          </p:nvSpPr>
          <p:spPr bwMode="auto">
            <a:xfrm>
              <a:off x="17097950" y="9891713"/>
              <a:ext cx="36510"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2" name="Freeform 4950">
              <a:extLst>
                <a:ext uri="{FF2B5EF4-FFF2-40B4-BE49-F238E27FC236}">
                  <a16:creationId xmlns:a16="http://schemas.microsoft.com/office/drawing/2014/main" id="{2C3BBD4E-05DD-FB83-2E6A-B33F73B92385}"/>
                </a:ext>
              </a:extLst>
            </p:cNvPr>
            <p:cNvSpPr>
              <a:spLocks noChangeArrowheads="1"/>
            </p:cNvSpPr>
            <p:nvPr/>
          </p:nvSpPr>
          <p:spPr bwMode="auto">
            <a:xfrm>
              <a:off x="17097951" y="9118601"/>
              <a:ext cx="776236" cy="784225"/>
            </a:xfrm>
            <a:custGeom>
              <a:avLst/>
              <a:gdLst>
                <a:gd name="T0" fmla="*/ 2157 w 2158"/>
                <a:gd name="T1" fmla="*/ 0 h 2180"/>
                <a:gd name="T2" fmla="*/ 0 w 2158"/>
                <a:gd name="T3" fmla="*/ 2145 h 2180"/>
                <a:gd name="T4" fmla="*/ 102 w 2158"/>
                <a:gd name="T5" fmla="*/ 2179 h 2180"/>
                <a:gd name="T6" fmla="*/ 2157 w 2158"/>
                <a:gd name="T7" fmla="*/ 125 h 2180"/>
                <a:gd name="T8" fmla="*/ 2157 w 2158"/>
                <a:gd name="T9" fmla="*/ 11 h 2180"/>
                <a:gd name="T10" fmla="*/ 2157 w 2158"/>
                <a:gd name="T11" fmla="*/ 22 h 2180"/>
                <a:gd name="T12" fmla="*/ 2157 w 2158"/>
                <a:gd name="T13" fmla="*/ 0 h 2180"/>
              </a:gdLst>
              <a:ahLst/>
              <a:cxnLst>
                <a:cxn ang="0">
                  <a:pos x="T0" y="T1"/>
                </a:cxn>
                <a:cxn ang="0">
                  <a:pos x="T2" y="T3"/>
                </a:cxn>
                <a:cxn ang="0">
                  <a:pos x="T4" y="T5"/>
                </a:cxn>
                <a:cxn ang="0">
                  <a:pos x="T6" y="T7"/>
                </a:cxn>
                <a:cxn ang="0">
                  <a:pos x="T8" y="T9"/>
                </a:cxn>
                <a:cxn ang="0">
                  <a:pos x="T10" y="T11"/>
                </a:cxn>
                <a:cxn ang="0">
                  <a:pos x="T12" y="T13"/>
                </a:cxn>
              </a:cxnLst>
              <a:rect l="0" t="0" r="r" b="b"/>
              <a:pathLst>
                <a:path w="2158" h="2180">
                  <a:moveTo>
                    <a:pt x="2157" y="0"/>
                  </a:moveTo>
                  <a:lnTo>
                    <a:pt x="0" y="2145"/>
                  </a:lnTo>
                  <a:lnTo>
                    <a:pt x="102" y="2179"/>
                  </a:lnTo>
                  <a:lnTo>
                    <a:pt x="2157" y="125"/>
                  </a:lnTo>
                  <a:lnTo>
                    <a:pt x="2157" y="11"/>
                  </a:lnTo>
                  <a:lnTo>
                    <a:pt x="2157" y="22"/>
                  </a:lnTo>
                  <a:lnTo>
                    <a:pt x="215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3" name="Freeform 4951">
              <a:extLst>
                <a:ext uri="{FF2B5EF4-FFF2-40B4-BE49-F238E27FC236}">
                  <a16:creationId xmlns:a16="http://schemas.microsoft.com/office/drawing/2014/main" id="{60052735-3B9E-8E6B-F5D3-D5250DDB8B97}"/>
                </a:ext>
              </a:extLst>
            </p:cNvPr>
            <p:cNvSpPr>
              <a:spLocks noChangeArrowheads="1"/>
            </p:cNvSpPr>
            <p:nvPr/>
          </p:nvSpPr>
          <p:spPr bwMode="auto">
            <a:xfrm>
              <a:off x="17097951" y="9118601"/>
              <a:ext cx="776236" cy="784225"/>
            </a:xfrm>
            <a:custGeom>
              <a:avLst/>
              <a:gdLst>
                <a:gd name="T0" fmla="*/ 2157 w 2158"/>
                <a:gd name="T1" fmla="*/ 0 h 2180"/>
                <a:gd name="T2" fmla="*/ 0 w 2158"/>
                <a:gd name="T3" fmla="*/ 2145 h 2180"/>
                <a:gd name="T4" fmla="*/ 102 w 2158"/>
                <a:gd name="T5" fmla="*/ 2179 h 2180"/>
                <a:gd name="T6" fmla="*/ 2157 w 2158"/>
                <a:gd name="T7" fmla="*/ 125 h 2180"/>
                <a:gd name="T8" fmla="*/ 2157 w 2158"/>
                <a:gd name="T9" fmla="*/ 11 h 2180"/>
                <a:gd name="T10" fmla="*/ 2157 w 2158"/>
                <a:gd name="T11" fmla="*/ 22 h 2180"/>
                <a:gd name="T12" fmla="*/ 2157 w 2158"/>
                <a:gd name="T13" fmla="*/ 0 h 2180"/>
              </a:gdLst>
              <a:ahLst/>
              <a:cxnLst>
                <a:cxn ang="0">
                  <a:pos x="T0" y="T1"/>
                </a:cxn>
                <a:cxn ang="0">
                  <a:pos x="T2" y="T3"/>
                </a:cxn>
                <a:cxn ang="0">
                  <a:pos x="T4" y="T5"/>
                </a:cxn>
                <a:cxn ang="0">
                  <a:pos x="T6" y="T7"/>
                </a:cxn>
                <a:cxn ang="0">
                  <a:pos x="T8" y="T9"/>
                </a:cxn>
                <a:cxn ang="0">
                  <a:pos x="T10" y="T11"/>
                </a:cxn>
                <a:cxn ang="0">
                  <a:pos x="T12" y="T13"/>
                </a:cxn>
              </a:cxnLst>
              <a:rect l="0" t="0" r="r" b="b"/>
              <a:pathLst>
                <a:path w="2158" h="2180">
                  <a:moveTo>
                    <a:pt x="2157" y="0"/>
                  </a:moveTo>
                  <a:lnTo>
                    <a:pt x="0" y="2145"/>
                  </a:lnTo>
                  <a:lnTo>
                    <a:pt x="102" y="2179"/>
                  </a:lnTo>
                  <a:lnTo>
                    <a:pt x="2157" y="125"/>
                  </a:lnTo>
                  <a:lnTo>
                    <a:pt x="2157" y="11"/>
                  </a:lnTo>
                  <a:lnTo>
                    <a:pt x="2157" y="22"/>
                  </a:lnTo>
                  <a:lnTo>
                    <a:pt x="215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4" name="Freeform 4952">
              <a:extLst>
                <a:ext uri="{FF2B5EF4-FFF2-40B4-BE49-F238E27FC236}">
                  <a16:creationId xmlns:a16="http://schemas.microsoft.com/office/drawing/2014/main" id="{6D1D296C-4A37-C7BB-7EDC-CA950C0D9E86}"/>
                </a:ext>
              </a:extLst>
            </p:cNvPr>
            <p:cNvSpPr>
              <a:spLocks noChangeArrowheads="1"/>
            </p:cNvSpPr>
            <p:nvPr/>
          </p:nvSpPr>
          <p:spPr bwMode="auto">
            <a:xfrm>
              <a:off x="17167797" y="9912350"/>
              <a:ext cx="41272" cy="12700"/>
            </a:xfrm>
            <a:custGeom>
              <a:avLst/>
              <a:gdLst>
                <a:gd name="T0" fmla="*/ 11 w 115"/>
                <a:gd name="T1" fmla="*/ 0 h 35"/>
                <a:gd name="T2" fmla="*/ 0 w 115"/>
                <a:gd name="T3" fmla="*/ 11 h 35"/>
                <a:gd name="T4" fmla="*/ 102 w 115"/>
                <a:gd name="T5" fmla="*/ 34 h 35"/>
                <a:gd name="T6" fmla="*/ 114 w 115"/>
                <a:gd name="T7" fmla="*/ 34 h 35"/>
                <a:gd name="T8" fmla="*/ 11 w 115"/>
                <a:gd name="T9" fmla="*/ 0 h 35"/>
              </a:gdLst>
              <a:ahLst/>
              <a:cxnLst>
                <a:cxn ang="0">
                  <a:pos x="T0" y="T1"/>
                </a:cxn>
                <a:cxn ang="0">
                  <a:pos x="T2" y="T3"/>
                </a:cxn>
                <a:cxn ang="0">
                  <a:pos x="T4" y="T5"/>
                </a:cxn>
                <a:cxn ang="0">
                  <a:pos x="T6" y="T7"/>
                </a:cxn>
                <a:cxn ang="0">
                  <a:pos x="T8" y="T9"/>
                </a:cxn>
              </a:cxnLst>
              <a:rect l="0" t="0" r="r" b="b"/>
              <a:pathLst>
                <a:path w="115" h="35">
                  <a:moveTo>
                    <a:pt x="11" y="0"/>
                  </a:moveTo>
                  <a:lnTo>
                    <a:pt x="0" y="11"/>
                  </a:lnTo>
                  <a:lnTo>
                    <a:pt x="102" y="34"/>
                  </a:lnTo>
                  <a:lnTo>
                    <a:pt x="114"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5" name="Freeform 4953">
              <a:extLst>
                <a:ext uri="{FF2B5EF4-FFF2-40B4-BE49-F238E27FC236}">
                  <a16:creationId xmlns:a16="http://schemas.microsoft.com/office/drawing/2014/main" id="{7D200806-9582-E0CA-1DC2-DEB6CD91177A}"/>
                </a:ext>
              </a:extLst>
            </p:cNvPr>
            <p:cNvSpPr>
              <a:spLocks noChangeArrowheads="1"/>
            </p:cNvSpPr>
            <p:nvPr/>
          </p:nvSpPr>
          <p:spPr bwMode="auto">
            <a:xfrm>
              <a:off x="17167797" y="9912350"/>
              <a:ext cx="41272" cy="12700"/>
            </a:xfrm>
            <a:custGeom>
              <a:avLst/>
              <a:gdLst>
                <a:gd name="T0" fmla="*/ 11 w 115"/>
                <a:gd name="T1" fmla="*/ 0 h 35"/>
                <a:gd name="T2" fmla="*/ 0 w 115"/>
                <a:gd name="T3" fmla="*/ 11 h 35"/>
                <a:gd name="T4" fmla="*/ 102 w 115"/>
                <a:gd name="T5" fmla="*/ 34 h 35"/>
                <a:gd name="T6" fmla="*/ 114 w 115"/>
                <a:gd name="T7" fmla="*/ 34 h 35"/>
                <a:gd name="T8" fmla="*/ 11 w 115"/>
                <a:gd name="T9" fmla="*/ 0 h 35"/>
              </a:gdLst>
              <a:ahLst/>
              <a:cxnLst>
                <a:cxn ang="0">
                  <a:pos x="T0" y="T1"/>
                </a:cxn>
                <a:cxn ang="0">
                  <a:pos x="T2" y="T3"/>
                </a:cxn>
                <a:cxn ang="0">
                  <a:pos x="T4" y="T5"/>
                </a:cxn>
                <a:cxn ang="0">
                  <a:pos x="T6" y="T7"/>
                </a:cxn>
                <a:cxn ang="0">
                  <a:pos x="T8" y="T9"/>
                </a:cxn>
              </a:cxnLst>
              <a:rect l="0" t="0" r="r" b="b"/>
              <a:pathLst>
                <a:path w="115" h="35">
                  <a:moveTo>
                    <a:pt x="11" y="0"/>
                  </a:moveTo>
                  <a:lnTo>
                    <a:pt x="0" y="11"/>
                  </a:lnTo>
                  <a:lnTo>
                    <a:pt x="102" y="34"/>
                  </a:lnTo>
                  <a:lnTo>
                    <a:pt x="114"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6" name="Freeform 4954">
              <a:extLst>
                <a:ext uri="{FF2B5EF4-FFF2-40B4-BE49-F238E27FC236}">
                  <a16:creationId xmlns:a16="http://schemas.microsoft.com/office/drawing/2014/main" id="{7A00E173-91B7-EAFD-AEA6-F4B52055754E}"/>
                </a:ext>
              </a:extLst>
            </p:cNvPr>
            <p:cNvSpPr>
              <a:spLocks noChangeArrowheads="1"/>
            </p:cNvSpPr>
            <p:nvPr/>
          </p:nvSpPr>
          <p:spPr bwMode="auto">
            <a:xfrm>
              <a:off x="17172558" y="9209088"/>
              <a:ext cx="703217" cy="715962"/>
            </a:xfrm>
            <a:custGeom>
              <a:avLst/>
              <a:gdLst>
                <a:gd name="T0" fmla="*/ 1953 w 1954"/>
                <a:gd name="T1" fmla="*/ 0 h 1988"/>
                <a:gd name="T2" fmla="*/ 0 w 1954"/>
                <a:gd name="T3" fmla="*/ 1953 h 1988"/>
                <a:gd name="T4" fmla="*/ 103 w 1954"/>
                <a:gd name="T5" fmla="*/ 1987 h 1988"/>
                <a:gd name="T6" fmla="*/ 1953 w 1954"/>
                <a:gd name="T7" fmla="*/ 125 h 1988"/>
                <a:gd name="T8" fmla="*/ 1953 w 1954"/>
                <a:gd name="T9" fmla="*/ 23 h 1988"/>
                <a:gd name="T10" fmla="*/ 1953 w 1954"/>
                <a:gd name="T11" fmla="*/ 23 h 1988"/>
                <a:gd name="T12" fmla="*/ 1953 w 1954"/>
                <a:gd name="T13" fmla="*/ 0 h 1988"/>
              </a:gdLst>
              <a:ahLst/>
              <a:cxnLst>
                <a:cxn ang="0">
                  <a:pos x="T0" y="T1"/>
                </a:cxn>
                <a:cxn ang="0">
                  <a:pos x="T2" y="T3"/>
                </a:cxn>
                <a:cxn ang="0">
                  <a:pos x="T4" y="T5"/>
                </a:cxn>
                <a:cxn ang="0">
                  <a:pos x="T6" y="T7"/>
                </a:cxn>
                <a:cxn ang="0">
                  <a:pos x="T8" y="T9"/>
                </a:cxn>
                <a:cxn ang="0">
                  <a:pos x="T10" y="T11"/>
                </a:cxn>
                <a:cxn ang="0">
                  <a:pos x="T12" y="T13"/>
                </a:cxn>
              </a:cxnLst>
              <a:rect l="0" t="0" r="r" b="b"/>
              <a:pathLst>
                <a:path w="1954" h="1988">
                  <a:moveTo>
                    <a:pt x="1953" y="0"/>
                  </a:moveTo>
                  <a:lnTo>
                    <a:pt x="0" y="1953"/>
                  </a:lnTo>
                  <a:lnTo>
                    <a:pt x="103" y="1987"/>
                  </a:lnTo>
                  <a:lnTo>
                    <a:pt x="1953" y="125"/>
                  </a:lnTo>
                  <a:lnTo>
                    <a:pt x="1953" y="23"/>
                  </a:lnTo>
                  <a:lnTo>
                    <a:pt x="1953" y="23"/>
                  </a:lnTo>
                  <a:lnTo>
                    <a:pt x="195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7" name="Freeform 4955">
              <a:extLst>
                <a:ext uri="{FF2B5EF4-FFF2-40B4-BE49-F238E27FC236}">
                  <a16:creationId xmlns:a16="http://schemas.microsoft.com/office/drawing/2014/main" id="{2B1E5E3F-A5A5-A68F-A448-51C467D12DC4}"/>
                </a:ext>
              </a:extLst>
            </p:cNvPr>
            <p:cNvSpPr>
              <a:spLocks noChangeArrowheads="1"/>
            </p:cNvSpPr>
            <p:nvPr/>
          </p:nvSpPr>
          <p:spPr bwMode="auto">
            <a:xfrm>
              <a:off x="17172558" y="9209088"/>
              <a:ext cx="703217" cy="715962"/>
            </a:xfrm>
            <a:custGeom>
              <a:avLst/>
              <a:gdLst>
                <a:gd name="T0" fmla="*/ 1953 w 1954"/>
                <a:gd name="T1" fmla="*/ 0 h 1988"/>
                <a:gd name="T2" fmla="*/ 0 w 1954"/>
                <a:gd name="T3" fmla="*/ 1953 h 1988"/>
                <a:gd name="T4" fmla="*/ 103 w 1954"/>
                <a:gd name="T5" fmla="*/ 1987 h 1988"/>
                <a:gd name="T6" fmla="*/ 1953 w 1954"/>
                <a:gd name="T7" fmla="*/ 125 h 1988"/>
                <a:gd name="T8" fmla="*/ 1953 w 1954"/>
                <a:gd name="T9" fmla="*/ 23 h 1988"/>
                <a:gd name="T10" fmla="*/ 1953 w 1954"/>
                <a:gd name="T11" fmla="*/ 23 h 1988"/>
                <a:gd name="T12" fmla="*/ 1953 w 1954"/>
                <a:gd name="T13" fmla="*/ 0 h 1988"/>
              </a:gdLst>
              <a:ahLst/>
              <a:cxnLst>
                <a:cxn ang="0">
                  <a:pos x="T0" y="T1"/>
                </a:cxn>
                <a:cxn ang="0">
                  <a:pos x="T2" y="T3"/>
                </a:cxn>
                <a:cxn ang="0">
                  <a:pos x="T4" y="T5"/>
                </a:cxn>
                <a:cxn ang="0">
                  <a:pos x="T6" y="T7"/>
                </a:cxn>
                <a:cxn ang="0">
                  <a:pos x="T8" y="T9"/>
                </a:cxn>
                <a:cxn ang="0">
                  <a:pos x="T10" y="T11"/>
                </a:cxn>
                <a:cxn ang="0">
                  <a:pos x="T12" y="T13"/>
                </a:cxn>
              </a:cxnLst>
              <a:rect l="0" t="0" r="r" b="b"/>
              <a:pathLst>
                <a:path w="1954" h="1988">
                  <a:moveTo>
                    <a:pt x="1953" y="0"/>
                  </a:moveTo>
                  <a:lnTo>
                    <a:pt x="0" y="1953"/>
                  </a:lnTo>
                  <a:lnTo>
                    <a:pt x="103" y="1987"/>
                  </a:lnTo>
                  <a:lnTo>
                    <a:pt x="1953" y="125"/>
                  </a:lnTo>
                  <a:lnTo>
                    <a:pt x="1953" y="23"/>
                  </a:lnTo>
                  <a:lnTo>
                    <a:pt x="1953" y="23"/>
                  </a:lnTo>
                  <a:lnTo>
                    <a:pt x="195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8" name="Freeform 4956">
              <a:extLst>
                <a:ext uri="{FF2B5EF4-FFF2-40B4-BE49-F238E27FC236}">
                  <a16:creationId xmlns:a16="http://schemas.microsoft.com/office/drawing/2014/main" id="{8D58F375-0063-5D9B-F4AB-EDBBD39FF7B4}"/>
                </a:ext>
              </a:extLst>
            </p:cNvPr>
            <p:cNvSpPr>
              <a:spLocks noChangeArrowheads="1"/>
            </p:cNvSpPr>
            <p:nvPr/>
          </p:nvSpPr>
          <p:spPr bwMode="auto">
            <a:xfrm>
              <a:off x="17242403" y="9932988"/>
              <a:ext cx="36511"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9" name="Freeform 4957">
              <a:extLst>
                <a:ext uri="{FF2B5EF4-FFF2-40B4-BE49-F238E27FC236}">
                  <a16:creationId xmlns:a16="http://schemas.microsoft.com/office/drawing/2014/main" id="{D883C99B-863D-9EB1-8959-1748D48503E9}"/>
                </a:ext>
              </a:extLst>
            </p:cNvPr>
            <p:cNvSpPr>
              <a:spLocks noChangeArrowheads="1"/>
            </p:cNvSpPr>
            <p:nvPr/>
          </p:nvSpPr>
          <p:spPr bwMode="auto">
            <a:xfrm>
              <a:off x="17242403" y="9932988"/>
              <a:ext cx="36511" cy="12700"/>
            </a:xfrm>
            <a:custGeom>
              <a:avLst/>
              <a:gdLst>
                <a:gd name="T0" fmla="*/ 0 w 103"/>
                <a:gd name="T1" fmla="*/ 0 h 35"/>
                <a:gd name="T2" fmla="*/ 0 w 103"/>
                <a:gd name="T3" fmla="*/ 11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11"/>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0" name="Freeform 4958">
              <a:extLst>
                <a:ext uri="{FF2B5EF4-FFF2-40B4-BE49-F238E27FC236}">
                  <a16:creationId xmlns:a16="http://schemas.microsoft.com/office/drawing/2014/main" id="{9974E4F4-3146-0C8B-29AA-ACE65F055914}"/>
                </a:ext>
              </a:extLst>
            </p:cNvPr>
            <p:cNvSpPr>
              <a:spLocks noChangeArrowheads="1"/>
            </p:cNvSpPr>
            <p:nvPr/>
          </p:nvSpPr>
          <p:spPr bwMode="auto">
            <a:xfrm>
              <a:off x="17242404" y="9302750"/>
              <a:ext cx="633372" cy="642938"/>
            </a:xfrm>
            <a:custGeom>
              <a:avLst/>
              <a:gdLst>
                <a:gd name="T0" fmla="*/ 1759 w 1760"/>
                <a:gd name="T1" fmla="*/ 0 h 1784"/>
                <a:gd name="T2" fmla="*/ 0 w 1760"/>
                <a:gd name="T3" fmla="*/ 1749 h 1784"/>
                <a:gd name="T4" fmla="*/ 102 w 1760"/>
                <a:gd name="T5" fmla="*/ 1783 h 1784"/>
                <a:gd name="T6" fmla="*/ 1759 w 1760"/>
                <a:gd name="T7" fmla="*/ 125 h 1784"/>
                <a:gd name="T8" fmla="*/ 1759 w 1760"/>
                <a:gd name="T9" fmla="*/ 12 h 1784"/>
                <a:gd name="T10" fmla="*/ 1759 w 1760"/>
                <a:gd name="T11" fmla="*/ 23 h 1784"/>
                <a:gd name="T12" fmla="*/ 1759 w 1760"/>
                <a:gd name="T13" fmla="*/ 0 h 1784"/>
              </a:gdLst>
              <a:ahLst/>
              <a:cxnLst>
                <a:cxn ang="0">
                  <a:pos x="T0" y="T1"/>
                </a:cxn>
                <a:cxn ang="0">
                  <a:pos x="T2" y="T3"/>
                </a:cxn>
                <a:cxn ang="0">
                  <a:pos x="T4" y="T5"/>
                </a:cxn>
                <a:cxn ang="0">
                  <a:pos x="T6" y="T7"/>
                </a:cxn>
                <a:cxn ang="0">
                  <a:pos x="T8" y="T9"/>
                </a:cxn>
                <a:cxn ang="0">
                  <a:pos x="T10" y="T11"/>
                </a:cxn>
                <a:cxn ang="0">
                  <a:pos x="T12" y="T13"/>
                </a:cxn>
              </a:cxnLst>
              <a:rect l="0" t="0" r="r" b="b"/>
              <a:pathLst>
                <a:path w="1760" h="1784">
                  <a:moveTo>
                    <a:pt x="1759" y="0"/>
                  </a:moveTo>
                  <a:lnTo>
                    <a:pt x="0" y="1749"/>
                  </a:lnTo>
                  <a:lnTo>
                    <a:pt x="102" y="1783"/>
                  </a:lnTo>
                  <a:lnTo>
                    <a:pt x="1759" y="125"/>
                  </a:lnTo>
                  <a:lnTo>
                    <a:pt x="1759" y="12"/>
                  </a:lnTo>
                  <a:lnTo>
                    <a:pt x="1759" y="23"/>
                  </a:lnTo>
                  <a:lnTo>
                    <a:pt x="17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1" name="Freeform 4959">
              <a:extLst>
                <a:ext uri="{FF2B5EF4-FFF2-40B4-BE49-F238E27FC236}">
                  <a16:creationId xmlns:a16="http://schemas.microsoft.com/office/drawing/2014/main" id="{B9F6925D-9970-3C0F-DB57-4AECEDE32758}"/>
                </a:ext>
              </a:extLst>
            </p:cNvPr>
            <p:cNvSpPr>
              <a:spLocks noChangeArrowheads="1"/>
            </p:cNvSpPr>
            <p:nvPr/>
          </p:nvSpPr>
          <p:spPr bwMode="auto">
            <a:xfrm>
              <a:off x="17242404" y="9302750"/>
              <a:ext cx="633372" cy="642938"/>
            </a:xfrm>
            <a:custGeom>
              <a:avLst/>
              <a:gdLst>
                <a:gd name="T0" fmla="*/ 1759 w 1760"/>
                <a:gd name="T1" fmla="*/ 0 h 1784"/>
                <a:gd name="T2" fmla="*/ 0 w 1760"/>
                <a:gd name="T3" fmla="*/ 1749 h 1784"/>
                <a:gd name="T4" fmla="*/ 102 w 1760"/>
                <a:gd name="T5" fmla="*/ 1783 h 1784"/>
                <a:gd name="T6" fmla="*/ 1759 w 1760"/>
                <a:gd name="T7" fmla="*/ 125 h 1784"/>
                <a:gd name="T8" fmla="*/ 1759 w 1760"/>
                <a:gd name="T9" fmla="*/ 12 h 1784"/>
                <a:gd name="T10" fmla="*/ 1759 w 1760"/>
                <a:gd name="T11" fmla="*/ 23 h 1784"/>
                <a:gd name="T12" fmla="*/ 1759 w 1760"/>
                <a:gd name="T13" fmla="*/ 0 h 1784"/>
              </a:gdLst>
              <a:ahLst/>
              <a:cxnLst>
                <a:cxn ang="0">
                  <a:pos x="T0" y="T1"/>
                </a:cxn>
                <a:cxn ang="0">
                  <a:pos x="T2" y="T3"/>
                </a:cxn>
                <a:cxn ang="0">
                  <a:pos x="T4" y="T5"/>
                </a:cxn>
                <a:cxn ang="0">
                  <a:pos x="T6" y="T7"/>
                </a:cxn>
                <a:cxn ang="0">
                  <a:pos x="T8" y="T9"/>
                </a:cxn>
                <a:cxn ang="0">
                  <a:pos x="T10" y="T11"/>
                </a:cxn>
                <a:cxn ang="0">
                  <a:pos x="T12" y="T13"/>
                </a:cxn>
              </a:cxnLst>
              <a:rect l="0" t="0" r="r" b="b"/>
              <a:pathLst>
                <a:path w="1760" h="1784">
                  <a:moveTo>
                    <a:pt x="1759" y="0"/>
                  </a:moveTo>
                  <a:lnTo>
                    <a:pt x="0" y="1749"/>
                  </a:lnTo>
                  <a:lnTo>
                    <a:pt x="102" y="1783"/>
                  </a:lnTo>
                  <a:lnTo>
                    <a:pt x="1759" y="125"/>
                  </a:lnTo>
                  <a:lnTo>
                    <a:pt x="1759" y="12"/>
                  </a:lnTo>
                  <a:lnTo>
                    <a:pt x="1759" y="23"/>
                  </a:lnTo>
                  <a:lnTo>
                    <a:pt x="17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2" name="Freeform 4960">
              <a:extLst>
                <a:ext uri="{FF2B5EF4-FFF2-40B4-BE49-F238E27FC236}">
                  <a16:creationId xmlns:a16="http://schemas.microsoft.com/office/drawing/2014/main" id="{14BEFE8B-999E-3F2D-AB67-057CC53A3101}"/>
                </a:ext>
              </a:extLst>
            </p:cNvPr>
            <p:cNvSpPr>
              <a:spLocks noChangeArrowheads="1"/>
            </p:cNvSpPr>
            <p:nvPr/>
          </p:nvSpPr>
          <p:spPr bwMode="auto">
            <a:xfrm>
              <a:off x="17310662" y="9952038"/>
              <a:ext cx="41272" cy="12700"/>
            </a:xfrm>
            <a:custGeom>
              <a:avLst/>
              <a:gdLst>
                <a:gd name="T0" fmla="*/ 11 w 114"/>
                <a:gd name="T1" fmla="*/ 0 h 36"/>
                <a:gd name="T2" fmla="*/ 0 w 114"/>
                <a:gd name="T3" fmla="*/ 12 h 36"/>
                <a:gd name="T4" fmla="*/ 102 w 114"/>
                <a:gd name="T5" fmla="*/ 35 h 36"/>
                <a:gd name="T6" fmla="*/ 113 w 114"/>
                <a:gd name="T7" fmla="*/ 35 h 36"/>
                <a:gd name="T8" fmla="*/ 11 w 114"/>
                <a:gd name="T9" fmla="*/ 0 h 36"/>
              </a:gdLst>
              <a:ahLst/>
              <a:cxnLst>
                <a:cxn ang="0">
                  <a:pos x="T0" y="T1"/>
                </a:cxn>
                <a:cxn ang="0">
                  <a:pos x="T2" y="T3"/>
                </a:cxn>
                <a:cxn ang="0">
                  <a:pos x="T4" y="T5"/>
                </a:cxn>
                <a:cxn ang="0">
                  <a:pos x="T6" y="T7"/>
                </a:cxn>
                <a:cxn ang="0">
                  <a:pos x="T8" y="T9"/>
                </a:cxn>
              </a:cxnLst>
              <a:rect l="0" t="0" r="r" b="b"/>
              <a:pathLst>
                <a:path w="114" h="36">
                  <a:moveTo>
                    <a:pt x="11" y="0"/>
                  </a:moveTo>
                  <a:lnTo>
                    <a:pt x="0" y="12"/>
                  </a:lnTo>
                  <a:lnTo>
                    <a:pt x="102" y="35"/>
                  </a:lnTo>
                  <a:lnTo>
                    <a:pt x="113" y="35"/>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3" name="Freeform 4961">
              <a:extLst>
                <a:ext uri="{FF2B5EF4-FFF2-40B4-BE49-F238E27FC236}">
                  <a16:creationId xmlns:a16="http://schemas.microsoft.com/office/drawing/2014/main" id="{B4BA8A7B-C31A-2AD9-97A1-3306492B0448}"/>
                </a:ext>
              </a:extLst>
            </p:cNvPr>
            <p:cNvSpPr>
              <a:spLocks noChangeArrowheads="1"/>
            </p:cNvSpPr>
            <p:nvPr/>
          </p:nvSpPr>
          <p:spPr bwMode="auto">
            <a:xfrm>
              <a:off x="17310662" y="9952038"/>
              <a:ext cx="41272" cy="12700"/>
            </a:xfrm>
            <a:custGeom>
              <a:avLst/>
              <a:gdLst>
                <a:gd name="T0" fmla="*/ 11 w 114"/>
                <a:gd name="T1" fmla="*/ 0 h 36"/>
                <a:gd name="T2" fmla="*/ 0 w 114"/>
                <a:gd name="T3" fmla="*/ 12 h 36"/>
                <a:gd name="T4" fmla="*/ 102 w 114"/>
                <a:gd name="T5" fmla="*/ 35 h 36"/>
                <a:gd name="T6" fmla="*/ 113 w 114"/>
                <a:gd name="T7" fmla="*/ 35 h 36"/>
                <a:gd name="T8" fmla="*/ 11 w 114"/>
                <a:gd name="T9" fmla="*/ 0 h 36"/>
              </a:gdLst>
              <a:ahLst/>
              <a:cxnLst>
                <a:cxn ang="0">
                  <a:pos x="T0" y="T1"/>
                </a:cxn>
                <a:cxn ang="0">
                  <a:pos x="T2" y="T3"/>
                </a:cxn>
                <a:cxn ang="0">
                  <a:pos x="T4" y="T5"/>
                </a:cxn>
                <a:cxn ang="0">
                  <a:pos x="T6" y="T7"/>
                </a:cxn>
                <a:cxn ang="0">
                  <a:pos x="T8" y="T9"/>
                </a:cxn>
              </a:cxnLst>
              <a:rect l="0" t="0" r="r" b="b"/>
              <a:pathLst>
                <a:path w="114" h="36">
                  <a:moveTo>
                    <a:pt x="11" y="0"/>
                  </a:moveTo>
                  <a:lnTo>
                    <a:pt x="0" y="12"/>
                  </a:lnTo>
                  <a:lnTo>
                    <a:pt x="102" y="35"/>
                  </a:lnTo>
                  <a:lnTo>
                    <a:pt x="113" y="35"/>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4" name="Freeform 4962">
              <a:extLst>
                <a:ext uri="{FF2B5EF4-FFF2-40B4-BE49-F238E27FC236}">
                  <a16:creationId xmlns:a16="http://schemas.microsoft.com/office/drawing/2014/main" id="{06C64796-2E5C-D2DA-1D97-B596A44BEE90}"/>
                </a:ext>
              </a:extLst>
            </p:cNvPr>
            <p:cNvSpPr>
              <a:spLocks noChangeArrowheads="1"/>
            </p:cNvSpPr>
            <p:nvPr/>
          </p:nvSpPr>
          <p:spPr bwMode="auto">
            <a:xfrm>
              <a:off x="17315424" y="9393239"/>
              <a:ext cx="560351" cy="573087"/>
            </a:xfrm>
            <a:custGeom>
              <a:avLst/>
              <a:gdLst>
                <a:gd name="T0" fmla="*/ 1555 w 1556"/>
                <a:gd name="T1" fmla="*/ 0 h 1591"/>
                <a:gd name="T2" fmla="*/ 0 w 1556"/>
                <a:gd name="T3" fmla="*/ 1555 h 1591"/>
                <a:gd name="T4" fmla="*/ 102 w 1556"/>
                <a:gd name="T5" fmla="*/ 1590 h 1591"/>
                <a:gd name="T6" fmla="*/ 1555 w 1556"/>
                <a:gd name="T7" fmla="*/ 125 h 1591"/>
                <a:gd name="T8" fmla="*/ 1555 w 1556"/>
                <a:gd name="T9" fmla="*/ 23 h 1591"/>
                <a:gd name="T10" fmla="*/ 1555 w 1556"/>
                <a:gd name="T11" fmla="*/ 23 h 1591"/>
                <a:gd name="T12" fmla="*/ 1555 w 1556"/>
                <a:gd name="T13" fmla="*/ 0 h 1591"/>
              </a:gdLst>
              <a:ahLst/>
              <a:cxnLst>
                <a:cxn ang="0">
                  <a:pos x="T0" y="T1"/>
                </a:cxn>
                <a:cxn ang="0">
                  <a:pos x="T2" y="T3"/>
                </a:cxn>
                <a:cxn ang="0">
                  <a:pos x="T4" y="T5"/>
                </a:cxn>
                <a:cxn ang="0">
                  <a:pos x="T6" y="T7"/>
                </a:cxn>
                <a:cxn ang="0">
                  <a:pos x="T8" y="T9"/>
                </a:cxn>
                <a:cxn ang="0">
                  <a:pos x="T10" y="T11"/>
                </a:cxn>
                <a:cxn ang="0">
                  <a:pos x="T12" y="T13"/>
                </a:cxn>
              </a:cxnLst>
              <a:rect l="0" t="0" r="r" b="b"/>
              <a:pathLst>
                <a:path w="1556" h="1591">
                  <a:moveTo>
                    <a:pt x="1555" y="0"/>
                  </a:moveTo>
                  <a:lnTo>
                    <a:pt x="0" y="1555"/>
                  </a:lnTo>
                  <a:lnTo>
                    <a:pt x="102" y="1590"/>
                  </a:lnTo>
                  <a:lnTo>
                    <a:pt x="1555" y="125"/>
                  </a:lnTo>
                  <a:lnTo>
                    <a:pt x="1555" y="23"/>
                  </a:lnTo>
                  <a:lnTo>
                    <a:pt x="1555" y="23"/>
                  </a:lnTo>
                  <a:lnTo>
                    <a:pt x="155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5" name="Freeform 4963">
              <a:extLst>
                <a:ext uri="{FF2B5EF4-FFF2-40B4-BE49-F238E27FC236}">
                  <a16:creationId xmlns:a16="http://schemas.microsoft.com/office/drawing/2014/main" id="{C539A95B-E503-A5A7-6F86-EA0E992A5FDA}"/>
                </a:ext>
              </a:extLst>
            </p:cNvPr>
            <p:cNvSpPr>
              <a:spLocks noChangeArrowheads="1"/>
            </p:cNvSpPr>
            <p:nvPr/>
          </p:nvSpPr>
          <p:spPr bwMode="auto">
            <a:xfrm>
              <a:off x="17315424" y="9393239"/>
              <a:ext cx="560351" cy="573087"/>
            </a:xfrm>
            <a:custGeom>
              <a:avLst/>
              <a:gdLst>
                <a:gd name="T0" fmla="*/ 1555 w 1556"/>
                <a:gd name="T1" fmla="*/ 0 h 1591"/>
                <a:gd name="T2" fmla="*/ 0 w 1556"/>
                <a:gd name="T3" fmla="*/ 1555 h 1591"/>
                <a:gd name="T4" fmla="*/ 102 w 1556"/>
                <a:gd name="T5" fmla="*/ 1590 h 1591"/>
                <a:gd name="T6" fmla="*/ 1555 w 1556"/>
                <a:gd name="T7" fmla="*/ 125 h 1591"/>
                <a:gd name="T8" fmla="*/ 1555 w 1556"/>
                <a:gd name="T9" fmla="*/ 23 h 1591"/>
                <a:gd name="T10" fmla="*/ 1555 w 1556"/>
                <a:gd name="T11" fmla="*/ 23 h 1591"/>
                <a:gd name="T12" fmla="*/ 1555 w 1556"/>
                <a:gd name="T13" fmla="*/ 0 h 1591"/>
              </a:gdLst>
              <a:ahLst/>
              <a:cxnLst>
                <a:cxn ang="0">
                  <a:pos x="T0" y="T1"/>
                </a:cxn>
                <a:cxn ang="0">
                  <a:pos x="T2" y="T3"/>
                </a:cxn>
                <a:cxn ang="0">
                  <a:pos x="T4" y="T5"/>
                </a:cxn>
                <a:cxn ang="0">
                  <a:pos x="T6" y="T7"/>
                </a:cxn>
                <a:cxn ang="0">
                  <a:pos x="T8" y="T9"/>
                </a:cxn>
                <a:cxn ang="0">
                  <a:pos x="T10" y="T11"/>
                </a:cxn>
                <a:cxn ang="0">
                  <a:pos x="T12" y="T13"/>
                </a:cxn>
              </a:cxnLst>
              <a:rect l="0" t="0" r="r" b="b"/>
              <a:pathLst>
                <a:path w="1556" h="1591">
                  <a:moveTo>
                    <a:pt x="1555" y="0"/>
                  </a:moveTo>
                  <a:lnTo>
                    <a:pt x="0" y="1555"/>
                  </a:lnTo>
                  <a:lnTo>
                    <a:pt x="102" y="1590"/>
                  </a:lnTo>
                  <a:lnTo>
                    <a:pt x="1555" y="125"/>
                  </a:lnTo>
                  <a:lnTo>
                    <a:pt x="1555" y="23"/>
                  </a:lnTo>
                  <a:lnTo>
                    <a:pt x="1555" y="23"/>
                  </a:lnTo>
                  <a:lnTo>
                    <a:pt x="155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6" name="Freeform 4964">
              <a:extLst>
                <a:ext uri="{FF2B5EF4-FFF2-40B4-BE49-F238E27FC236}">
                  <a16:creationId xmlns:a16="http://schemas.microsoft.com/office/drawing/2014/main" id="{D633773E-E8F7-63AC-C0E6-238A7D5D9B21}"/>
                </a:ext>
              </a:extLst>
            </p:cNvPr>
            <p:cNvSpPr>
              <a:spLocks noChangeArrowheads="1"/>
            </p:cNvSpPr>
            <p:nvPr/>
          </p:nvSpPr>
          <p:spPr bwMode="auto">
            <a:xfrm>
              <a:off x="17385269" y="9972675"/>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7" name="Freeform 4965">
              <a:extLst>
                <a:ext uri="{FF2B5EF4-FFF2-40B4-BE49-F238E27FC236}">
                  <a16:creationId xmlns:a16="http://schemas.microsoft.com/office/drawing/2014/main" id="{8591B8B5-ACEB-BB81-1573-3374188015D4}"/>
                </a:ext>
              </a:extLst>
            </p:cNvPr>
            <p:cNvSpPr>
              <a:spLocks noChangeArrowheads="1"/>
            </p:cNvSpPr>
            <p:nvPr/>
          </p:nvSpPr>
          <p:spPr bwMode="auto">
            <a:xfrm>
              <a:off x="17385269" y="9972675"/>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8" name="Freeform 4966">
              <a:extLst>
                <a:ext uri="{FF2B5EF4-FFF2-40B4-BE49-F238E27FC236}">
                  <a16:creationId xmlns:a16="http://schemas.microsoft.com/office/drawing/2014/main" id="{20C817CF-9F0B-7A9C-9937-9C174685C174}"/>
                </a:ext>
              </a:extLst>
            </p:cNvPr>
            <p:cNvSpPr>
              <a:spLocks noChangeArrowheads="1"/>
            </p:cNvSpPr>
            <p:nvPr/>
          </p:nvSpPr>
          <p:spPr bwMode="auto">
            <a:xfrm>
              <a:off x="17385269" y="9486901"/>
              <a:ext cx="490506" cy="498475"/>
            </a:xfrm>
            <a:custGeom>
              <a:avLst/>
              <a:gdLst>
                <a:gd name="T0" fmla="*/ 1362 w 1363"/>
                <a:gd name="T1" fmla="*/ 0 h 1386"/>
                <a:gd name="T2" fmla="*/ 0 w 1363"/>
                <a:gd name="T3" fmla="*/ 1351 h 1386"/>
                <a:gd name="T4" fmla="*/ 102 w 1363"/>
                <a:gd name="T5" fmla="*/ 1385 h 1386"/>
                <a:gd name="T6" fmla="*/ 1362 w 1363"/>
                <a:gd name="T7" fmla="*/ 125 h 1386"/>
                <a:gd name="T8" fmla="*/ 1362 w 1363"/>
                <a:gd name="T9" fmla="*/ 12 h 1386"/>
                <a:gd name="T10" fmla="*/ 1362 w 1363"/>
                <a:gd name="T11" fmla="*/ 23 h 1386"/>
                <a:gd name="T12" fmla="*/ 1362 w 1363"/>
                <a:gd name="T13" fmla="*/ 0 h 1386"/>
              </a:gdLst>
              <a:ahLst/>
              <a:cxnLst>
                <a:cxn ang="0">
                  <a:pos x="T0" y="T1"/>
                </a:cxn>
                <a:cxn ang="0">
                  <a:pos x="T2" y="T3"/>
                </a:cxn>
                <a:cxn ang="0">
                  <a:pos x="T4" y="T5"/>
                </a:cxn>
                <a:cxn ang="0">
                  <a:pos x="T6" y="T7"/>
                </a:cxn>
                <a:cxn ang="0">
                  <a:pos x="T8" y="T9"/>
                </a:cxn>
                <a:cxn ang="0">
                  <a:pos x="T10" y="T11"/>
                </a:cxn>
                <a:cxn ang="0">
                  <a:pos x="T12" y="T13"/>
                </a:cxn>
              </a:cxnLst>
              <a:rect l="0" t="0" r="r" b="b"/>
              <a:pathLst>
                <a:path w="1363" h="1386">
                  <a:moveTo>
                    <a:pt x="1362" y="0"/>
                  </a:moveTo>
                  <a:lnTo>
                    <a:pt x="0" y="1351"/>
                  </a:lnTo>
                  <a:lnTo>
                    <a:pt x="102" y="1385"/>
                  </a:lnTo>
                  <a:lnTo>
                    <a:pt x="1362" y="125"/>
                  </a:lnTo>
                  <a:lnTo>
                    <a:pt x="1362" y="12"/>
                  </a:lnTo>
                  <a:lnTo>
                    <a:pt x="1362" y="23"/>
                  </a:lnTo>
                  <a:lnTo>
                    <a:pt x="136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9" name="Freeform 4967">
              <a:extLst>
                <a:ext uri="{FF2B5EF4-FFF2-40B4-BE49-F238E27FC236}">
                  <a16:creationId xmlns:a16="http://schemas.microsoft.com/office/drawing/2014/main" id="{1576D727-0312-0D21-3BC7-E6D7B1C064BE}"/>
                </a:ext>
              </a:extLst>
            </p:cNvPr>
            <p:cNvSpPr>
              <a:spLocks noChangeArrowheads="1"/>
            </p:cNvSpPr>
            <p:nvPr/>
          </p:nvSpPr>
          <p:spPr bwMode="auto">
            <a:xfrm>
              <a:off x="17385269" y="9486901"/>
              <a:ext cx="490506" cy="498475"/>
            </a:xfrm>
            <a:custGeom>
              <a:avLst/>
              <a:gdLst>
                <a:gd name="T0" fmla="*/ 1362 w 1363"/>
                <a:gd name="T1" fmla="*/ 0 h 1386"/>
                <a:gd name="T2" fmla="*/ 0 w 1363"/>
                <a:gd name="T3" fmla="*/ 1351 h 1386"/>
                <a:gd name="T4" fmla="*/ 102 w 1363"/>
                <a:gd name="T5" fmla="*/ 1385 h 1386"/>
                <a:gd name="T6" fmla="*/ 1362 w 1363"/>
                <a:gd name="T7" fmla="*/ 125 h 1386"/>
                <a:gd name="T8" fmla="*/ 1362 w 1363"/>
                <a:gd name="T9" fmla="*/ 12 h 1386"/>
                <a:gd name="T10" fmla="*/ 1362 w 1363"/>
                <a:gd name="T11" fmla="*/ 23 h 1386"/>
                <a:gd name="T12" fmla="*/ 1362 w 1363"/>
                <a:gd name="T13" fmla="*/ 0 h 1386"/>
              </a:gdLst>
              <a:ahLst/>
              <a:cxnLst>
                <a:cxn ang="0">
                  <a:pos x="T0" y="T1"/>
                </a:cxn>
                <a:cxn ang="0">
                  <a:pos x="T2" y="T3"/>
                </a:cxn>
                <a:cxn ang="0">
                  <a:pos x="T4" y="T5"/>
                </a:cxn>
                <a:cxn ang="0">
                  <a:pos x="T6" y="T7"/>
                </a:cxn>
                <a:cxn ang="0">
                  <a:pos x="T8" y="T9"/>
                </a:cxn>
                <a:cxn ang="0">
                  <a:pos x="T10" y="T11"/>
                </a:cxn>
                <a:cxn ang="0">
                  <a:pos x="T12" y="T13"/>
                </a:cxn>
              </a:cxnLst>
              <a:rect l="0" t="0" r="r" b="b"/>
              <a:pathLst>
                <a:path w="1363" h="1386">
                  <a:moveTo>
                    <a:pt x="1362" y="0"/>
                  </a:moveTo>
                  <a:lnTo>
                    <a:pt x="0" y="1351"/>
                  </a:lnTo>
                  <a:lnTo>
                    <a:pt x="102" y="1385"/>
                  </a:lnTo>
                  <a:lnTo>
                    <a:pt x="1362" y="125"/>
                  </a:lnTo>
                  <a:lnTo>
                    <a:pt x="1362" y="12"/>
                  </a:lnTo>
                  <a:lnTo>
                    <a:pt x="1362" y="23"/>
                  </a:lnTo>
                  <a:lnTo>
                    <a:pt x="136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0" name="Freeform 4968">
              <a:extLst>
                <a:ext uri="{FF2B5EF4-FFF2-40B4-BE49-F238E27FC236}">
                  <a16:creationId xmlns:a16="http://schemas.microsoft.com/office/drawing/2014/main" id="{25342385-2FB6-567A-50A8-1A04F58674D4}"/>
                </a:ext>
              </a:extLst>
            </p:cNvPr>
            <p:cNvSpPr>
              <a:spLocks noChangeArrowheads="1"/>
            </p:cNvSpPr>
            <p:nvPr/>
          </p:nvSpPr>
          <p:spPr bwMode="auto">
            <a:xfrm>
              <a:off x="17453528" y="9993313"/>
              <a:ext cx="41272" cy="12700"/>
            </a:xfrm>
            <a:custGeom>
              <a:avLst/>
              <a:gdLst>
                <a:gd name="T0" fmla="*/ 11 w 114"/>
                <a:gd name="T1" fmla="*/ 0 h 35"/>
                <a:gd name="T2" fmla="*/ 0 w 114"/>
                <a:gd name="T3" fmla="*/ 0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0"/>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1" name="Freeform 4969">
              <a:extLst>
                <a:ext uri="{FF2B5EF4-FFF2-40B4-BE49-F238E27FC236}">
                  <a16:creationId xmlns:a16="http://schemas.microsoft.com/office/drawing/2014/main" id="{8F18C164-69B4-6AC3-3A21-53A8685CC72D}"/>
                </a:ext>
              </a:extLst>
            </p:cNvPr>
            <p:cNvSpPr>
              <a:spLocks noChangeArrowheads="1"/>
            </p:cNvSpPr>
            <p:nvPr/>
          </p:nvSpPr>
          <p:spPr bwMode="auto">
            <a:xfrm>
              <a:off x="17453528" y="9993313"/>
              <a:ext cx="41272" cy="12700"/>
            </a:xfrm>
            <a:custGeom>
              <a:avLst/>
              <a:gdLst>
                <a:gd name="T0" fmla="*/ 11 w 114"/>
                <a:gd name="T1" fmla="*/ 0 h 35"/>
                <a:gd name="T2" fmla="*/ 0 w 114"/>
                <a:gd name="T3" fmla="*/ 0 h 35"/>
                <a:gd name="T4" fmla="*/ 102 w 114"/>
                <a:gd name="T5" fmla="*/ 34 h 35"/>
                <a:gd name="T6" fmla="*/ 113 w 114"/>
                <a:gd name="T7" fmla="*/ 34 h 35"/>
                <a:gd name="T8" fmla="*/ 11 w 114"/>
                <a:gd name="T9" fmla="*/ 0 h 35"/>
              </a:gdLst>
              <a:ahLst/>
              <a:cxnLst>
                <a:cxn ang="0">
                  <a:pos x="T0" y="T1"/>
                </a:cxn>
                <a:cxn ang="0">
                  <a:pos x="T2" y="T3"/>
                </a:cxn>
                <a:cxn ang="0">
                  <a:pos x="T4" y="T5"/>
                </a:cxn>
                <a:cxn ang="0">
                  <a:pos x="T6" y="T7"/>
                </a:cxn>
                <a:cxn ang="0">
                  <a:pos x="T8" y="T9"/>
                </a:cxn>
              </a:cxnLst>
              <a:rect l="0" t="0" r="r" b="b"/>
              <a:pathLst>
                <a:path w="114" h="35">
                  <a:moveTo>
                    <a:pt x="11" y="0"/>
                  </a:moveTo>
                  <a:lnTo>
                    <a:pt x="0" y="0"/>
                  </a:lnTo>
                  <a:lnTo>
                    <a:pt x="102" y="34"/>
                  </a:lnTo>
                  <a:lnTo>
                    <a:pt x="113" y="34"/>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2" name="Freeform 4970">
              <a:extLst>
                <a:ext uri="{FF2B5EF4-FFF2-40B4-BE49-F238E27FC236}">
                  <a16:creationId xmlns:a16="http://schemas.microsoft.com/office/drawing/2014/main" id="{638203F9-C8D3-A3A9-89C2-74A733DF003D}"/>
                </a:ext>
              </a:extLst>
            </p:cNvPr>
            <p:cNvSpPr>
              <a:spLocks noChangeArrowheads="1"/>
            </p:cNvSpPr>
            <p:nvPr/>
          </p:nvSpPr>
          <p:spPr bwMode="auto">
            <a:xfrm>
              <a:off x="17458290" y="9577388"/>
              <a:ext cx="417486" cy="430212"/>
            </a:xfrm>
            <a:custGeom>
              <a:avLst/>
              <a:gdLst>
                <a:gd name="T0" fmla="*/ 1158 w 1159"/>
                <a:gd name="T1" fmla="*/ 0 h 1193"/>
                <a:gd name="T2" fmla="*/ 0 w 1159"/>
                <a:gd name="T3" fmla="*/ 1158 h 1193"/>
                <a:gd name="T4" fmla="*/ 102 w 1159"/>
                <a:gd name="T5" fmla="*/ 1192 h 1193"/>
                <a:gd name="T6" fmla="*/ 1158 w 1159"/>
                <a:gd name="T7" fmla="*/ 125 h 1193"/>
                <a:gd name="T8" fmla="*/ 1158 w 1159"/>
                <a:gd name="T9" fmla="*/ 23 h 1193"/>
                <a:gd name="T10" fmla="*/ 1158 w 1159"/>
                <a:gd name="T11" fmla="*/ 23 h 1193"/>
                <a:gd name="T12" fmla="*/ 1158 w 1159"/>
                <a:gd name="T13" fmla="*/ 0 h 1193"/>
              </a:gdLst>
              <a:ahLst/>
              <a:cxnLst>
                <a:cxn ang="0">
                  <a:pos x="T0" y="T1"/>
                </a:cxn>
                <a:cxn ang="0">
                  <a:pos x="T2" y="T3"/>
                </a:cxn>
                <a:cxn ang="0">
                  <a:pos x="T4" y="T5"/>
                </a:cxn>
                <a:cxn ang="0">
                  <a:pos x="T6" y="T7"/>
                </a:cxn>
                <a:cxn ang="0">
                  <a:pos x="T8" y="T9"/>
                </a:cxn>
                <a:cxn ang="0">
                  <a:pos x="T10" y="T11"/>
                </a:cxn>
                <a:cxn ang="0">
                  <a:pos x="T12" y="T13"/>
                </a:cxn>
              </a:cxnLst>
              <a:rect l="0" t="0" r="r" b="b"/>
              <a:pathLst>
                <a:path w="1159" h="1193">
                  <a:moveTo>
                    <a:pt x="1158" y="0"/>
                  </a:moveTo>
                  <a:lnTo>
                    <a:pt x="0" y="1158"/>
                  </a:lnTo>
                  <a:lnTo>
                    <a:pt x="102" y="1192"/>
                  </a:lnTo>
                  <a:lnTo>
                    <a:pt x="1158" y="125"/>
                  </a:lnTo>
                  <a:lnTo>
                    <a:pt x="1158" y="23"/>
                  </a:lnTo>
                  <a:lnTo>
                    <a:pt x="1158" y="23"/>
                  </a:lnTo>
                  <a:lnTo>
                    <a:pt x="11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3" name="Freeform 4971">
              <a:extLst>
                <a:ext uri="{FF2B5EF4-FFF2-40B4-BE49-F238E27FC236}">
                  <a16:creationId xmlns:a16="http://schemas.microsoft.com/office/drawing/2014/main" id="{B830DFE1-8F15-4F93-36D4-572D27DE0118}"/>
                </a:ext>
              </a:extLst>
            </p:cNvPr>
            <p:cNvSpPr>
              <a:spLocks noChangeArrowheads="1"/>
            </p:cNvSpPr>
            <p:nvPr/>
          </p:nvSpPr>
          <p:spPr bwMode="auto">
            <a:xfrm>
              <a:off x="17458290" y="9577388"/>
              <a:ext cx="417486" cy="430212"/>
            </a:xfrm>
            <a:custGeom>
              <a:avLst/>
              <a:gdLst>
                <a:gd name="T0" fmla="*/ 1158 w 1159"/>
                <a:gd name="T1" fmla="*/ 0 h 1193"/>
                <a:gd name="T2" fmla="*/ 0 w 1159"/>
                <a:gd name="T3" fmla="*/ 1158 h 1193"/>
                <a:gd name="T4" fmla="*/ 102 w 1159"/>
                <a:gd name="T5" fmla="*/ 1192 h 1193"/>
                <a:gd name="T6" fmla="*/ 1158 w 1159"/>
                <a:gd name="T7" fmla="*/ 125 h 1193"/>
                <a:gd name="T8" fmla="*/ 1158 w 1159"/>
                <a:gd name="T9" fmla="*/ 23 h 1193"/>
                <a:gd name="T10" fmla="*/ 1158 w 1159"/>
                <a:gd name="T11" fmla="*/ 23 h 1193"/>
                <a:gd name="T12" fmla="*/ 1158 w 1159"/>
                <a:gd name="T13" fmla="*/ 0 h 1193"/>
              </a:gdLst>
              <a:ahLst/>
              <a:cxnLst>
                <a:cxn ang="0">
                  <a:pos x="T0" y="T1"/>
                </a:cxn>
                <a:cxn ang="0">
                  <a:pos x="T2" y="T3"/>
                </a:cxn>
                <a:cxn ang="0">
                  <a:pos x="T4" y="T5"/>
                </a:cxn>
                <a:cxn ang="0">
                  <a:pos x="T6" y="T7"/>
                </a:cxn>
                <a:cxn ang="0">
                  <a:pos x="T8" y="T9"/>
                </a:cxn>
                <a:cxn ang="0">
                  <a:pos x="T10" y="T11"/>
                </a:cxn>
                <a:cxn ang="0">
                  <a:pos x="T12" y="T13"/>
                </a:cxn>
              </a:cxnLst>
              <a:rect l="0" t="0" r="r" b="b"/>
              <a:pathLst>
                <a:path w="1159" h="1193">
                  <a:moveTo>
                    <a:pt x="1158" y="0"/>
                  </a:moveTo>
                  <a:lnTo>
                    <a:pt x="0" y="1158"/>
                  </a:lnTo>
                  <a:lnTo>
                    <a:pt x="102" y="1192"/>
                  </a:lnTo>
                  <a:lnTo>
                    <a:pt x="1158" y="125"/>
                  </a:lnTo>
                  <a:lnTo>
                    <a:pt x="1158" y="23"/>
                  </a:lnTo>
                  <a:lnTo>
                    <a:pt x="1158" y="23"/>
                  </a:lnTo>
                  <a:lnTo>
                    <a:pt x="11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4" name="Freeform 4972">
              <a:extLst>
                <a:ext uri="{FF2B5EF4-FFF2-40B4-BE49-F238E27FC236}">
                  <a16:creationId xmlns:a16="http://schemas.microsoft.com/office/drawing/2014/main" id="{C4E9713A-FBD1-559D-FA4D-7BEB70C8A57A}"/>
                </a:ext>
              </a:extLst>
            </p:cNvPr>
            <p:cNvSpPr>
              <a:spLocks noChangeArrowheads="1"/>
            </p:cNvSpPr>
            <p:nvPr/>
          </p:nvSpPr>
          <p:spPr bwMode="auto">
            <a:xfrm>
              <a:off x="17528135" y="10013950"/>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5" name="Freeform 4973">
              <a:extLst>
                <a:ext uri="{FF2B5EF4-FFF2-40B4-BE49-F238E27FC236}">
                  <a16:creationId xmlns:a16="http://schemas.microsoft.com/office/drawing/2014/main" id="{24F50313-8DF3-16E4-540A-7DDF666FFEC2}"/>
                </a:ext>
              </a:extLst>
            </p:cNvPr>
            <p:cNvSpPr>
              <a:spLocks noChangeArrowheads="1"/>
            </p:cNvSpPr>
            <p:nvPr/>
          </p:nvSpPr>
          <p:spPr bwMode="auto">
            <a:xfrm>
              <a:off x="17528135" y="10013950"/>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6" name="Freeform 4974">
              <a:extLst>
                <a:ext uri="{FF2B5EF4-FFF2-40B4-BE49-F238E27FC236}">
                  <a16:creationId xmlns:a16="http://schemas.microsoft.com/office/drawing/2014/main" id="{2F4C859A-8791-D454-7F69-CF59079EA270}"/>
                </a:ext>
              </a:extLst>
            </p:cNvPr>
            <p:cNvSpPr>
              <a:spLocks noChangeArrowheads="1"/>
            </p:cNvSpPr>
            <p:nvPr/>
          </p:nvSpPr>
          <p:spPr bwMode="auto">
            <a:xfrm>
              <a:off x="17528135" y="9671050"/>
              <a:ext cx="347640" cy="355600"/>
            </a:xfrm>
            <a:custGeom>
              <a:avLst/>
              <a:gdLst>
                <a:gd name="T0" fmla="*/ 965 w 966"/>
                <a:gd name="T1" fmla="*/ 0 h 989"/>
                <a:gd name="T2" fmla="*/ 0 w 966"/>
                <a:gd name="T3" fmla="*/ 954 h 989"/>
                <a:gd name="T4" fmla="*/ 102 w 966"/>
                <a:gd name="T5" fmla="*/ 988 h 989"/>
                <a:gd name="T6" fmla="*/ 965 w 966"/>
                <a:gd name="T7" fmla="*/ 125 h 989"/>
                <a:gd name="T8" fmla="*/ 965 w 966"/>
                <a:gd name="T9" fmla="*/ 12 h 989"/>
                <a:gd name="T10" fmla="*/ 965 w 966"/>
                <a:gd name="T11" fmla="*/ 23 h 989"/>
                <a:gd name="T12" fmla="*/ 965 w 966"/>
                <a:gd name="T13" fmla="*/ 0 h 989"/>
              </a:gdLst>
              <a:ahLst/>
              <a:cxnLst>
                <a:cxn ang="0">
                  <a:pos x="T0" y="T1"/>
                </a:cxn>
                <a:cxn ang="0">
                  <a:pos x="T2" y="T3"/>
                </a:cxn>
                <a:cxn ang="0">
                  <a:pos x="T4" y="T5"/>
                </a:cxn>
                <a:cxn ang="0">
                  <a:pos x="T6" y="T7"/>
                </a:cxn>
                <a:cxn ang="0">
                  <a:pos x="T8" y="T9"/>
                </a:cxn>
                <a:cxn ang="0">
                  <a:pos x="T10" y="T11"/>
                </a:cxn>
                <a:cxn ang="0">
                  <a:pos x="T12" y="T13"/>
                </a:cxn>
              </a:cxnLst>
              <a:rect l="0" t="0" r="r" b="b"/>
              <a:pathLst>
                <a:path w="966" h="989">
                  <a:moveTo>
                    <a:pt x="965" y="0"/>
                  </a:moveTo>
                  <a:lnTo>
                    <a:pt x="0" y="954"/>
                  </a:lnTo>
                  <a:lnTo>
                    <a:pt x="102" y="988"/>
                  </a:lnTo>
                  <a:lnTo>
                    <a:pt x="965" y="125"/>
                  </a:lnTo>
                  <a:lnTo>
                    <a:pt x="965" y="12"/>
                  </a:lnTo>
                  <a:lnTo>
                    <a:pt x="965" y="23"/>
                  </a:lnTo>
                  <a:lnTo>
                    <a:pt x="9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7" name="Freeform 4975">
              <a:extLst>
                <a:ext uri="{FF2B5EF4-FFF2-40B4-BE49-F238E27FC236}">
                  <a16:creationId xmlns:a16="http://schemas.microsoft.com/office/drawing/2014/main" id="{C282EF0A-99B1-7B1B-8693-BD5CBE5B9C72}"/>
                </a:ext>
              </a:extLst>
            </p:cNvPr>
            <p:cNvSpPr>
              <a:spLocks noChangeArrowheads="1"/>
            </p:cNvSpPr>
            <p:nvPr/>
          </p:nvSpPr>
          <p:spPr bwMode="auto">
            <a:xfrm>
              <a:off x="17528135" y="9671050"/>
              <a:ext cx="347640" cy="355600"/>
            </a:xfrm>
            <a:custGeom>
              <a:avLst/>
              <a:gdLst>
                <a:gd name="T0" fmla="*/ 965 w 966"/>
                <a:gd name="T1" fmla="*/ 0 h 989"/>
                <a:gd name="T2" fmla="*/ 0 w 966"/>
                <a:gd name="T3" fmla="*/ 954 h 989"/>
                <a:gd name="T4" fmla="*/ 102 w 966"/>
                <a:gd name="T5" fmla="*/ 988 h 989"/>
                <a:gd name="T6" fmla="*/ 965 w 966"/>
                <a:gd name="T7" fmla="*/ 125 h 989"/>
                <a:gd name="T8" fmla="*/ 965 w 966"/>
                <a:gd name="T9" fmla="*/ 12 h 989"/>
                <a:gd name="T10" fmla="*/ 965 w 966"/>
                <a:gd name="T11" fmla="*/ 23 h 989"/>
                <a:gd name="T12" fmla="*/ 965 w 966"/>
                <a:gd name="T13" fmla="*/ 0 h 989"/>
              </a:gdLst>
              <a:ahLst/>
              <a:cxnLst>
                <a:cxn ang="0">
                  <a:pos x="T0" y="T1"/>
                </a:cxn>
                <a:cxn ang="0">
                  <a:pos x="T2" y="T3"/>
                </a:cxn>
                <a:cxn ang="0">
                  <a:pos x="T4" y="T5"/>
                </a:cxn>
                <a:cxn ang="0">
                  <a:pos x="T6" y="T7"/>
                </a:cxn>
                <a:cxn ang="0">
                  <a:pos x="T8" y="T9"/>
                </a:cxn>
                <a:cxn ang="0">
                  <a:pos x="T10" y="T11"/>
                </a:cxn>
                <a:cxn ang="0">
                  <a:pos x="T12" y="T13"/>
                </a:cxn>
              </a:cxnLst>
              <a:rect l="0" t="0" r="r" b="b"/>
              <a:pathLst>
                <a:path w="966" h="989">
                  <a:moveTo>
                    <a:pt x="965" y="0"/>
                  </a:moveTo>
                  <a:lnTo>
                    <a:pt x="0" y="954"/>
                  </a:lnTo>
                  <a:lnTo>
                    <a:pt x="102" y="988"/>
                  </a:lnTo>
                  <a:lnTo>
                    <a:pt x="965" y="125"/>
                  </a:lnTo>
                  <a:lnTo>
                    <a:pt x="965" y="12"/>
                  </a:lnTo>
                  <a:lnTo>
                    <a:pt x="965" y="23"/>
                  </a:lnTo>
                  <a:lnTo>
                    <a:pt x="9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8" name="Freeform 4976">
              <a:extLst>
                <a:ext uri="{FF2B5EF4-FFF2-40B4-BE49-F238E27FC236}">
                  <a16:creationId xmlns:a16="http://schemas.microsoft.com/office/drawing/2014/main" id="{CBBD5647-69B1-CF36-A4F4-3ABADBDBEA41}"/>
                </a:ext>
              </a:extLst>
            </p:cNvPr>
            <p:cNvSpPr>
              <a:spLocks noChangeArrowheads="1"/>
            </p:cNvSpPr>
            <p:nvPr/>
          </p:nvSpPr>
          <p:spPr bwMode="auto">
            <a:xfrm>
              <a:off x="17597981" y="10034588"/>
              <a:ext cx="41272" cy="12700"/>
            </a:xfrm>
            <a:custGeom>
              <a:avLst/>
              <a:gdLst>
                <a:gd name="T0" fmla="*/ 12 w 115"/>
                <a:gd name="T1" fmla="*/ 0 h 35"/>
                <a:gd name="T2" fmla="*/ 0 w 115"/>
                <a:gd name="T3" fmla="*/ 0 h 35"/>
                <a:gd name="T4" fmla="*/ 103 w 115"/>
                <a:gd name="T5" fmla="*/ 34 h 35"/>
                <a:gd name="T6" fmla="*/ 114 w 115"/>
                <a:gd name="T7" fmla="*/ 34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34"/>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9" name="Freeform 4977">
              <a:extLst>
                <a:ext uri="{FF2B5EF4-FFF2-40B4-BE49-F238E27FC236}">
                  <a16:creationId xmlns:a16="http://schemas.microsoft.com/office/drawing/2014/main" id="{DB99B54E-4D54-1535-2D5D-84BCA7BE46CB}"/>
                </a:ext>
              </a:extLst>
            </p:cNvPr>
            <p:cNvSpPr>
              <a:spLocks noChangeArrowheads="1"/>
            </p:cNvSpPr>
            <p:nvPr/>
          </p:nvSpPr>
          <p:spPr bwMode="auto">
            <a:xfrm>
              <a:off x="17597981" y="10034588"/>
              <a:ext cx="41272" cy="12700"/>
            </a:xfrm>
            <a:custGeom>
              <a:avLst/>
              <a:gdLst>
                <a:gd name="T0" fmla="*/ 12 w 115"/>
                <a:gd name="T1" fmla="*/ 0 h 35"/>
                <a:gd name="T2" fmla="*/ 0 w 115"/>
                <a:gd name="T3" fmla="*/ 0 h 35"/>
                <a:gd name="T4" fmla="*/ 103 w 115"/>
                <a:gd name="T5" fmla="*/ 34 h 35"/>
                <a:gd name="T6" fmla="*/ 114 w 115"/>
                <a:gd name="T7" fmla="*/ 34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34"/>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0" name="Freeform 4978">
              <a:extLst>
                <a:ext uri="{FF2B5EF4-FFF2-40B4-BE49-F238E27FC236}">
                  <a16:creationId xmlns:a16="http://schemas.microsoft.com/office/drawing/2014/main" id="{E8894F72-CA19-B90E-958F-EC640E4909F7}"/>
                </a:ext>
              </a:extLst>
            </p:cNvPr>
            <p:cNvSpPr>
              <a:spLocks noChangeArrowheads="1"/>
            </p:cNvSpPr>
            <p:nvPr/>
          </p:nvSpPr>
          <p:spPr bwMode="auto">
            <a:xfrm>
              <a:off x="17601155" y="9759950"/>
              <a:ext cx="274620" cy="287338"/>
            </a:xfrm>
            <a:custGeom>
              <a:avLst/>
              <a:gdLst>
                <a:gd name="T0" fmla="*/ 760 w 761"/>
                <a:gd name="T1" fmla="*/ 0 h 796"/>
                <a:gd name="T2" fmla="*/ 0 w 761"/>
                <a:gd name="T3" fmla="*/ 761 h 796"/>
                <a:gd name="T4" fmla="*/ 102 w 761"/>
                <a:gd name="T5" fmla="*/ 795 h 796"/>
                <a:gd name="T6" fmla="*/ 760 w 761"/>
                <a:gd name="T7" fmla="*/ 125 h 796"/>
                <a:gd name="T8" fmla="*/ 760 w 761"/>
                <a:gd name="T9" fmla="*/ 23 h 796"/>
                <a:gd name="T10" fmla="*/ 760 w 761"/>
                <a:gd name="T11" fmla="*/ 23 h 796"/>
                <a:gd name="T12" fmla="*/ 760 w 761"/>
                <a:gd name="T13" fmla="*/ 0 h 796"/>
              </a:gdLst>
              <a:ahLst/>
              <a:cxnLst>
                <a:cxn ang="0">
                  <a:pos x="T0" y="T1"/>
                </a:cxn>
                <a:cxn ang="0">
                  <a:pos x="T2" y="T3"/>
                </a:cxn>
                <a:cxn ang="0">
                  <a:pos x="T4" y="T5"/>
                </a:cxn>
                <a:cxn ang="0">
                  <a:pos x="T6" y="T7"/>
                </a:cxn>
                <a:cxn ang="0">
                  <a:pos x="T8" y="T9"/>
                </a:cxn>
                <a:cxn ang="0">
                  <a:pos x="T10" y="T11"/>
                </a:cxn>
                <a:cxn ang="0">
                  <a:pos x="T12" y="T13"/>
                </a:cxn>
              </a:cxnLst>
              <a:rect l="0" t="0" r="r" b="b"/>
              <a:pathLst>
                <a:path w="761" h="796">
                  <a:moveTo>
                    <a:pt x="760" y="0"/>
                  </a:moveTo>
                  <a:lnTo>
                    <a:pt x="0" y="761"/>
                  </a:lnTo>
                  <a:lnTo>
                    <a:pt x="102" y="795"/>
                  </a:lnTo>
                  <a:lnTo>
                    <a:pt x="760" y="125"/>
                  </a:lnTo>
                  <a:lnTo>
                    <a:pt x="760" y="23"/>
                  </a:lnTo>
                  <a:lnTo>
                    <a:pt x="760" y="23"/>
                  </a:lnTo>
                  <a:lnTo>
                    <a:pt x="7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1" name="Freeform 4979">
              <a:extLst>
                <a:ext uri="{FF2B5EF4-FFF2-40B4-BE49-F238E27FC236}">
                  <a16:creationId xmlns:a16="http://schemas.microsoft.com/office/drawing/2014/main" id="{E5450D1E-FE81-7E5D-E356-A6DEFC58BD7C}"/>
                </a:ext>
              </a:extLst>
            </p:cNvPr>
            <p:cNvSpPr>
              <a:spLocks noChangeArrowheads="1"/>
            </p:cNvSpPr>
            <p:nvPr/>
          </p:nvSpPr>
          <p:spPr bwMode="auto">
            <a:xfrm>
              <a:off x="17601155" y="9759950"/>
              <a:ext cx="274620" cy="287338"/>
            </a:xfrm>
            <a:custGeom>
              <a:avLst/>
              <a:gdLst>
                <a:gd name="T0" fmla="*/ 760 w 761"/>
                <a:gd name="T1" fmla="*/ 0 h 796"/>
                <a:gd name="T2" fmla="*/ 0 w 761"/>
                <a:gd name="T3" fmla="*/ 761 h 796"/>
                <a:gd name="T4" fmla="*/ 102 w 761"/>
                <a:gd name="T5" fmla="*/ 795 h 796"/>
                <a:gd name="T6" fmla="*/ 760 w 761"/>
                <a:gd name="T7" fmla="*/ 125 h 796"/>
                <a:gd name="T8" fmla="*/ 760 w 761"/>
                <a:gd name="T9" fmla="*/ 23 h 796"/>
                <a:gd name="T10" fmla="*/ 760 w 761"/>
                <a:gd name="T11" fmla="*/ 23 h 796"/>
                <a:gd name="T12" fmla="*/ 760 w 761"/>
                <a:gd name="T13" fmla="*/ 0 h 796"/>
              </a:gdLst>
              <a:ahLst/>
              <a:cxnLst>
                <a:cxn ang="0">
                  <a:pos x="T0" y="T1"/>
                </a:cxn>
                <a:cxn ang="0">
                  <a:pos x="T2" y="T3"/>
                </a:cxn>
                <a:cxn ang="0">
                  <a:pos x="T4" y="T5"/>
                </a:cxn>
                <a:cxn ang="0">
                  <a:pos x="T6" y="T7"/>
                </a:cxn>
                <a:cxn ang="0">
                  <a:pos x="T8" y="T9"/>
                </a:cxn>
                <a:cxn ang="0">
                  <a:pos x="T10" y="T11"/>
                </a:cxn>
                <a:cxn ang="0">
                  <a:pos x="T12" y="T13"/>
                </a:cxn>
              </a:cxnLst>
              <a:rect l="0" t="0" r="r" b="b"/>
              <a:pathLst>
                <a:path w="761" h="796">
                  <a:moveTo>
                    <a:pt x="760" y="0"/>
                  </a:moveTo>
                  <a:lnTo>
                    <a:pt x="0" y="761"/>
                  </a:lnTo>
                  <a:lnTo>
                    <a:pt x="102" y="795"/>
                  </a:lnTo>
                  <a:lnTo>
                    <a:pt x="760" y="125"/>
                  </a:lnTo>
                  <a:lnTo>
                    <a:pt x="760" y="23"/>
                  </a:lnTo>
                  <a:lnTo>
                    <a:pt x="760" y="23"/>
                  </a:lnTo>
                  <a:lnTo>
                    <a:pt x="7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2" name="Freeform 4980">
              <a:extLst>
                <a:ext uri="{FF2B5EF4-FFF2-40B4-BE49-F238E27FC236}">
                  <a16:creationId xmlns:a16="http://schemas.microsoft.com/office/drawing/2014/main" id="{5F5D7882-9B87-2C6A-59E3-3F439B67F8E4}"/>
                </a:ext>
              </a:extLst>
            </p:cNvPr>
            <p:cNvSpPr>
              <a:spLocks noChangeArrowheads="1"/>
            </p:cNvSpPr>
            <p:nvPr/>
          </p:nvSpPr>
          <p:spPr bwMode="auto">
            <a:xfrm>
              <a:off x="17671001" y="10055225"/>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3" name="Freeform 4981">
              <a:extLst>
                <a:ext uri="{FF2B5EF4-FFF2-40B4-BE49-F238E27FC236}">
                  <a16:creationId xmlns:a16="http://schemas.microsoft.com/office/drawing/2014/main" id="{B0EEF542-A56B-6F46-A454-B7B957E6534F}"/>
                </a:ext>
              </a:extLst>
            </p:cNvPr>
            <p:cNvSpPr>
              <a:spLocks noChangeArrowheads="1"/>
            </p:cNvSpPr>
            <p:nvPr/>
          </p:nvSpPr>
          <p:spPr bwMode="auto">
            <a:xfrm>
              <a:off x="17671001" y="10055225"/>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4" name="Freeform 4982">
              <a:extLst>
                <a:ext uri="{FF2B5EF4-FFF2-40B4-BE49-F238E27FC236}">
                  <a16:creationId xmlns:a16="http://schemas.microsoft.com/office/drawing/2014/main" id="{63F4D167-61B2-5FA7-CCB1-26CFBF72637A}"/>
                </a:ext>
              </a:extLst>
            </p:cNvPr>
            <p:cNvSpPr>
              <a:spLocks noChangeArrowheads="1"/>
            </p:cNvSpPr>
            <p:nvPr/>
          </p:nvSpPr>
          <p:spPr bwMode="auto">
            <a:xfrm>
              <a:off x="17671000" y="9855201"/>
              <a:ext cx="204775" cy="212725"/>
            </a:xfrm>
            <a:custGeom>
              <a:avLst/>
              <a:gdLst>
                <a:gd name="T0" fmla="*/ 567 w 568"/>
                <a:gd name="T1" fmla="*/ 0 h 591"/>
                <a:gd name="T2" fmla="*/ 0 w 568"/>
                <a:gd name="T3" fmla="*/ 556 h 591"/>
                <a:gd name="T4" fmla="*/ 102 w 568"/>
                <a:gd name="T5" fmla="*/ 590 h 591"/>
                <a:gd name="T6" fmla="*/ 567 w 568"/>
                <a:gd name="T7" fmla="*/ 113 h 591"/>
                <a:gd name="T8" fmla="*/ 567 w 568"/>
                <a:gd name="T9" fmla="*/ 11 h 591"/>
                <a:gd name="T10" fmla="*/ 567 w 568"/>
                <a:gd name="T11" fmla="*/ 23 h 591"/>
                <a:gd name="T12" fmla="*/ 567 w 568"/>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568" h="591">
                  <a:moveTo>
                    <a:pt x="567" y="0"/>
                  </a:moveTo>
                  <a:lnTo>
                    <a:pt x="0" y="556"/>
                  </a:lnTo>
                  <a:lnTo>
                    <a:pt x="102" y="590"/>
                  </a:lnTo>
                  <a:lnTo>
                    <a:pt x="567" y="113"/>
                  </a:lnTo>
                  <a:lnTo>
                    <a:pt x="567" y="11"/>
                  </a:lnTo>
                  <a:lnTo>
                    <a:pt x="567" y="23"/>
                  </a:lnTo>
                  <a:lnTo>
                    <a:pt x="56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5" name="Freeform 4983">
              <a:extLst>
                <a:ext uri="{FF2B5EF4-FFF2-40B4-BE49-F238E27FC236}">
                  <a16:creationId xmlns:a16="http://schemas.microsoft.com/office/drawing/2014/main" id="{BE9B343D-E883-9764-6B9B-3EAEE08A985B}"/>
                </a:ext>
              </a:extLst>
            </p:cNvPr>
            <p:cNvSpPr>
              <a:spLocks noChangeArrowheads="1"/>
            </p:cNvSpPr>
            <p:nvPr/>
          </p:nvSpPr>
          <p:spPr bwMode="auto">
            <a:xfrm>
              <a:off x="17671000" y="9855201"/>
              <a:ext cx="204775" cy="212725"/>
            </a:xfrm>
            <a:custGeom>
              <a:avLst/>
              <a:gdLst>
                <a:gd name="T0" fmla="*/ 567 w 568"/>
                <a:gd name="T1" fmla="*/ 0 h 591"/>
                <a:gd name="T2" fmla="*/ 0 w 568"/>
                <a:gd name="T3" fmla="*/ 556 h 591"/>
                <a:gd name="T4" fmla="*/ 102 w 568"/>
                <a:gd name="T5" fmla="*/ 590 h 591"/>
                <a:gd name="T6" fmla="*/ 567 w 568"/>
                <a:gd name="T7" fmla="*/ 113 h 591"/>
                <a:gd name="T8" fmla="*/ 567 w 568"/>
                <a:gd name="T9" fmla="*/ 11 h 591"/>
                <a:gd name="T10" fmla="*/ 567 w 568"/>
                <a:gd name="T11" fmla="*/ 23 h 591"/>
                <a:gd name="T12" fmla="*/ 567 w 568"/>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568" h="591">
                  <a:moveTo>
                    <a:pt x="567" y="0"/>
                  </a:moveTo>
                  <a:lnTo>
                    <a:pt x="0" y="556"/>
                  </a:lnTo>
                  <a:lnTo>
                    <a:pt x="102" y="590"/>
                  </a:lnTo>
                  <a:lnTo>
                    <a:pt x="567" y="113"/>
                  </a:lnTo>
                  <a:lnTo>
                    <a:pt x="567" y="11"/>
                  </a:lnTo>
                  <a:lnTo>
                    <a:pt x="567" y="23"/>
                  </a:lnTo>
                  <a:lnTo>
                    <a:pt x="56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6" name="Freeform 4984">
              <a:extLst>
                <a:ext uri="{FF2B5EF4-FFF2-40B4-BE49-F238E27FC236}">
                  <a16:creationId xmlns:a16="http://schemas.microsoft.com/office/drawing/2014/main" id="{70BE2C50-6661-5306-275E-C7A25A4568B5}"/>
                </a:ext>
              </a:extLst>
            </p:cNvPr>
            <p:cNvSpPr>
              <a:spLocks noChangeArrowheads="1"/>
            </p:cNvSpPr>
            <p:nvPr/>
          </p:nvSpPr>
          <p:spPr bwMode="auto">
            <a:xfrm>
              <a:off x="17740846" y="10075863"/>
              <a:ext cx="41272" cy="12700"/>
            </a:xfrm>
            <a:custGeom>
              <a:avLst/>
              <a:gdLst>
                <a:gd name="T0" fmla="*/ 12 w 115"/>
                <a:gd name="T1" fmla="*/ 0 h 35"/>
                <a:gd name="T2" fmla="*/ 0 w 115"/>
                <a:gd name="T3" fmla="*/ 0 h 35"/>
                <a:gd name="T4" fmla="*/ 103 w 115"/>
                <a:gd name="T5" fmla="*/ 34 h 35"/>
                <a:gd name="T6" fmla="*/ 114 w 115"/>
                <a:gd name="T7" fmla="*/ 34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34"/>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7" name="Freeform 4985">
              <a:extLst>
                <a:ext uri="{FF2B5EF4-FFF2-40B4-BE49-F238E27FC236}">
                  <a16:creationId xmlns:a16="http://schemas.microsoft.com/office/drawing/2014/main" id="{C471242D-4C6C-2ADA-8A08-186A0F64BE0E}"/>
                </a:ext>
              </a:extLst>
            </p:cNvPr>
            <p:cNvSpPr>
              <a:spLocks noChangeArrowheads="1"/>
            </p:cNvSpPr>
            <p:nvPr/>
          </p:nvSpPr>
          <p:spPr bwMode="auto">
            <a:xfrm>
              <a:off x="17740846" y="10075863"/>
              <a:ext cx="41272" cy="12700"/>
            </a:xfrm>
            <a:custGeom>
              <a:avLst/>
              <a:gdLst>
                <a:gd name="T0" fmla="*/ 12 w 115"/>
                <a:gd name="T1" fmla="*/ 0 h 35"/>
                <a:gd name="T2" fmla="*/ 0 w 115"/>
                <a:gd name="T3" fmla="*/ 0 h 35"/>
                <a:gd name="T4" fmla="*/ 103 w 115"/>
                <a:gd name="T5" fmla="*/ 34 h 35"/>
                <a:gd name="T6" fmla="*/ 114 w 115"/>
                <a:gd name="T7" fmla="*/ 34 h 35"/>
                <a:gd name="T8" fmla="*/ 12 w 115"/>
                <a:gd name="T9" fmla="*/ 0 h 35"/>
              </a:gdLst>
              <a:ahLst/>
              <a:cxnLst>
                <a:cxn ang="0">
                  <a:pos x="T0" y="T1"/>
                </a:cxn>
                <a:cxn ang="0">
                  <a:pos x="T2" y="T3"/>
                </a:cxn>
                <a:cxn ang="0">
                  <a:pos x="T4" y="T5"/>
                </a:cxn>
                <a:cxn ang="0">
                  <a:pos x="T6" y="T7"/>
                </a:cxn>
                <a:cxn ang="0">
                  <a:pos x="T8" y="T9"/>
                </a:cxn>
              </a:cxnLst>
              <a:rect l="0" t="0" r="r" b="b"/>
              <a:pathLst>
                <a:path w="115" h="35">
                  <a:moveTo>
                    <a:pt x="12" y="0"/>
                  </a:moveTo>
                  <a:lnTo>
                    <a:pt x="0" y="0"/>
                  </a:lnTo>
                  <a:lnTo>
                    <a:pt x="103" y="34"/>
                  </a:lnTo>
                  <a:lnTo>
                    <a:pt x="114" y="34"/>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8" name="Freeform 4986">
              <a:extLst>
                <a:ext uri="{FF2B5EF4-FFF2-40B4-BE49-F238E27FC236}">
                  <a16:creationId xmlns:a16="http://schemas.microsoft.com/office/drawing/2014/main" id="{8A26C8EA-53CA-3A55-1F21-7D474231A503}"/>
                </a:ext>
              </a:extLst>
            </p:cNvPr>
            <p:cNvSpPr>
              <a:spLocks noChangeArrowheads="1"/>
            </p:cNvSpPr>
            <p:nvPr/>
          </p:nvSpPr>
          <p:spPr bwMode="auto">
            <a:xfrm>
              <a:off x="17744021" y="9944101"/>
              <a:ext cx="131754" cy="142875"/>
            </a:xfrm>
            <a:custGeom>
              <a:avLst/>
              <a:gdLst>
                <a:gd name="T0" fmla="*/ 363 w 364"/>
                <a:gd name="T1" fmla="*/ 0 h 398"/>
                <a:gd name="T2" fmla="*/ 0 w 364"/>
                <a:gd name="T3" fmla="*/ 363 h 398"/>
                <a:gd name="T4" fmla="*/ 102 w 364"/>
                <a:gd name="T5" fmla="*/ 397 h 398"/>
                <a:gd name="T6" fmla="*/ 363 w 364"/>
                <a:gd name="T7" fmla="*/ 125 h 398"/>
                <a:gd name="T8" fmla="*/ 363 w 364"/>
                <a:gd name="T9" fmla="*/ 22 h 398"/>
                <a:gd name="T10" fmla="*/ 363 w 364"/>
                <a:gd name="T11" fmla="*/ 22 h 398"/>
                <a:gd name="T12" fmla="*/ 363 w 364"/>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64" h="398">
                  <a:moveTo>
                    <a:pt x="363" y="0"/>
                  </a:moveTo>
                  <a:lnTo>
                    <a:pt x="0" y="363"/>
                  </a:lnTo>
                  <a:lnTo>
                    <a:pt x="102" y="397"/>
                  </a:lnTo>
                  <a:lnTo>
                    <a:pt x="363" y="125"/>
                  </a:lnTo>
                  <a:lnTo>
                    <a:pt x="363" y="22"/>
                  </a:lnTo>
                  <a:lnTo>
                    <a:pt x="363" y="22"/>
                  </a:lnTo>
                  <a:lnTo>
                    <a:pt x="36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9" name="Freeform 4987">
              <a:extLst>
                <a:ext uri="{FF2B5EF4-FFF2-40B4-BE49-F238E27FC236}">
                  <a16:creationId xmlns:a16="http://schemas.microsoft.com/office/drawing/2014/main" id="{074B34FB-2AC1-5E00-8157-B8526EE11200}"/>
                </a:ext>
              </a:extLst>
            </p:cNvPr>
            <p:cNvSpPr>
              <a:spLocks noChangeArrowheads="1"/>
            </p:cNvSpPr>
            <p:nvPr/>
          </p:nvSpPr>
          <p:spPr bwMode="auto">
            <a:xfrm>
              <a:off x="17744021" y="9944101"/>
              <a:ext cx="131754" cy="142875"/>
            </a:xfrm>
            <a:custGeom>
              <a:avLst/>
              <a:gdLst>
                <a:gd name="T0" fmla="*/ 363 w 364"/>
                <a:gd name="T1" fmla="*/ 0 h 398"/>
                <a:gd name="T2" fmla="*/ 0 w 364"/>
                <a:gd name="T3" fmla="*/ 363 h 398"/>
                <a:gd name="T4" fmla="*/ 102 w 364"/>
                <a:gd name="T5" fmla="*/ 397 h 398"/>
                <a:gd name="T6" fmla="*/ 363 w 364"/>
                <a:gd name="T7" fmla="*/ 125 h 398"/>
                <a:gd name="T8" fmla="*/ 363 w 364"/>
                <a:gd name="T9" fmla="*/ 22 h 398"/>
                <a:gd name="T10" fmla="*/ 363 w 364"/>
                <a:gd name="T11" fmla="*/ 22 h 398"/>
                <a:gd name="T12" fmla="*/ 363 w 364"/>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364" h="398">
                  <a:moveTo>
                    <a:pt x="363" y="0"/>
                  </a:moveTo>
                  <a:lnTo>
                    <a:pt x="0" y="363"/>
                  </a:lnTo>
                  <a:lnTo>
                    <a:pt x="102" y="397"/>
                  </a:lnTo>
                  <a:lnTo>
                    <a:pt x="363" y="125"/>
                  </a:lnTo>
                  <a:lnTo>
                    <a:pt x="363" y="22"/>
                  </a:lnTo>
                  <a:lnTo>
                    <a:pt x="363" y="22"/>
                  </a:lnTo>
                  <a:lnTo>
                    <a:pt x="36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0" name="Freeform 4988">
              <a:extLst>
                <a:ext uri="{FF2B5EF4-FFF2-40B4-BE49-F238E27FC236}">
                  <a16:creationId xmlns:a16="http://schemas.microsoft.com/office/drawing/2014/main" id="{1DA19F05-D69D-09DF-DF15-261732BB36DE}"/>
                </a:ext>
              </a:extLst>
            </p:cNvPr>
            <p:cNvSpPr>
              <a:spLocks noChangeArrowheads="1"/>
            </p:cNvSpPr>
            <p:nvPr/>
          </p:nvSpPr>
          <p:spPr bwMode="auto">
            <a:xfrm>
              <a:off x="17813866" y="10096500"/>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1" name="Freeform 4989">
              <a:extLst>
                <a:ext uri="{FF2B5EF4-FFF2-40B4-BE49-F238E27FC236}">
                  <a16:creationId xmlns:a16="http://schemas.microsoft.com/office/drawing/2014/main" id="{2015E740-7BBA-D406-FF05-EAB300BD6563}"/>
                </a:ext>
              </a:extLst>
            </p:cNvPr>
            <p:cNvSpPr>
              <a:spLocks noChangeArrowheads="1"/>
            </p:cNvSpPr>
            <p:nvPr/>
          </p:nvSpPr>
          <p:spPr bwMode="auto">
            <a:xfrm>
              <a:off x="17813866" y="10096500"/>
              <a:ext cx="36511" cy="12700"/>
            </a:xfrm>
            <a:custGeom>
              <a:avLst/>
              <a:gdLst>
                <a:gd name="T0" fmla="*/ 0 w 103"/>
                <a:gd name="T1" fmla="*/ 0 h 35"/>
                <a:gd name="T2" fmla="*/ 0 w 103"/>
                <a:gd name="T3" fmla="*/ 0 h 35"/>
                <a:gd name="T4" fmla="*/ 102 w 103"/>
                <a:gd name="T5" fmla="*/ 34 h 35"/>
                <a:gd name="T6" fmla="*/ 102 w 103"/>
                <a:gd name="T7" fmla="*/ 34 h 35"/>
                <a:gd name="T8" fmla="*/ 0 w 103"/>
                <a:gd name="T9" fmla="*/ 0 h 35"/>
              </a:gdLst>
              <a:ahLst/>
              <a:cxnLst>
                <a:cxn ang="0">
                  <a:pos x="T0" y="T1"/>
                </a:cxn>
                <a:cxn ang="0">
                  <a:pos x="T2" y="T3"/>
                </a:cxn>
                <a:cxn ang="0">
                  <a:pos x="T4" y="T5"/>
                </a:cxn>
                <a:cxn ang="0">
                  <a:pos x="T6" y="T7"/>
                </a:cxn>
                <a:cxn ang="0">
                  <a:pos x="T8" y="T9"/>
                </a:cxn>
              </a:cxnLst>
              <a:rect l="0" t="0" r="r" b="b"/>
              <a:pathLst>
                <a:path w="103" h="35">
                  <a:moveTo>
                    <a:pt x="0" y="0"/>
                  </a:moveTo>
                  <a:lnTo>
                    <a:pt x="0" y="0"/>
                  </a:lnTo>
                  <a:lnTo>
                    <a:pt x="102" y="34"/>
                  </a:lnTo>
                  <a:lnTo>
                    <a:pt x="102" y="34"/>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2" name="Freeform 4990">
              <a:extLst>
                <a:ext uri="{FF2B5EF4-FFF2-40B4-BE49-F238E27FC236}">
                  <a16:creationId xmlns:a16="http://schemas.microsoft.com/office/drawing/2014/main" id="{B97958FB-B84B-75C9-50DA-AF8E6BBB33FA}"/>
                </a:ext>
              </a:extLst>
            </p:cNvPr>
            <p:cNvSpPr>
              <a:spLocks noChangeArrowheads="1"/>
            </p:cNvSpPr>
            <p:nvPr/>
          </p:nvSpPr>
          <p:spPr bwMode="auto">
            <a:xfrm>
              <a:off x="17813866" y="10037763"/>
              <a:ext cx="61909" cy="69850"/>
            </a:xfrm>
            <a:custGeom>
              <a:avLst/>
              <a:gdLst>
                <a:gd name="T0" fmla="*/ 170 w 171"/>
                <a:gd name="T1" fmla="*/ 0 h 194"/>
                <a:gd name="T2" fmla="*/ 0 w 171"/>
                <a:gd name="T3" fmla="*/ 159 h 194"/>
                <a:gd name="T4" fmla="*/ 102 w 171"/>
                <a:gd name="T5" fmla="*/ 193 h 194"/>
                <a:gd name="T6" fmla="*/ 170 w 171"/>
                <a:gd name="T7" fmla="*/ 113 h 194"/>
                <a:gd name="T8" fmla="*/ 170 w 171"/>
                <a:gd name="T9" fmla="*/ 11 h 194"/>
                <a:gd name="T10" fmla="*/ 170 w 171"/>
                <a:gd name="T11" fmla="*/ 23 h 194"/>
                <a:gd name="T12" fmla="*/ 170 w 171"/>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71" h="194">
                  <a:moveTo>
                    <a:pt x="170" y="0"/>
                  </a:moveTo>
                  <a:lnTo>
                    <a:pt x="0" y="159"/>
                  </a:lnTo>
                  <a:lnTo>
                    <a:pt x="102" y="193"/>
                  </a:lnTo>
                  <a:lnTo>
                    <a:pt x="170" y="113"/>
                  </a:lnTo>
                  <a:lnTo>
                    <a:pt x="170" y="11"/>
                  </a:lnTo>
                  <a:lnTo>
                    <a:pt x="170" y="23"/>
                  </a:lnTo>
                  <a:lnTo>
                    <a:pt x="17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3" name="Freeform 4991">
              <a:extLst>
                <a:ext uri="{FF2B5EF4-FFF2-40B4-BE49-F238E27FC236}">
                  <a16:creationId xmlns:a16="http://schemas.microsoft.com/office/drawing/2014/main" id="{016584E4-B676-FAE8-3D10-8D02FF2FE162}"/>
                </a:ext>
              </a:extLst>
            </p:cNvPr>
            <p:cNvSpPr>
              <a:spLocks noChangeArrowheads="1"/>
            </p:cNvSpPr>
            <p:nvPr/>
          </p:nvSpPr>
          <p:spPr bwMode="auto">
            <a:xfrm>
              <a:off x="17813866" y="10037763"/>
              <a:ext cx="61909" cy="69850"/>
            </a:xfrm>
            <a:custGeom>
              <a:avLst/>
              <a:gdLst>
                <a:gd name="T0" fmla="*/ 170 w 171"/>
                <a:gd name="T1" fmla="*/ 0 h 194"/>
                <a:gd name="T2" fmla="*/ 0 w 171"/>
                <a:gd name="T3" fmla="*/ 159 h 194"/>
                <a:gd name="T4" fmla="*/ 102 w 171"/>
                <a:gd name="T5" fmla="*/ 193 h 194"/>
                <a:gd name="T6" fmla="*/ 170 w 171"/>
                <a:gd name="T7" fmla="*/ 113 h 194"/>
                <a:gd name="T8" fmla="*/ 170 w 171"/>
                <a:gd name="T9" fmla="*/ 11 h 194"/>
                <a:gd name="T10" fmla="*/ 170 w 171"/>
                <a:gd name="T11" fmla="*/ 23 h 194"/>
                <a:gd name="T12" fmla="*/ 170 w 171"/>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71" h="194">
                  <a:moveTo>
                    <a:pt x="170" y="0"/>
                  </a:moveTo>
                  <a:lnTo>
                    <a:pt x="0" y="159"/>
                  </a:lnTo>
                  <a:lnTo>
                    <a:pt x="102" y="193"/>
                  </a:lnTo>
                  <a:lnTo>
                    <a:pt x="170" y="113"/>
                  </a:lnTo>
                  <a:lnTo>
                    <a:pt x="170" y="11"/>
                  </a:lnTo>
                  <a:lnTo>
                    <a:pt x="170" y="23"/>
                  </a:lnTo>
                  <a:lnTo>
                    <a:pt x="17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4" name="Freeform 4992">
              <a:extLst>
                <a:ext uri="{FF2B5EF4-FFF2-40B4-BE49-F238E27FC236}">
                  <a16:creationId xmlns:a16="http://schemas.microsoft.com/office/drawing/2014/main" id="{7993D023-3B4D-1185-E87D-FEE2AF77C06C}"/>
                </a:ext>
              </a:extLst>
            </p:cNvPr>
            <p:cNvSpPr>
              <a:spLocks noChangeArrowheads="1"/>
            </p:cNvSpPr>
            <p:nvPr/>
          </p:nvSpPr>
          <p:spPr bwMode="auto">
            <a:xfrm>
              <a:off x="17875775" y="8902701"/>
              <a:ext cx="4762" cy="36513"/>
            </a:xfrm>
            <a:custGeom>
              <a:avLst/>
              <a:gdLst>
                <a:gd name="T0" fmla="*/ 11 w 12"/>
                <a:gd name="T1" fmla="*/ 0 h 103"/>
                <a:gd name="T2" fmla="*/ 11 w 12"/>
                <a:gd name="T3" fmla="*/ 0 h 103"/>
                <a:gd name="T4" fmla="*/ 11 w 12"/>
                <a:gd name="T5" fmla="*/ 0 h 103"/>
                <a:gd name="T6" fmla="*/ 0 w 12"/>
                <a:gd name="T7" fmla="*/ 11 h 103"/>
                <a:gd name="T8" fmla="*/ 0 w 12"/>
                <a:gd name="T9" fmla="*/ 91 h 103"/>
                <a:gd name="T10" fmla="*/ 0 w 12"/>
                <a:gd name="T11" fmla="*/ 79 h 103"/>
                <a:gd name="T12" fmla="*/ 0 w 12"/>
                <a:gd name="T13" fmla="*/ 102 h 103"/>
                <a:gd name="T14" fmla="*/ 11 w 12"/>
                <a:gd name="T15" fmla="*/ 102 h 103"/>
                <a:gd name="T16" fmla="*/ 11 w 12"/>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3">
                  <a:moveTo>
                    <a:pt x="11" y="0"/>
                  </a:moveTo>
                  <a:lnTo>
                    <a:pt x="11" y="0"/>
                  </a:lnTo>
                  <a:lnTo>
                    <a:pt x="11" y="0"/>
                  </a:lnTo>
                  <a:lnTo>
                    <a:pt x="0" y="11"/>
                  </a:lnTo>
                  <a:lnTo>
                    <a:pt x="0" y="91"/>
                  </a:lnTo>
                  <a:lnTo>
                    <a:pt x="0" y="79"/>
                  </a:lnTo>
                  <a:lnTo>
                    <a:pt x="0"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5" name="Freeform 4993">
              <a:extLst>
                <a:ext uri="{FF2B5EF4-FFF2-40B4-BE49-F238E27FC236}">
                  <a16:creationId xmlns:a16="http://schemas.microsoft.com/office/drawing/2014/main" id="{8D800F3D-EE56-E760-3394-692C152D883C}"/>
                </a:ext>
              </a:extLst>
            </p:cNvPr>
            <p:cNvSpPr>
              <a:spLocks noChangeArrowheads="1"/>
            </p:cNvSpPr>
            <p:nvPr/>
          </p:nvSpPr>
          <p:spPr bwMode="auto">
            <a:xfrm>
              <a:off x="17875775" y="8902701"/>
              <a:ext cx="4762" cy="36513"/>
            </a:xfrm>
            <a:custGeom>
              <a:avLst/>
              <a:gdLst>
                <a:gd name="T0" fmla="*/ 11 w 12"/>
                <a:gd name="T1" fmla="*/ 0 h 103"/>
                <a:gd name="T2" fmla="*/ 11 w 12"/>
                <a:gd name="T3" fmla="*/ 0 h 103"/>
                <a:gd name="T4" fmla="*/ 11 w 12"/>
                <a:gd name="T5" fmla="*/ 0 h 103"/>
                <a:gd name="T6" fmla="*/ 0 w 12"/>
                <a:gd name="T7" fmla="*/ 11 h 103"/>
                <a:gd name="T8" fmla="*/ 0 w 12"/>
                <a:gd name="T9" fmla="*/ 91 h 103"/>
                <a:gd name="T10" fmla="*/ 0 w 12"/>
                <a:gd name="T11" fmla="*/ 79 h 103"/>
                <a:gd name="T12" fmla="*/ 0 w 12"/>
                <a:gd name="T13" fmla="*/ 102 h 103"/>
                <a:gd name="T14" fmla="*/ 11 w 12"/>
                <a:gd name="T15" fmla="*/ 102 h 103"/>
                <a:gd name="T16" fmla="*/ 11 w 12"/>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3">
                  <a:moveTo>
                    <a:pt x="11" y="0"/>
                  </a:moveTo>
                  <a:lnTo>
                    <a:pt x="11" y="0"/>
                  </a:lnTo>
                  <a:lnTo>
                    <a:pt x="11" y="0"/>
                  </a:lnTo>
                  <a:lnTo>
                    <a:pt x="0" y="11"/>
                  </a:lnTo>
                  <a:lnTo>
                    <a:pt x="0" y="91"/>
                  </a:lnTo>
                  <a:lnTo>
                    <a:pt x="0" y="79"/>
                  </a:lnTo>
                  <a:lnTo>
                    <a:pt x="0"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6" name="Freeform 4994">
              <a:extLst>
                <a:ext uri="{FF2B5EF4-FFF2-40B4-BE49-F238E27FC236}">
                  <a16:creationId xmlns:a16="http://schemas.microsoft.com/office/drawing/2014/main" id="{F7C3C678-4C66-B3E0-4209-A9602F4B7E37}"/>
                </a:ext>
              </a:extLst>
            </p:cNvPr>
            <p:cNvSpPr>
              <a:spLocks noChangeArrowheads="1"/>
            </p:cNvSpPr>
            <p:nvPr/>
          </p:nvSpPr>
          <p:spPr bwMode="auto">
            <a:xfrm>
              <a:off x="17878950" y="8890001"/>
              <a:ext cx="49209" cy="49213"/>
            </a:xfrm>
            <a:custGeom>
              <a:avLst/>
              <a:gdLst>
                <a:gd name="T0" fmla="*/ 136 w 137"/>
                <a:gd name="T1" fmla="*/ 0 h 137"/>
                <a:gd name="T2" fmla="*/ 0 w 137"/>
                <a:gd name="T3" fmla="*/ 34 h 137"/>
                <a:gd name="T4" fmla="*/ 0 w 137"/>
                <a:gd name="T5" fmla="*/ 34 h 137"/>
                <a:gd name="T6" fmla="*/ 0 w 137"/>
                <a:gd name="T7" fmla="*/ 136 h 137"/>
                <a:gd name="T8" fmla="*/ 136 w 137"/>
                <a:gd name="T9" fmla="*/ 0 h 137"/>
              </a:gdLst>
              <a:ahLst/>
              <a:cxnLst>
                <a:cxn ang="0">
                  <a:pos x="T0" y="T1"/>
                </a:cxn>
                <a:cxn ang="0">
                  <a:pos x="T2" y="T3"/>
                </a:cxn>
                <a:cxn ang="0">
                  <a:pos x="T4" y="T5"/>
                </a:cxn>
                <a:cxn ang="0">
                  <a:pos x="T6" y="T7"/>
                </a:cxn>
                <a:cxn ang="0">
                  <a:pos x="T8" y="T9"/>
                </a:cxn>
              </a:cxnLst>
              <a:rect l="0" t="0" r="r" b="b"/>
              <a:pathLst>
                <a:path w="137" h="137">
                  <a:moveTo>
                    <a:pt x="136" y="0"/>
                  </a:moveTo>
                  <a:lnTo>
                    <a:pt x="0" y="34"/>
                  </a:lnTo>
                  <a:lnTo>
                    <a:pt x="0" y="34"/>
                  </a:lnTo>
                  <a:lnTo>
                    <a:pt x="0" y="136"/>
                  </a:lnTo>
                  <a:lnTo>
                    <a:pt x="1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7" name="Freeform 4995">
              <a:extLst>
                <a:ext uri="{FF2B5EF4-FFF2-40B4-BE49-F238E27FC236}">
                  <a16:creationId xmlns:a16="http://schemas.microsoft.com/office/drawing/2014/main" id="{980A6464-8AEC-88DB-F80B-A0A69E968B51}"/>
                </a:ext>
              </a:extLst>
            </p:cNvPr>
            <p:cNvSpPr>
              <a:spLocks noChangeArrowheads="1"/>
            </p:cNvSpPr>
            <p:nvPr/>
          </p:nvSpPr>
          <p:spPr bwMode="auto">
            <a:xfrm>
              <a:off x="17878950" y="8890001"/>
              <a:ext cx="49209" cy="49213"/>
            </a:xfrm>
            <a:custGeom>
              <a:avLst/>
              <a:gdLst>
                <a:gd name="T0" fmla="*/ 136 w 137"/>
                <a:gd name="T1" fmla="*/ 0 h 137"/>
                <a:gd name="T2" fmla="*/ 0 w 137"/>
                <a:gd name="T3" fmla="*/ 34 h 137"/>
                <a:gd name="T4" fmla="*/ 0 w 137"/>
                <a:gd name="T5" fmla="*/ 34 h 137"/>
                <a:gd name="T6" fmla="*/ 0 w 137"/>
                <a:gd name="T7" fmla="*/ 136 h 137"/>
                <a:gd name="T8" fmla="*/ 136 w 137"/>
                <a:gd name="T9" fmla="*/ 0 h 137"/>
              </a:gdLst>
              <a:ahLst/>
              <a:cxnLst>
                <a:cxn ang="0">
                  <a:pos x="T0" y="T1"/>
                </a:cxn>
                <a:cxn ang="0">
                  <a:pos x="T2" y="T3"/>
                </a:cxn>
                <a:cxn ang="0">
                  <a:pos x="T4" y="T5"/>
                </a:cxn>
                <a:cxn ang="0">
                  <a:pos x="T6" y="T7"/>
                </a:cxn>
                <a:cxn ang="0">
                  <a:pos x="T8" y="T9"/>
                </a:cxn>
              </a:cxnLst>
              <a:rect l="0" t="0" r="r" b="b"/>
              <a:pathLst>
                <a:path w="137" h="137">
                  <a:moveTo>
                    <a:pt x="136" y="0"/>
                  </a:moveTo>
                  <a:lnTo>
                    <a:pt x="0" y="34"/>
                  </a:lnTo>
                  <a:lnTo>
                    <a:pt x="0" y="34"/>
                  </a:lnTo>
                  <a:lnTo>
                    <a:pt x="0" y="136"/>
                  </a:lnTo>
                  <a:lnTo>
                    <a:pt x="1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8" name="Freeform 4996">
              <a:extLst>
                <a:ext uri="{FF2B5EF4-FFF2-40B4-BE49-F238E27FC236}">
                  <a16:creationId xmlns:a16="http://schemas.microsoft.com/office/drawing/2014/main" id="{2212FC05-B4BA-C0C8-B987-487224E607EC}"/>
                </a:ext>
              </a:extLst>
            </p:cNvPr>
            <p:cNvSpPr>
              <a:spLocks noChangeArrowheads="1"/>
            </p:cNvSpPr>
            <p:nvPr/>
          </p:nvSpPr>
          <p:spPr bwMode="auto">
            <a:xfrm>
              <a:off x="17878950" y="8890000"/>
              <a:ext cx="49209" cy="12700"/>
            </a:xfrm>
            <a:custGeom>
              <a:avLst/>
              <a:gdLst>
                <a:gd name="T0" fmla="*/ 136 w 137"/>
                <a:gd name="T1" fmla="*/ 0 h 35"/>
                <a:gd name="T2" fmla="*/ 0 w 137"/>
                <a:gd name="T3" fmla="*/ 34 h 35"/>
                <a:gd name="T4" fmla="*/ 0 w 137"/>
                <a:gd name="T5" fmla="*/ 34 h 35"/>
                <a:gd name="T6" fmla="*/ 0 w 137"/>
                <a:gd name="T7" fmla="*/ 34 h 35"/>
                <a:gd name="T8" fmla="*/ 136 w 137"/>
                <a:gd name="T9" fmla="*/ 0 h 35"/>
              </a:gdLst>
              <a:ahLst/>
              <a:cxnLst>
                <a:cxn ang="0">
                  <a:pos x="T0" y="T1"/>
                </a:cxn>
                <a:cxn ang="0">
                  <a:pos x="T2" y="T3"/>
                </a:cxn>
                <a:cxn ang="0">
                  <a:pos x="T4" y="T5"/>
                </a:cxn>
                <a:cxn ang="0">
                  <a:pos x="T6" y="T7"/>
                </a:cxn>
                <a:cxn ang="0">
                  <a:pos x="T8" y="T9"/>
                </a:cxn>
              </a:cxnLst>
              <a:rect l="0" t="0" r="r" b="b"/>
              <a:pathLst>
                <a:path w="137" h="35">
                  <a:moveTo>
                    <a:pt x="136" y="0"/>
                  </a:moveTo>
                  <a:lnTo>
                    <a:pt x="0" y="34"/>
                  </a:ln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9" name="Freeform 4997">
              <a:extLst>
                <a:ext uri="{FF2B5EF4-FFF2-40B4-BE49-F238E27FC236}">
                  <a16:creationId xmlns:a16="http://schemas.microsoft.com/office/drawing/2014/main" id="{36A0D5A9-D305-65FD-EDA8-BE57D2C9FEE5}"/>
                </a:ext>
              </a:extLst>
            </p:cNvPr>
            <p:cNvSpPr>
              <a:spLocks noChangeArrowheads="1"/>
            </p:cNvSpPr>
            <p:nvPr/>
          </p:nvSpPr>
          <p:spPr bwMode="auto">
            <a:xfrm>
              <a:off x="17878950" y="8890000"/>
              <a:ext cx="49209" cy="12700"/>
            </a:xfrm>
            <a:custGeom>
              <a:avLst/>
              <a:gdLst>
                <a:gd name="T0" fmla="*/ 136 w 137"/>
                <a:gd name="T1" fmla="*/ 0 h 35"/>
                <a:gd name="T2" fmla="*/ 0 w 137"/>
                <a:gd name="T3" fmla="*/ 34 h 35"/>
                <a:gd name="T4" fmla="*/ 0 w 137"/>
                <a:gd name="T5" fmla="*/ 34 h 35"/>
                <a:gd name="T6" fmla="*/ 0 w 137"/>
                <a:gd name="T7" fmla="*/ 34 h 35"/>
                <a:gd name="T8" fmla="*/ 136 w 137"/>
                <a:gd name="T9" fmla="*/ 0 h 35"/>
              </a:gdLst>
              <a:ahLst/>
              <a:cxnLst>
                <a:cxn ang="0">
                  <a:pos x="T0" y="T1"/>
                </a:cxn>
                <a:cxn ang="0">
                  <a:pos x="T2" y="T3"/>
                </a:cxn>
                <a:cxn ang="0">
                  <a:pos x="T4" y="T5"/>
                </a:cxn>
                <a:cxn ang="0">
                  <a:pos x="T6" y="T7"/>
                </a:cxn>
                <a:cxn ang="0">
                  <a:pos x="T8" y="T9"/>
                </a:cxn>
              </a:cxnLst>
              <a:rect l="0" t="0" r="r" b="b"/>
              <a:pathLst>
                <a:path w="137" h="35">
                  <a:moveTo>
                    <a:pt x="136" y="0"/>
                  </a:moveTo>
                  <a:lnTo>
                    <a:pt x="0" y="34"/>
                  </a:ln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0" name="Freeform 4998">
              <a:extLst>
                <a:ext uri="{FF2B5EF4-FFF2-40B4-BE49-F238E27FC236}">
                  <a16:creationId xmlns:a16="http://schemas.microsoft.com/office/drawing/2014/main" id="{9AF2F4A6-0BA0-83D6-C654-F2D01FE9275D}"/>
                </a:ext>
              </a:extLst>
            </p:cNvPr>
            <p:cNvSpPr>
              <a:spLocks noChangeArrowheads="1"/>
            </p:cNvSpPr>
            <p:nvPr/>
          </p:nvSpPr>
          <p:spPr bwMode="auto">
            <a:xfrm>
              <a:off x="17875775" y="8931275"/>
              <a:ext cx="1587" cy="12700"/>
            </a:xfrm>
            <a:custGeom>
              <a:avLst/>
              <a:gdLst>
                <a:gd name="T0" fmla="*/ 0 w 1"/>
                <a:gd name="T1" fmla="*/ 0 h 35"/>
                <a:gd name="T2" fmla="*/ 0 w 1"/>
                <a:gd name="T3" fmla="*/ 12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1" name="Freeform 4999">
              <a:extLst>
                <a:ext uri="{FF2B5EF4-FFF2-40B4-BE49-F238E27FC236}">
                  <a16:creationId xmlns:a16="http://schemas.microsoft.com/office/drawing/2014/main" id="{6BAC9910-5795-2F15-423F-A4F0C48D5DB3}"/>
                </a:ext>
              </a:extLst>
            </p:cNvPr>
            <p:cNvSpPr>
              <a:spLocks noChangeArrowheads="1"/>
            </p:cNvSpPr>
            <p:nvPr/>
          </p:nvSpPr>
          <p:spPr bwMode="auto">
            <a:xfrm>
              <a:off x="17875775" y="8931275"/>
              <a:ext cx="1587" cy="12700"/>
            </a:xfrm>
            <a:custGeom>
              <a:avLst/>
              <a:gdLst>
                <a:gd name="T0" fmla="*/ 0 w 1"/>
                <a:gd name="T1" fmla="*/ 0 h 35"/>
                <a:gd name="T2" fmla="*/ 0 w 1"/>
                <a:gd name="T3" fmla="*/ 12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2" name="Freeform 5000">
              <a:extLst>
                <a:ext uri="{FF2B5EF4-FFF2-40B4-BE49-F238E27FC236}">
                  <a16:creationId xmlns:a16="http://schemas.microsoft.com/office/drawing/2014/main" id="{8E251FC2-77D0-0432-1242-4D7552C8B44A}"/>
                </a:ext>
              </a:extLst>
            </p:cNvPr>
            <p:cNvSpPr>
              <a:spLocks noChangeArrowheads="1"/>
            </p:cNvSpPr>
            <p:nvPr/>
          </p:nvSpPr>
          <p:spPr bwMode="auto">
            <a:xfrm>
              <a:off x="17875775" y="8983663"/>
              <a:ext cx="4762" cy="49212"/>
            </a:xfrm>
            <a:custGeom>
              <a:avLst/>
              <a:gdLst>
                <a:gd name="T0" fmla="*/ 11 w 12"/>
                <a:gd name="T1" fmla="*/ 0 h 137"/>
                <a:gd name="T2" fmla="*/ 0 w 12"/>
                <a:gd name="T3" fmla="*/ 11 h 137"/>
                <a:gd name="T4" fmla="*/ 0 w 12"/>
                <a:gd name="T5" fmla="*/ 113 h 137"/>
                <a:gd name="T6" fmla="*/ 0 w 12"/>
                <a:gd name="T7" fmla="*/ 113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13"/>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3" name="Freeform 5001">
              <a:extLst>
                <a:ext uri="{FF2B5EF4-FFF2-40B4-BE49-F238E27FC236}">
                  <a16:creationId xmlns:a16="http://schemas.microsoft.com/office/drawing/2014/main" id="{F7B95662-1955-2853-EEB8-2F7F703A6BC7}"/>
                </a:ext>
              </a:extLst>
            </p:cNvPr>
            <p:cNvSpPr>
              <a:spLocks noChangeArrowheads="1"/>
            </p:cNvSpPr>
            <p:nvPr/>
          </p:nvSpPr>
          <p:spPr bwMode="auto">
            <a:xfrm>
              <a:off x="17875775" y="8983663"/>
              <a:ext cx="4762" cy="49212"/>
            </a:xfrm>
            <a:custGeom>
              <a:avLst/>
              <a:gdLst>
                <a:gd name="T0" fmla="*/ 11 w 12"/>
                <a:gd name="T1" fmla="*/ 0 h 137"/>
                <a:gd name="T2" fmla="*/ 0 w 12"/>
                <a:gd name="T3" fmla="*/ 11 h 137"/>
                <a:gd name="T4" fmla="*/ 0 w 12"/>
                <a:gd name="T5" fmla="*/ 113 h 137"/>
                <a:gd name="T6" fmla="*/ 0 w 12"/>
                <a:gd name="T7" fmla="*/ 113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13"/>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4" name="Freeform 5002">
              <a:extLst>
                <a:ext uri="{FF2B5EF4-FFF2-40B4-BE49-F238E27FC236}">
                  <a16:creationId xmlns:a16="http://schemas.microsoft.com/office/drawing/2014/main" id="{6D5970BE-D00B-8114-F248-DBDB04063D20}"/>
                </a:ext>
              </a:extLst>
            </p:cNvPr>
            <p:cNvSpPr>
              <a:spLocks noChangeArrowheads="1"/>
            </p:cNvSpPr>
            <p:nvPr/>
          </p:nvSpPr>
          <p:spPr bwMode="auto">
            <a:xfrm>
              <a:off x="17878949" y="8853488"/>
              <a:ext cx="176201" cy="176212"/>
            </a:xfrm>
            <a:custGeom>
              <a:avLst/>
              <a:gdLst>
                <a:gd name="T0" fmla="*/ 487 w 488"/>
                <a:gd name="T1" fmla="*/ 0 h 489"/>
                <a:gd name="T2" fmla="*/ 306 w 488"/>
                <a:gd name="T3" fmla="*/ 56 h 489"/>
                <a:gd name="T4" fmla="*/ 0 w 488"/>
                <a:gd name="T5" fmla="*/ 363 h 489"/>
                <a:gd name="T6" fmla="*/ 0 w 488"/>
                <a:gd name="T7" fmla="*/ 488 h 489"/>
                <a:gd name="T8" fmla="*/ 487 w 488"/>
                <a:gd name="T9" fmla="*/ 0 h 489"/>
              </a:gdLst>
              <a:ahLst/>
              <a:cxnLst>
                <a:cxn ang="0">
                  <a:pos x="T0" y="T1"/>
                </a:cxn>
                <a:cxn ang="0">
                  <a:pos x="T2" y="T3"/>
                </a:cxn>
                <a:cxn ang="0">
                  <a:pos x="T4" y="T5"/>
                </a:cxn>
                <a:cxn ang="0">
                  <a:pos x="T6" y="T7"/>
                </a:cxn>
                <a:cxn ang="0">
                  <a:pos x="T8" y="T9"/>
                </a:cxn>
              </a:cxnLst>
              <a:rect l="0" t="0" r="r" b="b"/>
              <a:pathLst>
                <a:path w="488" h="489">
                  <a:moveTo>
                    <a:pt x="487" y="0"/>
                  </a:moveTo>
                  <a:lnTo>
                    <a:pt x="306" y="56"/>
                  </a:lnTo>
                  <a:lnTo>
                    <a:pt x="0" y="363"/>
                  </a:lnTo>
                  <a:lnTo>
                    <a:pt x="0" y="488"/>
                  </a:lnTo>
                  <a:lnTo>
                    <a:pt x="48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5" name="Freeform 5003">
              <a:extLst>
                <a:ext uri="{FF2B5EF4-FFF2-40B4-BE49-F238E27FC236}">
                  <a16:creationId xmlns:a16="http://schemas.microsoft.com/office/drawing/2014/main" id="{304AC65A-22D0-96D2-69E7-7A585A84E870}"/>
                </a:ext>
              </a:extLst>
            </p:cNvPr>
            <p:cNvSpPr>
              <a:spLocks noChangeArrowheads="1"/>
            </p:cNvSpPr>
            <p:nvPr/>
          </p:nvSpPr>
          <p:spPr bwMode="auto">
            <a:xfrm>
              <a:off x="17878949" y="8853488"/>
              <a:ext cx="176201" cy="176212"/>
            </a:xfrm>
            <a:custGeom>
              <a:avLst/>
              <a:gdLst>
                <a:gd name="T0" fmla="*/ 487 w 488"/>
                <a:gd name="T1" fmla="*/ 0 h 489"/>
                <a:gd name="T2" fmla="*/ 306 w 488"/>
                <a:gd name="T3" fmla="*/ 56 h 489"/>
                <a:gd name="T4" fmla="*/ 0 w 488"/>
                <a:gd name="T5" fmla="*/ 363 h 489"/>
                <a:gd name="T6" fmla="*/ 0 w 488"/>
                <a:gd name="T7" fmla="*/ 488 h 489"/>
                <a:gd name="T8" fmla="*/ 487 w 488"/>
                <a:gd name="T9" fmla="*/ 0 h 489"/>
              </a:gdLst>
              <a:ahLst/>
              <a:cxnLst>
                <a:cxn ang="0">
                  <a:pos x="T0" y="T1"/>
                </a:cxn>
                <a:cxn ang="0">
                  <a:pos x="T2" y="T3"/>
                </a:cxn>
                <a:cxn ang="0">
                  <a:pos x="T4" y="T5"/>
                </a:cxn>
                <a:cxn ang="0">
                  <a:pos x="T6" y="T7"/>
                </a:cxn>
                <a:cxn ang="0">
                  <a:pos x="T8" y="T9"/>
                </a:cxn>
              </a:cxnLst>
              <a:rect l="0" t="0" r="r" b="b"/>
              <a:pathLst>
                <a:path w="488" h="489">
                  <a:moveTo>
                    <a:pt x="487" y="0"/>
                  </a:moveTo>
                  <a:lnTo>
                    <a:pt x="306" y="56"/>
                  </a:lnTo>
                  <a:lnTo>
                    <a:pt x="0" y="363"/>
                  </a:lnTo>
                  <a:lnTo>
                    <a:pt x="0" y="488"/>
                  </a:lnTo>
                  <a:lnTo>
                    <a:pt x="48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6" name="Freeform 5004">
              <a:extLst>
                <a:ext uri="{FF2B5EF4-FFF2-40B4-BE49-F238E27FC236}">
                  <a16:creationId xmlns:a16="http://schemas.microsoft.com/office/drawing/2014/main" id="{ECD23DDD-154E-6126-24F5-91E71D45CB5B}"/>
                </a:ext>
              </a:extLst>
            </p:cNvPr>
            <p:cNvSpPr>
              <a:spLocks noChangeArrowheads="1"/>
            </p:cNvSpPr>
            <p:nvPr/>
          </p:nvSpPr>
          <p:spPr bwMode="auto">
            <a:xfrm>
              <a:off x="17988479" y="8853489"/>
              <a:ext cx="65084" cy="20637"/>
            </a:xfrm>
            <a:custGeom>
              <a:avLst/>
              <a:gdLst>
                <a:gd name="T0" fmla="*/ 181 w 182"/>
                <a:gd name="T1" fmla="*/ 0 h 57"/>
                <a:gd name="T2" fmla="*/ 0 w 182"/>
                <a:gd name="T3" fmla="*/ 56 h 57"/>
                <a:gd name="T4" fmla="*/ 0 w 182"/>
                <a:gd name="T5" fmla="*/ 56 h 57"/>
                <a:gd name="T6" fmla="*/ 181 w 182"/>
                <a:gd name="T7" fmla="*/ 0 h 57"/>
              </a:gdLst>
              <a:ahLst/>
              <a:cxnLst>
                <a:cxn ang="0">
                  <a:pos x="T0" y="T1"/>
                </a:cxn>
                <a:cxn ang="0">
                  <a:pos x="T2" y="T3"/>
                </a:cxn>
                <a:cxn ang="0">
                  <a:pos x="T4" y="T5"/>
                </a:cxn>
                <a:cxn ang="0">
                  <a:pos x="T6" y="T7"/>
                </a:cxn>
              </a:cxnLst>
              <a:rect l="0" t="0" r="r" b="b"/>
              <a:pathLst>
                <a:path w="182" h="57">
                  <a:moveTo>
                    <a:pt x="181" y="0"/>
                  </a:moveTo>
                  <a:lnTo>
                    <a:pt x="0" y="56"/>
                  </a:lnTo>
                  <a:lnTo>
                    <a:pt x="0" y="56"/>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7" name="Freeform 5005">
              <a:extLst>
                <a:ext uri="{FF2B5EF4-FFF2-40B4-BE49-F238E27FC236}">
                  <a16:creationId xmlns:a16="http://schemas.microsoft.com/office/drawing/2014/main" id="{C707F76D-EFA7-9691-70A6-D97C14193D2A}"/>
                </a:ext>
              </a:extLst>
            </p:cNvPr>
            <p:cNvSpPr>
              <a:spLocks noChangeArrowheads="1"/>
            </p:cNvSpPr>
            <p:nvPr/>
          </p:nvSpPr>
          <p:spPr bwMode="auto">
            <a:xfrm>
              <a:off x="17988479" y="8853489"/>
              <a:ext cx="65084" cy="20637"/>
            </a:xfrm>
            <a:custGeom>
              <a:avLst/>
              <a:gdLst>
                <a:gd name="T0" fmla="*/ 181 w 182"/>
                <a:gd name="T1" fmla="*/ 0 h 57"/>
                <a:gd name="T2" fmla="*/ 0 w 182"/>
                <a:gd name="T3" fmla="*/ 56 h 57"/>
                <a:gd name="T4" fmla="*/ 0 w 182"/>
                <a:gd name="T5" fmla="*/ 56 h 57"/>
                <a:gd name="T6" fmla="*/ 181 w 182"/>
                <a:gd name="T7" fmla="*/ 0 h 57"/>
              </a:gdLst>
              <a:ahLst/>
              <a:cxnLst>
                <a:cxn ang="0">
                  <a:pos x="T0" y="T1"/>
                </a:cxn>
                <a:cxn ang="0">
                  <a:pos x="T2" y="T3"/>
                </a:cxn>
                <a:cxn ang="0">
                  <a:pos x="T4" y="T5"/>
                </a:cxn>
                <a:cxn ang="0">
                  <a:pos x="T6" y="T7"/>
                </a:cxn>
              </a:cxnLst>
              <a:rect l="0" t="0" r="r" b="b"/>
              <a:pathLst>
                <a:path w="182" h="57">
                  <a:moveTo>
                    <a:pt x="181" y="0"/>
                  </a:moveTo>
                  <a:lnTo>
                    <a:pt x="0" y="56"/>
                  </a:lnTo>
                  <a:lnTo>
                    <a:pt x="0" y="56"/>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8" name="Freeform 5006">
              <a:extLst>
                <a:ext uri="{FF2B5EF4-FFF2-40B4-BE49-F238E27FC236}">
                  <a16:creationId xmlns:a16="http://schemas.microsoft.com/office/drawing/2014/main" id="{02158AD0-1390-17C7-89AF-1E294BD33842}"/>
                </a:ext>
              </a:extLst>
            </p:cNvPr>
            <p:cNvSpPr>
              <a:spLocks noChangeArrowheads="1"/>
            </p:cNvSpPr>
            <p:nvPr/>
          </p:nvSpPr>
          <p:spPr bwMode="auto">
            <a:xfrm>
              <a:off x="17875775" y="9024939"/>
              <a:ext cx="1587" cy="7937"/>
            </a:xfrm>
            <a:custGeom>
              <a:avLst/>
              <a:gdLst>
                <a:gd name="T0" fmla="*/ 0 w 1"/>
                <a:gd name="T1" fmla="*/ 0 h 24"/>
                <a:gd name="T2" fmla="*/ 0 w 1"/>
                <a:gd name="T3" fmla="*/ 0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9" name="Freeform 5007">
              <a:extLst>
                <a:ext uri="{FF2B5EF4-FFF2-40B4-BE49-F238E27FC236}">
                  <a16:creationId xmlns:a16="http://schemas.microsoft.com/office/drawing/2014/main" id="{E1B3F858-A219-6041-EA3A-2C9CC5A856EF}"/>
                </a:ext>
              </a:extLst>
            </p:cNvPr>
            <p:cNvSpPr>
              <a:spLocks noChangeArrowheads="1"/>
            </p:cNvSpPr>
            <p:nvPr/>
          </p:nvSpPr>
          <p:spPr bwMode="auto">
            <a:xfrm>
              <a:off x="17875775" y="9024939"/>
              <a:ext cx="1587" cy="7937"/>
            </a:xfrm>
            <a:custGeom>
              <a:avLst/>
              <a:gdLst>
                <a:gd name="T0" fmla="*/ 0 w 1"/>
                <a:gd name="T1" fmla="*/ 0 h 24"/>
                <a:gd name="T2" fmla="*/ 0 w 1"/>
                <a:gd name="T3" fmla="*/ 0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0" name="Freeform 5008">
              <a:extLst>
                <a:ext uri="{FF2B5EF4-FFF2-40B4-BE49-F238E27FC236}">
                  <a16:creationId xmlns:a16="http://schemas.microsoft.com/office/drawing/2014/main" id="{AD83CBB8-460A-5E49-2765-158BE911B2DE}"/>
                </a:ext>
              </a:extLst>
            </p:cNvPr>
            <p:cNvSpPr>
              <a:spLocks noChangeArrowheads="1"/>
            </p:cNvSpPr>
            <p:nvPr/>
          </p:nvSpPr>
          <p:spPr bwMode="auto">
            <a:xfrm>
              <a:off x="17875775" y="9074151"/>
              <a:ext cx="4762" cy="49213"/>
            </a:xfrm>
            <a:custGeom>
              <a:avLst/>
              <a:gdLst>
                <a:gd name="T0" fmla="*/ 11 w 12"/>
                <a:gd name="T1" fmla="*/ 0 h 137"/>
                <a:gd name="T2" fmla="*/ 0 w 12"/>
                <a:gd name="T3" fmla="*/ 11 h 137"/>
                <a:gd name="T4" fmla="*/ 0 w 12"/>
                <a:gd name="T5" fmla="*/ 125 h 137"/>
                <a:gd name="T6" fmla="*/ 0 w 12"/>
                <a:gd name="T7" fmla="*/ 113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3"/>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1" name="Freeform 5009">
              <a:extLst>
                <a:ext uri="{FF2B5EF4-FFF2-40B4-BE49-F238E27FC236}">
                  <a16:creationId xmlns:a16="http://schemas.microsoft.com/office/drawing/2014/main" id="{5C0FA36D-EA81-3862-1F68-49D608A35F4E}"/>
                </a:ext>
              </a:extLst>
            </p:cNvPr>
            <p:cNvSpPr>
              <a:spLocks noChangeArrowheads="1"/>
            </p:cNvSpPr>
            <p:nvPr/>
          </p:nvSpPr>
          <p:spPr bwMode="auto">
            <a:xfrm>
              <a:off x="17875775" y="9074151"/>
              <a:ext cx="4762" cy="49213"/>
            </a:xfrm>
            <a:custGeom>
              <a:avLst/>
              <a:gdLst>
                <a:gd name="T0" fmla="*/ 11 w 12"/>
                <a:gd name="T1" fmla="*/ 0 h 137"/>
                <a:gd name="T2" fmla="*/ 0 w 12"/>
                <a:gd name="T3" fmla="*/ 11 h 137"/>
                <a:gd name="T4" fmla="*/ 0 w 12"/>
                <a:gd name="T5" fmla="*/ 125 h 137"/>
                <a:gd name="T6" fmla="*/ 0 w 12"/>
                <a:gd name="T7" fmla="*/ 113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3"/>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2" name="Freeform 5010">
              <a:extLst>
                <a:ext uri="{FF2B5EF4-FFF2-40B4-BE49-F238E27FC236}">
                  <a16:creationId xmlns:a16="http://schemas.microsoft.com/office/drawing/2014/main" id="{4D6434A8-9975-9BDA-5960-EA17C7DC30D5}"/>
                </a:ext>
              </a:extLst>
            </p:cNvPr>
            <p:cNvSpPr>
              <a:spLocks noChangeArrowheads="1"/>
            </p:cNvSpPr>
            <p:nvPr/>
          </p:nvSpPr>
          <p:spPr bwMode="auto">
            <a:xfrm>
              <a:off x="17878950" y="8816975"/>
              <a:ext cx="301605" cy="306388"/>
            </a:xfrm>
            <a:custGeom>
              <a:avLst/>
              <a:gdLst>
                <a:gd name="T0" fmla="*/ 839 w 840"/>
                <a:gd name="T1" fmla="*/ 0 h 853"/>
                <a:gd name="T2" fmla="*/ 658 w 840"/>
                <a:gd name="T3" fmla="*/ 57 h 853"/>
                <a:gd name="T4" fmla="*/ 0 w 840"/>
                <a:gd name="T5" fmla="*/ 716 h 853"/>
                <a:gd name="T6" fmla="*/ 0 w 840"/>
                <a:gd name="T7" fmla="*/ 852 h 853"/>
                <a:gd name="T8" fmla="*/ 839 w 840"/>
                <a:gd name="T9" fmla="*/ 0 h 853"/>
              </a:gdLst>
              <a:ahLst/>
              <a:cxnLst>
                <a:cxn ang="0">
                  <a:pos x="T0" y="T1"/>
                </a:cxn>
                <a:cxn ang="0">
                  <a:pos x="T2" y="T3"/>
                </a:cxn>
                <a:cxn ang="0">
                  <a:pos x="T4" y="T5"/>
                </a:cxn>
                <a:cxn ang="0">
                  <a:pos x="T6" y="T7"/>
                </a:cxn>
                <a:cxn ang="0">
                  <a:pos x="T8" y="T9"/>
                </a:cxn>
              </a:cxnLst>
              <a:rect l="0" t="0" r="r" b="b"/>
              <a:pathLst>
                <a:path w="840" h="853">
                  <a:moveTo>
                    <a:pt x="839" y="0"/>
                  </a:moveTo>
                  <a:lnTo>
                    <a:pt x="658" y="57"/>
                  </a:lnTo>
                  <a:lnTo>
                    <a:pt x="0" y="716"/>
                  </a:lnTo>
                  <a:lnTo>
                    <a:pt x="0" y="852"/>
                  </a:lnTo>
                  <a:lnTo>
                    <a:pt x="8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3" name="Freeform 5011">
              <a:extLst>
                <a:ext uri="{FF2B5EF4-FFF2-40B4-BE49-F238E27FC236}">
                  <a16:creationId xmlns:a16="http://schemas.microsoft.com/office/drawing/2014/main" id="{E88B0673-1C8C-EA53-F48D-4A0D586F9002}"/>
                </a:ext>
              </a:extLst>
            </p:cNvPr>
            <p:cNvSpPr>
              <a:spLocks noChangeArrowheads="1"/>
            </p:cNvSpPr>
            <p:nvPr/>
          </p:nvSpPr>
          <p:spPr bwMode="auto">
            <a:xfrm>
              <a:off x="17878950" y="8816975"/>
              <a:ext cx="301605" cy="306388"/>
            </a:xfrm>
            <a:custGeom>
              <a:avLst/>
              <a:gdLst>
                <a:gd name="T0" fmla="*/ 839 w 840"/>
                <a:gd name="T1" fmla="*/ 0 h 853"/>
                <a:gd name="T2" fmla="*/ 658 w 840"/>
                <a:gd name="T3" fmla="*/ 57 h 853"/>
                <a:gd name="T4" fmla="*/ 0 w 840"/>
                <a:gd name="T5" fmla="*/ 716 h 853"/>
                <a:gd name="T6" fmla="*/ 0 w 840"/>
                <a:gd name="T7" fmla="*/ 852 h 853"/>
                <a:gd name="T8" fmla="*/ 839 w 840"/>
                <a:gd name="T9" fmla="*/ 0 h 853"/>
              </a:gdLst>
              <a:ahLst/>
              <a:cxnLst>
                <a:cxn ang="0">
                  <a:pos x="T0" y="T1"/>
                </a:cxn>
                <a:cxn ang="0">
                  <a:pos x="T2" y="T3"/>
                </a:cxn>
                <a:cxn ang="0">
                  <a:pos x="T4" y="T5"/>
                </a:cxn>
                <a:cxn ang="0">
                  <a:pos x="T6" y="T7"/>
                </a:cxn>
                <a:cxn ang="0">
                  <a:pos x="T8" y="T9"/>
                </a:cxn>
              </a:cxnLst>
              <a:rect l="0" t="0" r="r" b="b"/>
              <a:pathLst>
                <a:path w="840" h="853">
                  <a:moveTo>
                    <a:pt x="839" y="0"/>
                  </a:moveTo>
                  <a:lnTo>
                    <a:pt x="658" y="57"/>
                  </a:lnTo>
                  <a:lnTo>
                    <a:pt x="0" y="716"/>
                  </a:lnTo>
                  <a:lnTo>
                    <a:pt x="0" y="852"/>
                  </a:lnTo>
                  <a:lnTo>
                    <a:pt x="8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4" name="Freeform 5012">
              <a:extLst>
                <a:ext uri="{FF2B5EF4-FFF2-40B4-BE49-F238E27FC236}">
                  <a16:creationId xmlns:a16="http://schemas.microsoft.com/office/drawing/2014/main" id="{AB8D8107-628E-9B92-D42D-7F3CBB97BEF5}"/>
                </a:ext>
              </a:extLst>
            </p:cNvPr>
            <p:cNvSpPr>
              <a:spLocks noChangeArrowheads="1"/>
            </p:cNvSpPr>
            <p:nvPr/>
          </p:nvSpPr>
          <p:spPr bwMode="auto">
            <a:xfrm>
              <a:off x="18115472" y="8816975"/>
              <a:ext cx="69845" cy="20638"/>
            </a:xfrm>
            <a:custGeom>
              <a:avLst/>
              <a:gdLst>
                <a:gd name="T0" fmla="*/ 193 w 194"/>
                <a:gd name="T1" fmla="*/ 0 h 58"/>
                <a:gd name="T2" fmla="*/ 0 w 194"/>
                <a:gd name="T3" fmla="*/ 57 h 58"/>
                <a:gd name="T4" fmla="*/ 0 w 194"/>
                <a:gd name="T5" fmla="*/ 57 h 58"/>
                <a:gd name="T6" fmla="*/ 181 w 194"/>
                <a:gd name="T7" fmla="*/ 0 h 58"/>
                <a:gd name="T8" fmla="*/ 193 w 194"/>
                <a:gd name="T9" fmla="*/ 0 h 58"/>
              </a:gdLst>
              <a:ahLst/>
              <a:cxnLst>
                <a:cxn ang="0">
                  <a:pos x="T0" y="T1"/>
                </a:cxn>
                <a:cxn ang="0">
                  <a:pos x="T2" y="T3"/>
                </a:cxn>
                <a:cxn ang="0">
                  <a:pos x="T4" y="T5"/>
                </a:cxn>
                <a:cxn ang="0">
                  <a:pos x="T6" y="T7"/>
                </a:cxn>
                <a:cxn ang="0">
                  <a:pos x="T8" y="T9"/>
                </a:cxn>
              </a:cxnLst>
              <a:rect l="0" t="0" r="r" b="b"/>
              <a:pathLst>
                <a:path w="194" h="58">
                  <a:moveTo>
                    <a:pt x="193" y="0"/>
                  </a:moveTo>
                  <a:lnTo>
                    <a:pt x="0" y="57"/>
                  </a:lnTo>
                  <a:lnTo>
                    <a:pt x="0" y="57"/>
                  </a:lnTo>
                  <a:lnTo>
                    <a:pt x="181" y="0"/>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5" name="Freeform 5013">
              <a:extLst>
                <a:ext uri="{FF2B5EF4-FFF2-40B4-BE49-F238E27FC236}">
                  <a16:creationId xmlns:a16="http://schemas.microsoft.com/office/drawing/2014/main" id="{2344E6E2-6CC8-208E-5564-28773E2E422A}"/>
                </a:ext>
              </a:extLst>
            </p:cNvPr>
            <p:cNvSpPr>
              <a:spLocks noChangeArrowheads="1"/>
            </p:cNvSpPr>
            <p:nvPr/>
          </p:nvSpPr>
          <p:spPr bwMode="auto">
            <a:xfrm>
              <a:off x="18115472" y="8816975"/>
              <a:ext cx="69845" cy="20638"/>
            </a:xfrm>
            <a:custGeom>
              <a:avLst/>
              <a:gdLst>
                <a:gd name="T0" fmla="*/ 193 w 194"/>
                <a:gd name="T1" fmla="*/ 0 h 58"/>
                <a:gd name="T2" fmla="*/ 0 w 194"/>
                <a:gd name="T3" fmla="*/ 57 h 58"/>
                <a:gd name="T4" fmla="*/ 0 w 194"/>
                <a:gd name="T5" fmla="*/ 57 h 58"/>
                <a:gd name="T6" fmla="*/ 181 w 194"/>
                <a:gd name="T7" fmla="*/ 0 h 58"/>
                <a:gd name="T8" fmla="*/ 193 w 194"/>
                <a:gd name="T9" fmla="*/ 0 h 58"/>
              </a:gdLst>
              <a:ahLst/>
              <a:cxnLst>
                <a:cxn ang="0">
                  <a:pos x="T0" y="T1"/>
                </a:cxn>
                <a:cxn ang="0">
                  <a:pos x="T2" y="T3"/>
                </a:cxn>
                <a:cxn ang="0">
                  <a:pos x="T4" y="T5"/>
                </a:cxn>
                <a:cxn ang="0">
                  <a:pos x="T6" y="T7"/>
                </a:cxn>
                <a:cxn ang="0">
                  <a:pos x="T8" y="T9"/>
                </a:cxn>
              </a:cxnLst>
              <a:rect l="0" t="0" r="r" b="b"/>
              <a:pathLst>
                <a:path w="194" h="58">
                  <a:moveTo>
                    <a:pt x="193" y="0"/>
                  </a:moveTo>
                  <a:lnTo>
                    <a:pt x="0" y="57"/>
                  </a:lnTo>
                  <a:lnTo>
                    <a:pt x="0" y="57"/>
                  </a:lnTo>
                  <a:lnTo>
                    <a:pt x="181" y="0"/>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6" name="Freeform 5014">
              <a:extLst>
                <a:ext uri="{FF2B5EF4-FFF2-40B4-BE49-F238E27FC236}">
                  <a16:creationId xmlns:a16="http://schemas.microsoft.com/office/drawing/2014/main" id="{AFA1F12E-A2DF-81B8-DCAF-9A0E572B5F8B}"/>
                </a:ext>
              </a:extLst>
            </p:cNvPr>
            <p:cNvSpPr>
              <a:spLocks noChangeArrowheads="1"/>
            </p:cNvSpPr>
            <p:nvPr/>
          </p:nvSpPr>
          <p:spPr bwMode="auto">
            <a:xfrm>
              <a:off x="17875775" y="9115425"/>
              <a:ext cx="1587" cy="12700"/>
            </a:xfrm>
            <a:custGeom>
              <a:avLst/>
              <a:gdLst>
                <a:gd name="T0" fmla="*/ 0 w 1"/>
                <a:gd name="T1" fmla="*/ 0 h 35"/>
                <a:gd name="T2" fmla="*/ 0 w 1"/>
                <a:gd name="T3" fmla="*/ 12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7" name="Freeform 5015">
              <a:extLst>
                <a:ext uri="{FF2B5EF4-FFF2-40B4-BE49-F238E27FC236}">
                  <a16:creationId xmlns:a16="http://schemas.microsoft.com/office/drawing/2014/main" id="{629C92DC-5C58-E7F4-FB35-5AF9569534D0}"/>
                </a:ext>
              </a:extLst>
            </p:cNvPr>
            <p:cNvSpPr>
              <a:spLocks noChangeArrowheads="1"/>
            </p:cNvSpPr>
            <p:nvPr/>
          </p:nvSpPr>
          <p:spPr bwMode="auto">
            <a:xfrm>
              <a:off x="17875775" y="9115425"/>
              <a:ext cx="1587" cy="12700"/>
            </a:xfrm>
            <a:custGeom>
              <a:avLst/>
              <a:gdLst>
                <a:gd name="T0" fmla="*/ 0 w 1"/>
                <a:gd name="T1" fmla="*/ 0 h 35"/>
                <a:gd name="T2" fmla="*/ 0 w 1"/>
                <a:gd name="T3" fmla="*/ 12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8" name="Freeform 5016">
              <a:extLst>
                <a:ext uri="{FF2B5EF4-FFF2-40B4-BE49-F238E27FC236}">
                  <a16:creationId xmlns:a16="http://schemas.microsoft.com/office/drawing/2014/main" id="{FE564683-F5AC-067B-8A00-F642BF41E4D1}"/>
                </a:ext>
              </a:extLst>
            </p:cNvPr>
            <p:cNvSpPr>
              <a:spLocks noChangeArrowheads="1"/>
            </p:cNvSpPr>
            <p:nvPr/>
          </p:nvSpPr>
          <p:spPr bwMode="auto">
            <a:xfrm>
              <a:off x="17875775" y="9167813"/>
              <a:ext cx="4762" cy="49212"/>
            </a:xfrm>
            <a:custGeom>
              <a:avLst/>
              <a:gdLst>
                <a:gd name="T0" fmla="*/ 11 w 12"/>
                <a:gd name="T1" fmla="*/ 0 h 137"/>
                <a:gd name="T2" fmla="*/ 0 w 12"/>
                <a:gd name="T3" fmla="*/ 11 h 137"/>
                <a:gd name="T4" fmla="*/ 0 w 12"/>
                <a:gd name="T5" fmla="*/ 113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9" name="Freeform 5017">
              <a:extLst>
                <a:ext uri="{FF2B5EF4-FFF2-40B4-BE49-F238E27FC236}">
                  <a16:creationId xmlns:a16="http://schemas.microsoft.com/office/drawing/2014/main" id="{404380C8-A89E-DB6F-F20C-249769D0DB9B}"/>
                </a:ext>
              </a:extLst>
            </p:cNvPr>
            <p:cNvSpPr>
              <a:spLocks noChangeArrowheads="1"/>
            </p:cNvSpPr>
            <p:nvPr/>
          </p:nvSpPr>
          <p:spPr bwMode="auto">
            <a:xfrm>
              <a:off x="17875775" y="9167813"/>
              <a:ext cx="4762" cy="49212"/>
            </a:xfrm>
            <a:custGeom>
              <a:avLst/>
              <a:gdLst>
                <a:gd name="T0" fmla="*/ 11 w 12"/>
                <a:gd name="T1" fmla="*/ 0 h 137"/>
                <a:gd name="T2" fmla="*/ 0 w 12"/>
                <a:gd name="T3" fmla="*/ 11 h 137"/>
                <a:gd name="T4" fmla="*/ 0 w 12"/>
                <a:gd name="T5" fmla="*/ 113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0" name="Freeform 5018">
              <a:extLst>
                <a:ext uri="{FF2B5EF4-FFF2-40B4-BE49-F238E27FC236}">
                  <a16:creationId xmlns:a16="http://schemas.microsoft.com/office/drawing/2014/main" id="{44F2EFE7-BC55-4882-477C-6F44C0EB3B01}"/>
                </a:ext>
              </a:extLst>
            </p:cNvPr>
            <p:cNvSpPr>
              <a:spLocks noChangeArrowheads="1"/>
            </p:cNvSpPr>
            <p:nvPr/>
          </p:nvSpPr>
          <p:spPr bwMode="auto">
            <a:xfrm>
              <a:off x="17878950" y="8778875"/>
              <a:ext cx="433359" cy="433388"/>
            </a:xfrm>
            <a:custGeom>
              <a:avLst/>
              <a:gdLst>
                <a:gd name="T0" fmla="*/ 1203 w 1204"/>
                <a:gd name="T1" fmla="*/ 0 h 1205"/>
                <a:gd name="T2" fmla="*/ 1021 w 1204"/>
                <a:gd name="T3" fmla="*/ 57 h 1205"/>
                <a:gd name="T4" fmla="*/ 0 w 1204"/>
                <a:gd name="T5" fmla="*/ 1079 h 1205"/>
                <a:gd name="T6" fmla="*/ 0 w 1204"/>
                <a:gd name="T7" fmla="*/ 1204 h 1205"/>
                <a:gd name="T8" fmla="*/ 1203 w 1204"/>
                <a:gd name="T9" fmla="*/ 0 h 1205"/>
              </a:gdLst>
              <a:ahLst/>
              <a:cxnLst>
                <a:cxn ang="0">
                  <a:pos x="T0" y="T1"/>
                </a:cxn>
                <a:cxn ang="0">
                  <a:pos x="T2" y="T3"/>
                </a:cxn>
                <a:cxn ang="0">
                  <a:pos x="T4" y="T5"/>
                </a:cxn>
                <a:cxn ang="0">
                  <a:pos x="T6" y="T7"/>
                </a:cxn>
                <a:cxn ang="0">
                  <a:pos x="T8" y="T9"/>
                </a:cxn>
              </a:cxnLst>
              <a:rect l="0" t="0" r="r" b="b"/>
              <a:pathLst>
                <a:path w="1204" h="1205">
                  <a:moveTo>
                    <a:pt x="1203" y="0"/>
                  </a:moveTo>
                  <a:lnTo>
                    <a:pt x="1021" y="57"/>
                  </a:lnTo>
                  <a:lnTo>
                    <a:pt x="0" y="1079"/>
                  </a:lnTo>
                  <a:lnTo>
                    <a:pt x="0" y="1204"/>
                  </a:lnTo>
                  <a:lnTo>
                    <a:pt x="12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1" name="Freeform 5019">
              <a:extLst>
                <a:ext uri="{FF2B5EF4-FFF2-40B4-BE49-F238E27FC236}">
                  <a16:creationId xmlns:a16="http://schemas.microsoft.com/office/drawing/2014/main" id="{D06FA4F0-10FF-B208-0C35-AD945A322DA4}"/>
                </a:ext>
              </a:extLst>
            </p:cNvPr>
            <p:cNvSpPr>
              <a:spLocks noChangeArrowheads="1"/>
            </p:cNvSpPr>
            <p:nvPr/>
          </p:nvSpPr>
          <p:spPr bwMode="auto">
            <a:xfrm>
              <a:off x="17878950" y="8778875"/>
              <a:ext cx="433359" cy="433388"/>
            </a:xfrm>
            <a:custGeom>
              <a:avLst/>
              <a:gdLst>
                <a:gd name="T0" fmla="*/ 1203 w 1204"/>
                <a:gd name="T1" fmla="*/ 0 h 1205"/>
                <a:gd name="T2" fmla="*/ 1021 w 1204"/>
                <a:gd name="T3" fmla="*/ 57 h 1205"/>
                <a:gd name="T4" fmla="*/ 0 w 1204"/>
                <a:gd name="T5" fmla="*/ 1079 h 1205"/>
                <a:gd name="T6" fmla="*/ 0 w 1204"/>
                <a:gd name="T7" fmla="*/ 1204 h 1205"/>
                <a:gd name="T8" fmla="*/ 1203 w 1204"/>
                <a:gd name="T9" fmla="*/ 0 h 1205"/>
              </a:gdLst>
              <a:ahLst/>
              <a:cxnLst>
                <a:cxn ang="0">
                  <a:pos x="T0" y="T1"/>
                </a:cxn>
                <a:cxn ang="0">
                  <a:pos x="T2" y="T3"/>
                </a:cxn>
                <a:cxn ang="0">
                  <a:pos x="T4" y="T5"/>
                </a:cxn>
                <a:cxn ang="0">
                  <a:pos x="T6" y="T7"/>
                </a:cxn>
                <a:cxn ang="0">
                  <a:pos x="T8" y="T9"/>
                </a:cxn>
              </a:cxnLst>
              <a:rect l="0" t="0" r="r" b="b"/>
              <a:pathLst>
                <a:path w="1204" h="1205">
                  <a:moveTo>
                    <a:pt x="1203" y="0"/>
                  </a:moveTo>
                  <a:lnTo>
                    <a:pt x="1021" y="57"/>
                  </a:lnTo>
                  <a:lnTo>
                    <a:pt x="0" y="1079"/>
                  </a:lnTo>
                  <a:lnTo>
                    <a:pt x="0" y="1204"/>
                  </a:lnTo>
                  <a:lnTo>
                    <a:pt x="12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2" name="Freeform 5020">
              <a:extLst>
                <a:ext uri="{FF2B5EF4-FFF2-40B4-BE49-F238E27FC236}">
                  <a16:creationId xmlns:a16="http://schemas.microsoft.com/office/drawing/2014/main" id="{820D277D-1B1A-DD93-3FC1-9ACEDA54E9C4}"/>
                </a:ext>
              </a:extLst>
            </p:cNvPr>
            <p:cNvSpPr>
              <a:spLocks noChangeArrowheads="1"/>
            </p:cNvSpPr>
            <p:nvPr/>
          </p:nvSpPr>
          <p:spPr bwMode="auto">
            <a:xfrm>
              <a:off x="18247226" y="8778875"/>
              <a:ext cx="65083" cy="20638"/>
            </a:xfrm>
            <a:custGeom>
              <a:avLst/>
              <a:gdLst>
                <a:gd name="T0" fmla="*/ 182 w 183"/>
                <a:gd name="T1" fmla="*/ 0 h 58"/>
                <a:gd name="T2" fmla="*/ 0 w 183"/>
                <a:gd name="T3" fmla="*/ 57 h 58"/>
                <a:gd name="T4" fmla="*/ 0 w 183"/>
                <a:gd name="T5" fmla="*/ 57 h 58"/>
                <a:gd name="T6" fmla="*/ 182 w 183"/>
                <a:gd name="T7" fmla="*/ 0 h 58"/>
              </a:gdLst>
              <a:ahLst/>
              <a:cxnLst>
                <a:cxn ang="0">
                  <a:pos x="T0" y="T1"/>
                </a:cxn>
                <a:cxn ang="0">
                  <a:pos x="T2" y="T3"/>
                </a:cxn>
                <a:cxn ang="0">
                  <a:pos x="T4" y="T5"/>
                </a:cxn>
                <a:cxn ang="0">
                  <a:pos x="T6" y="T7"/>
                </a:cxn>
              </a:cxnLst>
              <a:rect l="0" t="0" r="r" b="b"/>
              <a:pathLst>
                <a:path w="183" h="58">
                  <a:moveTo>
                    <a:pt x="182" y="0"/>
                  </a:moveTo>
                  <a:lnTo>
                    <a:pt x="0" y="57"/>
                  </a:lnTo>
                  <a:lnTo>
                    <a:pt x="0" y="57"/>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3" name="Freeform 5021">
              <a:extLst>
                <a:ext uri="{FF2B5EF4-FFF2-40B4-BE49-F238E27FC236}">
                  <a16:creationId xmlns:a16="http://schemas.microsoft.com/office/drawing/2014/main" id="{8A229289-8DBB-C384-7565-AFF14F37661C}"/>
                </a:ext>
              </a:extLst>
            </p:cNvPr>
            <p:cNvSpPr>
              <a:spLocks noChangeArrowheads="1"/>
            </p:cNvSpPr>
            <p:nvPr/>
          </p:nvSpPr>
          <p:spPr bwMode="auto">
            <a:xfrm>
              <a:off x="18247226" y="8778875"/>
              <a:ext cx="65083" cy="20638"/>
            </a:xfrm>
            <a:custGeom>
              <a:avLst/>
              <a:gdLst>
                <a:gd name="T0" fmla="*/ 182 w 183"/>
                <a:gd name="T1" fmla="*/ 0 h 58"/>
                <a:gd name="T2" fmla="*/ 0 w 183"/>
                <a:gd name="T3" fmla="*/ 57 h 58"/>
                <a:gd name="T4" fmla="*/ 0 w 183"/>
                <a:gd name="T5" fmla="*/ 57 h 58"/>
                <a:gd name="T6" fmla="*/ 182 w 183"/>
                <a:gd name="T7" fmla="*/ 0 h 58"/>
              </a:gdLst>
              <a:ahLst/>
              <a:cxnLst>
                <a:cxn ang="0">
                  <a:pos x="T0" y="T1"/>
                </a:cxn>
                <a:cxn ang="0">
                  <a:pos x="T2" y="T3"/>
                </a:cxn>
                <a:cxn ang="0">
                  <a:pos x="T4" y="T5"/>
                </a:cxn>
                <a:cxn ang="0">
                  <a:pos x="T6" y="T7"/>
                </a:cxn>
              </a:cxnLst>
              <a:rect l="0" t="0" r="r" b="b"/>
              <a:pathLst>
                <a:path w="183" h="58">
                  <a:moveTo>
                    <a:pt x="182" y="0"/>
                  </a:moveTo>
                  <a:lnTo>
                    <a:pt x="0" y="57"/>
                  </a:lnTo>
                  <a:lnTo>
                    <a:pt x="0" y="57"/>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4" name="Freeform 5022">
              <a:extLst>
                <a:ext uri="{FF2B5EF4-FFF2-40B4-BE49-F238E27FC236}">
                  <a16:creationId xmlns:a16="http://schemas.microsoft.com/office/drawing/2014/main" id="{7D323492-3E55-B87A-6840-00E7120216C9}"/>
                </a:ext>
              </a:extLst>
            </p:cNvPr>
            <p:cNvSpPr>
              <a:spLocks noChangeArrowheads="1"/>
            </p:cNvSpPr>
            <p:nvPr/>
          </p:nvSpPr>
          <p:spPr bwMode="auto">
            <a:xfrm>
              <a:off x="17875775" y="920432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5" name="Freeform 5023">
              <a:extLst>
                <a:ext uri="{FF2B5EF4-FFF2-40B4-BE49-F238E27FC236}">
                  <a16:creationId xmlns:a16="http://schemas.microsoft.com/office/drawing/2014/main" id="{EE0174A2-19CA-A93E-A8B1-007B0C487C84}"/>
                </a:ext>
              </a:extLst>
            </p:cNvPr>
            <p:cNvSpPr>
              <a:spLocks noChangeArrowheads="1"/>
            </p:cNvSpPr>
            <p:nvPr/>
          </p:nvSpPr>
          <p:spPr bwMode="auto">
            <a:xfrm>
              <a:off x="17875775" y="920432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6" name="Freeform 5024">
              <a:extLst>
                <a:ext uri="{FF2B5EF4-FFF2-40B4-BE49-F238E27FC236}">
                  <a16:creationId xmlns:a16="http://schemas.microsoft.com/office/drawing/2014/main" id="{1D8330A8-69E6-AE35-E3C2-CE20582F2E81}"/>
                </a:ext>
              </a:extLst>
            </p:cNvPr>
            <p:cNvSpPr>
              <a:spLocks noChangeArrowheads="1"/>
            </p:cNvSpPr>
            <p:nvPr/>
          </p:nvSpPr>
          <p:spPr bwMode="auto">
            <a:xfrm>
              <a:off x="17875775" y="9258301"/>
              <a:ext cx="4762" cy="49213"/>
            </a:xfrm>
            <a:custGeom>
              <a:avLst/>
              <a:gdLst>
                <a:gd name="T0" fmla="*/ 11 w 12"/>
                <a:gd name="T1" fmla="*/ 0 h 138"/>
                <a:gd name="T2" fmla="*/ 0 w 12"/>
                <a:gd name="T3" fmla="*/ 12 h 138"/>
                <a:gd name="T4" fmla="*/ 0 w 12"/>
                <a:gd name="T5" fmla="*/ 125 h 138"/>
                <a:gd name="T6" fmla="*/ 0 w 12"/>
                <a:gd name="T7" fmla="*/ 114 h 138"/>
                <a:gd name="T8" fmla="*/ 0 w 12"/>
                <a:gd name="T9" fmla="*/ 137 h 138"/>
                <a:gd name="T10" fmla="*/ 11 w 12"/>
                <a:gd name="T11" fmla="*/ 137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25"/>
                  </a:lnTo>
                  <a:lnTo>
                    <a:pt x="0" y="114"/>
                  </a:lnTo>
                  <a:lnTo>
                    <a:pt x="0" y="137"/>
                  </a:lnTo>
                  <a:lnTo>
                    <a:pt x="11" y="137"/>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7" name="Freeform 5025">
              <a:extLst>
                <a:ext uri="{FF2B5EF4-FFF2-40B4-BE49-F238E27FC236}">
                  <a16:creationId xmlns:a16="http://schemas.microsoft.com/office/drawing/2014/main" id="{560F7F56-490A-4DA3-ED7C-77B5D0567AAB}"/>
                </a:ext>
              </a:extLst>
            </p:cNvPr>
            <p:cNvSpPr>
              <a:spLocks noChangeArrowheads="1"/>
            </p:cNvSpPr>
            <p:nvPr/>
          </p:nvSpPr>
          <p:spPr bwMode="auto">
            <a:xfrm>
              <a:off x="17875775" y="9258301"/>
              <a:ext cx="4762" cy="49213"/>
            </a:xfrm>
            <a:custGeom>
              <a:avLst/>
              <a:gdLst>
                <a:gd name="T0" fmla="*/ 11 w 12"/>
                <a:gd name="T1" fmla="*/ 0 h 138"/>
                <a:gd name="T2" fmla="*/ 0 w 12"/>
                <a:gd name="T3" fmla="*/ 12 h 138"/>
                <a:gd name="T4" fmla="*/ 0 w 12"/>
                <a:gd name="T5" fmla="*/ 125 h 138"/>
                <a:gd name="T6" fmla="*/ 0 w 12"/>
                <a:gd name="T7" fmla="*/ 114 h 138"/>
                <a:gd name="T8" fmla="*/ 0 w 12"/>
                <a:gd name="T9" fmla="*/ 137 h 138"/>
                <a:gd name="T10" fmla="*/ 11 w 12"/>
                <a:gd name="T11" fmla="*/ 137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25"/>
                  </a:lnTo>
                  <a:lnTo>
                    <a:pt x="0" y="114"/>
                  </a:lnTo>
                  <a:lnTo>
                    <a:pt x="0" y="137"/>
                  </a:lnTo>
                  <a:lnTo>
                    <a:pt x="11" y="137"/>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8" name="Freeform 5026">
              <a:extLst>
                <a:ext uri="{FF2B5EF4-FFF2-40B4-BE49-F238E27FC236}">
                  <a16:creationId xmlns:a16="http://schemas.microsoft.com/office/drawing/2014/main" id="{02ACDDDA-EC1C-7EC8-A0C5-C0CE5502DF71}"/>
                </a:ext>
              </a:extLst>
            </p:cNvPr>
            <p:cNvSpPr>
              <a:spLocks noChangeArrowheads="1"/>
            </p:cNvSpPr>
            <p:nvPr/>
          </p:nvSpPr>
          <p:spPr bwMode="auto">
            <a:xfrm>
              <a:off x="17878950" y="8742363"/>
              <a:ext cx="560350" cy="565150"/>
            </a:xfrm>
            <a:custGeom>
              <a:avLst/>
              <a:gdLst>
                <a:gd name="T0" fmla="*/ 1555 w 1556"/>
                <a:gd name="T1" fmla="*/ 0 h 1568"/>
                <a:gd name="T2" fmla="*/ 1373 w 1556"/>
                <a:gd name="T3" fmla="*/ 57 h 1568"/>
                <a:gd name="T4" fmla="*/ 0 w 1556"/>
                <a:gd name="T5" fmla="*/ 1430 h 1568"/>
                <a:gd name="T6" fmla="*/ 0 w 1556"/>
                <a:gd name="T7" fmla="*/ 1567 h 1568"/>
                <a:gd name="T8" fmla="*/ 1555 w 1556"/>
                <a:gd name="T9" fmla="*/ 0 h 1568"/>
              </a:gdLst>
              <a:ahLst/>
              <a:cxnLst>
                <a:cxn ang="0">
                  <a:pos x="T0" y="T1"/>
                </a:cxn>
                <a:cxn ang="0">
                  <a:pos x="T2" y="T3"/>
                </a:cxn>
                <a:cxn ang="0">
                  <a:pos x="T4" y="T5"/>
                </a:cxn>
                <a:cxn ang="0">
                  <a:pos x="T6" y="T7"/>
                </a:cxn>
                <a:cxn ang="0">
                  <a:pos x="T8" y="T9"/>
                </a:cxn>
              </a:cxnLst>
              <a:rect l="0" t="0" r="r" b="b"/>
              <a:pathLst>
                <a:path w="1556" h="1568">
                  <a:moveTo>
                    <a:pt x="1555" y="0"/>
                  </a:moveTo>
                  <a:lnTo>
                    <a:pt x="1373" y="57"/>
                  </a:lnTo>
                  <a:lnTo>
                    <a:pt x="0" y="1430"/>
                  </a:lnTo>
                  <a:lnTo>
                    <a:pt x="0" y="1567"/>
                  </a:lnTo>
                  <a:lnTo>
                    <a:pt x="155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9" name="Freeform 5027">
              <a:extLst>
                <a:ext uri="{FF2B5EF4-FFF2-40B4-BE49-F238E27FC236}">
                  <a16:creationId xmlns:a16="http://schemas.microsoft.com/office/drawing/2014/main" id="{0795E0D2-CEBD-66A4-0680-C72325B19A71}"/>
                </a:ext>
              </a:extLst>
            </p:cNvPr>
            <p:cNvSpPr>
              <a:spLocks noChangeArrowheads="1"/>
            </p:cNvSpPr>
            <p:nvPr/>
          </p:nvSpPr>
          <p:spPr bwMode="auto">
            <a:xfrm>
              <a:off x="17878950" y="8742363"/>
              <a:ext cx="560350" cy="565150"/>
            </a:xfrm>
            <a:custGeom>
              <a:avLst/>
              <a:gdLst>
                <a:gd name="T0" fmla="*/ 1555 w 1556"/>
                <a:gd name="T1" fmla="*/ 0 h 1568"/>
                <a:gd name="T2" fmla="*/ 1373 w 1556"/>
                <a:gd name="T3" fmla="*/ 57 h 1568"/>
                <a:gd name="T4" fmla="*/ 0 w 1556"/>
                <a:gd name="T5" fmla="*/ 1430 h 1568"/>
                <a:gd name="T6" fmla="*/ 0 w 1556"/>
                <a:gd name="T7" fmla="*/ 1567 h 1568"/>
                <a:gd name="T8" fmla="*/ 1555 w 1556"/>
                <a:gd name="T9" fmla="*/ 0 h 1568"/>
              </a:gdLst>
              <a:ahLst/>
              <a:cxnLst>
                <a:cxn ang="0">
                  <a:pos x="T0" y="T1"/>
                </a:cxn>
                <a:cxn ang="0">
                  <a:pos x="T2" y="T3"/>
                </a:cxn>
                <a:cxn ang="0">
                  <a:pos x="T4" y="T5"/>
                </a:cxn>
                <a:cxn ang="0">
                  <a:pos x="T6" y="T7"/>
                </a:cxn>
                <a:cxn ang="0">
                  <a:pos x="T8" y="T9"/>
                </a:cxn>
              </a:cxnLst>
              <a:rect l="0" t="0" r="r" b="b"/>
              <a:pathLst>
                <a:path w="1556" h="1568">
                  <a:moveTo>
                    <a:pt x="1555" y="0"/>
                  </a:moveTo>
                  <a:lnTo>
                    <a:pt x="1373" y="57"/>
                  </a:lnTo>
                  <a:lnTo>
                    <a:pt x="0" y="1430"/>
                  </a:lnTo>
                  <a:lnTo>
                    <a:pt x="0" y="1567"/>
                  </a:lnTo>
                  <a:lnTo>
                    <a:pt x="155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0" name="Freeform 5028">
              <a:extLst>
                <a:ext uri="{FF2B5EF4-FFF2-40B4-BE49-F238E27FC236}">
                  <a16:creationId xmlns:a16="http://schemas.microsoft.com/office/drawing/2014/main" id="{DD98B35B-5D64-3387-7972-3F0B32E7CE35}"/>
                </a:ext>
              </a:extLst>
            </p:cNvPr>
            <p:cNvSpPr>
              <a:spLocks noChangeArrowheads="1"/>
            </p:cNvSpPr>
            <p:nvPr/>
          </p:nvSpPr>
          <p:spPr bwMode="auto">
            <a:xfrm>
              <a:off x="18372629" y="8742364"/>
              <a:ext cx="65084" cy="20637"/>
            </a:xfrm>
            <a:custGeom>
              <a:avLst/>
              <a:gdLst>
                <a:gd name="T0" fmla="*/ 182 w 183"/>
                <a:gd name="T1" fmla="*/ 0 h 58"/>
                <a:gd name="T2" fmla="*/ 0 w 183"/>
                <a:gd name="T3" fmla="*/ 57 h 58"/>
                <a:gd name="T4" fmla="*/ 0 w 183"/>
                <a:gd name="T5" fmla="*/ 57 h 58"/>
                <a:gd name="T6" fmla="*/ 182 w 183"/>
                <a:gd name="T7" fmla="*/ 0 h 58"/>
              </a:gdLst>
              <a:ahLst/>
              <a:cxnLst>
                <a:cxn ang="0">
                  <a:pos x="T0" y="T1"/>
                </a:cxn>
                <a:cxn ang="0">
                  <a:pos x="T2" y="T3"/>
                </a:cxn>
                <a:cxn ang="0">
                  <a:pos x="T4" y="T5"/>
                </a:cxn>
                <a:cxn ang="0">
                  <a:pos x="T6" y="T7"/>
                </a:cxn>
              </a:cxnLst>
              <a:rect l="0" t="0" r="r" b="b"/>
              <a:pathLst>
                <a:path w="183" h="58">
                  <a:moveTo>
                    <a:pt x="182" y="0"/>
                  </a:moveTo>
                  <a:lnTo>
                    <a:pt x="0" y="57"/>
                  </a:lnTo>
                  <a:lnTo>
                    <a:pt x="0" y="57"/>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1" name="Freeform 5029">
              <a:extLst>
                <a:ext uri="{FF2B5EF4-FFF2-40B4-BE49-F238E27FC236}">
                  <a16:creationId xmlns:a16="http://schemas.microsoft.com/office/drawing/2014/main" id="{FE6B5A9D-5F61-329C-5289-C42FF2124DFA}"/>
                </a:ext>
              </a:extLst>
            </p:cNvPr>
            <p:cNvSpPr>
              <a:spLocks noChangeArrowheads="1"/>
            </p:cNvSpPr>
            <p:nvPr/>
          </p:nvSpPr>
          <p:spPr bwMode="auto">
            <a:xfrm>
              <a:off x="18372629" y="8742364"/>
              <a:ext cx="65084" cy="20637"/>
            </a:xfrm>
            <a:custGeom>
              <a:avLst/>
              <a:gdLst>
                <a:gd name="T0" fmla="*/ 182 w 183"/>
                <a:gd name="T1" fmla="*/ 0 h 58"/>
                <a:gd name="T2" fmla="*/ 0 w 183"/>
                <a:gd name="T3" fmla="*/ 57 h 58"/>
                <a:gd name="T4" fmla="*/ 0 w 183"/>
                <a:gd name="T5" fmla="*/ 57 h 58"/>
                <a:gd name="T6" fmla="*/ 182 w 183"/>
                <a:gd name="T7" fmla="*/ 0 h 58"/>
              </a:gdLst>
              <a:ahLst/>
              <a:cxnLst>
                <a:cxn ang="0">
                  <a:pos x="T0" y="T1"/>
                </a:cxn>
                <a:cxn ang="0">
                  <a:pos x="T2" y="T3"/>
                </a:cxn>
                <a:cxn ang="0">
                  <a:pos x="T4" y="T5"/>
                </a:cxn>
                <a:cxn ang="0">
                  <a:pos x="T6" y="T7"/>
                </a:cxn>
              </a:cxnLst>
              <a:rect l="0" t="0" r="r" b="b"/>
              <a:pathLst>
                <a:path w="183" h="58">
                  <a:moveTo>
                    <a:pt x="182" y="0"/>
                  </a:moveTo>
                  <a:lnTo>
                    <a:pt x="0" y="57"/>
                  </a:lnTo>
                  <a:lnTo>
                    <a:pt x="0" y="57"/>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2" name="Freeform 5030">
              <a:extLst>
                <a:ext uri="{FF2B5EF4-FFF2-40B4-BE49-F238E27FC236}">
                  <a16:creationId xmlns:a16="http://schemas.microsoft.com/office/drawing/2014/main" id="{C3C42296-D40A-C37A-272A-81B1F57A39FF}"/>
                </a:ext>
              </a:extLst>
            </p:cNvPr>
            <p:cNvSpPr>
              <a:spLocks noChangeArrowheads="1"/>
            </p:cNvSpPr>
            <p:nvPr/>
          </p:nvSpPr>
          <p:spPr bwMode="auto">
            <a:xfrm>
              <a:off x="17875775" y="929798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3" name="Freeform 5031">
              <a:extLst>
                <a:ext uri="{FF2B5EF4-FFF2-40B4-BE49-F238E27FC236}">
                  <a16:creationId xmlns:a16="http://schemas.microsoft.com/office/drawing/2014/main" id="{49CC3721-FEBC-7509-1CC5-E64C9969B524}"/>
                </a:ext>
              </a:extLst>
            </p:cNvPr>
            <p:cNvSpPr>
              <a:spLocks noChangeArrowheads="1"/>
            </p:cNvSpPr>
            <p:nvPr/>
          </p:nvSpPr>
          <p:spPr bwMode="auto">
            <a:xfrm>
              <a:off x="17875775" y="929798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 name="Freeform 5032">
              <a:extLst>
                <a:ext uri="{FF2B5EF4-FFF2-40B4-BE49-F238E27FC236}">
                  <a16:creationId xmlns:a16="http://schemas.microsoft.com/office/drawing/2014/main" id="{86A5E779-9ACB-DD90-5E49-07BBDB16BC49}"/>
                </a:ext>
              </a:extLst>
            </p:cNvPr>
            <p:cNvSpPr>
              <a:spLocks noChangeArrowheads="1"/>
            </p:cNvSpPr>
            <p:nvPr/>
          </p:nvSpPr>
          <p:spPr bwMode="auto">
            <a:xfrm>
              <a:off x="17875775" y="9351963"/>
              <a:ext cx="4762" cy="49212"/>
            </a:xfrm>
            <a:custGeom>
              <a:avLst/>
              <a:gdLst>
                <a:gd name="T0" fmla="*/ 11 w 12"/>
                <a:gd name="T1" fmla="*/ 0 h 137"/>
                <a:gd name="T2" fmla="*/ 0 w 12"/>
                <a:gd name="T3" fmla="*/ 11 h 137"/>
                <a:gd name="T4" fmla="*/ 0 w 12"/>
                <a:gd name="T5" fmla="*/ 113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 name="Freeform 5033">
              <a:extLst>
                <a:ext uri="{FF2B5EF4-FFF2-40B4-BE49-F238E27FC236}">
                  <a16:creationId xmlns:a16="http://schemas.microsoft.com/office/drawing/2014/main" id="{2A6FA71E-F7D0-0538-D41B-F79D215835A3}"/>
                </a:ext>
              </a:extLst>
            </p:cNvPr>
            <p:cNvSpPr>
              <a:spLocks noChangeArrowheads="1"/>
            </p:cNvSpPr>
            <p:nvPr/>
          </p:nvSpPr>
          <p:spPr bwMode="auto">
            <a:xfrm>
              <a:off x="17875775" y="9351963"/>
              <a:ext cx="4762" cy="49212"/>
            </a:xfrm>
            <a:custGeom>
              <a:avLst/>
              <a:gdLst>
                <a:gd name="T0" fmla="*/ 11 w 12"/>
                <a:gd name="T1" fmla="*/ 0 h 137"/>
                <a:gd name="T2" fmla="*/ 0 w 12"/>
                <a:gd name="T3" fmla="*/ 11 h 137"/>
                <a:gd name="T4" fmla="*/ 0 w 12"/>
                <a:gd name="T5" fmla="*/ 113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13"/>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 name="Freeform 5034">
              <a:extLst>
                <a:ext uri="{FF2B5EF4-FFF2-40B4-BE49-F238E27FC236}">
                  <a16:creationId xmlns:a16="http://schemas.microsoft.com/office/drawing/2014/main" id="{B0713CDF-97D7-FC71-07D2-68DDC949A743}"/>
                </a:ext>
              </a:extLst>
            </p:cNvPr>
            <p:cNvSpPr>
              <a:spLocks noChangeArrowheads="1"/>
            </p:cNvSpPr>
            <p:nvPr/>
          </p:nvSpPr>
          <p:spPr bwMode="auto">
            <a:xfrm>
              <a:off x="17878950" y="8705851"/>
              <a:ext cx="690517" cy="690563"/>
            </a:xfrm>
            <a:custGeom>
              <a:avLst/>
              <a:gdLst>
                <a:gd name="T0" fmla="*/ 1918 w 1919"/>
                <a:gd name="T1" fmla="*/ 0 h 1920"/>
                <a:gd name="T2" fmla="*/ 1725 w 1919"/>
                <a:gd name="T3" fmla="*/ 57 h 1920"/>
                <a:gd name="T4" fmla="*/ 0 w 1919"/>
                <a:gd name="T5" fmla="*/ 1794 h 1920"/>
                <a:gd name="T6" fmla="*/ 0 w 1919"/>
                <a:gd name="T7" fmla="*/ 1919 h 1920"/>
                <a:gd name="T8" fmla="*/ 1918 w 1919"/>
                <a:gd name="T9" fmla="*/ 0 h 1920"/>
              </a:gdLst>
              <a:ahLst/>
              <a:cxnLst>
                <a:cxn ang="0">
                  <a:pos x="T0" y="T1"/>
                </a:cxn>
                <a:cxn ang="0">
                  <a:pos x="T2" y="T3"/>
                </a:cxn>
                <a:cxn ang="0">
                  <a:pos x="T4" y="T5"/>
                </a:cxn>
                <a:cxn ang="0">
                  <a:pos x="T6" y="T7"/>
                </a:cxn>
                <a:cxn ang="0">
                  <a:pos x="T8" y="T9"/>
                </a:cxn>
              </a:cxnLst>
              <a:rect l="0" t="0" r="r" b="b"/>
              <a:pathLst>
                <a:path w="1919" h="1920">
                  <a:moveTo>
                    <a:pt x="1918" y="0"/>
                  </a:moveTo>
                  <a:lnTo>
                    <a:pt x="1725" y="57"/>
                  </a:lnTo>
                  <a:lnTo>
                    <a:pt x="0" y="1794"/>
                  </a:lnTo>
                  <a:lnTo>
                    <a:pt x="0" y="1919"/>
                  </a:lnTo>
                  <a:lnTo>
                    <a:pt x="19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 name="Freeform 5035">
              <a:extLst>
                <a:ext uri="{FF2B5EF4-FFF2-40B4-BE49-F238E27FC236}">
                  <a16:creationId xmlns:a16="http://schemas.microsoft.com/office/drawing/2014/main" id="{70A62DC9-8135-F495-E8AA-46B154325B54}"/>
                </a:ext>
              </a:extLst>
            </p:cNvPr>
            <p:cNvSpPr>
              <a:spLocks noChangeArrowheads="1"/>
            </p:cNvSpPr>
            <p:nvPr/>
          </p:nvSpPr>
          <p:spPr bwMode="auto">
            <a:xfrm>
              <a:off x="17878950" y="8705851"/>
              <a:ext cx="690517" cy="690563"/>
            </a:xfrm>
            <a:custGeom>
              <a:avLst/>
              <a:gdLst>
                <a:gd name="T0" fmla="*/ 1918 w 1919"/>
                <a:gd name="T1" fmla="*/ 0 h 1920"/>
                <a:gd name="T2" fmla="*/ 1725 w 1919"/>
                <a:gd name="T3" fmla="*/ 57 h 1920"/>
                <a:gd name="T4" fmla="*/ 0 w 1919"/>
                <a:gd name="T5" fmla="*/ 1794 h 1920"/>
                <a:gd name="T6" fmla="*/ 0 w 1919"/>
                <a:gd name="T7" fmla="*/ 1919 h 1920"/>
                <a:gd name="T8" fmla="*/ 1918 w 1919"/>
                <a:gd name="T9" fmla="*/ 0 h 1920"/>
              </a:gdLst>
              <a:ahLst/>
              <a:cxnLst>
                <a:cxn ang="0">
                  <a:pos x="T0" y="T1"/>
                </a:cxn>
                <a:cxn ang="0">
                  <a:pos x="T2" y="T3"/>
                </a:cxn>
                <a:cxn ang="0">
                  <a:pos x="T4" y="T5"/>
                </a:cxn>
                <a:cxn ang="0">
                  <a:pos x="T6" y="T7"/>
                </a:cxn>
                <a:cxn ang="0">
                  <a:pos x="T8" y="T9"/>
                </a:cxn>
              </a:cxnLst>
              <a:rect l="0" t="0" r="r" b="b"/>
              <a:pathLst>
                <a:path w="1919" h="1920">
                  <a:moveTo>
                    <a:pt x="1918" y="0"/>
                  </a:moveTo>
                  <a:lnTo>
                    <a:pt x="1725" y="57"/>
                  </a:lnTo>
                  <a:lnTo>
                    <a:pt x="0" y="1794"/>
                  </a:lnTo>
                  <a:lnTo>
                    <a:pt x="0" y="1919"/>
                  </a:lnTo>
                  <a:lnTo>
                    <a:pt x="19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 name="Freeform 5036">
              <a:extLst>
                <a:ext uri="{FF2B5EF4-FFF2-40B4-BE49-F238E27FC236}">
                  <a16:creationId xmlns:a16="http://schemas.microsoft.com/office/drawing/2014/main" id="{14DCB491-FE96-D181-E62A-7F1B169EDDAD}"/>
                </a:ext>
              </a:extLst>
            </p:cNvPr>
            <p:cNvSpPr>
              <a:spLocks noChangeArrowheads="1"/>
            </p:cNvSpPr>
            <p:nvPr/>
          </p:nvSpPr>
          <p:spPr bwMode="auto">
            <a:xfrm>
              <a:off x="18499621" y="8705850"/>
              <a:ext cx="69845" cy="20638"/>
            </a:xfrm>
            <a:custGeom>
              <a:avLst/>
              <a:gdLst>
                <a:gd name="T0" fmla="*/ 193 w 194"/>
                <a:gd name="T1" fmla="*/ 0 h 58"/>
                <a:gd name="T2" fmla="*/ 11 w 194"/>
                <a:gd name="T3" fmla="*/ 57 h 58"/>
                <a:gd name="T4" fmla="*/ 0 w 194"/>
                <a:gd name="T5" fmla="*/ 57 h 58"/>
                <a:gd name="T6" fmla="*/ 193 w 194"/>
                <a:gd name="T7" fmla="*/ 0 h 58"/>
              </a:gdLst>
              <a:ahLst/>
              <a:cxnLst>
                <a:cxn ang="0">
                  <a:pos x="T0" y="T1"/>
                </a:cxn>
                <a:cxn ang="0">
                  <a:pos x="T2" y="T3"/>
                </a:cxn>
                <a:cxn ang="0">
                  <a:pos x="T4" y="T5"/>
                </a:cxn>
                <a:cxn ang="0">
                  <a:pos x="T6" y="T7"/>
                </a:cxn>
              </a:cxnLst>
              <a:rect l="0" t="0" r="r" b="b"/>
              <a:pathLst>
                <a:path w="194" h="58">
                  <a:moveTo>
                    <a:pt x="193" y="0"/>
                  </a:moveTo>
                  <a:lnTo>
                    <a:pt x="11" y="57"/>
                  </a:lnTo>
                  <a:lnTo>
                    <a:pt x="0" y="57"/>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9" name="Freeform 5037">
              <a:extLst>
                <a:ext uri="{FF2B5EF4-FFF2-40B4-BE49-F238E27FC236}">
                  <a16:creationId xmlns:a16="http://schemas.microsoft.com/office/drawing/2014/main" id="{4741A381-D611-4D49-700C-7CDE3F4C8963}"/>
                </a:ext>
              </a:extLst>
            </p:cNvPr>
            <p:cNvSpPr>
              <a:spLocks noChangeArrowheads="1"/>
            </p:cNvSpPr>
            <p:nvPr/>
          </p:nvSpPr>
          <p:spPr bwMode="auto">
            <a:xfrm>
              <a:off x="18499621" y="8705850"/>
              <a:ext cx="69845" cy="20638"/>
            </a:xfrm>
            <a:custGeom>
              <a:avLst/>
              <a:gdLst>
                <a:gd name="T0" fmla="*/ 193 w 194"/>
                <a:gd name="T1" fmla="*/ 0 h 58"/>
                <a:gd name="T2" fmla="*/ 11 w 194"/>
                <a:gd name="T3" fmla="*/ 57 h 58"/>
                <a:gd name="T4" fmla="*/ 0 w 194"/>
                <a:gd name="T5" fmla="*/ 57 h 58"/>
                <a:gd name="T6" fmla="*/ 193 w 194"/>
                <a:gd name="T7" fmla="*/ 0 h 58"/>
              </a:gdLst>
              <a:ahLst/>
              <a:cxnLst>
                <a:cxn ang="0">
                  <a:pos x="T0" y="T1"/>
                </a:cxn>
                <a:cxn ang="0">
                  <a:pos x="T2" y="T3"/>
                </a:cxn>
                <a:cxn ang="0">
                  <a:pos x="T4" y="T5"/>
                </a:cxn>
                <a:cxn ang="0">
                  <a:pos x="T6" y="T7"/>
                </a:cxn>
              </a:cxnLst>
              <a:rect l="0" t="0" r="r" b="b"/>
              <a:pathLst>
                <a:path w="194" h="58">
                  <a:moveTo>
                    <a:pt x="193" y="0"/>
                  </a:moveTo>
                  <a:lnTo>
                    <a:pt x="11" y="57"/>
                  </a:lnTo>
                  <a:lnTo>
                    <a:pt x="0" y="57"/>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0" name="Freeform 5038">
              <a:extLst>
                <a:ext uri="{FF2B5EF4-FFF2-40B4-BE49-F238E27FC236}">
                  <a16:creationId xmlns:a16="http://schemas.microsoft.com/office/drawing/2014/main" id="{04A7FD39-ECB5-FD8D-E614-12C21FF9F06D}"/>
                </a:ext>
              </a:extLst>
            </p:cNvPr>
            <p:cNvSpPr>
              <a:spLocks noChangeArrowheads="1"/>
            </p:cNvSpPr>
            <p:nvPr/>
          </p:nvSpPr>
          <p:spPr bwMode="auto">
            <a:xfrm>
              <a:off x="17875775" y="938847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1" name="Freeform 5039">
              <a:extLst>
                <a:ext uri="{FF2B5EF4-FFF2-40B4-BE49-F238E27FC236}">
                  <a16:creationId xmlns:a16="http://schemas.microsoft.com/office/drawing/2014/main" id="{66C6AC67-6604-B47F-FCBF-ECB06F817222}"/>
                </a:ext>
              </a:extLst>
            </p:cNvPr>
            <p:cNvSpPr>
              <a:spLocks noChangeArrowheads="1"/>
            </p:cNvSpPr>
            <p:nvPr/>
          </p:nvSpPr>
          <p:spPr bwMode="auto">
            <a:xfrm>
              <a:off x="17875775" y="938847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2" name="Freeform 5040">
              <a:extLst>
                <a:ext uri="{FF2B5EF4-FFF2-40B4-BE49-F238E27FC236}">
                  <a16:creationId xmlns:a16="http://schemas.microsoft.com/office/drawing/2014/main" id="{56DF10F8-01AF-8AC9-073D-97E64BD2F086}"/>
                </a:ext>
              </a:extLst>
            </p:cNvPr>
            <p:cNvSpPr>
              <a:spLocks noChangeArrowheads="1"/>
            </p:cNvSpPr>
            <p:nvPr/>
          </p:nvSpPr>
          <p:spPr bwMode="auto">
            <a:xfrm>
              <a:off x="17875775" y="9442451"/>
              <a:ext cx="4762" cy="49213"/>
            </a:xfrm>
            <a:custGeom>
              <a:avLst/>
              <a:gdLst>
                <a:gd name="T0" fmla="*/ 11 w 12"/>
                <a:gd name="T1" fmla="*/ 0 h 137"/>
                <a:gd name="T2" fmla="*/ 0 w 12"/>
                <a:gd name="T3" fmla="*/ 11 h 137"/>
                <a:gd name="T4" fmla="*/ 0 w 12"/>
                <a:gd name="T5" fmla="*/ 124 h 137"/>
                <a:gd name="T6" fmla="*/ 0 w 12"/>
                <a:gd name="T7" fmla="*/ 113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4"/>
                  </a:lnTo>
                  <a:lnTo>
                    <a:pt x="0" y="113"/>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3" name="Freeform 5041">
              <a:extLst>
                <a:ext uri="{FF2B5EF4-FFF2-40B4-BE49-F238E27FC236}">
                  <a16:creationId xmlns:a16="http://schemas.microsoft.com/office/drawing/2014/main" id="{A36EF4D8-B5DD-EAEF-E8E5-A08225095D0C}"/>
                </a:ext>
              </a:extLst>
            </p:cNvPr>
            <p:cNvSpPr>
              <a:spLocks noChangeArrowheads="1"/>
            </p:cNvSpPr>
            <p:nvPr/>
          </p:nvSpPr>
          <p:spPr bwMode="auto">
            <a:xfrm>
              <a:off x="17875775" y="9442451"/>
              <a:ext cx="4762" cy="49213"/>
            </a:xfrm>
            <a:custGeom>
              <a:avLst/>
              <a:gdLst>
                <a:gd name="T0" fmla="*/ 11 w 12"/>
                <a:gd name="T1" fmla="*/ 0 h 137"/>
                <a:gd name="T2" fmla="*/ 0 w 12"/>
                <a:gd name="T3" fmla="*/ 11 h 137"/>
                <a:gd name="T4" fmla="*/ 0 w 12"/>
                <a:gd name="T5" fmla="*/ 124 h 137"/>
                <a:gd name="T6" fmla="*/ 0 w 12"/>
                <a:gd name="T7" fmla="*/ 113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4"/>
                  </a:lnTo>
                  <a:lnTo>
                    <a:pt x="0" y="113"/>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4" name="Freeform 5042">
              <a:extLst>
                <a:ext uri="{FF2B5EF4-FFF2-40B4-BE49-F238E27FC236}">
                  <a16:creationId xmlns:a16="http://schemas.microsoft.com/office/drawing/2014/main" id="{5627BAF4-0A4A-FDA3-7D42-D04C2624319B}"/>
                </a:ext>
              </a:extLst>
            </p:cNvPr>
            <p:cNvSpPr>
              <a:spLocks noChangeArrowheads="1"/>
            </p:cNvSpPr>
            <p:nvPr/>
          </p:nvSpPr>
          <p:spPr bwMode="auto">
            <a:xfrm>
              <a:off x="17878950" y="8674101"/>
              <a:ext cx="817509" cy="817563"/>
            </a:xfrm>
            <a:custGeom>
              <a:avLst/>
              <a:gdLst>
                <a:gd name="T0" fmla="*/ 2270 w 2271"/>
                <a:gd name="T1" fmla="*/ 0 h 2272"/>
                <a:gd name="T2" fmla="*/ 2088 w 2271"/>
                <a:gd name="T3" fmla="*/ 46 h 2272"/>
                <a:gd name="T4" fmla="*/ 0 w 2271"/>
                <a:gd name="T5" fmla="*/ 2135 h 2272"/>
                <a:gd name="T6" fmla="*/ 0 w 2271"/>
                <a:gd name="T7" fmla="*/ 2271 h 2272"/>
                <a:gd name="T8" fmla="*/ 2270 w 2271"/>
                <a:gd name="T9" fmla="*/ 0 h 2272"/>
              </a:gdLst>
              <a:ahLst/>
              <a:cxnLst>
                <a:cxn ang="0">
                  <a:pos x="T0" y="T1"/>
                </a:cxn>
                <a:cxn ang="0">
                  <a:pos x="T2" y="T3"/>
                </a:cxn>
                <a:cxn ang="0">
                  <a:pos x="T4" y="T5"/>
                </a:cxn>
                <a:cxn ang="0">
                  <a:pos x="T6" y="T7"/>
                </a:cxn>
                <a:cxn ang="0">
                  <a:pos x="T8" y="T9"/>
                </a:cxn>
              </a:cxnLst>
              <a:rect l="0" t="0" r="r" b="b"/>
              <a:pathLst>
                <a:path w="2271" h="2272">
                  <a:moveTo>
                    <a:pt x="2270" y="0"/>
                  </a:moveTo>
                  <a:lnTo>
                    <a:pt x="2088" y="46"/>
                  </a:lnTo>
                  <a:lnTo>
                    <a:pt x="0" y="2135"/>
                  </a:lnTo>
                  <a:lnTo>
                    <a:pt x="0" y="2271"/>
                  </a:lnTo>
                  <a:lnTo>
                    <a:pt x="22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5" name="Freeform 5043">
              <a:extLst>
                <a:ext uri="{FF2B5EF4-FFF2-40B4-BE49-F238E27FC236}">
                  <a16:creationId xmlns:a16="http://schemas.microsoft.com/office/drawing/2014/main" id="{3411D161-BCB0-6D43-956C-FB7E05E37133}"/>
                </a:ext>
              </a:extLst>
            </p:cNvPr>
            <p:cNvSpPr>
              <a:spLocks noChangeArrowheads="1"/>
            </p:cNvSpPr>
            <p:nvPr/>
          </p:nvSpPr>
          <p:spPr bwMode="auto">
            <a:xfrm>
              <a:off x="17878950" y="8674101"/>
              <a:ext cx="817509" cy="817563"/>
            </a:xfrm>
            <a:custGeom>
              <a:avLst/>
              <a:gdLst>
                <a:gd name="T0" fmla="*/ 2270 w 2271"/>
                <a:gd name="T1" fmla="*/ 0 h 2272"/>
                <a:gd name="T2" fmla="*/ 2088 w 2271"/>
                <a:gd name="T3" fmla="*/ 46 h 2272"/>
                <a:gd name="T4" fmla="*/ 0 w 2271"/>
                <a:gd name="T5" fmla="*/ 2135 h 2272"/>
                <a:gd name="T6" fmla="*/ 0 w 2271"/>
                <a:gd name="T7" fmla="*/ 2271 h 2272"/>
                <a:gd name="T8" fmla="*/ 2270 w 2271"/>
                <a:gd name="T9" fmla="*/ 0 h 2272"/>
              </a:gdLst>
              <a:ahLst/>
              <a:cxnLst>
                <a:cxn ang="0">
                  <a:pos x="T0" y="T1"/>
                </a:cxn>
                <a:cxn ang="0">
                  <a:pos x="T2" y="T3"/>
                </a:cxn>
                <a:cxn ang="0">
                  <a:pos x="T4" y="T5"/>
                </a:cxn>
                <a:cxn ang="0">
                  <a:pos x="T6" y="T7"/>
                </a:cxn>
                <a:cxn ang="0">
                  <a:pos x="T8" y="T9"/>
                </a:cxn>
              </a:cxnLst>
              <a:rect l="0" t="0" r="r" b="b"/>
              <a:pathLst>
                <a:path w="2271" h="2272">
                  <a:moveTo>
                    <a:pt x="2270" y="0"/>
                  </a:moveTo>
                  <a:lnTo>
                    <a:pt x="2088" y="46"/>
                  </a:lnTo>
                  <a:lnTo>
                    <a:pt x="0" y="2135"/>
                  </a:lnTo>
                  <a:lnTo>
                    <a:pt x="0" y="2271"/>
                  </a:lnTo>
                  <a:lnTo>
                    <a:pt x="22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6" name="Freeform 5044">
              <a:extLst>
                <a:ext uri="{FF2B5EF4-FFF2-40B4-BE49-F238E27FC236}">
                  <a16:creationId xmlns:a16="http://schemas.microsoft.com/office/drawing/2014/main" id="{F4E8838C-DCA3-3106-E108-6DB7AFCFED71}"/>
                </a:ext>
              </a:extLst>
            </p:cNvPr>
            <p:cNvSpPr>
              <a:spLocks noChangeArrowheads="1"/>
            </p:cNvSpPr>
            <p:nvPr/>
          </p:nvSpPr>
          <p:spPr bwMode="auto">
            <a:xfrm>
              <a:off x="18631376" y="8669339"/>
              <a:ext cx="65083" cy="20637"/>
            </a:xfrm>
            <a:custGeom>
              <a:avLst/>
              <a:gdLst>
                <a:gd name="T0" fmla="*/ 182 w 183"/>
                <a:gd name="T1" fmla="*/ 0 h 58"/>
                <a:gd name="T2" fmla="*/ 0 w 183"/>
                <a:gd name="T3" fmla="*/ 57 h 58"/>
                <a:gd name="T4" fmla="*/ 0 w 183"/>
                <a:gd name="T5" fmla="*/ 57 h 58"/>
                <a:gd name="T6" fmla="*/ 182 w 183"/>
                <a:gd name="T7" fmla="*/ 11 h 58"/>
                <a:gd name="T8" fmla="*/ 182 w 183"/>
                <a:gd name="T9" fmla="*/ 0 h 58"/>
              </a:gdLst>
              <a:ahLst/>
              <a:cxnLst>
                <a:cxn ang="0">
                  <a:pos x="T0" y="T1"/>
                </a:cxn>
                <a:cxn ang="0">
                  <a:pos x="T2" y="T3"/>
                </a:cxn>
                <a:cxn ang="0">
                  <a:pos x="T4" y="T5"/>
                </a:cxn>
                <a:cxn ang="0">
                  <a:pos x="T6" y="T7"/>
                </a:cxn>
                <a:cxn ang="0">
                  <a:pos x="T8" y="T9"/>
                </a:cxn>
              </a:cxnLst>
              <a:rect l="0" t="0" r="r" b="b"/>
              <a:pathLst>
                <a:path w="183" h="58">
                  <a:moveTo>
                    <a:pt x="182" y="0"/>
                  </a:moveTo>
                  <a:lnTo>
                    <a:pt x="0" y="57"/>
                  </a:lnTo>
                  <a:lnTo>
                    <a:pt x="0" y="57"/>
                  </a:lnTo>
                  <a:lnTo>
                    <a:pt x="182" y="11"/>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7" name="Freeform 5045">
              <a:extLst>
                <a:ext uri="{FF2B5EF4-FFF2-40B4-BE49-F238E27FC236}">
                  <a16:creationId xmlns:a16="http://schemas.microsoft.com/office/drawing/2014/main" id="{2AA52C07-1692-FADE-D7FC-A92E1571220A}"/>
                </a:ext>
              </a:extLst>
            </p:cNvPr>
            <p:cNvSpPr>
              <a:spLocks noChangeArrowheads="1"/>
            </p:cNvSpPr>
            <p:nvPr/>
          </p:nvSpPr>
          <p:spPr bwMode="auto">
            <a:xfrm>
              <a:off x="18631376" y="8669339"/>
              <a:ext cx="65083" cy="20637"/>
            </a:xfrm>
            <a:custGeom>
              <a:avLst/>
              <a:gdLst>
                <a:gd name="T0" fmla="*/ 182 w 183"/>
                <a:gd name="T1" fmla="*/ 0 h 58"/>
                <a:gd name="T2" fmla="*/ 0 w 183"/>
                <a:gd name="T3" fmla="*/ 57 h 58"/>
                <a:gd name="T4" fmla="*/ 0 w 183"/>
                <a:gd name="T5" fmla="*/ 57 h 58"/>
                <a:gd name="T6" fmla="*/ 182 w 183"/>
                <a:gd name="T7" fmla="*/ 11 h 58"/>
                <a:gd name="T8" fmla="*/ 182 w 183"/>
                <a:gd name="T9" fmla="*/ 0 h 58"/>
              </a:gdLst>
              <a:ahLst/>
              <a:cxnLst>
                <a:cxn ang="0">
                  <a:pos x="T0" y="T1"/>
                </a:cxn>
                <a:cxn ang="0">
                  <a:pos x="T2" y="T3"/>
                </a:cxn>
                <a:cxn ang="0">
                  <a:pos x="T4" y="T5"/>
                </a:cxn>
                <a:cxn ang="0">
                  <a:pos x="T6" y="T7"/>
                </a:cxn>
                <a:cxn ang="0">
                  <a:pos x="T8" y="T9"/>
                </a:cxn>
              </a:cxnLst>
              <a:rect l="0" t="0" r="r" b="b"/>
              <a:pathLst>
                <a:path w="183" h="58">
                  <a:moveTo>
                    <a:pt x="182" y="0"/>
                  </a:moveTo>
                  <a:lnTo>
                    <a:pt x="0" y="57"/>
                  </a:lnTo>
                  <a:lnTo>
                    <a:pt x="0" y="57"/>
                  </a:lnTo>
                  <a:lnTo>
                    <a:pt x="182" y="11"/>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8" name="Freeform 5046">
              <a:extLst>
                <a:ext uri="{FF2B5EF4-FFF2-40B4-BE49-F238E27FC236}">
                  <a16:creationId xmlns:a16="http://schemas.microsoft.com/office/drawing/2014/main" id="{3AAF6ECF-7A16-80EC-C22C-41629FB071CE}"/>
                </a:ext>
              </a:extLst>
            </p:cNvPr>
            <p:cNvSpPr>
              <a:spLocks noChangeArrowheads="1"/>
            </p:cNvSpPr>
            <p:nvPr/>
          </p:nvSpPr>
          <p:spPr bwMode="auto">
            <a:xfrm>
              <a:off x="17875775" y="948213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9" name="Freeform 5047">
              <a:extLst>
                <a:ext uri="{FF2B5EF4-FFF2-40B4-BE49-F238E27FC236}">
                  <a16:creationId xmlns:a16="http://schemas.microsoft.com/office/drawing/2014/main" id="{D333CDD4-E3A3-1D91-EF1B-1CAEBEAC6846}"/>
                </a:ext>
              </a:extLst>
            </p:cNvPr>
            <p:cNvSpPr>
              <a:spLocks noChangeArrowheads="1"/>
            </p:cNvSpPr>
            <p:nvPr/>
          </p:nvSpPr>
          <p:spPr bwMode="auto">
            <a:xfrm>
              <a:off x="17875775" y="948213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0" name="Freeform 5048">
              <a:extLst>
                <a:ext uri="{FF2B5EF4-FFF2-40B4-BE49-F238E27FC236}">
                  <a16:creationId xmlns:a16="http://schemas.microsoft.com/office/drawing/2014/main" id="{9CAC4824-3E03-D143-DD8F-CD06791598FD}"/>
                </a:ext>
              </a:extLst>
            </p:cNvPr>
            <p:cNvSpPr>
              <a:spLocks noChangeArrowheads="1"/>
            </p:cNvSpPr>
            <p:nvPr/>
          </p:nvSpPr>
          <p:spPr bwMode="auto">
            <a:xfrm>
              <a:off x="17875775" y="9536113"/>
              <a:ext cx="4762" cy="49212"/>
            </a:xfrm>
            <a:custGeom>
              <a:avLst/>
              <a:gdLst>
                <a:gd name="T0" fmla="*/ 11 w 12"/>
                <a:gd name="T1" fmla="*/ 0 h 138"/>
                <a:gd name="T2" fmla="*/ 0 w 12"/>
                <a:gd name="T3" fmla="*/ 12 h 138"/>
                <a:gd name="T4" fmla="*/ 0 w 12"/>
                <a:gd name="T5" fmla="*/ 114 h 138"/>
                <a:gd name="T6" fmla="*/ 0 w 12"/>
                <a:gd name="T7" fmla="*/ 103 h 138"/>
                <a:gd name="T8" fmla="*/ 0 w 12"/>
                <a:gd name="T9" fmla="*/ 137 h 138"/>
                <a:gd name="T10" fmla="*/ 11 w 12"/>
                <a:gd name="T11" fmla="*/ 125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14"/>
                  </a:lnTo>
                  <a:lnTo>
                    <a:pt x="0" y="103"/>
                  </a:lnTo>
                  <a:lnTo>
                    <a:pt x="0" y="137"/>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1" name="Freeform 5049">
              <a:extLst>
                <a:ext uri="{FF2B5EF4-FFF2-40B4-BE49-F238E27FC236}">
                  <a16:creationId xmlns:a16="http://schemas.microsoft.com/office/drawing/2014/main" id="{18226107-C4DF-3D88-37C3-E90807863DAA}"/>
                </a:ext>
              </a:extLst>
            </p:cNvPr>
            <p:cNvSpPr>
              <a:spLocks noChangeArrowheads="1"/>
            </p:cNvSpPr>
            <p:nvPr/>
          </p:nvSpPr>
          <p:spPr bwMode="auto">
            <a:xfrm>
              <a:off x="17875775" y="9536113"/>
              <a:ext cx="4762" cy="49212"/>
            </a:xfrm>
            <a:custGeom>
              <a:avLst/>
              <a:gdLst>
                <a:gd name="T0" fmla="*/ 11 w 12"/>
                <a:gd name="T1" fmla="*/ 0 h 138"/>
                <a:gd name="T2" fmla="*/ 0 w 12"/>
                <a:gd name="T3" fmla="*/ 12 h 138"/>
                <a:gd name="T4" fmla="*/ 0 w 12"/>
                <a:gd name="T5" fmla="*/ 114 h 138"/>
                <a:gd name="T6" fmla="*/ 0 w 12"/>
                <a:gd name="T7" fmla="*/ 103 h 138"/>
                <a:gd name="T8" fmla="*/ 0 w 12"/>
                <a:gd name="T9" fmla="*/ 137 h 138"/>
                <a:gd name="T10" fmla="*/ 11 w 12"/>
                <a:gd name="T11" fmla="*/ 125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14"/>
                  </a:lnTo>
                  <a:lnTo>
                    <a:pt x="0" y="103"/>
                  </a:lnTo>
                  <a:lnTo>
                    <a:pt x="0" y="137"/>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2" name="Freeform 5050">
              <a:extLst>
                <a:ext uri="{FF2B5EF4-FFF2-40B4-BE49-F238E27FC236}">
                  <a16:creationId xmlns:a16="http://schemas.microsoft.com/office/drawing/2014/main" id="{FBE6A09F-7C5A-403B-AA0D-59EF6261D137}"/>
                </a:ext>
              </a:extLst>
            </p:cNvPr>
            <p:cNvSpPr>
              <a:spLocks noChangeArrowheads="1"/>
            </p:cNvSpPr>
            <p:nvPr/>
          </p:nvSpPr>
          <p:spPr bwMode="auto">
            <a:xfrm>
              <a:off x="17878950" y="8636001"/>
              <a:ext cx="944500" cy="944563"/>
            </a:xfrm>
            <a:custGeom>
              <a:avLst/>
              <a:gdLst>
                <a:gd name="T0" fmla="*/ 2622 w 2623"/>
                <a:gd name="T1" fmla="*/ 0 h 2623"/>
                <a:gd name="T2" fmla="*/ 2440 w 2623"/>
                <a:gd name="T3" fmla="*/ 45 h 2623"/>
                <a:gd name="T4" fmla="*/ 0 w 2623"/>
                <a:gd name="T5" fmla="*/ 2497 h 2623"/>
                <a:gd name="T6" fmla="*/ 0 w 2623"/>
                <a:gd name="T7" fmla="*/ 2622 h 2623"/>
                <a:gd name="T8" fmla="*/ 2622 w 2623"/>
                <a:gd name="T9" fmla="*/ 0 h 2623"/>
              </a:gdLst>
              <a:ahLst/>
              <a:cxnLst>
                <a:cxn ang="0">
                  <a:pos x="T0" y="T1"/>
                </a:cxn>
                <a:cxn ang="0">
                  <a:pos x="T2" y="T3"/>
                </a:cxn>
                <a:cxn ang="0">
                  <a:pos x="T4" y="T5"/>
                </a:cxn>
                <a:cxn ang="0">
                  <a:pos x="T6" y="T7"/>
                </a:cxn>
                <a:cxn ang="0">
                  <a:pos x="T8" y="T9"/>
                </a:cxn>
              </a:cxnLst>
              <a:rect l="0" t="0" r="r" b="b"/>
              <a:pathLst>
                <a:path w="2623" h="2623">
                  <a:moveTo>
                    <a:pt x="2622" y="0"/>
                  </a:moveTo>
                  <a:lnTo>
                    <a:pt x="2440" y="45"/>
                  </a:lnTo>
                  <a:lnTo>
                    <a:pt x="0" y="2497"/>
                  </a:lnTo>
                  <a:lnTo>
                    <a:pt x="0" y="2622"/>
                  </a:lnTo>
                  <a:lnTo>
                    <a:pt x="262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3" name="Freeform 5051">
              <a:extLst>
                <a:ext uri="{FF2B5EF4-FFF2-40B4-BE49-F238E27FC236}">
                  <a16:creationId xmlns:a16="http://schemas.microsoft.com/office/drawing/2014/main" id="{D732F5A4-867F-278F-EFC6-A69FC776D338}"/>
                </a:ext>
              </a:extLst>
            </p:cNvPr>
            <p:cNvSpPr>
              <a:spLocks noChangeArrowheads="1"/>
            </p:cNvSpPr>
            <p:nvPr/>
          </p:nvSpPr>
          <p:spPr bwMode="auto">
            <a:xfrm>
              <a:off x="17878950" y="8636001"/>
              <a:ext cx="944500" cy="944563"/>
            </a:xfrm>
            <a:custGeom>
              <a:avLst/>
              <a:gdLst>
                <a:gd name="T0" fmla="*/ 2622 w 2623"/>
                <a:gd name="T1" fmla="*/ 0 h 2623"/>
                <a:gd name="T2" fmla="*/ 2440 w 2623"/>
                <a:gd name="T3" fmla="*/ 45 h 2623"/>
                <a:gd name="T4" fmla="*/ 0 w 2623"/>
                <a:gd name="T5" fmla="*/ 2497 h 2623"/>
                <a:gd name="T6" fmla="*/ 0 w 2623"/>
                <a:gd name="T7" fmla="*/ 2622 h 2623"/>
                <a:gd name="T8" fmla="*/ 2622 w 2623"/>
                <a:gd name="T9" fmla="*/ 0 h 2623"/>
              </a:gdLst>
              <a:ahLst/>
              <a:cxnLst>
                <a:cxn ang="0">
                  <a:pos x="T0" y="T1"/>
                </a:cxn>
                <a:cxn ang="0">
                  <a:pos x="T2" y="T3"/>
                </a:cxn>
                <a:cxn ang="0">
                  <a:pos x="T4" y="T5"/>
                </a:cxn>
                <a:cxn ang="0">
                  <a:pos x="T6" y="T7"/>
                </a:cxn>
                <a:cxn ang="0">
                  <a:pos x="T8" y="T9"/>
                </a:cxn>
              </a:cxnLst>
              <a:rect l="0" t="0" r="r" b="b"/>
              <a:pathLst>
                <a:path w="2623" h="2623">
                  <a:moveTo>
                    <a:pt x="2622" y="0"/>
                  </a:moveTo>
                  <a:lnTo>
                    <a:pt x="2440" y="45"/>
                  </a:lnTo>
                  <a:lnTo>
                    <a:pt x="0" y="2497"/>
                  </a:lnTo>
                  <a:lnTo>
                    <a:pt x="0" y="2622"/>
                  </a:lnTo>
                  <a:lnTo>
                    <a:pt x="262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4" name="Freeform 5052">
              <a:extLst>
                <a:ext uri="{FF2B5EF4-FFF2-40B4-BE49-F238E27FC236}">
                  <a16:creationId xmlns:a16="http://schemas.microsoft.com/office/drawing/2014/main" id="{E17354B7-CA73-716B-6490-7A5F4794E6AC}"/>
                </a:ext>
              </a:extLst>
            </p:cNvPr>
            <p:cNvSpPr>
              <a:spLocks noChangeArrowheads="1"/>
            </p:cNvSpPr>
            <p:nvPr/>
          </p:nvSpPr>
          <p:spPr bwMode="auto">
            <a:xfrm>
              <a:off x="18756780" y="8632825"/>
              <a:ext cx="69845" cy="20638"/>
            </a:xfrm>
            <a:custGeom>
              <a:avLst/>
              <a:gdLst>
                <a:gd name="T0" fmla="*/ 193 w 194"/>
                <a:gd name="T1" fmla="*/ 0 h 57"/>
                <a:gd name="T2" fmla="*/ 0 w 194"/>
                <a:gd name="T3" fmla="*/ 56 h 57"/>
                <a:gd name="T4" fmla="*/ 0 w 194"/>
                <a:gd name="T5" fmla="*/ 56 h 57"/>
                <a:gd name="T6" fmla="*/ 182 w 194"/>
                <a:gd name="T7" fmla="*/ 11 h 57"/>
                <a:gd name="T8" fmla="*/ 193 w 194"/>
                <a:gd name="T9" fmla="*/ 0 h 57"/>
              </a:gdLst>
              <a:ahLst/>
              <a:cxnLst>
                <a:cxn ang="0">
                  <a:pos x="T0" y="T1"/>
                </a:cxn>
                <a:cxn ang="0">
                  <a:pos x="T2" y="T3"/>
                </a:cxn>
                <a:cxn ang="0">
                  <a:pos x="T4" y="T5"/>
                </a:cxn>
                <a:cxn ang="0">
                  <a:pos x="T6" y="T7"/>
                </a:cxn>
                <a:cxn ang="0">
                  <a:pos x="T8" y="T9"/>
                </a:cxn>
              </a:cxnLst>
              <a:rect l="0" t="0" r="r" b="b"/>
              <a:pathLst>
                <a:path w="194" h="57">
                  <a:moveTo>
                    <a:pt x="193" y="0"/>
                  </a:moveTo>
                  <a:lnTo>
                    <a:pt x="0" y="56"/>
                  </a:lnTo>
                  <a:lnTo>
                    <a:pt x="0" y="56"/>
                  </a:lnTo>
                  <a:lnTo>
                    <a:pt x="182" y="11"/>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5" name="Freeform 5053">
              <a:extLst>
                <a:ext uri="{FF2B5EF4-FFF2-40B4-BE49-F238E27FC236}">
                  <a16:creationId xmlns:a16="http://schemas.microsoft.com/office/drawing/2014/main" id="{E8C85F90-0534-6763-8E34-2FA2EFF5E4EA}"/>
                </a:ext>
              </a:extLst>
            </p:cNvPr>
            <p:cNvSpPr>
              <a:spLocks noChangeArrowheads="1"/>
            </p:cNvSpPr>
            <p:nvPr/>
          </p:nvSpPr>
          <p:spPr bwMode="auto">
            <a:xfrm>
              <a:off x="18756780" y="8632825"/>
              <a:ext cx="69845" cy="20638"/>
            </a:xfrm>
            <a:custGeom>
              <a:avLst/>
              <a:gdLst>
                <a:gd name="T0" fmla="*/ 193 w 194"/>
                <a:gd name="T1" fmla="*/ 0 h 57"/>
                <a:gd name="T2" fmla="*/ 0 w 194"/>
                <a:gd name="T3" fmla="*/ 56 h 57"/>
                <a:gd name="T4" fmla="*/ 0 w 194"/>
                <a:gd name="T5" fmla="*/ 56 h 57"/>
                <a:gd name="T6" fmla="*/ 182 w 194"/>
                <a:gd name="T7" fmla="*/ 11 h 57"/>
                <a:gd name="T8" fmla="*/ 193 w 194"/>
                <a:gd name="T9" fmla="*/ 0 h 57"/>
              </a:gdLst>
              <a:ahLst/>
              <a:cxnLst>
                <a:cxn ang="0">
                  <a:pos x="T0" y="T1"/>
                </a:cxn>
                <a:cxn ang="0">
                  <a:pos x="T2" y="T3"/>
                </a:cxn>
                <a:cxn ang="0">
                  <a:pos x="T4" y="T5"/>
                </a:cxn>
                <a:cxn ang="0">
                  <a:pos x="T6" y="T7"/>
                </a:cxn>
                <a:cxn ang="0">
                  <a:pos x="T8" y="T9"/>
                </a:cxn>
              </a:cxnLst>
              <a:rect l="0" t="0" r="r" b="b"/>
              <a:pathLst>
                <a:path w="194" h="57">
                  <a:moveTo>
                    <a:pt x="193" y="0"/>
                  </a:moveTo>
                  <a:lnTo>
                    <a:pt x="0" y="56"/>
                  </a:lnTo>
                  <a:lnTo>
                    <a:pt x="0" y="56"/>
                  </a:lnTo>
                  <a:lnTo>
                    <a:pt x="182" y="11"/>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6" name="Freeform 5054">
              <a:extLst>
                <a:ext uri="{FF2B5EF4-FFF2-40B4-BE49-F238E27FC236}">
                  <a16:creationId xmlns:a16="http://schemas.microsoft.com/office/drawing/2014/main" id="{88E54DA5-112C-7DD5-3813-5528D6E2F62C}"/>
                </a:ext>
              </a:extLst>
            </p:cNvPr>
            <p:cNvSpPr>
              <a:spLocks noChangeArrowheads="1"/>
            </p:cNvSpPr>
            <p:nvPr/>
          </p:nvSpPr>
          <p:spPr bwMode="auto">
            <a:xfrm>
              <a:off x="17875775" y="957262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7" name="Freeform 5055">
              <a:extLst>
                <a:ext uri="{FF2B5EF4-FFF2-40B4-BE49-F238E27FC236}">
                  <a16:creationId xmlns:a16="http://schemas.microsoft.com/office/drawing/2014/main" id="{F5220F11-89B0-4F54-E502-204CF705A005}"/>
                </a:ext>
              </a:extLst>
            </p:cNvPr>
            <p:cNvSpPr>
              <a:spLocks noChangeArrowheads="1"/>
            </p:cNvSpPr>
            <p:nvPr/>
          </p:nvSpPr>
          <p:spPr bwMode="auto">
            <a:xfrm>
              <a:off x="17875775" y="957262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8" name="Freeform 5056">
              <a:extLst>
                <a:ext uri="{FF2B5EF4-FFF2-40B4-BE49-F238E27FC236}">
                  <a16:creationId xmlns:a16="http://schemas.microsoft.com/office/drawing/2014/main" id="{4A25DD1A-BB99-F0DA-D47D-269C14333C4B}"/>
                </a:ext>
              </a:extLst>
            </p:cNvPr>
            <p:cNvSpPr>
              <a:spLocks noChangeArrowheads="1"/>
            </p:cNvSpPr>
            <p:nvPr/>
          </p:nvSpPr>
          <p:spPr bwMode="auto">
            <a:xfrm>
              <a:off x="17875775" y="9625013"/>
              <a:ext cx="4762" cy="49212"/>
            </a:xfrm>
            <a:custGeom>
              <a:avLst/>
              <a:gdLst>
                <a:gd name="T0" fmla="*/ 11 w 12"/>
                <a:gd name="T1" fmla="*/ 0 h 138"/>
                <a:gd name="T2" fmla="*/ 0 w 12"/>
                <a:gd name="T3" fmla="*/ 12 h 138"/>
                <a:gd name="T4" fmla="*/ 0 w 12"/>
                <a:gd name="T5" fmla="*/ 125 h 138"/>
                <a:gd name="T6" fmla="*/ 0 w 12"/>
                <a:gd name="T7" fmla="*/ 114 h 138"/>
                <a:gd name="T8" fmla="*/ 0 w 12"/>
                <a:gd name="T9" fmla="*/ 137 h 138"/>
                <a:gd name="T10" fmla="*/ 11 w 12"/>
                <a:gd name="T11" fmla="*/ 137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25"/>
                  </a:lnTo>
                  <a:lnTo>
                    <a:pt x="0" y="114"/>
                  </a:lnTo>
                  <a:lnTo>
                    <a:pt x="0" y="137"/>
                  </a:lnTo>
                  <a:lnTo>
                    <a:pt x="11" y="137"/>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9" name="Freeform 5057">
              <a:extLst>
                <a:ext uri="{FF2B5EF4-FFF2-40B4-BE49-F238E27FC236}">
                  <a16:creationId xmlns:a16="http://schemas.microsoft.com/office/drawing/2014/main" id="{34FB3D87-88D6-BA63-5CE4-0966A2DA72E8}"/>
                </a:ext>
              </a:extLst>
            </p:cNvPr>
            <p:cNvSpPr>
              <a:spLocks noChangeArrowheads="1"/>
            </p:cNvSpPr>
            <p:nvPr/>
          </p:nvSpPr>
          <p:spPr bwMode="auto">
            <a:xfrm>
              <a:off x="17875775" y="9625013"/>
              <a:ext cx="4762" cy="49212"/>
            </a:xfrm>
            <a:custGeom>
              <a:avLst/>
              <a:gdLst>
                <a:gd name="T0" fmla="*/ 11 w 12"/>
                <a:gd name="T1" fmla="*/ 0 h 138"/>
                <a:gd name="T2" fmla="*/ 0 w 12"/>
                <a:gd name="T3" fmla="*/ 12 h 138"/>
                <a:gd name="T4" fmla="*/ 0 w 12"/>
                <a:gd name="T5" fmla="*/ 125 h 138"/>
                <a:gd name="T6" fmla="*/ 0 w 12"/>
                <a:gd name="T7" fmla="*/ 114 h 138"/>
                <a:gd name="T8" fmla="*/ 0 w 12"/>
                <a:gd name="T9" fmla="*/ 137 h 138"/>
                <a:gd name="T10" fmla="*/ 11 w 12"/>
                <a:gd name="T11" fmla="*/ 137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25"/>
                  </a:lnTo>
                  <a:lnTo>
                    <a:pt x="0" y="114"/>
                  </a:lnTo>
                  <a:lnTo>
                    <a:pt x="0" y="137"/>
                  </a:lnTo>
                  <a:lnTo>
                    <a:pt x="11" y="137"/>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0" name="Freeform 5058">
              <a:extLst>
                <a:ext uri="{FF2B5EF4-FFF2-40B4-BE49-F238E27FC236}">
                  <a16:creationId xmlns:a16="http://schemas.microsoft.com/office/drawing/2014/main" id="{A7A001B7-B45E-1789-FA6D-C38C9A5EEEF7}"/>
                </a:ext>
              </a:extLst>
            </p:cNvPr>
            <p:cNvSpPr>
              <a:spLocks noChangeArrowheads="1"/>
            </p:cNvSpPr>
            <p:nvPr/>
          </p:nvSpPr>
          <p:spPr bwMode="auto">
            <a:xfrm>
              <a:off x="17878950" y="8599489"/>
              <a:ext cx="1074667" cy="1074737"/>
            </a:xfrm>
            <a:custGeom>
              <a:avLst/>
              <a:gdLst>
                <a:gd name="T0" fmla="*/ 2985 w 2986"/>
                <a:gd name="T1" fmla="*/ 0 h 2987"/>
                <a:gd name="T2" fmla="*/ 2803 w 2986"/>
                <a:gd name="T3" fmla="*/ 45 h 2987"/>
                <a:gd name="T4" fmla="*/ 0 w 2986"/>
                <a:gd name="T5" fmla="*/ 2849 h 2987"/>
                <a:gd name="T6" fmla="*/ 0 w 2986"/>
                <a:gd name="T7" fmla="*/ 2986 h 2987"/>
                <a:gd name="T8" fmla="*/ 2985 w 2986"/>
                <a:gd name="T9" fmla="*/ 0 h 2987"/>
              </a:gdLst>
              <a:ahLst/>
              <a:cxnLst>
                <a:cxn ang="0">
                  <a:pos x="T0" y="T1"/>
                </a:cxn>
                <a:cxn ang="0">
                  <a:pos x="T2" y="T3"/>
                </a:cxn>
                <a:cxn ang="0">
                  <a:pos x="T4" y="T5"/>
                </a:cxn>
                <a:cxn ang="0">
                  <a:pos x="T6" y="T7"/>
                </a:cxn>
                <a:cxn ang="0">
                  <a:pos x="T8" y="T9"/>
                </a:cxn>
              </a:cxnLst>
              <a:rect l="0" t="0" r="r" b="b"/>
              <a:pathLst>
                <a:path w="2986" h="2987">
                  <a:moveTo>
                    <a:pt x="2985" y="0"/>
                  </a:moveTo>
                  <a:lnTo>
                    <a:pt x="2803" y="45"/>
                  </a:lnTo>
                  <a:lnTo>
                    <a:pt x="0" y="2849"/>
                  </a:lnTo>
                  <a:lnTo>
                    <a:pt x="0" y="2986"/>
                  </a:lnTo>
                  <a:lnTo>
                    <a:pt x="298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1" name="Freeform 5059">
              <a:extLst>
                <a:ext uri="{FF2B5EF4-FFF2-40B4-BE49-F238E27FC236}">
                  <a16:creationId xmlns:a16="http://schemas.microsoft.com/office/drawing/2014/main" id="{16ABCD41-C904-8BD0-A4EF-AA89F4AEA46F}"/>
                </a:ext>
              </a:extLst>
            </p:cNvPr>
            <p:cNvSpPr>
              <a:spLocks noChangeArrowheads="1"/>
            </p:cNvSpPr>
            <p:nvPr/>
          </p:nvSpPr>
          <p:spPr bwMode="auto">
            <a:xfrm>
              <a:off x="17878950" y="8599489"/>
              <a:ext cx="1074667" cy="1074737"/>
            </a:xfrm>
            <a:custGeom>
              <a:avLst/>
              <a:gdLst>
                <a:gd name="T0" fmla="*/ 2985 w 2986"/>
                <a:gd name="T1" fmla="*/ 0 h 2987"/>
                <a:gd name="T2" fmla="*/ 2803 w 2986"/>
                <a:gd name="T3" fmla="*/ 45 h 2987"/>
                <a:gd name="T4" fmla="*/ 0 w 2986"/>
                <a:gd name="T5" fmla="*/ 2849 h 2987"/>
                <a:gd name="T6" fmla="*/ 0 w 2986"/>
                <a:gd name="T7" fmla="*/ 2986 h 2987"/>
                <a:gd name="T8" fmla="*/ 2985 w 2986"/>
                <a:gd name="T9" fmla="*/ 0 h 2987"/>
              </a:gdLst>
              <a:ahLst/>
              <a:cxnLst>
                <a:cxn ang="0">
                  <a:pos x="T0" y="T1"/>
                </a:cxn>
                <a:cxn ang="0">
                  <a:pos x="T2" y="T3"/>
                </a:cxn>
                <a:cxn ang="0">
                  <a:pos x="T4" y="T5"/>
                </a:cxn>
                <a:cxn ang="0">
                  <a:pos x="T6" y="T7"/>
                </a:cxn>
                <a:cxn ang="0">
                  <a:pos x="T8" y="T9"/>
                </a:cxn>
              </a:cxnLst>
              <a:rect l="0" t="0" r="r" b="b"/>
              <a:pathLst>
                <a:path w="2986" h="2987">
                  <a:moveTo>
                    <a:pt x="2985" y="0"/>
                  </a:moveTo>
                  <a:lnTo>
                    <a:pt x="2803" y="45"/>
                  </a:lnTo>
                  <a:lnTo>
                    <a:pt x="0" y="2849"/>
                  </a:lnTo>
                  <a:lnTo>
                    <a:pt x="0" y="2986"/>
                  </a:lnTo>
                  <a:lnTo>
                    <a:pt x="298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2" name="Freeform 5060">
              <a:extLst>
                <a:ext uri="{FF2B5EF4-FFF2-40B4-BE49-F238E27FC236}">
                  <a16:creationId xmlns:a16="http://schemas.microsoft.com/office/drawing/2014/main" id="{A907EBA4-0202-EEE9-FB01-317CBE988D3A}"/>
                </a:ext>
              </a:extLst>
            </p:cNvPr>
            <p:cNvSpPr>
              <a:spLocks noChangeArrowheads="1"/>
            </p:cNvSpPr>
            <p:nvPr/>
          </p:nvSpPr>
          <p:spPr bwMode="auto">
            <a:xfrm>
              <a:off x="18888534" y="8599489"/>
              <a:ext cx="65083" cy="15875"/>
            </a:xfrm>
            <a:custGeom>
              <a:avLst/>
              <a:gdLst>
                <a:gd name="T0" fmla="*/ 182 w 183"/>
                <a:gd name="T1" fmla="*/ 0 h 46"/>
                <a:gd name="T2" fmla="*/ 0 w 183"/>
                <a:gd name="T3" fmla="*/ 45 h 46"/>
                <a:gd name="T4" fmla="*/ 0 w 183"/>
                <a:gd name="T5" fmla="*/ 45 h 46"/>
                <a:gd name="T6" fmla="*/ 182 w 183"/>
                <a:gd name="T7" fmla="*/ 0 h 46"/>
              </a:gdLst>
              <a:ahLst/>
              <a:cxnLst>
                <a:cxn ang="0">
                  <a:pos x="T0" y="T1"/>
                </a:cxn>
                <a:cxn ang="0">
                  <a:pos x="T2" y="T3"/>
                </a:cxn>
                <a:cxn ang="0">
                  <a:pos x="T4" y="T5"/>
                </a:cxn>
                <a:cxn ang="0">
                  <a:pos x="T6" y="T7"/>
                </a:cxn>
              </a:cxnLst>
              <a:rect l="0" t="0" r="r" b="b"/>
              <a:pathLst>
                <a:path w="183" h="46">
                  <a:moveTo>
                    <a:pt x="182" y="0"/>
                  </a:moveTo>
                  <a:lnTo>
                    <a:pt x="0" y="45"/>
                  </a:lnTo>
                  <a:lnTo>
                    <a:pt x="0" y="45"/>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3" name="Freeform 5061">
              <a:extLst>
                <a:ext uri="{FF2B5EF4-FFF2-40B4-BE49-F238E27FC236}">
                  <a16:creationId xmlns:a16="http://schemas.microsoft.com/office/drawing/2014/main" id="{59E7E817-49CD-A7D7-9CA7-2C7155152D86}"/>
                </a:ext>
              </a:extLst>
            </p:cNvPr>
            <p:cNvSpPr>
              <a:spLocks noChangeArrowheads="1"/>
            </p:cNvSpPr>
            <p:nvPr/>
          </p:nvSpPr>
          <p:spPr bwMode="auto">
            <a:xfrm>
              <a:off x="18888534" y="8599489"/>
              <a:ext cx="65083" cy="15875"/>
            </a:xfrm>
            <a:custGeom>
              <a:avLst/>
              <a:gdLst>
                <a:gd name="T0" fmla="*/ 182 w 183"/>
                <a:gd name="T1" fmla="*/ 0 h 46"/>
                <a:gd name="T2" fmla="*/ 0 w 183"/>
                <a:gd name="T3" fmla="*/ 45 h 46"/>
                <a:gd name="T4" fmla="*/ 0 w 183"/>
                <a:gd name="T5" fmla="*/ 45 h 46"/>
                <a:gd name="T6" fmla="*/ 182 w 183"/>
                <a:gd name="T7" fmla="*/ 0 h 46"/>
              </a:gdLst>
              <a:ahLst/>
              <a:cxnLst>
                <a:cxn ang="0">
                  <a:pos x="T0" y="T1"/>
                </a:cxn>
                <a:cxn ang="0">
                  <a:pos x="T2" y="T3"/>
                </a:cxn>
                <a:cxn ang="0">
                  <a:pos x="T4" y="T5"/>
                </a:cxn>
                <a:cxn ang="0">
                  <a:pos x="T6" y="T7"/>
                </a:cxn>
              </a:cxnLst>
              <a:rect l="0" t="0" r="r" b="b"/>
              <a:pathLst>
                <a:path w="183" h="46">
                  <a:moveTo>
                    <a:pt x="182" y="0"/>
                  </a:moveTo>
                  <a:lnTo>
                    <a:pt x="0" y="45"/>
                  </a:lnTo>
                  <a:lnTo>
                    <a:pt x="0" y="45"/>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4" name="Freeform 5062">
              <a:extLst>
                <a:ext uri="{FF2B5EF4-FFF2-40B4-BE49-F238E27FC236}">
                  <a16:creationId xmlns:a16="http://schemas.microsoft.com/office/drawing/2014/main" id="{AEB4348E-A1A3-7AFB-F4B0-E6969E821530}"/>
                </a:ext>
              </a:extLst>
            </p:cNvPr>
            <p:cNvSpPr>
              <a:spLocks noChangeArrowheads="1"/>
            </p:cNvSpPr>
            <p:nvPr/>
          </p:nvSpPr>
          <p:spPr bwMode="auto">
            <a:xfrm>
              <a:off x="17875775" y="966628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5" name="Freeform 5063">
              <a:extLst>
                <a:ext uri="{FF2B5EF4-FFF2-40B4-BE49-F238E27FC236}">
                  <a16:creationId xmlns:a16="http://schemas.microsoft.com/office/drawing/2014/main" id="{95A498C9-6517-FB57-8B44-2D90ABC4F4DD}"/>
                </a:ext>
              </a:extLst>
            </p:cNvPr>
            <p:cNvSpPr>
              <a:spLocks noChangeArrowheads="1"/>
            </p:cNvSpPr>
            <p:nvPr/>
          </p:nvSpPr>
          <p:spPr bwMode="auto">
            <a:xfrm>
              <a:off x="17875775" y="9666288"/>
              <a:ext cx="1587" cy="12700"/>
            </a:xfrm>
            <a:custGeom>
              <a:avLst/>
              <a:gdLst>
                <a:gd name="T0" fmla="*/ 0 w 1"/>
                <a:gd name="T1" fmla="*/ 0 h 35"/>
                <a:gd name="T2" fmla="*/ 0 w 1"/>
                <a:gd name="T3" fmla="*/ 11 h 35"/>
                <a:gd name="T4" fmla="*/ 0 w 1"/>
                <a:gd name="T5" fmla="*/ 34 h 35"/>
                <a:gd name="T6" fmla="*/ 0 w 1"/>
                <a:gd name="T7" fmla="*/ 23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6" name="Freeform 5064">
              <a:extLst>
                <a:ext uri="{FF2B5EF4-FFF2-40B4-BE49-F238E27FC236}">
                  <a16:creationId xmlns:a16="http://schemas.microsoft.com/office/drawing/2014/main" id="{832F9FDD-BDD3-9E48-8C0F-715DD5F910EE}"/>
                </a:ext>
              </a:extLst>
            </p:cNvPr>
            <p:cNvSpPr>
              <a:spLocks noChangeArrowheads="1"/>
            </p:cNvSpPr>
            <p:nvPr/>
          </p:nvSpPr>
          <p:spPr bwMode="auto">
            <a:xfrm>
              <a:off x="17875775" y="9720263"/>
              <a:ext cx="4762" cy="49212"/>
            </a:xfrm>
            <a:custGeom>
              <a:avLst/>
              <a:gdLst>
                <a:gd name="T0" fmla="*/ 11 w 12"/>
                <a:gd name="T1" fmla="*/ 0 h 138"/>
                <a:gd name="T2" fmla="*/ 0 w 12"/>
                <a:gd name="T3" fmla="*/ 12 h 138"/>
                <a:gd name="T4" fmla="*/ 0 w 12"/>
                <a:gd name="T5" fmla="*/ 114 h 138"/>
                <a:gd name="T6" fmla="*/ 0 w 12"/>
                <a:gd name="T7" fmla="*/ 103 h 138"/>
                <a:gd name="T8" fmla="*/ 0 w 12"/>
                <a:gd name="T9" fmla="*/ 137 h 138"/>
                <a:gd name="T10" fmla="*/ 11 w 12"/>
                <a:gd name="T11" fmla="*/ 125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14"/>
                  </a:lnTo>
                  <a:lnTo>
                    <a:pt x="0" y="103"/>
                  </a:lnTo>
                  <a:lnTo>
                    <a:pt x="0" y="137"/>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7" name="Freeform 5065">
              <a:extLst>
                <a:ext uri="{FF2B5EF4-FFF2-40B4-BE49-F238E27FC236}">
                  <a16:creationId xmlns:a16="http://schemas.microsoft.com/office/drawing/2014/main" id="{C490620F-B923-41CB-E241-4F5435BC745D}"/>
                </a:ext>
              </a:extLst>
            </p:cNvPr>
            <p:cNvSpPr>
              <a:spLocks noChangeArrowheads="1"/>
            </p:cNvSpPr>
            <p:nvPr/>
          </p:nvSpPr>
          <p:spPr bwMode="auto">
            <a:xfrm>
              <a:off x="17875775" y="9720263"/>
              <a:ext cx="4762" cy="49212"/>
            </a:xfrm>
            <a:custGeom>
              <a:avLst/>
              <a:gdLst>
                <a:gd name="T0" fmla="*/ 11 w 12"/>
                <a:gd name="T1" fmla="*/ 0 h 138"/>
                <a:gd name="T2" fmla="*/ 0 w 12"/>
                <a:gd name="T3" fmla="*/ 12 h 138"/>
                <a:gd name="T4" fmla="*/ 0 w 12"/>
                <a:gd name="T5" fmla="*/ 114 h 138"/>
                <a:gd name="T6" fmla="*/ 0 w 12"/>
                <a:gd name="T7" fmla="*/ 103 h 138"/>
                <a:gd name="T8" fmla="*/ 0 w 12"/>
                <a:gd name="T9" fmla="*/ 137 h 138"/>
                <a:gd name="T10" fmla="*/ 11 w 12"/>
                <a:gd name="T11" fmla="*/ 125 h 138"/>
                <a:gd name="T12" fmla="*/ 11 w 12"/>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2" h="138">
                  <a:moveTo>
                    <a:pt x="11" y="0"/>
                  </a:moveTo>
                  <a:lnTo>
                    <a:pt x="0" y="12"/>
                  </a:lnTo>
                  <a:lnTo>
                    <a:pt x="0" y="114"/>
                  </a:lnTo>
                  <a:lnTo>
                    <a:pt x="0" y="103"/>
                  </a:lnTo>
                  <a:lnTo>
                    <a:pt x="0" y="137"/>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8" name="Freeform 5066">
              <a:extLst>
                <a:ext uri="{FF2B5EF4-FFF2-40B4-BE49-F238E27FC236}">
                  <a16:creationId xmlns:a16="http://schemas.microsoft.com/office/drawing/2014/main" id="{328E54E7-BA35-0BD3-E6E7-3CFDF9FF9026}"/>
                </a:ext>
              </a:extLst>
            </p:cNvPr>
            <p:cNvSpPr>
              <a:spLocks noChangeArrowheads="1"/>
            </p:cNvSpPr>
            <p:nvPr/>
          </p:nvSpPr>
          <p:spPr bwMode="auto">
            <a:xfrm>
              <a:off x="17878950" y="8562975"/>
              <a:ext cx="1201659" cy="1201738"/>
            </a:xfrm>
            <a:custGeom>
              <a:avLst/>
              <a:gdLst>
                <a:gd name="T0" fmla="*/ 3337 w 3338"/>
                <a:gd name="T1" fmla="*/ 0 h 3338"/>
                <a:gd name="T2" fmla="*/ 3155 w 3338"/>
                <a:gd name="T3" fmla="*/ 45 h 3338"/>
                <a:gd name="T4" fmla="*/ 0 w 3338"/>
                <a:gd name="T5" fmla="*/ 3212 h 3338"/>
                <a:gd name="T6" fmla="*/ 0 w 3338"/>
                <a:gd name="T7" fmla="*/ 3337 h 3338"/>
                <a:gd name="T8" fmla="*/ 3337 w 3338"/>
                <a:gd name="T9" fmla="*/ 0 h 3338"/>
              </a:gdLst>
              <a:ahLst/>
              <a:cxnLst>
                <a:cxn ang="0">
                  <a:pos x="T0" y="T1"/>
                </a:cxn>
                <a:cxn ang="0">
                  <a:pos x="T2" y="T3"/>
                </a:cxn>
                <a:cxn ang="0">
                  <a:pos x="T4" y="T5"/>
                </a:cxn>
                <a:cxn ang="0">
                  <a:pos x="T6" y="T7"/>
                </a:cxn>
                <a:cxn ang="0">
                  <a:pos x="T8" y="T9"/>
                </a:cxn>
              </a:cxnLst>
              <a:rect l="0" t="0" r="r" b="b"/>
              <a:pathLst>
                <a:path w="3338" h="3338">
                  <a:moveTo>
                    <a:pt x="3337" y="0"/>
                  </a:moveTo>
                  <a:lnTo>
                    <a:pt x="3155" y="45"/>
                  </a:lnTo>
                  <a:lnTo>
                    <a:pt x="0" y="3212"/>
                  </a:lnTo>
                  <a:lnTo>
                    <a:pt x="0" y="3337"/>
                  </a:lnTo>
                  <a:lnTo>
                    <a:pt x="333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9" name="Freeform 5067">
              <a:extLst>
                <a:ext uri="{FF2B5EF4-FFF2-40B4-BE49-F238E27FC236}">
                  <a16:creationId xmlns:a16="http://schemas.microsoft.com/office/drawing/2014/main" id="{61A8F220-0DB9-64A8-7A25-D432D5D8262E}"/>
                </a:ext>
              </a:extLst>
            </p:cNvPr>
            <p:cNvSpPr>
              <a:spLocks noChangeArrowheads="1"/>
            </p:cNvSpPr>
            <p:nvPr/>
          </p:nvSpPr>
          <p:spPr bwMode="auto">
            <a:xfrm>
              <a:off x="17878950" y="8562975"/>
              <a:ext cx="1201659" cy="1201738"/>
            </a:xfrm>
            <a:custGeom>
              <a:avLst/>
              <a:gdLst>
                <a:gd name="T0" fmla="*/ 3337 w 3338"/>
                <a:gd name="T1" fmla="*/ 0 h 3338"/>
                <a:gd name="T2" fmla="*/ 3155 w 3338"/>
                <a:gd name="T3" fmla="*/ 45 h 3338"/>
                <a:gd name="T4" fmla="*/ 0 w 3338"/>
                <a:gd name="T5" fmla="*/ 3212 h 3338"/>
                <a:gd name="T6" fmla="*/ 0 w 3338"/>
                <a:gd name="T7" fmla="*/ 3337 h 3338"/>
                <a:gd name="T8" fmla="*/ 3337 w 3338"/>
                <a:gd name="T9" fmla="*/ 0 h 3338"/>
              </a:gdLst>
              <a:ahLst/>
              <a:cxnLst>
                <a:cxn ang="0">
                  <a:pos x="T0" y="T1"/>
                </a:cxn>
                <a:cxn ang="0">
                  <a:pos x="T2" y="T3"/>
                </a:cxn>
                <a:cxn ang="0">
                  <a:pos x="T4" y="T5"/>
                </a:cxn>
                <a:cxn ang="0">
                  <a:pos x="T6" y="T7"/>
                </a:cxn>
                <a:cxn ang="0">
                  <a:pos x="T8" y="T9"/>
                </a:cxn>
              </a:cxnLst>
              <a:rect l="0" t="0" r="r" b="b"/>
              <a:pathLst>
                <a:path w="3338" h="3338">
                  <a:moveTo>
                    <a:pt x="3337" y="0"/>
                  </a:moveTo>
                  <a:lnTo>
                    <a:pt x="3155" y="45"/>
                  </a:lnTo>
                  <a:lnTo>
                    <a:pt x="0" y="3212"/>
                  </a:lnTo>
                  <a:lnTo>
                    <a:pt x="0" y="3337"/>
                  </a:lnTo>
                  <a:lnTo>
                    <a:pt x="333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0" name="Freeform 5068">
              <a:extLst>
                <a:ext uri="{FF2B5EF4-FFF2-40B4-BE49-F238E27FC236}">
                  <a16:creationId xmlns:a16="http://schemas.microsoft.com/office/drawing/2014/main" id="{8010FE5B-A07F-49BC-7FD2-3EDB9D3D5E44}"/>
                </a:ext>
              </a:extLst>
            </p:cNvPr>
            <p:cNvSpPr>
              <a:spLocks noChangeArrowheads="1"/>
            </p:cNvSpPr>
            <p:nvPr/>
          </p:nvSpPr>
          <p:spPr bwMode="auto">
            <a:xfrm>
              <a:off x="19015526" y="8562976"/>
              <a:ext cx="65083" cy="15875"/>
            </a:xfrm>
            <a:custGeom>
              <a:avLst/>
              <a:gdLst>
                <a:gd name="T0" fmla="*/ 182 w 183"/>
                <a:gd name="T1" fmla="*/ 0 h 46"/>
                <a:gd name="T2" fmla="*/ 0 w 183"/>
                <a:gd name="T3" fmla="*/ 45 h 46"/>
                <a:gd name="T4" fmla="*/ 0 w 183"/>
                <a:gd name="T5" fmla="*/ 45 h 46"/>
                <a:gd name="T6" fmla="*/ 182 w 183"/>
                <a:gd name="T7" fmla="*/ 0 h 46"/>
              </a:gdLst>
              <a:ahLst/>
              <a:cxnLst>
                <a:cxn ang="0">
                  <a:pos x="T0" y="T1"/>
                </a:cxn>
                <a:cxn ang="0">
                  <a:pos x="T2" y="T3"/>
                </a:cxn>
                <a:cxn ang="0">
                  <a:pos x="T4" y="T5"/>
                </a:cxn>
                <a:cxn ang="0">
                  <a:pos x="T6" y="T7"/>
                </a:cxn>
              </a:cxnLst>
              <a:rect l="0" t="0" r="r" b="b"/>
              <a:pathLst>
                <a:path w="183" h="46">
                  <a:moveTo>
                    <a:pt x="182" y="0"/>
                  </a:moveTo>
                  <a:lnTo>
                    <a:pt x="0" y="45"/>
                  </a:lnTo>
                  <a:lnTo>
                    <a:pt x="0" y="45"/>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1" name="Freeform 5069">
              <a:extLst>
                <a:ext uri="{FF2B5EF4-FFF2-40B4-BE49-F238E27FC236}">
                  <a16:creationId xmlns:a16="http://schemas.microsoft.com/office/drawing/2014/main" id="{48928DA8-F9A7-E99F-7331-7D02B58957FC}"/>
                </a:ext>
              </a:extLst>
            </p:cNvPr>
            <p:cNvSpPr>
              <a:spLocks noChangeArrowheads="1"/>
            </p:cNvSpPr>
            <p:nvPr/>
          </p:nvSpPr>
          <p:spPr bwMode="auto">
            <a:xfrm>
              <a:off x="19015526" y="8562976"/>
              <a:ext cx="65083" cy="15875"/>
            </a:xfrm>
            <a:custGeom>
              <a:avLst/>
              <a:gdLst>
                <a:gd name="T0" fmla="*/ 182 w 183"/>
                <a:gd name="T1" fmla="*/ 0 h 46"/>
                <a:gd name="T2" fmla="*/ 0 w 183"/>
                <a:gd name="T3" fmla="*/ 45 h 46"/>
                <a:gd name="T4" fmla="*/ 0 w 183"/>
                <a:gd name="T5" fmla="*/ 45 h 46"/>
                <a:gd name="T6" fmla="*/ 182 w 183"/>
                <a:gd name="T7" fmla="*/ 0 h 46"/>
              </a:gdLst>
              <a:ahLst/>
              <a:cxnLst>
                <a:cxn ang="0">
                  <a:pos x="T0" y="T1"/>
                </a:cxn>
                <a:cxn ang="0">
                  <a:pos x="T2" y="T3"/>
                </a:cxn>
                <a:cxn ang="0">
                  <a:pos x="T4" y="T5"/>
                </a:cxn>
                <a:cxn ang="0">
                  <a:pos x="T6" y="T7"/>
                </a:cxn>
              </a:cxnLst>
              <a:rect l="0" t="0" r="r" b="b"/>
              <a:pathLst>
                <a:path w="183" h="46">
                  <a:moveTo>
                    <a:pt x="182" y="0"/>
                  </a:moveTo>
                  <a:lnTo>
                    <a:pt x="0" y="45"/>
                  </a:lnTo>
                  <a:lnTo>
                    <a:pt x="0" y="45"/>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2" name="Freeform 5070">
              <a:extLst>
                <a:ext uri="{FF2B5EF4-FFF2-40B4-BE49-F238E27FC236}">
                  <a16:creationId xmlns:a16="http://schemas.microsoft.com/office/drawing/2014/main" id="{4A0D0386-353C-3FE5-963E-717F3C8A997C}"/>
                </a:ext>
              </a:extLst>
            </p:cNvPr>
            <p:cNvSpPr>
              <a:spLocks noChangeArrowheads="1"/>
            </p:cNvSpPr>
            <p:nvPr/>
          </p:nvSpPr>
          <p:spPr bwMode="auto">
            <a:xfrm>
              <a:off x="17875775" y="975677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3" name="Freeform 5071">
              <a:extLst>
                <a:ext uri="{FF2B5EF4-FFF2-40B4-BE49-F238E27FC236}">
                  <a16:creationId xmlns:a16="http://schemas.microsoft.com/office/drawing/2014/main" id="{53EC0AB1-7F7E-5BB5-E726-97BBE0EA3E01}"/>
                </a:ext>
              </a:extLst>
            </p:cNvPr>
            <p:cNvSpPr>
              <a:spLocks noChangeArrowheads="1"/>
            </p:cNvSpPr>
            <p:nvPr/>
          </p:nvSpPr>
          <p:spPr bwMode="auto">
            <a:xfrm>
              <a:off x="17875775" y="9756775"/>
              <a:ext cx="1587" cy="12700"/>
            </a:xfrm>
            <a:custGeom>
              <a:avLst/>
              <a:gdLst>
                <a:gd name="T0" fmla="*/ 0 w 1"/>
                <a:gd name="T1" fmla="*/ 0 h 35"/>
                <a:gd name="T2" fmla="*/ 0 w 1"/>
                <a:gd name="T3" fmla="*/ 11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4" name="Freeform 5072">
              <a:extLst>
                <a:ext uri="{FF2B5EF4-FFF2-40B4-BE49-F238E27FC236}">
                  <a16:creationId xmlns:a16="http://schemas.microsoft.com/office/drawing/2014/main" id="{B48B077F-A47D-9F25-8580-CC9E9F2E905A}"/>
                </a:ext>
              </a:extLst>
            </p:cNvPr>
            <p:cNvSpPr>
              <a:spLocks noChangeArrowheads="1"/>
            </p:cNvSpPr>
            <p:nvPr/>
          </p:nvSpPr>
          <p:spPr bwMode="auto">
            <a:xfrm>
              <a:off x="17875775" y="9809163"/>
              <a:ext cx="4762" cy="49212"/>
            </a:xfrm>
            <a:custGeom>
              <a:avLst/>
              <a:gdLst>
                <a:gd name="T0" fmla="*/ 11 w 12"/>
                <a:gd name="T1" fmla="*/ 0 h 137"/>
                <a:gd name="T2" fmla="*/ 0 w 12"/>
                <a:gd name="T3" fmla="*/ 11 h 137"/>
                <a:gd name="T4" fmla="*/ 0 w 12"/>
                <a:gd name="T5" fmla="*/ 125 h 137"/>
                <a:gd name="T6" fmla="*/ 0 w 12"/>
                <a:gd name="T7" fmla="*/ 114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4"/>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5" name="Freeform 5073">
              <a:extLst>
                <a:ext uri="{FF2B5EF4-FFF2-40B4-BE49-F238E27FC236}">
                  <a16:creationId xmlns:a16="http://schemas.microsoft.com/office/drawing/2014/main" id="{0F21C577-5759-D231-BF74-303A61AF865C}"/>
                </a:ext>
              </a:extLst>
            </p:cNvPr>
            <p:cNvSpPr>
              <a:spLocks noChangeArrowheads="1"/>
            </p:cNvSpPr>
            <p:nvPr/>
          </p:nvSpPr>
          <p:spPr bwMode="auto">
            <a:xfrm>
              <a:off x="17875775" y="9809163"/>
              <a:ext cx="4762" cy="49212"/>
            </a:xfrm>
            <a:custGeom>
              <a:avLst/>
              <a:gdLst>
                <a:gd name="T0" fmla="*/ 11 w 12"/>
                <a:gd name="T1" fmla="*/ 0 h 137"/>
                <a:gd name="T2" fmla="*/ 0 w 12"/>
                <a:gd name="T3" fmla="*/ 11 h 137"/>
                <a:gd name="T4" fmla="*/ 0 w 12"/>
                <a:gd name="T5" fmla="*/ 125 h 137"/>
                <a:gd name="T6" fmla="*/ 0 w 12"/>
                <a:gd name="T7" fmla="*/ 114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4"/>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6" name="Freeform 5074">
              <a:extLst>
                <a:ext uri="{FF2B5EF4-FFF2-40B4-BE49-F238E27FC236}">
                  <a16:creationId xmlns:a16="http://schemas.microsoft.com/office/drawing/2014/main" id="{25D2EB7D-9E50-04BA-EC25-DDDDDCCD0924}"/>
                </a:ext>
              </a:extLst>
            </p:cNvPr>
            <p:cNvSpPr>
              <a:spLocks noChangeArrowheads="1"/>
            </p:cNvSpPr>
            <p:nvPr/>
          </p:nvSpPr>
          <p:spPr bwMode="auto">
            <a:xfrm>
              <a:off x="17878950" y="8526463"/>
              <a:ext cx="1331825" cy="1331912"/>
            </a:xfrm>
            <a:custGeom>
              <a:avLst/>
              <a:gdLst>
                <a:gd name="T0" fmla="*/ 3700 w 3701"/>
                <a:gd name="T1" fmla="*/ 0 h 3701"/>
                <a:gd name="T2" fmla="*/ 3507 w 3701"/>
                <a:gd name="T3" fmla="*/ 45 h 3701"/>
                <a:gd name="T4" fmla="*/ 0 w 3701"/>
                <a:gd name="T5" fmla="*/ 3564 h 3701"/>
                <a:gd name="T6" fmla="*/ 0 w 3701"/>
                <a:gd name="T7" fmla="*/ 3700 h 3701"/>
                <a:gd name="T8" fmla="*/ 3700 w 3701"/>
                <a:gd name="T9" fmla="*/ 0 h 3701"/>
              </a:gdLst>
              <a:ahLst/>
              <a:cxnLst>
                <a:cxn ang="0">
                  <a:pos x="T0" y="T1"/>
                </a:cxn>
                <a:cxn ang="0">
                  <a:pos x="T2" y="T3"/>
                </a:cxn>
                <a:cxn ang="0">
                  <a:pos x="T4" y="T5"/>
                </a:cxn>
                <a:cxn ang="0">
                  <a:pos x="T6" y="T7"/>
                </a:cxn>
                <a:cxn ang="0">
                  <a:pos x="T8" y="T9"/>
                </a:cxn>
              </a:cxnLst>
              <a:rect l="0" t="0" r="r" b="b"/>
              <a:pathLst>
                <a:path w="3701" h="3701">
                  <a:moveTo>
                    <a:pt x="3700" y="0"/>
                  </a:moveTo>
                  <a:lnTo>
                    <a:pt x="3507" y="45"/>
                  </a:lnTo>
                  <a:lnTo>
                    <a:pt x="0" y="3564"/>
                  </a:lnTo>
                  <a:lnTo>
                    <a:pt x="0" y="3700"/>
                  </a:lnTo>
                  <a:lnTo>
                    <a:pt x="370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7" name="Freeform 5075">
              <a:extLst>
                <a:ext uri="{FF2B5EF4-FFF2-40B4-BE49-F238E27FC236}">
                  <a16:creationId xmlns:a16="http://schemas.microsoft.com/office/drawing/2014/main" id="{CCA02901-E863-D302-09DF-5B113F58FE6E}"/>
                </a:ext>
              </a:extLst>
            </p:cNvPr>
            <p:cNvSpPr>
              <a:spLocks noChangeArrowheads="1"/>
            </p:cNvSpPr>
            <p:nvPr/>
          </p:nvSpPr>
          <p:spPr bwMode="auto">
            <a:xfrm>
              <a:off x="17878950" y="8526463"/>
              <a:ext cx="1331825" cy="1331912"/>
            </a:xfrm>
            <a:custGeom>
              <a:avLst/>
              <a:gdLst>
                <a:gd name="T0" fmla="*/ 3700 w 3701"/>
                <a:gd name="T1" fmla="*/ 0 h 3701"/>
                <a:gd name="T2" fmla="*/ 3507 w 3701"/>
                <a:gd name="T3" fmla="*/ 45 h 3701"/>
                <a:gd name="T4" fmla="*/ 0 w 3701"/>
                <a:gd name="T5" fmla="*/ 3564 h 3701"/>
                <a:gd name="T6" fmla="*/ 0 w 3701"/>
                <a:gd name="T7" fmla="*/ 3700 h 3701"/>
                <a:gd name="T8" fmla="*/ 3700 w 3701"/>
                <a:gd name="T9" fmla="*/ 0 h 3701"/>
              </a:gdLst>
              <a:ahLst/>
              <a:cxnLst>
                <a:cxn ang="0">
                  <a:pos x="T0" y="T1"/>
                </a:cxn>
                <a:cxn ang="0">
                  <a:pos x="T2" y="T3"/>
                </a:cxn>
                <a:cxn ang="0">
                  <a:pos x="T4" y="T5"/>
                </a:cxn>
                <a:cxn ang="0">
                  <a:pos x="T6" y="T7"/>
                </a:cxn>
                <a:cxn ang="0">
                  <a:pos x="T8" y="T9"/>
                </a:cxn>
              </a:cxnLst>
              <a:rect l="0" t="0" r="r" b="b"/>
              <a:pathLst>
                <a:path w="3701" h="3701">
                  <a:moveTo>
                    <a:pt x="3700" y="0"/>
                  </a:moveTo>
                  <a:lnTo>
                    <a:pt x="3507" y="45"/>
                  </a:lnTo>
                  <a:lnTo>
                    <a:pt x="0" y="3564"/>
                  </a:lnTo>
                  <a:lnTo>
                    <a:pt x="0" y="3700"/>
                  </a:lnTo>
                  <a:lnTo>
                    <a:pt x="370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8" name="Freeform 5076">
              <a:extLst>
                <a:ext uri="{FF2B5EF4-FFF2-40B4-BE49-F238E27FC236}">
                  <a16:creationId xmlns:a16="http://schemas.microsoft.com/office/drawing/2014/main" id="{FDC59AEB-C86D-A910-8EEA-AC265BE25770}"/>
                </a:ext>
              </a:extLst>
            </p:cNvPr>
            <p:cNvSpPr>
              <a:spLocks noChangeArrowheads="1"/>
            </p:cNvSpPr>
            <p:nvPr/>
          </p:nvSpPr>
          <p:spPr bwMode="auto">
            <a:xfrm>
              <a:off x="19140930" y="8526464"/>
              <a:ext cx="69845" cy="15875"/>
            </a:xfrm>
            <a:custGeom>
              <a:avLst/>
              <a:gdLst>
                <a:gd name="T0" fmla="*/ 193 w 194"/>
                <a:gd name="T1" fmla="*/ 0 h 46"/>
                <a:gd name="T2" fmla="*/ 12 w 194"/>
                <a:gd name="T3" fmla="*/ 45 h 46"/>
                <a:gd name="T4" fmla="*/ 0 w 194"/>
                <a:gd name="T5" fmla="*/ 45 h 46"/>
                <a:gd name="T6" fmla="*/ 193 w 194"/>
                <a:gd name="T7" fmla="*/ 0 h 46"/>
              </a:gdLst>
              <a:ahLst/>
              <a:cxnLst>
                <a:cxn ang="0">
                  <a:pos x="T0" y="T1"/>
                </a:cxn>
                <a:cxn ang="0">
                  <a:pos x="T2" y="T3"/>
                </a:cxn>
                <a:cxn ang="0">
                  <a:pos x="T4" y="T5"/>
                </a:cxn>
                <a:cxn ang="0">
                  <a:pos x="T6" y="T7"/>
                </a:cxn>
              </a:cxnLst>
              <a:rect l="0" t="0" r="r" b="b"/>
              <a:pathLst>
                <a:path w="194" h="46">
                  <a:moveTo>
                    <a:pt x="193" y="0"/>
                  </a:moveTo>
                  <a:lnTo>
                    <a:pt x="12" y="45"/>
                  </a:lnTo>
                  <a:lnTo>
                    <a:pt x="0" y="45"/>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9" name="Freeform 5077">
              <a:extLst>
                <a:ext uri="{FF2B5EF4-FFF2-40B4-BE49-F238E27FC236}">
                  <a16:creationId xmlns:a16="http://schemas.microsoft.com/office/drawing/2014/main" id="{60A1C729-DD6B-E4AC-47D1-48EC6CE70FD8}"/>
                </a:ext>
              </a:extLst>
            </p:cNvPr>
            <p:cNvSpPr>
              <a:spLocks noChangeArrowheads="1"/>
            </p:cNvSpPr>
            <p:nvPr/>
          </p:nvSpPr>
          <p:spPr bwMode="auto">
            <a:xfrm>
              <a:off x="19140930" y="8526464"/>
              <a:ext cx="69845" cy="15875"/>
            </a:xfrm>
            <a:custGeom>
              <a:avLst/>
              <a:gdLst>
                <a:gd name="T0" fmla="*/ 193 w 194"/>
                <a:gd name="T1" fmla="*/ 0 h 46"/>
                <a:gd name="T2" fmla="*/ 12 w 194"/>
                <a:gd name="T3" fmla="*/ 45 h 46"/>
                <a:gd name="T4" fmla="*/ 0 w 194"/>
                <a:gd name="T5" fmla="*/ 45 h 46"/>
                <a:gd name="T6" fmla="*/ 193 w 194"/>
                <a:gd name="T7" fmla="*/ 0 h 46"/>
              </a:gdLst>
              <a:ahLst/>
              <a:cxnLst>
                <a:cxn ang="0">
                  <a:pos x="T0" y="T1"/>
                </a:cxn>
                <a:cxn ang="0">
                  <a:pos x="T2" y="T3"/>
                </a:cxn>
                <a:cxn ang="0">
                  <a:pos x="T4" y="T5"/>
                </a:cxn>
                <a:cxn ang="0">
                  <a:pos x="T6" y="T7"/>
                </a:cxn>
              </a:cxnLst>
              <a:rect l="0" t="0" r="r" b="b"/>
              <a:pathLst>
                <a:path w="194" h="46">
                  <a:moveTo>
                    <a:pt x="193" y="0"/>
                  </a:moveTo>
                  <a:lnTo>
                    <a:pt x="12" y="45"/>
                  </a:lnTo>
                  <a:lnTo>
                    <a:pt x="0" y="45"/>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0" name="Freeform 5078">
              <a:extLst>
                <a:ext uri="{FF2B5EF4-FFF2-40B4-BE49-F238E27FC236}">
                  <a16:creationId xmlns:a16="http://schemas.microsoft.com/office/drawing/2014/main" id="{F080E039-9330-FA28-C97F-2A4611A87CB6}"/>
                </a:ext>
              </a:extLst>
            </p:cNvPr>
            <p:cNvSpPr>
              <a:spLocks noChangeArrowheads="1"/>
            </p:cNvSpPr>
            <p:nvPr/>
          </p:nvSpPr>
          <p:spPr bwMode="auto">
            <a:xfrm>
              <a:off x="17875775" y="9850438"/>
              <a:ext cx="1587" cy="12700"/>
            </a:xfrm>
            <a:custGeom>
              <a:avLst/>
              <a:gdLst>
                <a:gd name="T0" fmla="*/ 0 w 1"/>
                <a:gd name="T1" fmla="*/ 0 h 35"/>
                <a:gd name="T2" fmla="*/ 0 w 1"/>
                <a:gd name="T3" fmla="*/ 11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1" name="Freeform 5079">
              <a:extLst>
                <a:ext uri="{FF2B5EF4-FFF2-40B4-BE49-F238E27FC236}">
                  <a16:creationId xmlns:a16="http://schemas.microsoft.com/office/drawing/2014/main" id="{691F01B7-0A3E-BD2B-A48F-631C54B39F70}"/>
                </a:ext>
              </a:extLst>
            </p:cNvPr>
            <p:cNvSpPr>
              <a:spLocks noChangeArrowheads="1"/>
            </p:cNvSpPr>
            <p:nvPr/>
          </p:nvSpPr>
          <p:spPr bwMode="auto">
            <a:xfrm>
              <a:off x="17875775" y="9850438"/>
              <a:ext cx="1587" cy="12700"/>
            </a:xfrm>
            <a:custGeom>
              <a:avLst/>
              <a:gdLst>
                <a:gd name="T0" fmla="*/ 0 w 1"/>
                <a:gd name="T1" fmla="*/ 0 h 35"/>
                <a:gd name="T2" fmla="*/ 0 w 1"/>
                <a:gd name="T3" fmla="*/ 11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2" name="Freeform 5080">
              <a:extLst>
                <a:ext uri="{FF2B5EF4-FFF2-40B4-BE49-F238E27FC236}">
                  <a16:creationId xmlns:a16="http://schemas.microsoft.com/office/drawing/2014/main" id="{4BD60101-D045-CE02-3347-740C4F62FC4B}"/>
                </a:ext>
              </a:extLst>
            </p:cNvPr>
            <p:cNvSpPr>
              <a:spLocks noChangeArrowheads="1"/>
            </p:cNvSpPr>
            <p:nvPr/>
          </p:nvSpPr>
          <p:spPr bwMode="auto">
            <a:xfrm>
              <a:off x="17875775" y="9902826"/>
              <a:ext cx="4762" cy="49213"/>
            </a:xfrm>
            <a:custGeom>
              <a:avLst/>
              <a:gdLst>
                <a:gd name="T0" fmla="*/ 11 w 12"/>
                <a:gd name="T1" fmla="*/ 0 h 137"/>
                <a:gd name="T2" fmla="*/ 0 w 12"/>
                <a:gd name="T3" fmla="*/ 12 h 137"/>
                <a:gd name="T4" fmla="*/ 0 w 12"/>
                <a:gd name="T5" fmla="*/ 114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2"/>
                  </a:lnTo>
                  <a:lnTo>
                    <a:pt x="0" y="114"/>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3" name="Freeform 5081">
              <a:extLst>
                <a:ext uri="{FF2B5EF4-FFF2-40B4-BE49-F238E27FC236}">
                  <a16:creationId xmlns:a16="http://schemas.microsoft.com/office/drawing/2014/main" id="{4DC9BC16-B12B-0A43-4100-102E35BD82DB}"/>
                </a:ext>
              </a:extLst>
            </p:cNvPr>
            <p:cNvSpPr>
              <a:spLocks noChangeArrowheads="1"/>
            </p:cNvSpPr>
            <p:nvPr/>
          </p:nvSpPr>
          <p:spPr bwMode="auto">
            <a:xfrm>
              <a:off x="17875775" y="9902826"/>
              <a:ext cx="4762" cy="49213"/>
            </a:xfrm>
            <a:custGeom>
              <a:avLst/>
              <a:gdLst>
                <a:gd name="T0" fmla="*/ 11 w 12"/>
                <a:gd name="T1" fmla="*/ 0 h 137"/>
                <a:gd name="T2" fmla="*/ 0 w 12"/>
                <a:gd name="T3" fmla="*/ 12 h 137"/>
                <a:gd name="T4" fmla="*/ 0 w 12"/>
                <a:gd name="T5" fmla="*/ 114 h 137"/>
                <a:gd name="T6" fmla="*/ 0 w 12"/>
                <a:gd name="T7" fmla="*/ 102 h 137"/>
                <a:gd name="T8" fmla="*/ 0 w 12"/>
                <a:gd name="T9" fmla="*/ 136 h 137"/>
                <a:gd name="T10" fmla="*/ 11 w 12"/>
                <a:gd name="T11" fmla="*/ 125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2"/>
                  </a:lnTo>
                  <a:lnTo>
                    <a:pt x="0" y="114"/>
                  </a:lnTo>
                  <a:lnTo>
                    <a:pt x="0" y="102"/>
                  </a:lnTo>
                  <a:lnTo>
                    <a:pt x="0" y="136"/>
                  </a:lnTo>
                  <a:lnTo>
                    <a:pt x="11" y="125"/>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4" name="Freeform 5082">
              <a:extLst>
                <a:ext uri="{FF2B5EF4-FFF2-40B4-BE49-F238E27FC236}">
                  <a16:creationId xmlns:a16="http://schemas.microsoft.com/office/drawing/2014/main" id="{D492B5DD-6657-B0C7-95D4-C20E8D56DE5C}"/>
                </a:ext>
              </a:extLst>
            </p:cNvPr>
            <p:cNvSpPr>
              <a:spLocks noChangeArrowheads="1"/>
            </p:cNvSpPr>
            <p:nvPr/>
          </p:nvSpPr>
          <p:spPr bwMode="auto">
            <a:xfrm>
              <a:off x="17878950" y="8489951"/>
              <a:ext cx="1458817" cy="1458913"/>
            </a:xfrm>
            <a:custGeom>
              <a:avLst/>
              <a:gdLst>
                <a:gd name="T0" fmla="*/ 4052 w 4053"/>
                <a:gd name="T1" fmla="*/ 0 h 4054"/>
                <a:gd name="T2" fmla="*/ 3871 w 4053"/>
                <a:gd name="T3" fmla="*/ 57 h 4054"/>
                <a:gd name="T4" fmla="*/ 0 w 4053"/>
                <a:gd name="T5" fmla="*/ 3928 h 4054"/>
                <a:gd name="T6" fmla="*/ 0 w 4053"/>
                <a:gd name="T7" fmla="*/ 4053 h 4054"/>
                <a:gd name="T8" fmla="*/ 4052 w 4053"/>
                <a:gd name="T9" fmla="*/ 0 h 4054"/>
              </a:gdLst>
              <a:ahLst/>
              <a:cxnLst>
                <a:cxn ang="0">
                  <a:pos x="T0" y="T1"/>
                </a:cxn>
                <a:cxn ang="0">
                  <a:pos x="T2" y="T3"/>
                </a:cxn>
                <a:cxn ang="0">
                  <a:pos x="T4" y="T5"/>
                </a:cxn>
                <a:cxn ang="0">
                  <a:pos x="T6" y="T7"/>
                </a:cxn>
                <a:cxn ang="0">
                  <a:pos x="T8" y="T9"/>
                </a:cxn>
              </a:cxnLst>
              <a:rect l="0" t="0" r="r" b="b"/>
              <a:pathLst>
                <a:path w="4053" h="4054">
                  <a:moveTo>
                    <a:pt x="4052" y="0"/>
                  </a:moveTo>
                  <a:lnTo>
                    <a:pt x="3871" y="57"/>
                  </a:lnTo>
                  <a:lnTo>
                    <a:pt x="0" y="3928"/>
                  </a:lnTo>
                  <a:lnTo>
                    <a:pt x="0" y="4053"/>
                  </a:lnTo>
                  <a:lnTo>
                    <a:pt x="40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5" name="Freeform 5083">
              <a:extLst>
                <a:ext uri="{FF2B5EF4-FFF2-40B4-BE49-F238E27FC236}">
                  <a16:creationId xmlns:a16="http://schemas.microsoft.com/office/drawing/2014/main" id="{0D9B530B-D9FF-4F66-7643-BD8C26679364}"/>
                </a:ext>
              </a:extLst>
            </p:cNvPr>
            <p:cNvSpPr>
              <a:spLocks noChangeArrowheads="1"/>
            </p:cNvSpPr>
            <p:nvPr/>
          </p:nvSpPr>
          <p:spPr bwMode="auto">
            <a:xfrm>
              <a:off x="17878950" y="8489951"/>
              <a:ext cx="1458817" cy="1458913"/>
            </a:xfrm>
            <a:custGeom>
              <a:avLst/>
              <a:gdLst>
                <a:gd name="T0" fmla="*/ 4052 w 4053"/>
                <a:gd name="T1" fmla="*/ 0 h 4054"/>
                <a:gd name="T2" fmla="*/ 3871 w 4053"/>
                <a:gd name="T3" fmla="*/ 57 h 4054"/>
                <a:gd name="T4" fmla="*/ 0 w 4053"/>
                <a:gd name="T5" fmla="*/ 3928 h 4054"/>
                <a:gd name="T6" fmla="*/ 0 w 4053"/>
                <a:gd name="T7" fmla="*/ 4053 h 4054"/>
                <a:gd name="T8" fmla="*/ 4052 w 4053"/>
                <a:gd name="T9" fmla="*/ 0 h 4054"/>
              </a:gdLst>
              <a:ahLst/>
              <a:cxnLst>
                <a:cxn ang="0">
                  <a:pos x="T0" y="T1"/>
                </a:cxn>
                <a:cxn ang="0">
                  <a:pos x="T2" y="T3"/>
                </a:cxn>
                <a:cxn ang="0">
                  <a:pos x="T4" y="T5"/>
                </a:cxn>
                <a:cxn ang="0">
                  <a:pos x="T6" y="T7"/>
                </a:cxn>
                <a:cxn ang="0">
                  <a:pos x="T8" y="T9"/>
                </a:cxn>
              </a:cxnLst>
              <a:rect l="0" t="0" r="r" b="b"/>
              <a:pathLst>
                <a:path w="4053" h="4054">
                  <a:moveTo>
                    <a:pt x="4052" y="0"/>
                  </a:moveTo>
                  <a:lnTo>
                    <a:pt x="3871" y="57"/>
                  </a:lnTo>
                  <a:lnTo>
                    <a:pt x="0" y="3928"/>
                  </a:lnTo>
                  <a:lnTo>
                    <a:pt x="0" y="4053"/>
                  </a:lnTo>
                  <a:lnTo>
                    <a:pt x="40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6" name="Freeform 5084">
              <a:extLst>
                <a:ext uri="{FF2B5EF4-FFF2-40B4-BE49-F238E27FC236}">
                  <a16:creationId xmlns:a16="http://schemas.microsoft.com/office/drawing/2014/main" id="{090B9C9F-726D-E93F-0A52-E0521F036820}"/>
                </a:ext>
              </a:extLst>
            </p:cNvPr>
            <p:cNvSpPr>
              <a:spLocks noChangeArrowheads="1"/>
            </p:cNvSpPr>
            <p:nvPr/>
          </p:nvSpPr>
          <p:spPr bwMode="auto">
            <a:xfrm>
              <a:off x="19272684" y="8489950"/>
              <a:ext cx="65083" cy="20638"/>
            </a:xfrm>
            <a:custGeom>
              <a:avLst/>
              <a:gdLst>
                <a:gd name="T0" fmla="*/ 181 w 182"/>
                <a:gd name="T1" fmla="*/ 0 h 58"/>
                <a:gd name="T2" fmla="*/ 0 w 182"/>
                <a:gd name="T3" fmla="*/ 46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46"/>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7" name="Freeform 5085">
              <a:extLst>
                <a:ext uri="{FF2B5EF4-FFF2-40B4-BE49-F238E27FC236}">
                  <a16:creationId xmlns:a16="http://schemas.microsoft.com/office/drawing/2014/main" id="{7AF73D26-2BEC-E015-A340-CBE7200E31BB}"/>
                </a:ext>
              </a:extLst>
            </p:cNvPr>
            <p:cNvSpPr>
              <a:spLocks noChangeArrowheads="1"/>
            </p:cNvSpPr>
            <p:nvPr/>
          </p:nvSpPr>
          <p:spPr bwMode="auto">
            <a:xfrm>
              <a:off x="19272684" y="8489950"/>
              <a:ext cx="65083" cy="20638"/>
            </a:xfrm>
            <a:custGeom>
              <a:avLst/>
              <a:gdLst>
                <a:gd name="T0" fmla="*/ 181 w 182"/>
                <a:gd name="T1" fmla="*/ 0 h 58"/>
                <a:gd name="T2" fmla="*/ 0 w 182"/>
                <a:gd name="T3" fmla="*/ 46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46"/>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8" name="Freeform 5086">
              <a:extLst>
                <a:ext uri="{FF2B5EF4-FFF2-40B4-BE49-F238E27FC236}">
                  <a16:creationId xmlns:a16="http://schemas.microsoft.com/office/drawing/2014/main" id="{C0B80B21-5E03-E604-77B1-B7A83594CBDB}"/>
                </a:ext>
              </a:extLst>
            </p:cNvPr>
            <p:cNvSpPr>
              <a:spLocks noChangeArrowheads="1"/>
            </p:cNvSpPr>
            <p:nvPr/>
          </p:nvSpPr>
          <p:spPr bwMode="auto">
            <a:xfrm>
              <a:off x="17875775" y="9940925"/>
              <a:ext cx="1587" cy="12700"/>
            </a:xfrm>
            <a:custGeom>
              <a:avLst/>
              <a:gdLst>
                <a:gd name="T0" fmla="*/ 0 w 1"/>
                <a:gd name="T1" fmla="*/ 0 h 35"/>
                <a:gd name="T2" fmla="*/ 0 w 1"/>
                <a:gd name="T3" fmla="*/ 12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9" name="Freeform 5087">
              <a:extLst>
                <a:ext uri="{FF2B5EF4-FFF2-40B4-BE49-F238E27FC236}">
                  <a16:creationId xmlns:a16="http://schemas.microsoft.com/office/drawing/2014/main" id="{A8E3CF81-4F2C-1C27-F307-8E576DCD2DF1}"/>
                </a:ext>
              </a:extLst>
            </p:cNvPr>
            <p:cNvSpPr>
              <a:spLocks noChangeArrowheads="1"/>
            </p:cNvSpPr>
            <p:nvPr/>
          </p:nvSpPr>
          <p:spPr bwMode="auto">
            <a:xfrm>
              <a:off x="17875775" y="9940925"/>
              <a:ext cx="1587" cy="12700"/>
            </a:xfrm>
            <a:custGeom>
              <a:avLst/>
              <a:gdLst>
                <a:gd name="T0" fmla="*/ 0 w 1"/>
                <a:gd name="T1" fmla="*/ 0 h 35"/>
                <a:gd name="T2" fmla="*/ 0 w 1"/>
                <a:gd name="T3" fmla="*/ 12 h 35"/>
                <a:gd name="T4" fmla="*/ 0 w 1"/>
                <a:gd name="T5" fmla="*/ 34 h 35"/>
                <a:gd name="T6" fmla="*/ 0 w 1"/>
                <a:gd name="T7" fmla="*/ 34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2"/>
                  </a:lnTo>
                  <a:lnTo>
                    <a:pt x="0" y="34"/>
                  </a:lnTo>
                  <a:lnTo>
                    <a:pt x="0" y="34"/>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0" name="Freeform 5088">
              <a:extLst>
                <a:ext uri="{FF2B5EF4-FFF2-40B4-BE49-F238E27FC236}">
                  <a16:creationId xmlns:a16="http://schemas.microsoft.com/office/drawing/2014/main" id="{F2E491CF-74D3-DF95-54FE-4870DBD933BE}"/>
                </a:ext>
              </a:extLst>
            </p:cNvPr>
            <p:cNvSpPr>
              <a:spLocks noChangeArrowheads="1"/>
            </p:cNvSpPr>
            <p:nvPr/>
          </p:nvSpPr>
          <p:spPr bwMode="auto">
            <a:xfrm>
              <a:off x="17875775" y="9993313"/>
              <a:ext cx="4762" cy="49212"/>
            </a:xfrm>
            <a:custGeom>
              <a:avLst/>
              <a:gdLst>
                <a:gd name="T0" fmla="*/ 11 w 12"/>
                <a:gd name="T1" fmla="*/ 0 h 137"/>
                <a:gd name="T2" fmla="*/ 0 w 12"/>
                <a:gd name="T3" fmla="*/ 11 h 137"/>
                <a:gd name="T4" fmla="*/ 0 w 12"/>
                <a:gd name="T5" fmla="*/ 125 h 137"/>
                <a:gd name="T6" fmla="*/ 0 w 12"/>
                <a:gd name="T7" fmla="*/ 114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4"/>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1" name="Freeform 5089">
              <a:extLst>
                <a:ext uri="{FF2B5EF4-FFF2-40B4-BE49-F238E27FC236}">
                  <a16:creationId xmlns:a16="http://schemas.microsoft.com/office/drawing/2014/main" id="{5C85FD63-8391-403D-77A4-5C7ABD769149}"/>
                </a:ext>
              </a:extLst>
            </p:cNvPr>
            <p:cNvSpPr>
              <a:spLocks noChangeArrowheads="1"/>
            </p:cNvSpPr>
            <p:nvPr/>
          </p:nvSpPr>
          <p:spPr bwMode="auto">
            <a:xfrm>
              <a:off x="17875775" y="9993313"/>
              <a:ext cx="4762" cy="49212"/>
            </a:xfrm>
            <a:custGeom>
              <a:avLst/>
              <a:gdLst>
                <a:gd name="T0" fmla="*/ 11 w 12"/>
                <a:gd name="T1" fmla="*/ 0 h 137"/>
                <a:gd name="T2" fmla="*/ 0 w 12"/>
                <a:gd name="T3" fmla="*/ 11 h 137"/>
                <a:gd name="T4" fmla="*/ 0 w 12"/>
                <a:gd name="T5" fmla="*/ 125 h 137"/>
                <a:gd name="T6" fmla="*/ 0 w 12"/>
                <a:gd name="T7" fmla="*/ 114 h 137"/>
                <a:gd name="T8" fmla="*/ 0 w 12"/>
                <a:gd name="T9" fmla="*/ 136 h 137"/>
                <a:gd name="T10" fmla="*/ 11 w 12"/>
                <a:gd name="T11" fmla="*/ 136 h 137"/>
                <a:gd name="T12" fmla="*/ 11 w 12"/>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11" y="0"/>
                  </a:moveTo>
                  <a:lnTo>
                    <a:pt x="0" y="11"/>
                  </a:lnTo>
                  <a:lnTo>
                    <a:pt x="0" y="125"/>
                  </a:lnTo>
                  <a:lnTo>
                    <a:pt x="0" y="114"/>
                  </a:lnTo>
                  <a:lnTo>
                    <a:pt x="0" y="136"/>
                  </a:lnTo>
                  <a:lnTo>
                    <a:pt x="11" y="136"/>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2" name="Freeform 5090">
              <a:extLst>
                <a:ext uri="{FF2B5EF4-FFF2-40B4-BE49-F238E27FC236}">
                  <a16:creationId xmlns:a16="http://schemas.microsoft.com/office/drawing/2014/main" id="{71D2A36E-B09D-E0DB-E14C-F173E645E3D6}"/>
                </a:ext>
              </a:extLst>
            </p:cNvPr>
            <p:cNvSpPr>
              <a:spLocks noChangeArrowheads="1"/>
            </p:cNvSpPr>
            <p:nvPr/>
          </p:nvSpPr>
          <p:spPr bwMode="auto">
            <a:xfrm>
              <a:off x="17878950" y="8453439"/>
              <a:ext cx="1585809" cy="1590675"/>
            </a:xfrm>
            <a:custGeom>
              <a:avLst/>
              <a:gdLst>
                <a:gd name="T0" fmla="*/ 4404 w 4405"/>
                <a:gd name="T1" fmla="*/ 0 h 4417"/>
                <a:gd name="T2" fmla="*/ 4223 w 4405"/>
                <a:gd name="T3" fmla="*/ 57 h 4417"/>
                <a:gd name="T4" fmla="*/ 0 w 4405"/>
                <a:gd name="T5" fmla="*/ 4280 h 4417"/>
                <a:gd name="T6" fmla="*/ 0 w 4405"/>
                <a:gd name="T7" fmla="*/ 4416 h 4417"/>
                <a:gd name="T8" fmla="*/ 4404 w 4405"/>
                <a:gd name="T9" fmla="*/ 0 h 4417"/>
              </a:gdLst>
              <a:ahLst/>
              <a:cxnLst>
                <a:cxn ang="0">
                  <a:pos x="T0" y="T1"/>
                </a:cxn>
                <a:cxn ang="0">
                  <a:pos x="T2" y="T3"/>
                </a:cxn>
                <a:cxn ang="0">
                  <a:pos x="T4" y="T5"/>
                </a:cxn>
                <a:cxn ang="0">
                  <a:pos x="T6" y="T7"/>
                </a:cxn>
                <a:cxn ang="0">
                  <a:pos x="T8" y="T9"/>
                </a:cxn>
              </a:cxnLst>
              <a:rect l="0" t="0" r="r" b="b"/>
              <a:pathLst>
                <a:path w="4405" h="4417">
                  <a:moveTo>
                    <a:pt x="4404" y="0"/>
                  </a:moveTo>
                  <a:lnTo>
                    <a:pt x="4223" y="57"/>
                  </a:lnTo>
                  <a:lnTo>
                    <a:pt x="0" y="4280"/>
                  </a:lnTo>
                  <a:lnTo>
                    <a:pt x="0" y="4416"/>
                  </a:lnTo>
                  <a:lnTo>
                    <a:pt x="440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3" name="Freeform 5091">
              <a:extLst>
                <a:ext uri="{FF2B5EF4-FFF2-40B4-BE49-F238E27FC236}">
                  <a16:creationId xmlns:a16="http://schemas.microsoft.com/office/drawing/2014/main" id="{3BF0F7AD-7746-BCA6-847B-E28D4F1C467E}"/>
                </a:ext>
              </a:extLst>
            </p:cNvPr>
            <p:cNvSpPr>
              <a:spLocks noChangeArrowheads="1"/>
            </p:cNvSpPr>
            <p:nvPr/>
          </p:nvSpPr>
          <p:spPr bwMode="auto">
            <a:xfrm>
              <a:off x="17878950" y="8453439"/>
              <a:ext cx="1585809" cy="1590675"/>
            </a:xfrm>
            <a:custGeom>
              <a:avLst/>
              <a:gdLst>
                <a:gd name="T0" fmla="*/ 4404 w 4405"/>
                <a:gd name="T1" fmla="*/ 0 h 4417"/>
                <a:gd name="T2" fmla="*/ 4223 w 4405"/>
                <a:gd name="T3" fmla="*/ 57 h 4417"/>
                <a:gd name="T4" fmla="*/ 0 w 4405"/>
                <a:gd name="T5" fmla="*/ 4280 h 4417"/>
                <a:gd name="T6" fmla="*/ 0 w 4405"/>
                <a:gd name="T7" fmla="*/ 4416 h 4417"/>
                <a:gd name="T8" fmla="*/ 4404 w 4405"/>
                <a:gd name="T9" fmla="*/ 0 h 4417"/>
              </a:gdLst>
              <a:ahLst/>
              <a:cxnLst>
                <a:cxn ang="0">
                  <a:pos x="T0" y="T1"/>
                </a:cxn>
                <a:cxn ang="0">
                  <a:pos x="T2" y="T3"/>
                </a:cxn>
                <a:cxn ang="0">
                  <a:pos x="T4" y="T5"/>
                </a:cxn>
                <a:cxn ang="0">
                  <a:pos x="T6" y="T7"/>
                </a:cxn>
                <a:cxn ang="0">
                  <a:pos x="T8" y="T9"/>
                </a:cxn>
              </a:cxnLst>
              <a:rect l="0" t="0" r="r" b="b"/>
              <a:pathLst>
                <a:path w="4405" h="4417">
                  <a:moveTo>
                    <a:pt x="4404" y="0"/>
                  </a:moveTo>
                  <a:lnTo>
                    <a:pt x="4223" y="57"/>
                  </a:lnTo>
                  <a:lnTo>
                    <a:pt x="0" y="4280"/>
                  </a:lnTo>
                  <a:lnTo>
                    <a:pt x="0" y="4416"/>
                  </a:lnTo>
                  <a:lnTo>
                    <a:pt x="440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4" name="Freeform 5092">
              <a:extLst>
                <a:ext uri="{FF2B5EF4-FFF2-40B4-BE49-F238E27FC236}">
                  <a16:creationId xmlns:a16="http://schemas.microsoft.com/office/drawing/2014/main" id="{54FD6B84-0B65-32F3-4EEF-115F7C555135}"/>
                </a:ext>
              </a:extLst>
            </p:cNvPr>
            <p:cNvSpPr>
              <a:spLocks noChangeArrowheads="1"/>
            </p:cNvSpPr>
            <p:nvPr/>
          </p:nvSpPr>
          <p:spPr bwMode="auto">
            <a:xfrm>
              <a:off x="19399676" y="8453439"/>
              <a:ext cx="69845" cy="20637"/>
            </a:xfrm>
            <a:custGeom>
              <a:avLst/>
              <a:gdLst>
                <a:gd name="T0" fmla="*/ 192 w 193"/>
                <a:gd name="T1" fmla="*/ 0 h 58"/>
                <a:gd name="T2" fmla="*/ 11 w 193"/>
                <a:gd name="T3" fmla="*/ 46 h 58"/>
                <a:gd name="T4" fmla="*/ 0 w 193"/>
                <a:gd name="T5" fmla="*/ 57 h 58"/>
                <a:gd name="T6" fmla="*/ 181 w 193"/>
                <a:gd name="T7" fmla="*/ 0 h 58"/>
                <a:gd name="T8" fmla="*/ 192 w 193"/>
                <a:gd name="T9" fmla="*/ 0 h 58"/>
              </a:gdLst>
              <a:ahLst/>
              <a:cxnLst>
                <a:cxn ang="0">
                  <a:pos x="T0" y="T1"/>
                </a:cxn>
                <a:cxn ang="0">
                  <a:pos x="T2" y="T3"/>
                </a:cxn>
                <a:cxn ang="0">
                  <a:pos x="T4" y="T5"/>
                </a:cxn>
                <a:cxn ang="0">
                  <a:pos x="T6" y="T7"/>
                </a:cxn>
                <a:cxn ang="0">
                  <a:pos x="T8" y="T9"/>
                </a:cxn>
              </a:cxnLst>
              <a:rect l="0" t="0" r="r" b="b"/>
              <a:pathLst>
                <a:path w="193" h="58">
                  <a:moveTo>
                    <a:pt x="192" y="0"/>
                  </a:moveTo>
                  <a:lnTo>
                    <a:pt x="11" y="46"/>
                  </a:lnTo>
                  <a:lnTo>
                    <a:pt x="0" y="57"/>
                  </a:lnTo>
                  <a:lnTo>
                    <a:pt x="181" y="0"/>
                  </a:lnTo>
                  <a:lnTo>
                    <a:pt x="19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5" name="Freeform 5093">
              <a:extLst>
                <a:ext uri="{FF2B5EF4-FFF2-40B4-BE49-F238E27FC236}">
                  <a16:creationId xmlns:a16="http://schemas.microsoft.com/office/drawing/2014/main" id="{85316C1B-C1AD-3D77-0738-38337873EFC4}"/>
                </a:ext>
              </a:extLst>
            </p:cNvPr>
            <p:cNvSpPr>
              <a:spLocks noChangeArrowheads="1"/>
            </p:cNvSpPr>
            <p:nvPr/>
          </p:nvSpPr>
          <p:spPr bwMode="auto">
            <a:xfrm>
              <a:off x="19399676" y="8453439"/>
              <a:ext cx="69845" cy="20637"/>
            </a:xfrm>
            <a:custGeom>
              <a:avLst/>
              <a:gdLst>
                <a:gd name="T0" fmla="*/ 192 w 193"/>
                <a:gd name="T1" fmla="*/ 0 h 58"/>
                <a:gd name="T2" fmla="*/ 11 w 193"/>
                <a:gd name="T3" fmla="*/ 46 h 58"/>
                <a:gd name="T4" fmla="*/ 0 w 193"/>
                <a:gd name="T5" fmla="*/ 57 h 58"/>
                <a:gd name="T6" fmla="*/ 181 w 193"/>
                <a:gd name="T7" fmla="*/ 0 h 58"/>
                <a:gd name="T8" fmla="*/ 192 w 193"/>
                <a:gd name="T9" fmla="*/ 0 h 58"/>
              </a:gdLst>
              <a:ahLst/>
              <a:cxnLst>
                <a:cxn ang="0">
                  <a:pos x="T0" y="T1"/>
                </a:cxn>
                <a:cxn ang="0">
                  <a:pos x="T2" y="T3"/>
                </a:cxn>
                <a:cxn ang="0">
                  <a:pos x="T4" y="T5"/>
                </a:cxn>
                <a:cxn ang="0">
                  <a:pos x="T6" y="T7"/>
                </a:cxn>
                <a:cxn ang="0">
                  <a:pos x="T8" y="T9"/>
                </a:cxn>
              </a:cxnLst>
              <a:rect l="0" t="0" r="r" b="b"/>
              <a:pathLst>
                <a:path w="193" h="58">
                  <a:moveTo>
                    <a:pt x="192" y="0"/>
                  </a:moveTo>
                  <a:lnTo>
                    <a:pt x="11" y="46"/>
                  </a:lnTo>
                  <a:lnTo>
                    <a:pt x="0" y="57"/>
                  </a:lnTo>
                  <a:lnTo>
                    <a:pt x="181" y="0"/>
                  </a:lnTo>
                  <a:lnTo>
                    <a:pt x="19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6" name="Freeform 5094">
              <a:extLst>
                <a:ext uri="{FF2B5EF4-FFF2-40B4-BE49-F238E27FC236}">
                  <a16:creationId xmlns:a16="http://schemas.microsoft.com/office/drawing/2014/main" id="{429C7C54-C480-4225-3106-10CA0DB45D11}"/>
                </a:ext>
              </a:extLst>
            </p:cNvPr>
            <p:cNvSpPr>
              <a:spLocks noChangeArrowheads="1"/>
            </p:cNvSpPr>
            <p:nvPr/>
          </p:nvSpPr>
          <p:spPr bwMode="auto">
            <a:xfrm>
              <a:off x="17875775" y="10034588"/>
              <a:ext cx="1587" cy="12700"/>
            </a:xfrm>
            <a:custGeom>
              <a:avLst/>
              <a:gdLst>
                <a:gd name="T0" fmla="*/ 0 w 1"/>
                <a:gd name="T1" fmla="*/ 0 h 35"/>
                <a:gd name="T2" fmla="*/ 0 w 1"/>
                <a:gd name="T3" fmla="*/ 11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7" name="Freeform 5095">
              <a:extLst>
                <a:ext uri="{FF2B5EF4-FFF2-40B4-BE49-F238E27FC236}">
                  <a16:creationId xmlns:a16="http://schemas.microsoft.com/office/drawing/2014/main" id="{C35C001F-D0A6-23A5-8D08-4688313377A9}"/>
                </a:ext>
              </a:extLst>
            </p:cNvPr>
            <p:cNvSpPr>
              <a:spLocks noChangeArrowheads="1"/>
            </p:cNvSpPr>
            <p:nvPr/>
          </p:nvSpPr>
          <p:spPr bwMode="auto">
            <a:xfrm>
              <a:off x="17875775" y="10034588"/>
              <a:ext cx="1587" cy="12700"/>
            </a:xfrm>
            <a:custGeom>
              <a:avLst/>
              <a:gdLst>
                <a:gd name="T0" fmla="*/ 0 w 1"/>
                <a:gd name="T1" fmla="*/ 0 h 35"/>
                <a:gd name="T2" fmla="*/ 0 w 1"/>
                <a:gd name="T3" fmla="*/ 11 h 35"/>
                <a:gd name="T4" fmla="*/ 0 w 1"/>
                <a:gd name="T5" fmla="*/ 34 h 35"/>
                <a:gd name="T6" fmla="*/ 0 w 1"/>
                <a:gd name="T7" fmla="*/ 22 h 35"/>
                <a:gd name="T8" fmla="*/ 0 w 1"/>
                <a:gd name="T9" fmla="*/ 0 h 35"/>
              </a:gdLst>
              <a:ahLst/>
              <a:cxnLst>
                <a:cxn ang="0">
                  <a:pos x="T0" y="T1"/>
                </a:cxn>
                <a:cxn ang="0">
                  <a:pos x="T2" y="T3"/>
                </a:cxn>
                <a:cxn ang="0">
                  <a:pos x="T4" y="T5"/>
                </a:cxn>
                <a:cxn ang="0">
                  <a:pos x="T6" y="T7"/>
                </a:cxn>
                <a:cxn ang="0">
                  <a:pos x="T8" y="T9"/>
                </a:cxn>
              </a:cxnLst>
              <a:rect l="0" t="0" r="r" b="b"/>
              <a:pathLst>
                <a:path w="1" h="35">
                  <a:moveTo>
                    <a:pt x="0" y="0"/>
                  </a:moveTo>
                  <a:lnTo>
                    <a:pt x="0" y="11"/>
                  </a:lnTo>
                  <a:lnTo>
                    <a:pt x="0" y="34"/>
                  </a:lnTo>
                  <a:lnTo>
                    <a:pt x="0" y="2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8" name="Freeform 5096">
              <a:extLst>
                <a:ext uri="{FF2B5EF4-FFF2-40B4-BE49-F238E27FC236}">
                  <a16:creationId xmlns:a16="http://schemas.microsoft.com/office/drawing/2014/main" id="{F8C8E4B5-C4FE-ACE4-1ABB-D75CC839AFE1}"/>
                </a:ext>
              </a:extLst>
            </p:cNvPr>
            <p:cNvSpPr>
              <a:spLocks noChangeArrowheads="1"/>
            </p:cNvSpPr>
            <p:nvPr/>
          </p:nvSpPr>
          <p:spPr bwMode="auto">
            <a:xfrm>
              <a:off x="17875775" y="10112376"/>
              <a:ext cx="4762" cy="4763"/>
            </a:xfrm>
            <a:custGeom>
              <a:avLst/>
              <a:gdLst>
                <a:gd name="T0" fmla="*/ 0 w 12"/>
                <a:gd name="T1" fmla="*/ 0 h 13"/>
                <a:gd name="T2" fmla="*/ 0 w 12"/>
                <a:gd name="T3" fmla="*/ 12 h 13"/>
                <a:gd name="T4" fmla="*/ 11 w 12"/>
                <a:gd name="T5" fmla="*/ 0 h 13"/>
                <a:gd name="T6" fmla="*/ 11 w 12"/>
                <a:gd name="T7" fmla="*/ 0 h 13"/>
                <a:gd name="T8" fmla="*/ 0 w 12"/>
                <a:gd name="T9" fmla="*/ 0 h 13"/>
              </a:gdLst>
              <a:ahLst/>
              <a:cxnLst>
                <a:cxn ang="0">
                  <a:pos x="T0" y="T1"/>
                </a:cxn>
                <a:cxn ang="0">
                  <a:pos x="T2" y="T3"/>
                </a:cxn>
                <a:cxn ang="0">
                  <a:pos x="T4" y="T5"/>
                </a:cxn>
                <a:cxn ang="0">
                  <a:pos x="T6" y="T7"/>
                </a:cxn>
                <a:cxn ang="0">
                  <a:pos x="T8" y="T9"/>
                </a:cxn>
              </a:cxnLst>
              <a:rect l="0" t="0" r="r" b="b"/>
              <a:pathLst>
                <a:path w="12" h="13">
                  <a:moveTo>
                    <a:pt x="0" y="0"/>
                  </a:moveTo>
                  <a:lnTo>
                    <a:pt x="0" y="12"/>
                  </a:lnTo>
                  <a:lnTo>
                    <a:pt x="11" y="0"/>
                  </a:lnTo>
                  <a:lnTo>
                    <a:pt x="11" y="0"/>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9" name="Freeform 5097">
              <a:extLst>
                <a:ext uri="{FF2B5EF4-FFF2-40B4-BE49-F238E27FC236}">
                  <a16:creationId xmlns:a16="http://schemas.microsoft.com/office/drawing/2014/main" id="{9C9AD864-2CE6-BC6B-C6C3-565F6CBEC82D}"/>
                </a:ext>
              </a:extLst>
            </p:cNvPr>
            <p:cNvSpPr>
              <a:spLocks noChangeArrowheads="1"/>
            </p:cNvSpPr>
            <p:nvPr/>
          </p:nvSpPr>
          <p:spPr bwMode="auto">
            <a:xfrm>
              <a:off x="17875775" y="10112376"/>
              <a:ext cx="4762" cy="4763"/>
            </a:xfrm>
            <a:custGeom>
              <a:avLst/>
              <a:gdLst>
                <a:gd name="T0" fmla="*/ 0 w 12"/>
                <a:gd name="T1" fmla="*/ 0 h 13"/>
                <a:gd name="T2" fmla="*/ 0 w 12"/>
                <a:gd name="T3" fmla="*/ 12 h 13"/>
                <a:gd name="T4" fmla="*/ 11 w 12"/>
                <a:gd name="T5" fmla="*/ 0 h 13"/>
                <a:gd name="T6" fmla="*/ 11 w 12"/>
                <a:gd name="T7" fmla="*/ 0 h 13"/>
                <a:gd name="T8" fmla="*/ 0 w 12"/>
                <a:gd name="T9" fmla="*/ 0 h 13"/>
              </a:gdLst>
              <a:ahLst/>
              <a:cxnLst>
                <a:cxn ang="0">
                  <a:pos x="T0" y="T1"/>
                </a:cxn>
                <a:cxn ang="0">
                  <a:pos x="T2" y="T3"/>
                </a:cxn>
                <a:cxn ang="0">
                  <a:pos x="T4" y="T5"/>
                </a:cxn>
                <a:cxn ang="0">
                  <a:pos x="T6" y="T7"/>
                </a:cxn>
                <a:cxn ang="0">
                  <a:pos x="T8" y="T9"/>
                </a:cxn>
              </a:cxnLst>
              <a:rect l="0" t="0" r="r" b="b"/>
              <a:pathLst>
                <a:path w="12" h="13">
                  <a:moveTo>
                    <a:pt x="0" y="0"/>
                  </a:moveTo>
                  <a:lnTo>
                    <a:pt x="0" y="12"/>
                  </a:lnTo>
                  <a:lnTo>
                    <a:pt x="11" y="0"/>
                  </a:lnTo>
                  <a:lnTo>
                    <a:pt x="11" y="0"/>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0" name="Freeform 5098">
              <a:extLst>
                <a:ext uri="{FF2B5EF4-FFF2-40B4-BE49-F238E27FC236}">
                  <a16:creationId xmlns:a16="http://schemas.microsoft.com/office/drawing/2014/main" id="{59D215DB-9A60-38FE-BE19-E25F32B79DAA}"/>
                </a:ext>
              </a:extLst>
            </p:cNvPr>
            <p:cNvSpPr>
              <a:spLocks noChangeArrowheads="1"/>
            </p:cNvSpPr>
            <p:nvPr/>
          </p:nvSpPr>
          <p:spPr bwMode="auto">
            <a:xfrm>
              <a:off x="17875775" y="10086975"/>
              <a:ext cx="4762" cy="25400"/>
            </a:xfrm>
            <a:custGeom>
              <a:avLst/>
              <a:gdLst>
                <a:gd name="T0" fmla="*/ 11 w 12"/>
                <a:gd name="T1" fmla="*/ 0 h 69"/>
                <a:gd name="T2" fmla="*/ 0 w 12"/>
                <a:gd name="T3" fmla="*/ 11 h 69"/>
                <a:gd name="T4" fmla="*/ 0 w 12"/>
                <a:gd name="T5" fmla="*/ 68 h 69"/>
                <a:gd name="T6" fmla="*/ 11 w 12"/>
                <a:gd name="T7" fmla="*/ 68 h 69"/>
                <a:gd name="T8" fmla="*/ 11 w 12"/>
                <a:gd name="T9" fmla="*/ 0 h 69"/>
              </a:gdLst>
              <a:ahLst/>
              <a:cxnLst>
                <a:cxn ang="0">
                  <a:pos x="T0" y="T1"/>
                </a:cxn>
                <a:cxn ang="0">
                  <a:pos x="T2" y="T3"/>
                </a:cxn>
                <a:cxn ang="0">
                  <a:pos x="T4" y="T5"/>
                </a:cxn>
                <a:cxn ang="0">
                  <a:pos x="T6" y="T7"/>
                </a:cxn>
                <a:cxn ang="0">
                  <a:pos x="T8" y="T9"/>
                </a:cxn>
              </a:cxnLst>
              <a:rect l="0" t="0" r="r" b="b"/>
              <a:pathLst>
                <a:path w="12" h="69">
                  <a:moveTo>
                    <a:pt x="11" y="0"/>
                  </a:moveTo>
                  <a:lnTo>
                    <a:pt x="0" y="11"/>
                  </a:lnTo>
                  <a:lnTo>
                    <a:pt x="0" y="68"/>
                  </a:lnTo>
                  <a:lnTo>
                    <a:pt x="11" y="68"/>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1" name="Freeform 5099">
              <a:extLst>
                <a:ext uri="{FF2B5EF4-FFF2-40B4-BE49-F238E27FC236}">
                  <a16:creationId xmlns:a16="http://schemas.microsoft.com/office/drawing/2014/main" id="{EA8A363A-CCA7-FA0D-14E7-7111BD4DE471}"/>
                </a:ext>
              </a:extLst>
            </p:cNvPr>
            <p:cNvSpPr>
              <a:spLocks noChangeArrowheads="1"/>
            </p:cNvSpPr>
            <p:nvPr/>
          </p:nvSpPr>
          <p:spPr bwMode="auto">
            <a:xfrm>
              <a:off x="17875775" y="10086975"/>
              <a:ext cx="4762" cy="25400"/>
            </a:xfrm>
            <a:custGeom>
              <a:avLst/>
              <a:gdLst>
                <a:gd name="T0" fmla="*/ 11 w 12"/>
                <a:gd name="T1" fmla="*/ 0 h 69"/>
                <a:gd name="T2" fmla="*/ 0 w 12"/>
                <a:gd name="T3" fmla="*/ 11 h 69"/>
                <a:gd name="T4" fmla="*/ 0 w 12"/>
                <a:gd name="T5" fmla="*/ 68 h 69"/>
                <a:gd name="T6" fmla="*/ 11 w 12"/>
                <a:gd name="T7" fmla="*/ 68 h 69"/>
                <a:gd name="T8" fmla="*/ 11 w 12"/>
                <a:gd name="T9" fmla="*/ 0 h 69"/>
              </a:gdLst>
              <a:ahLst/>
              <a:cxnLst>
                <a:cxn ang="0">
                  <a:pos x="T0" y="T1"/>
                </a:cxn>
                <a:cxn ang="0">
                  <a:pos x="T2" y="T3"/>
                </a:cxn>
                <a:cxn ang="0">
                  <a:pos x="T4" y="T5"/>
                </a:cxn>
                <a:cxn ang="0">
                  <a:pos x="T6" y="T7"/>
                </a:cxn>
                <a:cxn ang="0">
                  <a:pos x="T8" y="T9"/>
                </a:cxn>
              </a:cxnLst>
              <a:rect l="0" t="0" r="r" b="b"/>
              <a:pathLst>
                <a:path w="12" h="69">
                  <a:moveTo>
                    <a:pt x="11" y="0"/>
                  </a:moveTo>
                  <a:lnTo>
                    <a:pt x="0" y="11"/>
                  </a:lnTo>
                  <a:lnTo>
                    <a:pt x="0" y="68"/>
                  </a:lnTo>
                  <a:lnTo>
                    <a:pt x="11" y="68"/>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2" name="Freeform 5100">
              <a:extLst>
                <a:ext uri="{FF2B5EF4-FFF2-40B4-BE49-F238E27FC236}">
                  <a16:creationId xmlns:a16="http://schemas.microsoft.com/office/drawing/2014/main" id="{ABB0F294-AF08-A688-A27A-A031B6EC593C}"/>
                </a:ext>
              </a:extLst>
            </p:cNvPr>
            <p:cNvSpPr>
              <a:spLocks noChangeArrowheads="1"/>
            </p:cNvSpPr>
            <p:nvPr/>
          </p:nvSpPr>
          <p:spPr bwMode="auto">
            <a:xfrm>
              <a:off x="17878950" y="8415339"/>
              <a:ext cx="1715975" cy="1697037"/>
            </a:xfrm>
            <a:custGeom>
              <a:avLst/>
              <a:gdLst>
                <a:gd name="T0" fmla="*/ 4767 w 4768"/>
                <a:gd name="T1" fmla="*/ 0 h 4712"/>
                <a:gd name="T2" fmla="*/ 4586 w 4768"/>
                <a:gd name="T3" fmla="*/ 57 h 4712"/>
                <a:gd name="T4" fmla="*/ 0 w 4768"/>
                <a:gd name="T5" fmla="*/ 4643 h 4712"/>
                <a:gd name="T6" fmla="*/ 0 w 4768"/>
                <a:gd name="T7" fmla="*/ 4711 h 4712"/>
                <a:gd name="T8" fmla="*/ 0 w 4768"/>
                <a:gd name="T9" fmla="*/ 4711 h 4712"/>
                <a:gd name="T10" fmla="*/ 68 w 4768"/>
                <a:gd name="T11" fmla="*/ 4700 h 4712"/>
                <a:gd name="T12" fmla="*/ 4767 w 4768"/>
                <a:gd name="T13" fmla="*/ 0 h 4712"/>
              </a:gdLst>
              <a:ahLst/>
              <a:cxnLst>
                <a:cxn ang="0">
                  <a:pos x="T0" y="T1"/>
                </a:cxn>
                <a:cxn ang="0">
                  <a:pos x="T2" y="T3"/>
                </a:cxn>
                <a:cxn ang="0">
                  <a:pos x="T4" y="T5"/>
                </a:cxn>
                <a:cxn ang="0">
                  <a:pos x="T6" y="T7"/>
                </a:cxn>
                <a:cxn ang="0">
                  <a:pos x="T8" y="T9"/>
                </a:cxn>
                <a:cxn ang="0">
                  <a:pos x="T10" y="T11"/>
                </a:cxn>
                <a:cxn ang="0">
                  <a:pos x="T12" y="T13"/>
                </a:cxn>
              </a:cxnLst>
              <a:rect l="0" t="0" r="r" b="b"/>
              <a:pathLst>
                <a:path w="4768" h="4712">
                  <a:moveTo>
                    <a:pt x="4767" y="0"/>
                  </a:moveTo>
                  <a:lnTo>
                    <a:pt x="4586" y="57"/>
                  </a:lnTo>
                  <a:lnTo>
                    <a:pt x="0" y="4643"/>
                  </a:lnTo>
                  <a:lnTo>
                    <a:pt x="0" y="4711"/>
                  </a:lnTo>
                  <a:lnTo>
                    <a:pt x="0" y="4711"/>
                  </a:lnTo>
                  <a:lnTo>
                    <a:pt x="68" y="4700"/>
                  </a:lnTo>
                  <a:lnTo>
                    <a:pt x="476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3" name="Freeform 5101">
              <a:extLst>
                <a:ext uri="{FF2B5EF4-FFF2-40B4-BE49-F238E27FC236}">
                  <a16:creationId xmlns:a16="http://schemas.microsoft.com/office/drawing/2014/main" id="{3FB6A10F-4FF5-66D7-CA64-C1443217FCD9}"/>
                </a:ext>
              </a:extLst>
            </p:cNvPr>
            <p:cNvSpPr>
              <a:spLocks noChangeArrowheads="1"/>
            </p:cNvSpPr>
            <p:nvPr/>
          </p:nvSpPr>
          <p:spPr bwMode="auto">
            <a:xfrm>
              <a:off x="17878950" y="8415339"/>
              <a:ext cx="1715975" cy="1697037"/>
            </a:xfrm>
            <a:custGeom>
              <a:avLst/>
              <a:gdLst>
                <a:gd name="T0" fmla="*/ 4767 w 4768"/>
                <a:gd name="T1" fmla="*/ 0 h 4712"/>
                <a:gd name="T2" fmla="*/ 4586 w 4768"/>
                <a:gd name="T3" fmla="*/ 57 h 4712"/>
                <a:gd name="T4" fmla="*/ 0 w 4768"/>
                <a:gd name="T5" fmla="*/ 4643 h 4712"/>
                <a:gd name="T6" fmla="*/ 0 w 4768"/>
                <a:gd name="T7" fmla="*/ 4711 h 4712"/>
                <a:gd name="T8" fmla="*/ 0 w 4768"/>
                <a:gd name="T9" fmla="*/ 4711 h 4712"/>
                <a:gd name="T10" fmla="*/ 68 w 4768"/>
                <a:gd name="T11" fmla="*/ 4700 h 4712"/>
                <a:gd name="T12" fmla="*/ 4767 w 4768"/>
                <a:gd name="T13" fmla="*/ 0 h 4712"/>
              </a:gdLst>
              <a:ahLst/>
              <a:cxnLst>
                <a:cxn ang="0">
                  <a:pos x="T0" y="T1"/>
                </a:cxn>
                <a:cxn ang="0">
                  <a:pos x="T2" y="T3"/>
                </a:cxn>
                <a:cxn ang="0">
                  <a:pos x="T4" y="T5"/>
                </a:cxn>
                <a:cxn ang="0">
                  <a:pos x="T6" y="T7"/>
                </a:cxn>
                <a:cxn ang="0">
                  <a:pos x="T8" y="T9"/>
                </a:cxn>
                <a:cxn ang="0">
                  <a:pos x="T10" y="T11"/>
                </a:cxn>
                <a:cxn ang="0">
                  <a:pos x="T12" y="T13"/>
                </a:cxn>
              </a:cxnLst>
              <a:rect l="0" t="0" r="r" b="b"/>
              <a:pathLst>
                <a:path w="4768" h="4712">
                  <a:moveTo>
                    <a:pt x="4767" y="0"/>
                  </a:moveTo>
                  <a:lnTo>
                    <a:pt x="4586" y="57"/>
                  </a:lnTo>
                  <a:lnTo>
                    <a:pt x="0" y="4643"/>
                  </a:lnTo>
                  <a:lnTo>
                    <a:pt x="0" y="4711"/>
                  </a:lnTo>
                  <a:lnTo>
                    <a:pt x="0" y="4711"/>
                  </a:lnTo>
                  <a:lnTo>
                    <a:pt x="68" y="4700"/>
                  </a:lnTo>
                  <a:lnTo>
                    <a:pt x="476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4" name="Freeform 5102">
              <a:extLst>
                <a:ext uri="{FF2B5EF4-FFF2-40B4-BE49-F238E27FC236}">
                  <a16:creationId xmlns:a16="http://schemas.microsoft.com/office/drawing/2014/main" id="{02A39DF0-42C9-58FD-82E4-52E14CB95E4C}"/>
                </a:ext>
              </a:extLst>
            </p:cNvPr>
            <p:cNvSpPr>
              <a:spLocks noChangeArrowheads="1"/>
            </p:cNvSpPr>
            <p:nvPr/>
          </p:nvSpPr>
          <p:spPr bwMode="auto">
            <a:xfrm>
              <a:off x="19529843" y="8415339"/>
              <a:ext cx="65083" cy="20637"/>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5" name="Freeform 5103">
              <a:extLst>
                <a:ext uri="{FF2B5EF4-FFF2-40B4-BE49-F238E27FC236}">
                  <a16:creationId xmlns:a16="http://schemas.microsoft.com/office/drawing/2014/main" id="{DB6CAA69-6CD1-55A5-CED0-B25B5EF9CB3A}"/>
                </a:ext>
              </a:extLst>
            </p:cNvPr>
            <p:cNvSpPr>
              <a:spLocks noChangeArrowheads="1"/>
            </p:cNvSpPr>
            <p:nvPr/>
          </p:nvSpPr>
          <p:spPr bwMode="auto">
            <a:xfrm>
              <a:off x="19529843" y="8415339"/>
              <a:ext cx="65083" cy="20637"/>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6" name="Freeform 5104">
              <a:extLst>
                <a:ext uri="{FF2B5EF4-FFF2-40B4-BE49-F238E27FC236}">
                  <a16:creationId xmlns:a16="http://schemas.microsoft.com/office/drawing/2014/main" id="{41DD5A38-3591-4E4F-EAF3-222E88F1CD3C}"/>
                </a:ext>
              </a:extLst>
            </p:cNvPr>
            <p:cNvSpPr>
              <a:spLocks noChangeArrowheads="1"/>
            </p:cNvSpPr>
            <p:nvPr/>
          </p:nvSpPr>
          <p:spPr bwMode="auto">
            <a:xfrm>
              <a:off x="17969431" y="8378825"/>
              <a:ext cx="1754074" cy="1708150"/>
            </a:xfrm>
            <a:custGeom>
              <a:avLst/>
              <a:gdLst>
                <a:gd name="T0" fmla="*/ 4870 w 4871"/>
                <a:gd name="T1" fmla="*/ 0 h 4746"/>
                <a:gd name="T2" fmla="*/ 4688 w 4871"/>
                <a:gd name="T3" fmla="*/ 57 h 4746"/>
                <a:gd name="T4" fmla="*/ 0 w 4871"/>
                <a:gd name="T5" fmla="*/ 4745 h 4746"/>
                <a:gd name="T6" fmla="*/ 182 w 4871"/>
                <a:gd name="T7" fmla="*/ 4700 h 4746"/>
                <a:gd name="T8" fmla="*/ 4870 w 4871"/>
                <a:gd name="T9" fmla="*/ 0 h 4746"/>
              </a:gdLst>
              <a:ahLst/>
              <a:cxnLst>
                <a:cxn ang="0">
                  <a:pos x="T0" y="T1"/>
                </a:cxn>
                <a:cxn ang="0">
                  <a:pos x="T2" y="T3"/>
                </a:cxn>
                <a:cxn ang="0">
                  <a:pos x="T4" y="T5"/>
                </a:cxn>
                <a:cxn ang="0">
                  <a:pos x="T6" y="T7"/>
                </a:cxn>
                <a:cxn ang="0">
                  <a:pos x="T8" y="T9"/>
                </a:cxn>
              </a:cxnLst>
              <a:rect l="0" t="0" r="r" b="b"/>
              <a:pathLst>
                <a:path w="4871" h="4746">
                  <a:moveTo>
                    <a:pt x="4870" y="0"/>
                  </a:moveTo>
                  <a:lnTo>
                    <a:pt x="4688" y="57"/>
                  </a:lnTo>
                  <a:lnTo>
                    <a:pt x="0" y="4745"/>
                  </a:lnTo>
                  <a:lnTo>
                    <a:pt x="182" y="4700"/>
                  </a:lnTo>
                  <a:lnTo>
                    <a:pt x="48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7" name="Freeform 5105">
              <a:extLst>
                <a:ext uri="{FF2B5EF4-FFF2-40B4-BE49-F238E27FC236}">
                  <a16:creationId xmlns:a16="http://schemas.microsoft.com/office/drawing/2014/main" id="{C106D98B-D65F-03A1-E99E-79B621E8BBEE}"/>
                </a:ext>
              </a:extLst>
            </p:cNvPr>
            <p:cNvSpPr>
              <a:spLocks noChangeArrowheads="1"/>
            </p:cNvSpPr>
            <p:nvPr/>
          </p:nvSpPr>
          <p:spPr bwMode="auto">
            <a:xfrm>
              <a:off x="17969431" y="8378825"/>
              <a:ext cx="1754074" cy="1708150"/>
            </a:xfrm>
            <a:custGeom>
              <a:avLst/>
              <a:gdLst>
                <a:gd name="T0" fmla="*/ 4870 w 4871"/>
                <a:gd name="T1" fmla="*/ 0 h 4746"/>
                <a:gd name="T2" fmla="*/ 4688 w 4871"/>
                <a:gd name="T3" fmla="*/ 57 h 4746"/>
                <a:gd name="T4" fmla="*/ 0 w 4871"/>
                <a:gd name="T5" fmla="*/ 4745 h 4746"/>
                <a:gd name="T6" fmla="*/ 182 w 4871"/>
                <a:gd name="T7" fmla="*/ 4700 h 4746"/>
                <a:gd name="T8" fmla="*/ 4870 w 4871"/>
                <a:gd name="T9" fmla="*/ 0 h 4746"/>
              </a:gdLst>
              <a:ahLst/>
              <a:cxnLst>
                <a:cxn ang="0">
                  <a:pos x="T0" y="T1"/>
                </a:cxn>
                <a:cxn ang="0">
                  <a:pos x="T2" y="T3"/>
                </a:cxn>
                <a:cxn ang="0">
                  <a:pos x="T4" y="T5"/>
                </a:cxn>
                <a:cxn ang="0">
                  <a:pos x="T6" y="T7"/>
                </a:cxn>
                <a:cxn ang="0">
                  <a:pos x="T8" y="T9"/>
                </a:cxn>
              </a:cxnLst>
              <a:rect l="0" t="0" r="r" b="b"/>
              <a:pathLst>
                <a:path w="4871" h="4746">
                  <a:moveTo>
                    <a:pt x="4870" y="0"/>
                  </a:moveTo>
                  <a:lnTo>
                    <a:pt x="4688" y="57"/>
                  </a:lnTo>
                  <a:lnTo>
                    <a:pt x="0" y="4745"/>
                  </a:lnTo>
                  <a:lnTo>
                    <a:pt x="182" y="4700"/>
                  </a:lnTo>
                  <a:lnTo>
                    <a:pt x="48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8" name="Freeform 5106">
              <a:extLst>
                <a:ext uri="{FF2B5EF4-FFF2-40B4-BE49-F238E27FC236}">
                  <a16:creationId xmlns:a16="http://schemas.microsoft.com/office/drawing/2014/main" id="{5982781F-77F1-27D0-443A-B0E85367D2F1}"/>
                </a:ext>
              </a:extLst>
            </p:cNvPr>
            <p:cNvSpPr>
              <a:spLocks noChangeArrowheads="1"/>
            </p:cNvSpPr>
            <p:nvPr/>
          </p:nvSpPr>
          <p:spPr bwMode="auto">
            <a:xfrm>
              <a:off x="19656834" y="8378825"/>
              <a:ext cx="69845" cy="20638"/>
            </a:xfrm>
            <a:custGeom>
              <a:avLst/>
              <a:gdLst>
                <a:gd name="T0" fmla="*/ 194 w 195"/>
                <a:gd name="T1" fmla="*/ 0 h 58"/>
                <a:gd name="T2" fmla="*/ 0 w 195"/>
                <a:gd name="T3" fmla="*/ 57 h 58"/>
                <a:gd name="T4" fmla="*/ 0 w 195"/>
                <a:gd name="T5" fmla="*/ 57 h 58"/>
                <a:gd name="T6" fmla="*/ 182 w 195"/>
                <a:gd name="T7" fmla="*/ 0 h 58"/>
                <a:gd name="T8" fmla="*/ 194 w 195"/>
                <a:gd name="T9" fmla="*/ 0 h 58"/>
              </a:gdLst>
              <a:ahLst/>
              <a:cxnLst>
                <a:cxn ang="0">
                  <a:pos x="T0" y="T1"/>
                </a:cxn>
                <a:cxn ang="0">
                  <a:pos x="T2" y="T3"/>
                </a:cxn>
                <a:cxn ang="0">
                  <a:pos x="T4" y="T5"/>
                </a:cxn>
                <a:cxn ang="0">
                  <a:pos x="T6" y="T7"/>
                </a:cxn>
                <a:cxn ang="0">
                  <a:pos x="T8" y="T9"/>
                </a:cxn>
              </a:cxnLst>
              <a:rect l="0" t="0" r="r" b="b"/>
              <a:pathLst>
                <a:path w="195" h="58">
                  <a:moveTo>
                    <a:pt x="194" y="0"/>
                  </a:moveTo>
                  <a:lnTo>
                    <a:pt x="0" y="57"/>
                  </a:lnTo>
                  <a:lnTo>
                    <a:pt x="0" y="57"/>
                  </a:lnTo>
                  <a:lnTo>
                    <a:pt x="182" y="0"/>
                  </a:lnTo>
                  <a:lnTo>
                    <a:pt x="19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9" name="Freeform 5107">
              <a:extLst>
                <a:ext uri="{FF2B5EF4-FFF2-40B4-BE49-F238E27FC236}">
                  <a16:creationId xmlns:a16="http://schemas.microsoft.com/office/drawing/2014/main" id="{A894B590-D732-1C56-3B4F-9F12EB274384}"/>
                </a:ext>
              </a:extLst>
            </p:cNvPr>
            <p:cNvSpPr>
              <a:spLocks noChangeArrowheads="1"/>
            </p:cNvSpPr>
            <p:nvPr/>
          </p:nvSpPr>
          <p:spPr bwMode="auto">
            <a:xfrm>
              <a:off x="19656834" y="8378825"/>
              <a:ext cx="69845" cy="20638"/>
            </a:xfrm>
            <a:custGeom>
              <a:avLst/>
              <a:gdLst>
                <a:gd name="T0" fmla="*/ 194 w 195"/>
                <a:gd name="T1" fmla="*/ 0 h 58"/>
                <a:gd name="T2" fmla="*/ 0 w 195"/>
                <a:gd name="T3" fmla="*/ 57 h 58"/>
                <a:gd name="T4" fmla="*/ 0 w 195"/>
                <a:gd name="T5" fmla="*/ 57 h 58"/>
                <a:gd name="T6" fmla="*/ 182 w 195"/>
                <a:gd name="T7" fmla="*/ 0 h 58"/>
                <a:gd name="T8" fmla="*/ 194 w 195"/>
                <a:gd name="T9" fmla="*/ 0 h 58"/>
              </a:gdLst>
              <a:ahLst/>
              <a:cxnLst>
                <a:cxn ang="0">
                  <a:pos x="T0" y="T1"/>
                </a:cxn>
                <a:cxn ang="0">
                  <a:pos x="T2" y="T3"/>
                </a:cxn>
                <a:cxn ang="0">
                  <a:pos x="T4" y="T5"/>
                </a:cxn>
                <a:cxn ang="0">
                  <a:pos x="T6" y="T7"/>
                </a:cxn>
                <a:cxn ang="0">
                  <a:pos x="T8" y="T9"/>
                </a:cxn>
              </a:cxnLst>
              <a:rect l="0" t="0" r="r" b="b"/>
              <a:pathLst>
                <a:path w="195" h="58">
                  <a:moveTo>
                    <a:pt x="194" y="0"/>
                  </a:moveTo>
                  <a:lnTo>
                    <a:pt x="0" y="57"/>
                  </a:lnTo>
                  <a:lnTo>
                    <a:pt x="0" y="57"/>
                  </a:lnTo>
                  <a:lnTo>
                    <a:pt x="182" y="0"/>
                  </a:lnTo>
                  <a:lnTo>
                    <a:pt x="19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0" name="Freeform 5108">
              <a:extLst>
                <a:ext uri="{FF2B5EF4-FFF2-40B4-BE49-F238E27FC236}">
                  <a16:creationId xmlns:a16="http://schemas.microsoft.com/office/drawing/2014/main" id="{A5D208C6-DE8D-7103-D66A-6B780A9A97CD}"/>
                </a:ext>
              </a:extLst>
            </p:cNvPr>
            <p:cNvSpPr>
              <a:spLocks noChangeArrowheads="1"/>
            </p:cNvSpPr>
            <p:nvPr/>
          </p:nvSpPr>
          <p:spPr bwMode="auto">
            <a:xfrm>
              <a:off x="18094835" y="8342313"/>
              <a:ext cx="1757248" cy="1708150"/>
            </a:xfrm>
            <a:custGeom>
              <a:avLst/>
              <a:gdLst>
                <a:gd name="T0" fmla="*/ 4881 w 4882"/>
                <a:gd name="T1" fmla="*/ 0 h 4746"/>
                <a:gd name="T2" fmla="*/ 4700 w 4882"/>
                <a:gd name="T3" fmla="*/ 57 h 4746"/>
                <a:gd name="T4" fmla="*/ 0 w 4882"/>
                <a:gd name="T5" fmla="*/ 4745 h 4746"/>
                <a:gd name="T6" fmla="*/ 182 w 4882"/>
                <a:gd name="T7" fmla="*/ 4700 h 4746"/>
                <a:gd name="T8" fmla="*/ 4881 w 4882"/>
                <a:gd name="T9" fmla="*/ 0 h 4746"/>
              </a:gdLst>
              <a:ahLst/>
              <a:cxnLst>
                <a:cxn ang="0">
                  <a:pos x="T0" y="T1"/>
                </a:cxn>
                <a:cxn ang="0">
                  <a:pos x="T2" y="T3"/>
                </a:cxn>
                <a:cxn ang="0">
                  <a:pos x="T4" y="T5"/>
                </a:cxn>
                <a:cxn ang="0">
                  <a:pos x="T6" y="T7"/>
                </a:cxn>
                <a:cxn ang="0">
                  <a:pos x="T8" y="T9"/>
                </a:cxn>
              </a:cxnLst>
              <a:rect l="0" t="0" r="r" b="b"/>
              <a:pathLst>
                <a:path w="4882" h="4746">
                  <a:moveTo>
                    <a:pt x="4881" y="0"/>
                  </a:moveTo>
                  <a:lnTo>
                    <a:pt x="4700" y="57"/>
                  </a:lnTo>
                  <a:lnTo>
                    <a:pt x="0" y="4745"/>
                  </a:lnTo>
                  <a:lnTo>
                    <a:pt x="182" y="4700"/>
                  </a:lnTo>
                  <a:lnTo>
                    <a:pt x="488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1" name="Freeform 5109">
              <a:extLst>
                <a:ext uri="{FF2B5EF4-FFF2-40B4-BE49-F238E27FC236}">
                  <a16:creationId xmlns:a16="http://schemas.microsoft.com/office/drawing/2014/main" id="{E49641D2-B1E0-0CAC-4CAF-0F671A5492CA}"/>
                </a:ext>
              </a:extLst>
            </p:cNvPr>
            <p:cNvSpPr>
              <a:spLocks noChangeArrowheads="1"/>
            </p:cNvSpPr>
            <p:nvPr/>
          </p:nvSpPr>
          <p:spPr bwMode="auto">
            <a:xfrm>
              <a:off x="18094835" y="8342313"/>
              <a:ext cx="1757248" cy="1708150"/>
            </a:xfrm>
            <a:custGeom>
              <a:avLst/>
              <a:gdLst>
                <a:gd name="T0" fmla="*/ 4881 w 4882"/>
                <a:gd name="T1" fmla="*/ 0 h 4746"/>
                <a:gd name="T2" fmla="*/ 4700 w 4882"/>
                <a:gd name="T3" fmla="*/ 57 h 4746"/>
                <a:gd name="T4" fmla="*/ 0 w 4882"/>
                <a:gd name="T5" fmla="*/ 4745 h 4746"/>
                <a:gd name="T6" fmla="*/ 182 w 4882"/>
                <a:gd name="T7" fmla="*/ 4700 h 4746"/>
                <a:gd name="T8" fmla="*/ 4881 w 4882"/>
                <a:gd name="T9" fmla="*/ 0 h 4746"/>
              </a:gdLst>
              <a:ahLst/>
              <a:cxnLst>
                <a:cxn ang="0">
                  <a:pos x="T0" y="T1"/>
                </a:cxn>
                <a:cxn ang="0">
                  <a:pos x="T2" y="T3"/>
                </a:cxn>
                <a:cxn ang="0">
                  <a:pos x="T4" y="T5"/>
                </a:cxn>
                <a:cxn ang="0">
                  <a:pos x="T6" y="T7"/>
                </a:cxn>
                <a:cxn ang="0">
                  <a:pos x="T8" y="T9"/>
                </a:cxn>
              </a:cxnLst>
              <a:rect l="0" t="0" r="r" b="b"/>
              <a:pathLst>
                <a:path w="4882" h="4746">
                  <a:moveTo>
                    <a:pt x="4881" y="0"/>
                  </a:moveTo>
                  <a:lnTo>
                    <a:pt x="4700" y="57"/>
                  </a:lnTo>
                  <a:lnTo>
                    <a:pt x="0" y="4745"/>
                  </a:lnTo>
                  <a:lnTo>
                    <a:pt x="182" y="4700"/>
                  </a:lnTo>
                  <a:lnTo>
                    <a:pt x="488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2" name="Freeform 5110">
              <a:extLst>
                <a:ext uri="{FF2B5EF4-FFF2-40B4-BE49-F238E27FC236}">
                  <a16:creationId xmlns:a16="http://schemas.microsoft.com/office/drawing/2014/main" id="{BC8F6918-5323-D257-F26F-2DC43578FCBB}"/>
                </a:ext>
              </a:extLst>
            </p:cNvPr>
            <p:cNvSpPr>
              <a:spLocks noChangeArrowheads="1"/>
            </p:cNvSpPr>
            <p:nvPr/>
          </p:nvSpPr>
          <p:spPr bwMode="auto">
            <a:xfrm>
              <a:off x="19787001" y="8342314"/>
              <a:ext cx="65083" cy="20637"/>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3" name="Freeform 5111">
              <a:extLst>
                <a:ext uri="{FF2B5EF4-FFF2-40B4-BE49-F238E27FC236}">
                  <a16:creationId xmlns:a16="http://schemas.microsoft.com/office/drawing/2014/main" id="{757ECE81-ADE0-C73F-3B95-80AC432DD8AE}"/>
                </a:ext>
              </a:extLst>
            </p:cNvPr>
            <p:cNvSpPr>
              <a:spLocks noChangeArrowheads="1"/>
            </p:cNvSpPr>
            <p:nvPr/>
          </p:nvSpPr>
          <p:spPr bwMode="auto">
            <a:xfrm>
              <a:off x="19787001" y="8342314"/>
              <a:ext cx="65083" cy="20637"/>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4" name="Freeform 5112">
              <a:extLst>
                <a:ext uri="{FF2B5EF4-FFF2-40B4-BE49-F238E27FC236}">
                  <a16:creationId xmlns:a16="http://schemas.microsoft.com/office/drawing/2014/main" id="{0D98618A-F8C2-7ECC-794D-D4733369C96E}"/>
                </a:ext>
              </a:extLst>
            </p:cNvPr>
            <p:cNvSpPr>
              <a:spLocks noChangeArrowheads="1"/>
            </p:cNvSpPr>
            <p:nvPr/>
          </p:nvSpPr>
          <p:spPr bwMode="auto">
            <a:xfrm>
              <a:off x="18226589" y="8305800"/>
              <a:ext cx="1754074" cy="1708150"/>
            </a:xfrm>
            <a:custGeom>
              <a:avLst/>
              <a:gdLst>
                <a:gd name="T0" fmla="*/ 4870 w 4871"/>
                <a:gd name="T1" fmla="*/ 0 h 4747"/>
                <a:gd name="T2" fmla="*/ 4689 w 4871"/>
                <a:gd name="T3" fmla="*/ 57 h 4747"/>
                <a:gd name="T4" fmla="*/ 0 w 4871"/>
                <a:gd name="T5" fmla="*/ 4746 h 4747"/>
                <a:gd name="T6" fmla="*/ 182 w 4871"/>
                <a:gd name="T7" fmla="*/ 4700 h 4747"/>
                <a:gd name="T8" fmla="*/ 4870 w 4871"/>
                <a:gd name="T9" fmla="*/ 0 h 4747"/>
              </a:gdLst>
              <a:ahLst/>
              <a:cxnLst>
                <a:cxn ang="0">
                  <a:pos x="T0" y="T1"/>
                </a:cxn>
                <a:cxn ang="0">
                  <a:pos x="T2" y="T3"/>
                </a:cxn>
                <a:cxn ang="0">
                  <a:pos x="T4" y="T5"/>
                </a:cxn>
                <a:cxn ang="0">
                  <a:pos x="T6" y="T7"/>
                </a:cxn>
                <a:cxn ang="0">
                  <a:pos x="T8" y="T9"/>
                </a:cxn>
              </a:cxnLst>
              <a:rect l="0" t="0" r="r" b="b"/>
              <a:pathLst>
                <a:path w="4871" h="4747">
                  <a:moveTo>
                    <a:pt x="4870" y="0"/>
                  </a:moveTo>
                  <a:lnTo>
                    <a:pt x="4689" y="57"/>
                  </a:lnTo>
                  <a:lnTo>
                    <a:pt x="0" y="4746"/>
                  </a:lnTo>
                  <a:lnTo>
                    <a:pt x="182" y="4700"/>
                  </a:lnTo>
                  <a:lnTo>
                    <a:pt x="48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5" name="Freeform 5113">
              <a:extLst>
                <a:ext uri="{FF2B5EF4-FFF2-40B4-BE49-F238E27FC236}">
                  <a16:creationId xmlns:a16="http://schemas.microsoft.com/office/drawing/2014/main" id="{DAAFC29D-A6F5-2420-2E2A-43683464796C}"/>
                </a:ext>
              </a:extLst>
            </p:cNvPr>
            <p:cNvSpPr>
              <a:spLocks noChangeArrowheads="1"/>
            </p:cNvSpPr>
            <p:nvPr/>
          </p:nvSpPr>
          <p:spPr bwMode="auto">
            <a:xfrm>
              <a:off x="18226589" y="8305800"/>
              <a:ext cx="1754074" cy="1708150"/>
            </a:xfrm>
            <a:custGeom>
              <a:avLst/>
              <a:gdLst>
                <a:gd name="T0" fmla="*/ 4870 w 4871"/>
                <a:gd name="T1" fmla="*/ 0 h 4747"/>
                <a:gd name="T2" fmla="*/ 4689 w 4871"/>
                <a:gd name="T3" fmla="*/ 57 h 4747"/>
                <a:gd name="T4" fmla="*/ 0 w 4871"/>
                <a:gd name="T5" fmla="*/ 4746 h 4747"/>
                <a:gd name="T6" fmla="*/ 182 w 4871"/>
                <a:gd name="T7" fmla="*/ 4700 h 4747"/>
                <a:gd name="T8" fmla="*/ 4870 w 4871"/>
                <a:gd name="T9" fmla="*/ 0 h 4747"/>
              </a:gdLst>
              <a:ahLst/>
              <a:cxnLst>
                <a:cxn ang="0">
                  <a:pos x="T0" y="T1"/>
                </a:cxn>
                <a:cxn ang="0">
                  <a:pos x="T2" y="T3"/>
                </a:cxn>
                <a:cxn ang="0">
                  <a:pos x="T4" y="T5"/>
                </a:cxn>
                <a:cxn ang="0">
                  <a:pos x="T6" y="T7"/>
                </a:cxn>
                <a:cxn ang="0">
                  <a:pos x="T8" y="T9"/>
                </a:cxn>
              </a:cxnLst>
              <a:rect l="0" t="0" r="r" b="b"/>
              <a:pathLst>
                <a:path w="4871" h="4747">
                  <a:moveTo>
                    <a:pt x="4870" y="0"/>
                  </a:moveTo>
                  <a:lnTo>
                    <a:pt x="4689" y="57"/>
                  </a:lnTo>
                  <a:lnTo>
                    <a:pt x="0" y="4746"/>
                  </a:lnTo>
                  <a:lnTo>
                    <a:pt x="182" y="4700"/>
                  </a:lnTo>
                  <a:lnTo>
                    <a:pt x="48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6" name="Freeform 5114">
              <a:extLst>
                <a:ext uri="{FF2B5EF4-FFF2-40B4-BE49-F238E27FC236}">
                  <a16:creationId xmlns:a16="http://schemas.microsoft.com/office/drawing/2014/main" id="{434CD9B5-12FF-83E9-72DC-C8038780B6E2}"/>
                </a:ext>
              </a:extLst>
            </p:cNvPr>
            <p:cNvSpPr>
              <a:spLocks noChangeArrowheads="1"/>
            </p:cNvSpPr>
            <p:nvPr/>
          </p:nvSpPr>
          <p:spPr bwMode="auto">
            <a:xfrm>
              <a:off x="19913993" y="8305800"/>
              <a:ext cx="65083" cy="20638"/>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7" name="Freeform 5115">
              <a:extLst>
                <a:ext uri="{FF2B5EF4-FFF2-40B4-BE49-F238E27FC236}">
                  <a16:creationId xmlns:a16="http://schemas.microsoft.com/office/drawing/2014/main" id="{51182ADA-B739-BED6-C95A-C89F9B338FA1}"/>
                </a:ext>
              </a:extLst>
            </p:cNvPr>
            <p:cNvSpPr>
              <a:spLocks noChangeArrowheads="1"/>
            </p:cNvSpPr>
            <p:nvPr/>
          </p:nvSpPr>
          <p:spPr bwMode="auto">
            <a:xfrm>
              <a:off x="19913993" y="8305800"/>
              <a:ext cx="65083" cy="20638"/>
            </a:xfrm>
            <a:custGeom>
              <a:avLst/>
              <a:gdLst>
                <a:gd name="T0" fmla="*/ 181 w 182"/>
                <a:gd name="T1" fmla="*/ 0 h 58"/>
                <a:gd name="T2" fmla="*/ 0 w 182"/>
                <a:gd name="T3" fmla="*/ 57 h 58"/>
                <a:gd name="T4" fmla="*/ 0 w 182"/>
                <a:gd name="T5" fmla="*/ 57 h 58"/>
                <a:gd name="T6" fmla="*/ 181 w 182"/>
                <a:gd name="T7" fmla="*/ 0 h 58"/>
              </a:gdLst>
              <a:ahLst/>
              <a:cxnLst>
                <a:cxn ang="0">
                  <a:pos x="T0" y="T1"/>
                </a:cxn>
                <a:cxn ang="0">
                  <a:pos x="T2" y="T3"/>
                </a:cxn>
                <a:cxn ang="0">
                  <a:pos x="T4" y="T5"/>
                </a:cxn>
                <a:cxn ang="0">
                  <a:pos x="T6" y="T7"/>
                </a:cxn>
              </a:cxnLst>
              <a:rect l="0" t="0" r="r" b="b"/>
              <a:pathLst>
                <a:path w="182" h="58">
                  <a:moveTo>
                    <a:pt x="181" y="0"/>
                  </a:moveTo>
                  <a:lnTo>
                    <a:pt x="0" y="57"/>
                  </a:lnTo>
                  <a:lnTo>
                    <a:pt x="0" y="57"/>
                  </a:lnTo>
                  <a:lnTo>
                    <a:pt x="18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8" name="Freeform 5116">
              <a:extLst>
                <a:ext uri="{FF2B5EF4-FFF2-40B4-BE49-F238E27FC236}">
                  <a16:creationId xmlns:a16="http://schemas.microsoft.com/office/drawing/2014/main" id="{3157EF67-E540-A241-7133-0518F65B3BC8}"/>
                </a:ext>
              </a:extLst>
            </p:cNvPr>
            <p:cNvSpPr>
              <a:spLocks noChangeArrowheads="1"/>
            </p:cNvSpPr>
            <p:nvPr/>
          </p:nvSpPr>
          <p:spPr bwMode="auto">
            <a:xfrm>
              <a:off x="18353581" y="8269288"/>
              <a:ext cx="1757249" cy="1708150"/>
            </a:xfrm>
            <a:custGeom>
              <a:avLst/>
              <a:gdLst>
                <a:gd name="T0" fmla="*/ 4882 w 4883"/>
                <a:gd name="T1" fmla="*/ 0 h 4746"/>
                <a:gd name="T2" fmla="*/ 4689 w 4883"/>
                <a:gd name="T3" fmla="*/ 57 h 4746"/>
                <a:gd name="T4" fmla="*/ 0 w 4883"/>
                <a:gd name="T5" fmla="*/ 4745 h 4746"/>
                <a:gd name="T6" fmla="*/ 182 w 4883"/>
                <a:gd name="T7" fmla="*/ 4700 h 4746"/>
                <a:gd name="T8" fmla="*/ 4882 w 4883"/>
                <a:gd name="T9" fmla="*/ 0 h 4746"/>
              </a:gdLst>
              <a:ahLst/>
              <a:cxnLst>
                <a:cxn ang="0">
                  <a:pos x="T0" y="T1"/>
                </a:cxn>
                <a:cxn ang="0">
                  <a:pos x="T2" y="T3"/>
                </a:cxn>
                <a:cxn ang="0">
                  <a:pos x="T4" y="T5"/>
                </a:cxn>
                <a:cxn ang="0">
                  <a:pos x="T6" y="T7"/>
                </a:cxn>
                <a:cxn ang="0">
                  <a:pos x="T8" y="T9"/>
                </a:cxn>
              </a:cxnLst>
              <a:rect l="0" t="0" r="r" b="b"/>
              <a:pathLst>
                <a:path w="4883" h="4746">
                  <a:moveTo>
                    <a:pt x="4882" y="0"/>
                  </a:moveTo>
                  <a:lnTo>
                    <a:pt x="4689" y="57"/>
                  </a:lnTo>
                  <a:lnTo>
                    <a:pt x="0" y="4745"/>
                  </a:lnTo>
                  <a:lnTo>
                    <a:pt x="182" y="4700"/>
                  </a:lnTo>
                  <a:lnTo>
                    <a:pt x="488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9" name="Freeform 5117">
              <a:extLst>
                <a:ext uri="{FF2B5EF4-FFF2-40B4-BE49-F238E27FC236}">
                  <a16:creationId xmlns:a16="http://schemas.microsoft.com/office/drawing/2014/main" id="{A1F3DB37-3FBA-9ED0-4C72-9CDC466AF242}"/>
                </a:ext>
              </a:extLst>
            </p:cNvPr>
            <p:cNvSpPr>
              <a:spLocks noChangeArrowheads="1"/>
            </p:cNvSpPr>
            <p:nvPr/>
          </p:nvSpPr>
          <p:spPr bwMode="auto">
            <a:xfrm>
              <a:off x="18353581" y="8269288"/>
              <a:ext cx="1757249" cy="1708150"/>
            </a:xfrm>
            <a:custGeom>
              <a:avLst/>
              <a:gdLst>
                <a:gd name="T0" fmla="*/ 4882 w 4883"/>
                <a:gd name="T1" fmla="*/ 0 h 4746"/>
                <a:gd name="T2" fmla="*/ 4689 w 4883"/>
                <a:gd name="T3" fmla="*/ 57 h 4746"/>
                <a:gd name="T4" fmla="*/ 0 w 4883"/>
                <a:gd name="T5" fmla="*/ 4745 h 4746"/>
                <a:gd name="T6" fmla="*/ 182 w 4883"/>
                <a:gd name="T7" fmla="*/ 4700 h 4746"/>
                <a:gd name="T8" fmla="*/ 4882 w 4883"/>
                <a:gd name="T9" fmla="*/ 0 h 4746"/>
              </a:gdLst>
              <a:ahLst/>
              <a:cxnLst>
                <a:cxn ang="0">
                  <a:pos x="T0" y="T1"/>
                </a:cxn>
                <a:cxn ang="0">
                  <a:pos x="T2" y="T3"/>
                </a:cxn>
                <a:cxn ang="0">
                  <a:pos x="T4" y="T5"/>
                </a:cxn>
                <a:cxn ang="0">
                  <a:pos x="T6" y="T7"/>
                </a:cxn>
                <a:cxn ang="0">
                  <a:pos x="T8" y="T9"/>
                </a:cxn>
              </a:cxnLst>
              <a:rect l="0" t="0" r="r" b="b"/>
              <a:pathLst>
                <a:path w="4883" h="4746">
                  <a:moveTo>
                    <a:pt x="4882" y="0"/>
                  </a:moveTo>
                  <a:lnTo>
                    <a:pt x="4689" y="57"/>
                  </a:lnTo>
                  <a:lnTo>
                    <a:pt x="0" y="4745"/>
                  </a:lnTo>
                  <a:lnTo>
                    <a:pt x="182" y="4700"/>
                  </a:lnTo>
                  <a:lnTo>
                    <a:pt x="488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0" name="Freeform 5118">
              <a:extLst>
                <a:ext uri="{FF2B5EF4-FFF2-40B4-BE49-F238E27FC236}">
                  <a16:creationId xmlns:a16="http://schemas.microsoft.com/office/drawing/2014/main" id="{93547955-0A31-4684-EB50-FA44D1C5AE53}"/>
                </a:ext>
              </a:extLst>
            </p:cNvPr>
            <p:cNvSpPr>
              <a:spLocks noChangeArrowheads="1"/>
            </p:cNvSpPr>
            <p:nvPr/>
          </p:nvSpPr>
          <p:spPr bwMode="auto">
            <a:xfrm>
              <a:off x="20040984" y="8269289"/>
              <a:ext cx="69845" cy="20637"/>
            </a:xfrm>
            <a:custGeom>
              <a:avLst/>
              <a:gdLst>
                <a:gd name="T0" fmla="*/ 193 w 194"/>
                <a:gd name="T1" fmla="*/ 0 h 58"/>
                <a:gd name="T2" fmla="*/ 11 w 194"/>
                <a:gd name="T3" fmla="*/ 57 h 58"/>
                <a:gd name="T4" fmla="*/ 0 w 194"/>
                <a:gd name="T5" fmla="*/ 57 h 58"/>
                <a:gd name="T6" fmla="*/ 193 w 194"/>
                <a:gd name="T7" fmla="*/ 0 h 58"/>
              </a:gdLst>
              <a:ahLst/>
              <a:cxnLst>
                <a:cxn ang="0">
                  <a:pos x="T0" y="T1"/>
                </a:cxn>
                <a:cxn ang="0">
                  <a:pos x="T2" y="T3"/>
                </a:cxn>
                <a:cxn ang="0">
                  <a:pos x="T4" y="T5"/>
                </a:cxn>
                <a:cxn ang="0">
                  <a:pos x="T6" y="T7"/>
                </a:cxn>
              </a:cxnLst>
              <a:rect l="0" t="0" r="r" b="b"/>
              <a:pathLst>
                <a:path w="194" h="58">
                  <a:moveTo>
                    <a:pt x="193" y="0"/>
                  </a:moveTo>
                  <a:lnTo>
                    <a:pt x="11" y="57"/>
                  </a:lnTo>
                  <a:lnTo>
                    <a:pt x="0" y="57"/>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1" name="Freeform 5119">
              <a:extLst>
                <a:ext uri="{FF2B5EF4-FFF2-40B4-BE49-F238E27FC236}">
                  <a16:creationId xmlns:a16="http://schemas.microsoft.com/office/drawing/2014/main" id="{D5978714-C01D-E2AA-5A34-EAD658536E0A}"/>
                </a:ext>
              </a:extLst>
            </p:cNvPr>
            <p:cNvSpPr>
              <a:spLocks noChangeArrowheads="1"/>
            </p:cNvSpPr>
            <p:nvPr/>
          </p:nvSpPr>
          <p:spPr bwMode="auto">
            <a:xfrm>
              <a:off x="20040984" y="8269289"/>
              <a:ext cx="69845" cy="20637"/>
            </a:xfrm>
            <a:custGeom>
              <a:avLst/>
              <a:gdLst>
                <a:gd name="T0" fmla="*/ 193 w 194"/>
                <a:gd name="T1" fmla="*/ 0 h 58"/>
                <a:gd name="T2" fmla="*/ 11 w 194"/>
                <a:gd name="T3" fmla="*/ 57 h 58"/>
                <a:gd name="T4" fmla="*/ 0 w 194"/>
                <a:gd name="T5" fmla="*/ 57 h 58"/>
                <a:gd name="T6" fmla="*/ 193 w 194"/>
                <a:gd name="T7" fmla="*/ 0 h 58"/>
              </a:gdLst>
              <a:ahLst/>
              <a:cxnLst>
                <a:cxn ang="0">
                  <a:pos x="T0" y="T1"/>
                </a:cxn>
                <a:cxn ang="0">
                  <a:pos x="T2" y="T3"/>
                </a:cxn>
                <a:cxn ang="0">
                  <a:pos x="T4" y="T5"/>
                </a:cxn>
                <a:cxn ang="0">
                  <a:pos x="T6" y="T7"/>
                </a:cxn>
              </a:cxnLst>
              <a:rect l="0" t="0" r="r" b="b"/>
              <a:pathLst>
                <a:path w="194" h="58">
                  <a:moveTo>
                    <a:pt x="193" y="0"/>
                  </a:moveTo>
                  <a:lnTo>
                    <a:pt x="11" y="57"/>
                  </a:lnTo>
                  <a:lnTo>
                    <a:pt x="0" y="57"/>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2" name="Freeform 5120">
              <a:extLst>
                <a:ext uri="{FF2B5EF4-FFF2-40B4-BE49-F238E27FC236}">
                  <a16:creationId xmlns:a16="http://schemas.microsoft.com/office/drawing/2014/main" id="{FD4ECE05-7413-60E7-1C61-213D6399364E}"/>
                </a:ext>
              </a:extLst>
            </p:cNvPr>
            <p:cNvSpPr>
              <a:spLocks noChangeArrowheads="1"/>
            </p:cNvSpPr>
            <p:nvPr/>
          </p:nvSpPr>
          <p:spPr bwMode="auto">
            <a:xfrm>
              <a:off x="18478985" y="8235950"/>
              <a:ext cx="1757248" cy="1708150"/>
            </a:xfrm>
            <a:custGeom>
              <a:avLst/>
              <a:gdLst>
                <a:gd name="T0" fmla="*/ 4882 w 4883"/>
                <a:gd name="T1" fmla="*/ 0 h 4746"/>
                <a:gd name="T2" fmla="*/ 4700 w 4883"/>
                <a:gd name="T3" fmla="*/ 45 h 4746"/>
                <a:gd name="T4" fmla="*/ 0 w 4883"/>
                <a:gd name="T5" fmla="*/ 4745 h 4746"/>
                <a:gd name="T6" fmla="*/ 193 w 4883"/>
                <a:gd name="T7" fmla="*/ 4688 h 4746"/>
                <a:gd name="T8" fmla="*/ 4882 w 4883"/>
                <a:gd name="T9" fmla="*/ 0 h 4746"/>
              </a:gdLst>
              <a:ahLst/>
              <a:cxnLst>
                <a:cxn ang="0">
                  <a:pos x="T0" y="T1"/>
                </a:cxn>
                <a:cxn ang="0">
                  <a:pos x="T2" y="T3"/>
                </a:cxn>
                <a:cxn ang="0">
                  <a:pos x="T4" y="T5"/>
                </a:cxn>
                <a:cxn ang="0">
                  <a:pos x="T6" y="T7"/>
                </a:cxn>
                <a:cxn ang="0">
                  <a:pos x="T8" y="T9"/>
                </a:cxn>
              </a:cxnLst>
              <a:rect l="0" t="0" r="r" b="b"/>
              <a:pathLst>
                <a:path w="4883" h="4746">
                  <a:moveTo>
                    <a:pt x="4882" y="0"/>
                  </a:moveTo>
                  <a:lnTo>
                    <a:pt x="4700" y="45"/>
                  </a:lnTo>
                  <a:lnTo>
                    <a:pt x="0" y="4745"/>
                  </a:lnTo>
                  <a:lnTo>
                    <a:pt x="193" y="4688"/>
                  </a:lnTo>
                  <a:lnTo>
                    <a:pt x="488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3" name="Freeform 5121">
              <a:extLst>
                <a:ext uri="{FF2B5EF4-FFF2-40B4-BE49-F238E27FC236}">
                  <a16:creationId xmlns:a16="http://schemas.microsoft.com/office/drawing/2014/main" id="{C14D130B-7421-BC5D-628A-DE29A3F7B09F}"/>
                </a:ext>
              </a:extLst>
            </p:cNvPr>
            <p:cNvSpPr>
              <a:spLocks noChangeArrowheads="1"/>
            </p:cNvSpPr>
            <p:nvPr/>
          </p:nvSpPr>
          <p:spPr bwMode="auto">
            <a:xfrm>
              <a:off x="18478985" y="8235950"/>
              <a:ext cx="1757248" cy="1708150"/>
            </a:xfrm>
            <a:custGeom>
              <a:avLst/>
              <a:gdLst>
                <a:gd name="T0" fmla="*/ 4882 w 4883"/>
                <a:gd name="T1" fmla="*/ 0 h 4746"/>
                <a:gd name="T2" fmla="*/ 4700 w 4883"/>
                <a:gd name="T3" fmla="*/ 45 h 4746"/>
                <a:gd name="T4" fmla="*/ 0 w 4883"/>
                <a:gd name="T5" fmla="*/ 4745 h 4746"/>
                <a:gd name="T6" fmla="*/ 193 w 4883"/>
                <a:gd name="T7" fmla="*/ 4688 h 4746"/>
                <a:gd name="T8" fmla="*/ 4882 w 4883"/>
                <a:gd name="T9" fmla="*/ 0 h 4746"/>
              </a:gdLst>
              <a:ahLst/>
              <a:cxnLst>
                <a:cxn ang="0">
                  <a:pos x="T0" y="T1"/>
                </a:cxn>
                <a:cxn ang="0">
                  <a:pos x="T2" y="T3"/>
                </a:cxn>
                <a:cxn ang="0">
                  <a:pos x="T4" y="T5"/>
                </a:cxn>
                <a:cxn ang="0">
                  <a:pos x="T6" y="T7"/>
                </a:cxn>
                <a:cxn ang="0">
                  <a:pos x="T8" y="T9"/>
                </a:cxn>
              </a:cxnLst>
              <a:rect l="0" t="0" r="r" b="b"/>
              <a:pathLst>
                <a:path w="4883" h="4746">
                  <a:moveTo>
                    <a:pt x="4882" y="0"/>
                  </a:moveTo>
                  <a:lnTo>
                    <a:pt x="4700" y="45"/>
                  </a:lnTo>
                  <a:lnTo>
                    <a:pt x="0" y="4745"/>
                  </a:lnTo>
                  <a:lnTo>
                    <a:pt x="193" y="4688"/>
                  </a:lnTo>
                  <a:lnTo>
                    <a:pt x="488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4" name="Freeform 5122">
              <a:extLst>
                <a:ext uri="{FF2B5EF4-FFF2-40B4-BE49-F238E27FC236}">
                  <a16:creationId xmlns:a16="http://schemas.microsoft.com/office/drawing/2014/main" id="{9E73E8B5-3926-5163-E4F1-E9C225213524}"/>
                </a:ext>
              </a:extLst>
            </p:cNvPr>
            <p:cNvSpPr>
              <a:spLocks noChangeArrowheads="1"/>
            </p:cNvSpPr>
            <p:nvPr/>
          </p:nvSpPr>
          <p:spPr bwMode="auto">
            <a:xfrm>
              <a:off x="20171151" y="8232775"/>
              <a:ext cx="65083" cy="20638"/>
            </a:xfrm>
            <a:custGeom>
              <a:avLst/>
              <a:gdLst>
                <a:gd name="T0" fmla="*/ 182 w 183"/>
                <a:gd name="T1" fmla="*/ 0 h 58"/>
                <a:gd name="T2" fmla="*/ 0 w 183"/>
                <a:gd name="T3" fmla="*/ 57 h 58"/>
                <a:gd name="T4" fmla="*/ 0 w 183"/>
                <a:gd name="T5" fmla="*/ 57 h 58"/>
                <a:gd name="T6" fmla="*/ 182 w 183"/>
                <a:gd name="T7" fmla="*/ 12 h 58"/>
                <a:gd name="T8" fmla="*/ 182 w 183"/>
                <a:gd name="T9" fmla="*/ 0 h 58"/>
              </a:gdLst>
              <a:ahLst/>
              <a:cxnLst>
                <a:cxn ang="0">
                  <a:pos x="T0" y="T1"/>
                </a:cxn>
                <a:cxn ang="0">
                  <a:pos x="T2" y="T3"/>
                </a:cxn>
                <a:cxn ang="0">
                  <a:pos x="T4" y="T5"/>
                </a:cxn>
                <a:cxn ang="0">
                  <a:pos x="T6" y="T7"/>
                </a:cxn>
                <a:cxn ang="0">
                  <a:pos x="T8" y="T9"/>
                </a:cxn>
              </a:cxnLst>
              <a:rect l="0" t="0" r="r" b="b"/>
              <a:pathLst>
                <a:path w="183" h="58">
                  <a:moveTo>
                    <a:pt x="182" y="0"/>
                  </a:moveTo>
                  <a:lnTo>
                    <a:pt x="0" y="57"/>
                  </a:lnTo>
                  <a:lnTo>
                    <a:pt x="0" y="57"/>
                  </a:lnTo>
                  <a:lnTo>
                    <a:pt x="182" y="12"/>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5" name="Freeform 5123">
              <a:extLst>
                <a:ext uri="{FF2B5EF4-FFF2-40B4-BE49-F238E27FC236}">
                  <a16:creationId xmlns:a16="http://schemas.microsoft.com/office/drawing/2014/main" id="{ACF07300-E0FB-8BF3-2FDB-27367875118C}"/>
                </a:ext>
              </a:extLst>
            </p:cNvPr>
            <p:cNvSpPr>
              <a:spLocks noChangeArrowheads="1"/>
            </p:cNvSpPr>
            <p:nvPr/>
          </p:nvSpPr>
          <p:spPr bwMode="auto">
            <a:xfrm>
              <a:off x="20171151" y="8232775"/>
              <a:ext cx="65083" cy="20638"/>
            </a:xfrm>
            <a:custGeom>
              <a:avLst/>
              <a:gdLst>
                <a:gd name="T0" fmla="*/ 182 w 183"/>
                <a:gd name="T1" fmla="*/ 0 h 58"/>
                <a:gd name="T2" fmla="*/ 0 w 183"/>
                <a:gd name="T3" fmla="*/ 57 h 58"/>
                <a:gd name="T4" fmla="*/ 0 w 183"/>
                <a:gd name="T5" fmla="*/ 57 h 58"/>
                <a:gd name="T6" fmla="*/ 182 w 183"/>
                <a:gd name="T7" fmla="*/ 12 h 58"/>
                <a:gd name="T8" fmla="*/ 182 w 183"/>
                <a:gd name="T9" fmla="*/ 0 h 58"/>
              </a:gdLst>
              <a:ahLst/>
              <a:cxnLst>
                <a:cxn ang="0">
                  <a:pos x="T0" y="T1"/>
                </a:cxn>
                <a:cxn ang="0">
                  <a:pos x="T2" y="T3"/>
                </a:cxn>
                <a:cxn ang="0">
                  <a:pos x="T4" y="T5"/>
                </a:cxn>
                <a:cxn ang="0">
                  <a:pos x="T6" y="T7"/>
                </a:cxn>
                <a:cxn ang="0">
                  <a:pos x="T8" y="T9"/>
                </a:cxn>
              </a:cxnLst>
              <a:rect l="0" t="0" r="r" b="b"/>
              <a:pathLst>
                <a:path w="183" h="58">
                  <a:moveTo>
                    <a:pt x="182" y="0"/>
                  </a:moveTo>
                  <a:lnTo>
                    <a:pt x="0" y="57"/>
                  </a:lnTo>
                  <a:lnTo>
                    <a:pt x="0" y="57"/>
                  </a:lnTo>
                  <a:lnTo>
                    <a:pt x="182" y="12"/>
                  </a:lnTo>
                  <a:lnTo>
                    <a:pt x="18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6" name="Freeform 5124">
              <a:extLst>
                <a:ext uri="{FF2B5EF4-FFF2-40B4-BE49-F238E27FC236}">
                  <a16:creationId xmlns:a16="http://schemas.microsoft.com/office/drawing/2014/main" id="{F3277A33-F918-2E80-2442-700FB3F52157}"/>
                </a:ext>
              </a:extLst>
            </p:cNvPr>
            <p:cNvSpPr>
              <a:spLocks noChangeArrowheads="1"/>
            </p:cNvSpPr>
            <p:nvPr/>
          </p:nvSpPr>
          <p:spPr bwMode="auto">
            <a:xfrm>
              <a:off x="18610739" y="8199438"/>
              <a:ext cx="1754074" cy="1708150"/>
            </a:xfrm>
            <a:custGeom>
              <a:avLst/>
              <a:gdLst>
                <a:gd name="T0" fmla="*/ 4871 w 4872"/>
                <a:gd name="T1" fmla="*/ 0 h 4747"/>
                <a:gd name="T2" fmla="*/ 4689 w 4872"/>
                <a:gd name="T3" fmla="*/ 46 h 4747"/>
                <a:gd name="T4" fmla="*/ 0 w 4872"/>
                <a:gd name="T5" fmla="*/ 4746 h 4747"/>
                <a:gd name="T6" fmla="*/ 182 w 4872"/>
                <a:gd name="T7" fmla="*/ 4689 h 4747"/>
                <a:gd name="T8" fmla="*/ 4871 w 4872"/>
                <a:gd name="T9" fmla="*/ 0 h 4747"/>
              </a:gdLst>
              <a:ahLst/>
              <a:cxnLst>
                <a:cxn ang="0">
                  <a:pos x="T0" y="T1"/>
                </a:cxn>
                <a:cxn ang="0">
                  <a:pos x="T2" y="T3"/>
                </a:cxn>
                <a:cxn ang="0">
                  <a:pos x="T4" y="T5"/>
                </a:cxn>
                <a:cxn ang="0">
                  <a:pos x="T6" y="T7"/>
                </a:cxn>
                <a:cxn ang="0">
                  <a:pos x="T8" y="T9"/>
                </a:cxn>
              </a:cxnLst>
              <a:rect l="0" t="0" r="r" b="b"/>
              <a:pathLst>
                <a:path w="4872" h="4747">
                  <a:moveTo>
                    <a:pt x="4871" y="0"/>
                  </a:moveTo>
                  <a:lnTo>
                    <a:pt x="4689" y="46"/>
                  </a:lnTo>
                  <a:lnTo>
                    <a:pt x="0" y="4746"/>
                  </a:lnTo>
                  <a:lnTo>
                    <a:pt x="182" y="4689"/>
                  </a:lnTo>
                  <a:lnTo>
                    <a:pt x="487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7" name="Freeform 5125">
              <a:extLst>
                <a:ext uri="{FF2B5EF4-FFF2-40B4-BE49-F238E27FC236}">
                  <a16:creationId xmlns:a16="http://schemas.microsoft.com/office/drawing/2014/main" id="{10004B70-44C2-F420-086F-D10264D42021}"/>
                </a:ext>
              </a:extLst>
            </p:cNvPr>
            <p:cNvSpPr>
              <a:spLocks noChangeArrowheads="1"/>
            </p:cNvSpPr>
            <p:nvPr/>
          </p:nvSpPr>
          <p:spPr bwMode="auto">
            <a:xfrm>
              <a:off x="18610739" y="8199438"/>
              <a:ext cx="1754074" cy="1708150"/>
            </a:xfrm>
            <a:custGeom>
              <a:avLst/>
              <a:gdLst>
                <a:gd name="T0" fmla="*/ 4871 w 4872"/>
                <a:gd name="T1" fmla="*/ 0 h 4747"/>
                <a:gd name="T2" fmla="*/ 4689 w 4872"/>
                <a:gd name="T3" fmla="*/ 46 h 4747"/>
                <a:gd name="T4" fmla="*/ 0 w 4872"/>
                <a:gd name="T5" fmla="*/ 4746 h 4747"/>
                <a:gd name="T6" fmla="*/ 182 w 4872"/>
                <a:gd name="T7" fmla="*/ 4689 h 4747"/>
                <a:gd name="T8" fmla="*/ 4871 w 4872"/>
                <a:gd name="T9" fmla="*/ 0 h 4747"/>
              </a:gdLst>
              <a:ahLst/>
              <a:cxnLst>
                <a:cxn ang="0">
                  <a:pos x="T0" y="T1"/>
                </a:cxn>
                <a:cxn ang="0">
                  <a:pos x="T2" y="T3"/>
                </a:cxn>
                <a:cxn ang="0">
                  <a:pos x="T4" y="T5"/>
                </a:cxn>
                <a:cxn ang="0">
                  <a:pos x="T6" y="T7"/>
                </a:cxn>
                <a:cxn ang="0">
                  <a:pos x="T8" y="T9"/>
                </a:cxn>
              </a:cxnLst>
              <a:rect l="0" t="0" r="r" b="b"/>
              <a:pathLst>
                <a:path w="4872" h="4747">
                  <a:moveTo>
                    <a:pt x="4871" y="0"/>
                  </a:moveTo>
                  <a:lnTo>
                    <a:pt x="4689" y="46"/>
                  </a:lnTo>
                  <a:lnTo>
                    <a:pt x="0" y="4746"/>
                  </a:lnTo>
                  <a:lnTo>
                    <a:pt x="182" y="4689"/>
                  </a:lnTo>
                  <a:lnTo>
                    <a:pt x="487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8" name="Freeform 5126">
              <a:extLst>
                <a:ext uri="{FF2B5EF4-FFF2-40B4-BE49-F238E27FC236}">
                  <a16:creationId xmlns:a16="http://schemas.microsoft.com/office/drawing/2014/main" id="{BF62CF1D-09DA-FB5C-9D83-9EAE500B20FD}"/>
                </a:ext>
              </a:extLst>
            </p:cNvPr>
            <p:cNvSpPr>
              <a:spLocks noChangeArrowheads="1"/>
            </p:cNvSpPr>
            <p:nvPr/>
          </p:nvSpPr>
          <p:spPr bwMode="auto">
            <a:xfrm>
              <a:off x="20298142" y="8194675"/>
              <a:ext cx="69845" cy="20638"/>
            </a:xfrm>
            <a:custGeom>
              <a:avLst/>
              <a:gdLst>
                <a:gd name="T0" fmla="*/ 193 w 194"/>
                <a:gd name="T1" fmla="*/ 0 h 58"/>
                <a:gd name="T2" fmla="*/ 0 w 194"/>
                <a:gd name="T3" fmla="*/ 57 h 58"/>
                <a:gd name="T4" fmla="*/ 0 w 194"/>
                <a:gd name="T5" fmla="*/ 57 h 58"/>
                <a:gd name="T6" fmla="*/ 182 w 194"/>
                <a:gd name="T7" fmla="*/ 11 h 58"/>
                <a:gd name="T8" fmla="*/ 193 w 194"/>
                <a:gd name="T9" fmla="*/ 0 h 58"/>
              </a:gdLst>
              <a:ahLst/>
              <a:cxnLst>
                <a:cxn ang="0">
                  <a:pos x="T0" y="T1"/>
                </a:cxn>
                <a:cxn ang="0">
                  <a:pos x="T2" y="T3"/>
                </a:cxn>
                <a:cxn ang="0">
                  <a:pos x="T4" y="T5"/>
                </a:cxn>
                <a:cxn ang="0">
                  <a:pos x="T6" y="T7"/>
                </a:cxn>
                <a:cxn ang="0">
                  <a:pos x="T8" y="T9"/>
                </a:cxn>
              </a:cxnLst>
              <a:rect l="0" t="0" r="r" b="b"/>
              <a:pathLst>
                <a:path w="194" h="58">
                  <a:moveTo>
                    <a:pt x="193" y="0"/>
                  </a:moveTo>
                  <a:lnTo>
                    <a:pt x="0" y="57"/>
                  </a:lnTo>
                  <a:lnTo>
                    <a:pt x="0" y="57"/>
                  </a:lnTo>
                  <a:lnTo>
                    <a:pt x="182" y="11"/>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9" name="Freeform 5127">
              <a:extLst>
                <a:ext uri="{FF2B5EF4-FFF2-40B4-BE49-F238E27FC236}">
                  <a16:creationId xmlns:a16="http://schemas.microsoft.com/office/drawing/2014/main" id="{449AFCCB-015F-6168-E313-4DD913F190F9}"/>
                </a:ext>
              </a:extLst>
            </p:cNvPr>
            <p:cNvSpPr>
              <a:spLocks noChangeArrowheads="1"/>
            </p:cNvSpPr>
            <p:nvPr/>
          </p:nvSpPr>
          <p:spPr bwMode="auto">
            <a:xfrm>
              <a:off x="20298142" y="8194675"/>
              <a:ext cx="69845" cy="20638"/>
            </a:xfrm>
            <a:custGeom>
              <a:avLst/>
              <a:gdLst>
                <a:gd name="T0" fmla="*/ 193 w 194"/>
                <a:gd name="T1" fmla="*/ 0 h 58"/>
                <a:gd name="T2" fmla="*/ 0 w 194"/>
                <a:gd name="T3" fmla="*/ 57 h 58"/>
                <a:gd name="T4" fmla="*/ 0 w 194"/>
                <a:gd name="T5" fmla="*/ 57 h 58"/>
                <a:gd name="T6" fmla="*/ 182 w 194"/>
                <a:gd name="T7" fmla="*/ 11 h 58"/>
                <a:gd name="T8" fmla="*/ 193 w 194"/>
                <a:gd name="T9" fmla="*/ 0 h 58"/>
              </a:gdLst>
              <a:ahLst/>
              <a:cxnLst>
                <a:cxn ang="0">
                  <a:pos x="T0" y="T1"/>
                </a:cxn>
                <a:cxn ang="0">
                  <a:pos x="T2" y="T3"/>
                </a:cxn>
                <a:cxn ang="0">
                  <a:pos x="T4" y="T5"/>
                </a:cxn>
                <a:cxn ang="0">
                  <a:pos x="T6" y="T7"/>
                </a:cxn>
                <a:cxn ang="0">
                  <a:pos x="T8" y="T9"/>
                </a:cxn>
              </a:cxnLst>
              <a:rect l="0" t="0" r="r" b="b"/>
              <a:pathLst>
                <a:path w="194" h="58">
                  <a:moveTo>
                    <a:pt x="193" y="0"/>
                  </a:moveTo>
                  <a:lnTo>
                    <a:pt x="0" y="57"/>
                  </a:lnTo>
                  <a:lnTo>
                    <a:pt x="0" y="57"/>
                  </a:lnTo>
                  <a:lnTo>
                    <a:pt x="182" y="11"/>
                  </a:lnTo>
                  <a:lnTo>
                    <a:pt x="19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0" name="Freeform 5128">
              <a:extLst>
                <a:ext uri="{FF2B5EF4-FFF2-40B4-BE49-F238E27FC236}">
                  <a16:creationId xmlns:a16="http://schemas.microsoft.com/office/drawing/2014/main" id="{9E113AD1-A10E-4629-0A19-069BBE1481B7}"/>
                </a:ext>
              </a:extLst>
            </p:cNvPr>
            <p:cNvSpPr>
              <a:spLocks noChangeArrowheads="1"/>
            </p:cNvSpPr>
            <p:nvPr/>
          </p:nvSpPr>
          <p:spPr bwMode="auto">
            <a:xfrm>
              <a:off x="18736144" y="8174039"/>
              <a:ext cx="1704864" cy="1697037"/>
            </a:xfrm>
            <a:custGeom>
              <a:avLst/>
              <a:gdLst>
                <a:gd name="T0" fmla="*/ 4734 w 4735"/>
                <a:gd name="T1" fmla="*/ 0 h 4712"/>
                <a:gd name="T2" fmla="*/ 4700 w 4735"/>
                <a:gd name="T3" fmla="*/ 11 h 4712"/>
                <a:gd name="T4" fmla="*/ 0 w 4735"/>
                <a:gd name="T5" fmla="*/ 4711 h 4712"/>
                <a:gd name="T6" fmla="*/ 182 w 4735"/>
                <a:gd name="T7" fmla="*/ 4655 h 4712"/>
                <a:gd name="T8" fmla="*/ 4734 w 4735"/>
                <a:gd name="T9" fmla="*/ 114 h 4712"/>
                <a:gd name="T10" fmla="*/ 4734 w 4735"/>
                <a:gd name="T11" fmla="*/ 0 h 4712"/>
              </a:gdLst>
              <a:ahLst/>
              <a:cxnLst>
                <a:cxn ang="0">
                  <a:pos x="T0" y="T1"/>
                </a:cxn>
                <a:cxn ang="0">
                  <a:pos x="T2" y="T3"/>
                </a:cxn>
                <a:cxn ang="0">
                  <a:pos x="T4" y="T5"/>
                </a:cxn>
                <a:cxn ang="0">
                  <a:pos x="T6" y="T7"/>
                </a:cxn>
                <a:cxn ang="0">
                  <a:pos x="T8" y="T9"/>
                </a:cxn>
                <a:cxn ang="0">
                  <a:pos x="T10" y="T11"/>
                </a:cxn>
              </a:cxnLst>
              <a:rect l="0" t="0" r="r" b="b"/>
              <a:pathLst>
                <a:path w="4735" h="4712">
                  <a:moveTo>
                    <a:pt x="4734" y="0"/>
                  </a:moveTo>
                  <a:lnTo>
                    <a:pt x="4700" y="11"/>
                  </a:lnTo>
                  <a:lnTo>
                    <a:pt x="0" y="4711"/>
                  </a:lnTo>
                  <a:lnTo>
                    <a:pt x="182" y="4655"/>
                  </a:lnTo>
                  <a:lnTo>
                    <a:pt x="4734" y="114"/>
                  </a:lnTo>
                  <a:lnTo>
                    <a:pt x="473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1" name="Freeform 5129">
              <a:extLst>
                <a:ext uri="{FF2B5EF4-FFF2-40B4-BE49-F238E27FC236}">
                  <a16:creationId xmlns:a16="http://schemas.microsoft.com/office/drawing/2014/main" id="{5B5932BE-8EF4-84B2-EF39-01459E697422}"/>
                </a:ext>
              </a:extLst>
            </p:cNvPr>
            <p:cNvSpPr>
              <a:spLocks noChangeArrowheads="1"/>
            </p:cNvSpPr>
            <p:nvPr/>
          </p:nvSpPr>
          <p:spPr bwMode="auto">
            <a:xfrm>
              <a:off x="18736144" y="8174039"/>
              <a:ext cx="1704864" cy="1697037"/>
            </a:xfrm>
            <a:custGeom>
              <a:avLst/>
              <a:gdLst>
                <a:gd name="T0" fmla="*/ 4734 w 4735"/>
                <a:gd name="T1" fmla="*/ 0 h 4712"/>
                <a:gd name="T2" fmla="*/ 4700 w 4735"/>
                <a:gd name="T3" fmla="*/ 11 h 4712"/>
                <a:gd name="T4" fmla="*/ 0 w 4735"/>
                <a:gd name="T5" fmla="*/ 4711 h 4712"/>
                <a:gd name="T6" fmla="*/ 182 w 4735"/>
                <a:gd name="T7" fmla="*/ 4655 h 4712"/>
                <a:gd name="T8" fmla="*/ 4734 w 4735"/>
                <a:gd name="T9" fmla="*/ 114 h 4712"/>
                <a:gd name="T10" fmla="*/ 4734 w 4735"/>
                <a:gd name="T11" fmla="*/ 0 h 4712"/>
              </a:gdLst>
              <a:ahLst/>
              <a:cxnLst>
                <a:cxn ang="0">
                  <a:pos x="T0" y="T1"/>
                </a:cxn>
                <a:cxn ang="0">
                  <a:pos x="T2" y="T3"/>
                </a:cxn>
                <a:cxn ang="0">
                  <a:pos x="T4" y="T5"/>
                </a:cxn>
                <a:cxn ang="0">
                  <a:pos x="T6" y="T7"/>
                </a:cxn>
                <a:cxn ang="0">
                  <a:pos x="T8" y="T9"/>
                </a:cxn>
                <a:cxn ang="0">
                  <a:pos x="T10" y="T11"/>
                </a:cxn>
              </a:cxnLst>
              <a:rect l="0" t="0" r="r" b="b"/>
              <a:pathLst>
                <a:path w="4735" h="4712">
                  <a:moveTo>
                    <a:pt x="4734" y="0"/>
                  </a:moveTo>
                  <a:lnTo>
                    <a:pt x="4700" y="11"/>
                  </a:lnTo>
                  <a:lnTo>
                    <a:pt x="0" y="4711"/>
                  </a:lnTo>
                  <a:lnTo>
                    <a:pt x="182" y="4655"/>
                  </a:lnTo>
                  <a:lnTo>
                    <a:pt x="4734" y="114"/>
                  </a:lnTo>
                  <a:lnTo>
                    <a:pt x="473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2" name="Freeform 5130">
              <a:extLst>
                <a:ext uri="{FF2B5EF4-FFF2-40B4-BE49-F238E27FC236}">
                  <a16:creationId xmlns:a16="http://schemas.microsoft.com/office/drawing/2014/main" id="{31C7114B-718D-6FC4-D7B5-2039D1B04911}"/>
                </a:ext>
              </a:extLst>
            </p:cNvPr>
            <p:cNvSpPr>
              <a:spLocks noChangeArrowheads="1"/>
            </p:cNvSpPr>
            <p:nvPr/>
          </p:nvSpPr>
          <p:spPr bwMode="auto">
            <a:xfrm>
              <a:off x="20428309" y="8174038"/>
              <a:ext cx="12699" cy="4762"/>
            </a:xfrm>
            <a:custGeom>
              <a:avLst/>
              <a:gdLst>
                <a:gd name="T0" fmla="*/ 34 w 35"/>
                <a:gd name="T1" fmla="*/ 0 h 12"/>
                <a:gd name="T2" fmla="*/ 0 w 35"/>
                <a:gd name="T3" fmla="*/ 11 h 12"/>
                <a:gd name="T4" fmla="*/ 0 w 35"/>
                <a:gd name="T5" fmla="*/ 11 h 12"/>
                <a:gd name="T6" fmla="*/ 34 w 35"/>
                <a:gd name="T7" fmla="*/ 0 h 12"/>
              </a:gdLst>
              <a:ahLst/>
              <a:cxnLst>
                <a:cxn ang="0">
                  <a:pos x="T0" y="T1"/>
                </a:cxn>
                <a:cxn ang="0">
                  <a:pos x="T2" y="T3"/>
                </a:cxn>
                <a:cxn ang="0">
                  <a:pos x="T4" y="T5"/>
                </a:cxn>
                <a:cxn ang="0">
                  <a:pos x="T6" y="T7"/>
                </a:cxn>
              </a:cxnLst>
              <a:rect l="0" t="0" r="r" b="b"/>
              <a:pathLst>
                <a:path w="35" h="12">
                  <a:moveTo>
                    <a:pt x="34" y="0"/>
                  </a:moveTo>
                  <a:lnTo>
                    <a:pt x="0" y="11"/>
                  </a:lnTo>
                  <a:lnTo>
                    <a:pt x="0" y="11"/>
                  </a:lnTo>
                  <a:lnTo>
                    <a:pt x="3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3" name="Freeform 5131">
              <a:extLst>
                <a:ext uri="{FF2B5EF4-FFF2-40B4-BE49-F238E27FC236}">
                  <a16:creationId xmlns:a16="http://schemas.microsoft.com/office/drawing/2014/main" id="{20746C5F-AB56-1C47-AE14-1543E35EB0BD}"/>
                </a:ext>
              </a:extLst>
            </p:cNvPr>
            <p:cNvSpPr>
              <a:spLocks noChangeArrowheads="1"/>
            </p:cNvSpPr>
            <p:nvPr/>
          </p:nvSpPr>
          <p:spPr bwMode="auto">
            <a:xfrm>
              <a:off x="20428309" y="8174038"/>
              <a:ext cx="12699" cy="4762"/>
            </a:xfrm>
            <a:custGeom>
              <a:avLst/>
              <a:gdLst>
                <a:gd name="T0" fmla="*/ 34 w 35"/>
                <a:gd name="T1" fmla="*/ 0 h 12"/>
                <a:gd name="T2" fmla="*/ 0 w 35"/>
                <a:gd name="T3" fmla="*/ 11 h 12"/>
                <a:gd name="T4" fmla="*/ 0 w 35"/>
                <a:gd name="T5" fmla="*/ 11 h 12"/>
                <a:gd name="T6" fmla="*/ 34 w 35"/>
                <a:gd name="T7" fmla="*/ 0 h 12"/>
              </a:gdLst>
              <a:ahLst/>
              <a:cxnLst>
                <a:cxn ang="0">
                  <a:pos x="T0" y="T1"/>
                </a:cxn>
                <a:cxn ang="0">
                  <a:pos x="T2" y="T3"/>
                </a:cxn>
                <a:cxn ang="0">
                  <a:pos x="T4" y="T5"/>
                </a:cxn>
                <a:cxn ang="0">
                  <a:pos x="T6" y="T7"/>
                </a:cxn>
              </a:cxnLst>
              <a:rect l="0" t="0" r="r" b="b"/>
              <a:pathLst>
                <a:path w="35" h="12">
                  <a:moveTo>
                    <a:pt x="34" y="0"/>
                  </a:moveTo>
                  <a:lnTo>
                    <a:pt x="0" y="11"/>
                  </a:lnTo>
                  <a:lnTo>
                    <a:pt x="0" y="11"/>
                  </a:lnTo>
                  <a:lnTo>
                    <a:pt x="3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4" name="Freeform 5132">
              <a:extLst>
                <a:ext uri="{FF2B5EF4-FFF2-40B4-BE49-F238E27FC236}">
                  <a16:creationId xmlns:a16="http://schemas.microsoft.com/office/drawing/2014/main" id="{AA4B3AE4-67DF-A1B8-8B9D-BC892AAD514C}"/>
                </a:ext>
              </a:extLst>
            </p:cNvPr>
            <p:cNvSpPr>
              <a:spLocks noChangeArrowheads="1"/>
            </p:cNvSpPr>
            <p:nvPr/>
          </p:nvSpPr>
          <p:spPr bwMode="auto">
            <a:xfrm>
              <a:off x="18867898" y="8256589"/>
              <a:ext cx="1573111" cy="1577975"/>
            </a:xfrm>
            <a:custGeom>
              <a:avLst/>
              <a:gdLst>
                <a:gd name="T0" fmla="*/ 4370 w 4371"/>
                <a:gd name="T1" fmla="*/ 0 h 4383"/>
                <a:gd name="T2" fmla="*/ 0 w 4371"/>
                <a:gd name="T3" fmla="*/ 4382 h 4383"/>
                <a:gd name="T4" fmla="*/ 181 w 4371"/>
                <a:gd name="T5" fmla="*/ 4325 h 4383"/>
                <a:gd name="T6" fmla="*/ 4370 w 4371"/>
                <a:gd name="T7" fmla="*/ 136 h 4383"/>
                <a:gd name="T8" fmla="*/ 4370 w 4371"/>
                <a:gd name="T9" fmla="*/ 0 h 4383"/>
              </a:gdLst>
              <a:ahLst/>
              <a:cxnLst>
                <a:cxn ang="0">
                  <a:pos x="T0" y="T1"/>
                </a:cxn>
                <a:cxn ang="0">
                  <a:pos x="T2" y="T3"/>
                </a:cxn>
                <a:cxn ang="0">
                  <a:pos x="T4" y="T5"/>
                </a:cxn>
                <a:cxn ang="0">
                  <a:pos x="T6" y="T7"/>
                </a:cxn>
                <a:cxn ang="0">
                  <a:pos x="T8" y="T9"/>
                </a:cxn>
              </a:cxnLst>
              <a:rect l="0" t="0" r="r" b="b"/>
              <a:pathLst>
                <a:path w="4371" h="4383">
                  <a:moveTo>
                    <a:pt x="4370" y="0"/>
                  </a:moveTo>
                  <a:lnTo>
                    <a:pt x="0" y="4382"/>
                  </a:lnTo>
                  <a:lnTo>
                    <a:pt x="181" y="4325"/>
                  </a:lnTo>
                  <a:lnTo>
                    <a:pt x="4370" y="136"/>
                  </a:lnTo>
                  <a:lnTo>
                    <a:pt x="43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5" name="Freeform 5133">
              <a:extLst>
                <a:ext uri="{FF2B5EF4-FFF2-40B4-BE49-F238E27FC236}">
                  <a16:creationId xmlns:a16="http://schemas.microsoft.com/office/drawing/2014/main" id="{D271684A-8679-F72F-CD36-45E18E802C8F}"/>
                </a:ext>
              </a:extLst>
            </p:cNvPr>
            <p:cNvSpPr>
              <a:spLocks noChangeArrowheads="1"/>
            </p:cNvSpPr>
            <p:nvPr/>
          </p:nvSpPr>
          <p:spPr bwMode="auto">
            <a:xfrm>
              <a:off x="18867898" y="8256589"/>
              <a:ext cx="1573111" cy="1577975"/>
            </a:xfrm>
            <a:custGeom>
              <a:avLst/>
              <a:gdLst>
                <a:gd name="T0" fmla="*/ 4370 w 4371"/>
                <a:gd name="T1" fmla="*/ 0 h 4383"/>
                <a:gd name="T2" fmla="*/ 0 w 4371"/>
                <a:gd name="T3" fmla="*/ 4382 h 4383"/>
                <a:gd name="T4" fmla="*/ 181 w 4371"/>
                <a:gd name="T5" fmla="*/ 4325 h 4383"/>
                <a:gd name="T6" fmla="*/ 4370 w 4371"/>
                <a:gd name="T7" fmla="*/ 136 h 4383"/>
                <a:gd name="T8" fmla="*/ 4370 w 4371"/>
                <a:gd name="T9" fmla="*/ 0 h 4383"/>
              </a:gdLst>
              <a:ahLst/>
              <a:cxnLst>
                <a:cxn ang="0">
                  <a:pos x="T0" y="T1"/>
                </a:cxn>
                <a:cxn ang="0">
                  <a:pos x="T2" y="T3"/>
                </a:cxn>
                <a:cxn ang="0">
                  <a:pos x="T4" y="T5"/>
                </a:cxn>
                <a:cxn ang="0">
                  <a:pos x="T6" y="T7"/>
                </a:cxn>
                <a:cxn ang="0">
                  <a:pos x="T8" y="T9"/>
                </a:cxn>
              </a:cxnLst>
              <a:rect l="0" t="0" r="r" b="b"/>
              <a:pathLst>
                <a:path w="4371" h="4383">
                  <a:moveTo>
                    <a:pt x="4370" y="0"/>
                  </a:moveTo>
                  <a:lnTo>
                    <a:pt x="0" y="4382"/>
                  </a:lnTo>
                  <a:lnTo>
                    <a:pt x="181" y="4325"/>
                  </a:lnTo>
                  <a:lnTo>
                    <a:pt x="4370" y="136"/>
                  </a:lnTo>
                  <a:lnTo>
                    <a:pt x="437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6" name="Freeform 5134">
              <a:extLst>
                <a:ext uri="{FF2B5EF4-FFF2-40B4-BE49-F238E27FC236}">
                  <a16:creationId xmlns:a16="http://schemas.microsoft.com/office/drawing/2014/main" id="{D07F1603-CA48-141B-F1E6-F5E5786188EF}"/>
                </a:ext>
              </a:extLst>
            </p:cNvPr>
            <p:cNvSpPr>
              <a:spLocks noChangeArrowheads="1"/>
            </p:cNvSpPr>
            <p:nvPr/>
          </p:nvSpPr>
          <p:spPr bwMode="auto">
            <a:xfrm>
              <a:off x="18994889" y="8350250"/>
              <a:ext cx="1446119" cy="1447800"/>
            </a:xfrm>
            <a:custGeom>
              <a:avLst/>
              <a:gdLst>
                <a:gd name="T0" fmla="*/ 4018 w 4019"/>
                <a:gd name="T1" fmla="*/ 0 h 4020"/>
                <a:gd name="T2" fmla="*/ 0 w 4019"/>
                <a:gd name="T3" fmla="*/ 4019 h 4020"/>
                <a:gd name="T4" fmla="*/ 181 w 4019"/>
                <a:gd name="T5" fmla="*/ 3962 h 4020"/>
                <a:gd name="T6" fmla="*/ 4018 w 4019"/>
                <a:gd name="T7" fmla="*/ 137 h 4020"/>
                <a:gd name="T8" fmla="*/ 4018 w 4019"/>
                <a:gd name="T9" fmla="*/ 0 h 4020"/>
              </a:gdLst>
              <a:ahLst/>
              <a:cxnLst>
                <a:cxn ang="0">
                  <a:pos x="T0" y="T1"/>
                </a:cxn>
                <a:cxn ang="0">
                  <a:pos x="T2" y="T3"/>
                </a:cxn>
                <a:cxn ang="0">
                  <a:pos x="T4" y="T5"/>
                </a:cxn>
                <a:cxn ang="0">
                  <a:pos x="T6" y="T7"/>
                </a:cxn>
                <a:cxn ang="0">
                  <a:pos x="T8" y="T9"/>
                </a:cxn>
              </a:cxnLst>
              <a:rect l="0" t="0" r="r" b="b"/>
              <a:pathLst>
                <a:path w="4019" h="4020">
                  <a:moveTo>
                    <a:pt x="4018" y="0"/>
                  </a:moveTo>
                  <a:lnTo>
                    <a:pt x="0" y="4019"/>
                  </a:lnTo>
                  <a:lnTo>
                    <a:pt x="181" y="3962"/>
                  </a:lnTo>
                  <a:lnTo>
                    <a:pt x="4018" y="137"/>
                  </a:lnTo>
                  <a:lnTo>
                    <a:pt x="40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 name="Freeform 5135">
              <a:extLst>
                <a:ext uri="{FF2B5EF4-FFF2-40B4-BE49-F238E27FC236}">
                  <a16:creationId xmlns:a16="http://schemas.microsoft.com/office/drawing/2014/main" id="{75B9B24C-37F4-071B-5EC5-D5EBC267A857}"/>
                </a:ext>
              </a:extLst>
            </p:cNvPr>
            <p:cNvSpPr>
              <a:spLocks noChangeArrowheads="1"/>
            </p:cNvSpPr>
            <p:nvPr/>
          </p:nvSpPr>
          <p:spPr bwMode="auto">
            <a:xfrm>
              <a:off x="18994889" y="8350250"/>
              <a:ext cx="1446119" cy="1447800"/>
            </a:xfrm>
            <a:custGeom>
              <a:avLst/>
              <a:gdLst>
                <a:gd name="T0" fmla="*/ 4018 w 4019"/>
                <a:gd name="T1" fmla="*/ 0 h 4020"/>
                <a:gd name="T2" fmla="*/ 0 w 4019"/>
                <a:gd name="T3" fmla="*/ 4019 h 4020"/>
                <a:gd name="T4" fmla="*/ 181 w 4019"/>
                <a:gd name="T5" fmla="*/ 3962 h 4020"/>
                <a:gd name="T6" fmla="*/ 4018 w 4019"/>
                <a:gd name="T7" fmla="*/ 137 h 4020"/>
                <a:gd name="T8" fmla="*/ 4018 w 4019"/>
                <a:gd name="T9" fmla="*/ 0 h 4020"/>
              </a:gdLst>
              <a:ahLst/>
              <a:cxnLst>
                <a:cxn ang="0">
                  <a:pos x="T0" y="T1"/>
                </a:cxn>
                <a:cxn ang="0">
                  <a:pos x="T2" y="T3"/>
                </a:cxn>
                <a:cxn ang="0">
                  <a:pos x="T4" y="T5"/>
                </a:cxn>
                <a:cxn ang="0">
                  <a:pos x="T6" y="T7"/>
                </a:cxn>
                <a:cxn ang="0">
                  <a:pos x="T8" y="T9"/>
                </a:cxn>
              </a:cxnLst>
              <a:rect l="0" t="0" r="r" b="b"/>
              <a:pathLst>
                <a:path w="4019" h="4020">
                  <a:moveTo>
                    <a:pt x="4018" y="0"/>
                  </a:moveTo>
                  <a:lnTo>
                    <a:pt x="0" y="4019"/>
                  </a:lnTo>
                  <a:lnTo>
                    <a:pt x="181" y="3962"/>
                  </a:lnTo>
                  <a:lnTo>
                    <a:pt x="4018" y="137"/>
                  </a:lnTo>
                  <a:lnTo>
                    <a:pt x="40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8" name="Freeform 5136">
              <a:extLst>
                <a:ext uri="{FF2B5EF4-FFF2-40B4-BE49-F238E27FC236}">
                  <a16:creationId xmlns:a16="http://schemas.microsoft.com/office/drawing/2014/main" id="{98E3F38A-5359-E5D6-39D3-9C1E84C0A6F7}"/>
                </a:ext>
              </a:extLst>
            </p:cNvPr>
            <p:cNvSpPr>
              <a:spLocks noChangeArrowheads="1"/>
            </p:cNvSpPr>
            <p:nvPr/>
          </p:nvSpPr>
          <p:spPr bwMode="auto">
            <a:xfrm>
              <a:off x="19121881" y="8440738"/>
              <a:ext cx="1320714" cy="1320800"/>
            </a:xfrm>
            <a:custGeom>
              <a:avLst/>
              <a:gdLst>
                <a:gd name="T0" fmla="*/ 3666 w 3667"/>
                <a:gd name="T1" fmla="*/ 0 h 3668"/>
                <a:gd name="T2" fmla="*/ 0 w 3667"/>
                <a:gd name="T3" fmla="*/ 3667 h 3668"/>
                <a:gd name="T4" fmla="*/ 192 w 3667"/>
                <a:gd name="T5" fmla="*/ 3610 h 3668"/>
                <a:gd name="T6" fmla="*/ 3666 w 3667"/>
                <a:gd name="T7" fmla="*/ 136 h 3668"/>
                <a:gd name="T8" fmla="*/ 3666 w 3667"/>
                <a:gd name="T9" fmla="*/ 0 h 3668"/>
              </a:gdLst>
              <a:ahLst/>
              <a:cxnLst>
                <a:cxn ang="0">
                  <a:pos x="T0" y="T1"/>
                </a:cxn>
                <a:cxn ang="0">
                  <a:pos x="T2" y="T3"/>
                </a:cxn>
                <a:cxn ang="0">
                  <a:pos x="T4" y="T5"/>
                </a:cxn>
                <a:cxn ang="0">
                  <a:pos x="T6" y="T7"/>
                </a:cxn>
                <a:cxn ang="0">
                  <a:pos x="T8" y="T9"/>
                </a:cxn>
              </a:cxnLst>
              <a:rect l="0" t="0" r="r" b="b"/>
              <a:pathLst>
                <a:path w="3667" h="3668">
                  <a:moveTo>
                    <a:pt x="3666" y="0"/>
                  </a:moveTo>
                  <a:lnTo>
                    <a:pt x="0" y="3667"/>
                  </a:lnTo>
                  <a:lnTo>
                    <a:pt x="192" y="3610"/>
                  </a:lnTo>
                  <a:lnTo>
                    <a:pt x="3666" y="136"/>
                  </a:lnTo>
                  <a:lnTo>
                    <a:pt x="366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9" name="Freeform 5137">
              <a:extLst>
                <a:ext uri="{FF2B5EF4-FFF2-40B4-BE49-F238E27FC236}">
                  <a16:creationId xmlns:a16="http://schemas.microsoft.com/office/drawing/2014/main" id="{9CD2CA3F-BF2C-0834-73E8-41DDB3D3DFDB}"/>
                </a:ext>
              </a:extLst>
            </p:cNvPr>
            <p:cNvSpPr>
              <a:spLocks noChangeArrowheads="1"/>
            </p:cNvSpPr>
            <p:nvPr/>
          </p:nvSpPr>
          <p:spPr bwMode="auto">
            <a:xfrm>
              <a:off x="19121881" y="8440738"/>
              <a:ext cx="1320714" cy="1320800"/>
            </a:xfrm>
            <a:custGeom>
              <a:avLst/>
              <a:gdLst>
                <a:gd name="T0" fmla="*/ 3666 w 3667"/>
                <a:gd name="T1" fmla="*/ 0 h 3668"/>
                <a:gd name="T2" fmla="*/ 0 w 3667"/>
                <a:gd name="T3" fmla="*/ 3667 h 3668"/>
                <a:gd name="T4" fmla="*/ 192 w 3667"/>
                <a:gd name="T5" fmla="*/ 3610 h 3668"/>
                <a:gd name="T6" fmla="*/ 3666 w 3667"/>
                <a:gd name="T7" fmla="*/ 136 h 3668"/>
                <a:gd name="T8" fmla="*/ 3666 w 3667"/>
                <a:gd name="T9" fmla="*/ 0 h 3668"/>
              </a:gdLst>
              <a:ahLst/>
              <a:cxnLst>
                <a:cxn ang="0">
                  <a:pos x="T0" y="T1"/>
                </a:cxn>
                <a:cxn ang="0">
                  <a:pos x="T2" y="T3"/>
                </a:cxn>
                <a:cxn ang="0">
                  <a:pos x="T4" y="T5"/>
                </a:cxn>
                <a:cxn ang="0">
                  <a:pos x="T6" y="T7"/>
                </a:cxn>
                <a:cxn ang="0">
                  <a:pos x="T8" y="T9"/>
                </a:cxn>
              </a:cxnLst>
              <a:rect l="0" t="0" r="r" b="b"/>
              <a:pathLst>
                <a:path w="3667" h="3668">
                  <a:moveTo>
                    <a:pt x="3666" y="0"/>
                  </a:moveTo>
                  <a:lnTo>
                    <a:pt x="0" y="3667"/>
                  </a:lnTo>
                  <a:lnTo>
                    <a:pt x="192" y="3610"/>
                  </a:lnTo>
                  <a:lnTo>
                    <a:pt x="3666" y="136"/>
                  </a:lnTo>
                  <a:lnTo>
                    <a:pt x="366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0" name="Freeform 5138">
              <a:extLst>
                <a:ext uri="{FF2B5EF4-FFF2-40B4-BE49-F238E27FC236}">
                  <a16:creationId xmlns:a16="http://schemas.microsoft.com/office/drawing/2014/main" id="{CD601FC9-42E7-07D0-E731-1EC361BD1F08}"/>
                </a:ext>
              </a:extLst>
            </p:cNvPr>
            <p:cNvSpPr>
              <a:spLocks noChangeArrowheads="1"/>
            </p:cNvSpPr>
            <p:nvPr/>
          </p:nvSpPr>
          <p:spPr bwMode="auto">
            <a:xfrm>
              <a:off x="19252047" y="8534400"/>
              <a:ext cx="1188961" cy="1189038"/>
            </a:xfrm>
            <a:custGeom>
              <a:avLst/>
              <a:gdLst>
                <a:gd name="T0" fmla="*/ 3303 w 3304"/>
                <a:gd name="T1" fmla="*/ 0 h 3305"/>
                <a:gd name="T2" fmla="*/ 0 w 3304"/>
                <a:gd name="T3" fmla="*/ 3304 h 3305"/>
                <a:gd name="T4" fmla="*/ 181 w 3304"/>
                <a:gd name="T5" fmla="*/ 3247 h 3305"/>
                <a:gd name="T6" fmla="*/ 3303 w 3304"/>
                <a:gd name="T7" fmla="*/ 136 h 3305"/>
                <a:gd name="T8" fmla="*/ 3303 w 3304"/>
                <a:gd name="T9" fmla="*/ 0 h 3305"/>
              </a:gdLst>
              <a:ahLst/>
              <a:cxnLst>
                <a:cxn ang="0">
                  <a:pos x="T0" y="T1"/>
                </a:cxn>
                <a:cxn ang="0">
                  <a:pos x="T2" y="T3"/>
                </a:cxn>
                <a:cxn ang="0">
                  <a:pos x="T4" y="T5"/>
                </a:cxn>
                <a:cxn ang="0">
                  <a:pos x="T6" y="T7"/>
                </a:cxn>
                <a:cxn ang="0">
                  <a:pos x="T8" y="T9"/>
                </a:cxn>
              </a:cxnLst>
              <a:rect l="0" t="0" r="r" b="b"/>
              <a:pathLst>
                <a:path w="3304" h="3305">
                  <a:moveTo>
                    <a:pt x="3303" y="0"/>
                  </a:moveTo>
                  <a:lnTo>
                    <a:pt x="0" y="3304"/>
                  </a:lnTo>
                  <a:lnTo>
                    <a:pt x="181" y="3247"/>
                  </a:lnTo>
                  <a:lnTo>
                    <a:pt x="3303" y="136"/>
                  </a:lnTo>
                  <a:lnTo>
                    <a:pt x="33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1" name="Freeform 5139">
              <a:extLst>
                <a:ext uri="{FF2B5EF4-FFF2-40B4-BE49-F238E27FC236}">
                  <a16:creationId xmlns:a16="http://schemas.microsoft.com/office/drawing/2014/main" id="{4CF5BA9F-7409-CB72-1B0F-FF4D7E6B8B32}"/>
                </a:ext>
              </a:extLst>
            </p:cNvPr>
            <p:cNvSpPr>
              <a:spLocks noChangeArrowheads="1"/>
            </p:cNvSpPr>
            <p:nvPr/>
          </p:nvSpPr>
          <p:spPr bwMode="auto">
            <a:xfrm>
              <a:off x="19252047" y="8534400"/>
              <a:ext cx="1188961" cy="1189038"/>
            </a:xfrm>
            <a:custGeom>
              <a:avLst/>
              <a:gdLst>
                <a:gd name="T0" fmla="*/ 3303 w 3304"/>
                <a:gd name="T1" fmla="*/ 0 h 3305"/>
                <a:gd name="T2" fmla="*/ 0 w 3304"/>
                <a:gd name="T3" fmla="*/ 3304 h 3305"/>
                <a:gd name="T4" fmla="*/ 181 w 3304"/>
                <a:gd name="T5" fmla="*/ 3247 h 3305"/>
                <a:gd name="T6" fmla="*/ 3303 w 3304"/>
                <a:gd name="T7" fmla="*/ 136 h 3305"/>
                <a:gd name="T8" fmla="*/ 3303 w 3304"/>
                <a:gd name="T9" fmla="*/ 0 h 3305"/>
              </a:gdLst>
              <a:ahLst/>
              <a:cxnLst>
                <a:cxn ang="0">
                  <a:pos x="T0" y="T1"/>
                </a:cxn>
                <a:cxn ang="0">
                  <a:pos x="T2" y="T3"/>
                </a:cxn>
                <a:cxn ang="0">
                  <a:pos x="T4" y="T5"/>
                </a:cxn>
                <a:cxn ang="0">
                  <a:pos x="T6" y="T7"/>
                </a:cxn>
                <a:cxn ang="0">
                  <a:pos x="T8" y="T9"/>
                </a:cxn>
              </a:cxnLst>
              <a:rect l="0" t="0" r="r" b="b"/>
              <a:pathLst>
                <a:path w="3304" h="3305">
                  <a:moveTo>
                    <a:pt x="3303" y="0"/>
                  </a:moveTo>
                  <a:lnTo>
                    <a:pt x="0" y="3304"/>
                  </a:lnTo>
                  <a:lnTo>
                    <a:pt x="181" y="3247"/>
                  </a:lnTo>
                  <a:lnTo>
                    <a:pt x="3303" y="136"/>
                  </a:lnTo>
                  <a:lnTo>
                    <a:pt x="33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2" name="Freeform 5140">
              <a:extLst>
                <a:ext uri="{FF2B5EF4-FFF2-40B4-BE49-F238E27FC236}">
                  <a16:creationId xmlns:a16="http://schemas.microsoft.com/office/drawing/2014/main" id="{59755C64-A086-9117-9654-23E12B103B06}"/>
                </a:ext>
              </a:extLst>
            </p:cNvPr>
            <p:cNvSpPr>
              <a:spLocks noChangeArrowheads="1"/>
            </p:cNvSpPr>
            <p:nvPr/>
          </p:nvSpPr>
          <p:spPr bwMode="auto">
            <a:xfrm>
              <a:off x="19379039" y="8624889"/>
              <a:ext cx="1063556" cy="1063625"/>
            </a:xfrm>
            <a:custGeom>
              <a:avLst/>
              <a:gdLst>
                <a:gd name="T0" fmla="*/ 2952 w 2953"/>
                <a:gd name="T1" fmla="*/ 0 h 2953"/>
                <a:gd name="T2" fmla="*/ 0 w 2953"/>
                <a:gd name="T3" fmla="*/ 2952 h 2953"/>
                <a:gd name="T4" fmla="*/ 182 w 2953"/>
                <a:gd name="T5" fmla="*/ 2895 h 2953"/>
                <a:gd name="T6" fmla="*/ 2952 w 2953"/>
                <a:gd name="T7" fmla="*/ 136 h 2953"/>
                <a:gd name="T8" fmla="*/ 2952 w 2953"/>
                <a:gd name="T9" fmla="*/ 0 h 2953"/>
              </a:gdLst>
              <a:ahLst/>
              <a:cxnLst>
                <a:cxn ang="0">
                  <a:pos x="T0" y="T1"/>
                </a:cxn>
                <a:cxn ang="0">
                  <a:pos x="T2" y="T3"/>
                </a:cxn>
                <a:cxn ang="0">
                  <a:pos x="T4" y="T5"/>
                </a:cxn>
                <a:cxn ang="0">
                  <a:pos x="T6" y="T7"/>
                </a:cxn>
                <a:cxn ang="0">
                  <a:pos x="T8" y="T9"/>
                </a:cxn>
              </a:cxnLst>
              <a:rect l="0" t="0" r="r" b="b"/>
              <a:pathLst>
                <a:path w="2953" h="2953">
                  <a:moveTo>
                    <a:pt x="2952" y="0"/>
                  </a:moveTo>
                  <a:lnTo>
                    <a:pt x="0" y="2952"/>
                  </a:lnTo>
                  <a:lnTo>
                    <a:pt x="182" y="2895"/>
                  </a:lnTo>
                  <a:lnTo>
                    <a:pt x="2952" y="136"/>
                  </a:lnTo>
                  <a:lnTo>
                    <a:pt x="29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3" name="Freeform 5141">
              <a:extLst>
                <a:ext uri="{FF2B5EF4-FFF2-40B4-BE49-F238E27FC236}">
                  <a16:creationId xmlns:a16="http://schemas.microsoft.com/office/drawing/2014/main" id="{82DED97C-4A8F-6A15-FC1A-79E32350EB1E}"/>
                </a:ext>
              </a:extLst>
            </p:cNvPr>
            <p:cNvSpPr>
              <a:spLocks noChangeArrowheads="1"/>
            </p:cNvSpPr>
            <p:nvPr/>
          </p:nvSpPr>
          <p:spPr bwMode="auto">
            <a:xfrm>
              <a:off x="19379039" y="8624889"/>
              <a:ext cx="1063556" cy="1063625"/>
            </a:xfrm>
            <a:custGeom>
              <a:avLst/>
              <a:gdLst>
                <a:gd name="T0" fmla="*/ 2952 w 2953"/>
                <a:gd name="T1" fmla="*/ 0 h 2953"/>
                <a:gd name="T2" fmla="*/ 0 w 2953"/>
                <a:gd name="T3" fmla="*/ 2952 h 2953"/>
                <a:gd name="T4" fmla="*/ 182 w 2953"/>
                <a:gd name="T5" fmla="*/ 2895 h 2953"/>
                <a:gd name="T6" fmla="*/ 2952 w 2953"/>
                <a:gd name="T7" fmla="*/ 136 h 2953"/>
                <a:gd name="T8" fmla="*/ 2952 w 2953"/>
                <a:gd name="T9" fmla="*/ 0 h 2953"/>
              </a:gdLst>
              <a:ahLst/>
              <a:cxnLst>
                <a:cxn ang="0">
                  <a:pos x="T0" y="T1"/>
                </a:cxn>
                <a:cxn ang="0">
                  <a:pos x="T2" y="T3"/>
                </a:cxn>
                <a:cxn ang="0">
                  <a:pos x="T4" y="T5"/>
                </a:cxn>
                <a:cxn ang="0">
                  <a:pos x="T6" y="T7"/>
                </a:cxn>
                <a:cxn ang="0">
                  <a:pos x="T8" y="T9"/>
                </a:cxn>
              </a:cxnLst>
              <a:rect l="0" t="0" r="r" b="b"/>
              <a:pathLst>
                <a:path w="2953" h="2953">
                  <a:moveTo>
                    <a:pt x="2952" y="0"/>
                  </a:moveTo>
                  <a:lnTo>
                    <a:pt x="0" y="2952"/>
                  </a:lnTo>
                  <a:lnTo>
                    <a:pt x="182" y="2895"/>
                  </a:lnTo>
                  <a:lnTo>
                    <a:pt x="2952" y="136"/>
                  </a:lnTo>
                  <a:lnTo>
                    <a:pt x="29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4" name="Freeform 5142">
              <a:extLst>
                <a:ext uri="{FF2B5EF4-FFF2-40B4-BE49-F238E27FC236}">
                  <a16:creationId xmlns:a16="http://schemas.microsoft.com/office/drawing/2014/main" id="{7FB85460-8425-03C2-BDB9-771E696F54BA}"/>
                </a:ext>
              </a:extLst>
            </p:cNvPr>
            <p:cNvSpPr>
              <a:spLocks noChangeArrowheads="1"/>
            </p:cNvSpPr>
            <p:nvPr/>
          </p:nvSpPr>
          <p:spPr bwMode="auto">
            <a:xfrm>
              <a:off x="19509206" y="8718551"/>
              <a:ext cx="931802" cy="931863"/>
            </a:xfrm>
            <a:custGeom>
              <a:avLst/>
              <a:gdLst>
                <a:gd name="T0" fmla="*/ 2588 w 2589"/>
                <a:gd name="T1" fmla="*/ 0 h 2589"/>
                <a:gd name="T2" fmla="*/ 0 w 2589"/>
                <a:gd name="T3" fmla="*/ 2588 h 2589"/>
                <a:gd name="T4" fmla="*/ 181 w 2589"/>
                <a:gd name="T5" fmla="*/ 2543 h 2589"/>
                <a:gd name="T6" fmla="*/ 2588 w 2589"/>
                <a:gd name="T7" fmla="*/ 136 h 2589"/>
                <a:gd name="T8" fmla="*/ 2588 w 2589"/>
                <a:gd name="T9" fmla="*/ 0 h 2589"/>
              </a:gdLst>
              <a:ahLst/>
              <a:cxnLst>
                <a:cxn ang="0">
                  <a:pos x="T0" y="T1"/>
                </a:cxn>
                <a:cxn ang="0">
                  <a:pos x="T2" y="T3"/>
                </a:cxn>
                <a:cxn ang="0">
                  <a:pos x="T4" y="T5"/>
                </a:cxn>
                <a:cxn ang="0">
                  <a:pos x="T6" y="T7"/>
                </a:cxn>
                <a:cxn ang="0">
                  <a:pos x="T8" y="T9"/>
                </a:cxn>
              </a:cxnLst>
              <a:rect l="0" t="0" r="r" b="b"/>
              <a:pathLst>
                <a:path w="2589" h="2589">
                  <a:moveTo>
                    <a:pt x="2588" y="0"/>
                  </a:moveTo>
                  <a:lnTo>
                    <a:pt x="0" y="2588"/>
                  </a:lnTo>
                  <a:lnTo>
                    <a:pt x="181" y="2543"/>
                  </a:lnTo>
                  <a:lnTo>
                    <a:pt x="2588" y="136"/>
                  </a:lnTo>
                  <a:lnTo>
                    <a:pt x="258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5" name="Freeform 5143">
              <a:extLst>
                <a:ext uri="{FF2B5EF4-FFF2-40B4-BE49-F238E27FC236}">
                  <a16:creationId xmlns:a16="http://schemas.microsoft.com/office/drawing/2014/main" id="{AFA3F300-A1FC-0E27-918C-A69B6F7BA0E5}"/>
                </a:ext>
              </a:extLst>
            </p:cNvPr>
            <p:cNvSpPr>
              <a:spLocks noChangeArrowheads="1"/>
            </p:cNvSpPr>
            <p:nvPr/>
          </p:nvSpPr>
          <p:spPr bwMode="auto">
            <a:xfrm>
              <a:off x="19509206" y="8718551"/>
              <a:ext cx="931802" cy="931863"/>
            </a:xfrm>
            <a:custGeom>
              <a:avLst/>
              <a:gdLst>
                <a:gd name="T0" fmla="*/ 2588 w 2589"/>
                <a:gd name="T1" fmla="*/ 0 h 2589"/>
                <a:gd name="T2" fmla="*/ 0 w 2589"/>
                <a:gd name="T3" fmla="*/ 2588 h 2589"/>
                <a:gd name="T4" fmla="*/ 181 w 2589"/>
                <a:gd name="T5" fmla="*/ 2543 h 2589"/>
                <a:gd name="T6" fmla="*/ 2588 w 2589"/>
                <a:gd name="T7" fmla="*/ 136 h 2589"/>
                <a:gd name="T8" fmla="*/ 2588 w 2589"/>
                <a:gd name="T9" fmla="*/ 0 h 2589"/>
              </a:gdLst>
              <a:ahLst/>
              <a:cxnLst>
                <a:cxn ang="0">
                  <a:pos x="T0" y="T1"/>
                </a:cxn>
                <a:cxn ang="0">
                  <a:pos x="T2" y="T3"/>
                </a:cxn>
                <a:cxn ang="0">
                  <a:pos x="T4" y="T5"/>
                </a:cxn>
                <a:cxn ang="0">
                  <a:pos x="T6" y="T7"/>
                </a:cxn>
                <a:cxn ang="0">
                  <a:pos x="T8" y="T9"/>
                </a:cxn>
              </a:cxnLst>
              <a:rect l="0" t="0" r="r" b="b"/>
              <a:pathLst>
                <a:path w="2589" h="2589">
                  <a:moveTo>
                    <a:pt x="2588" y="0"/>
                  </a:moveTo>
                  <a:lnTo>
                    <a:pt x="0" y="2588"/>
                  </a:lnTo>
                  <a:lnTo>
                    <a:pt x="181" y="2543"/>
                  </a:lnTo>
                  <a:lnTo>
                    <a:pt x="2588" y="136"/>
                  </a:lnTo>
                  <a:lnTo>
                    <a:pt x="258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6" name="Freeform 5144">
              <a:extLst>
                <a:ext uri="{FF2B5EF4-FFF2-40B4-BE49-F238E27FC236}">
                  <a16:creationId xmlns:a16="http://schemas.microsoft.com/office/drawing/2014/main" id="{DA213BBD-D0E0-7D87-E335-695CC17017E9}"/>
                </a:ext>
              </a:extLst>
            </p:cNvPr>
            <p:cNvSpPr>
              <a:spLocks noChangeArrowheads="1"/>
            </p:cNvSpPr>
            <p:nvPr/>
          </p:nvSpPr>
          <p:spPr bwMode="auto">
            <a:xfrm>
              <a:off x="19636198" y="8809038"/>
              <a:ext cx="804811" cy="804862"/>
            </a:xfrm>
            <a:custGeom>
              <a:avLst/>
              <a:gdLst>
                <a:gd name="T0" fmla="*/ 2236 w 2237"/>
                <a:gd name="T1" fmla="*/ 0 h 2237"/>
                <a:gd name="T2" fmla="*/ 0 w 2237"/>
                <a:gd name="T3" fmla="*/ 2236 h 2237"/>
                <a:gd name="T4" fmla="*/ 181 w 2237"/>
                <a:gd name="T5" fmla="*/ 2191 h 2237"/>
                <a:gd name="T6" fmla="*/ 2236 w 2237"/>
                <a:gd name="T7" fmla="*/ 136 h 2237"/>
                <a:gd name="T8" fmla="*/ 2236 w 2237"/>
                <a:gd name="T9" fmla="*/ 0 h 2237"/>
              </a:gdLst>
              <a:ahLst/>
              <a:cxnLst>
                <a:cxn ang="0">
                  <a:pos x="T0" y="T1"/>
                </a:cxn>
                <a:cxn ang="0">
                  <a:pos x="T2" y="T3"/>
                </a:cxn>
                <a:cxn ang="0">
                  <a:pos x="T4" y="T5"/>
                </a:cxn>
                <a:cxn ang="0">
                  <a:pos x="T6" y="T7"/>
                </a:cxn>
                <a:cxn ang="0">
                  <a:pos x="T8" y="T9"/>
                </a:cxn>
              </a:cxnLst>
              <a:rect l="0" t="0" r="r" b="b"/>
              <a:pathLst>
                <a:path w="2237" h="2237">
                  <a:moveTo>
                    <a:pt x="2236" y="0"/>
                  </a:moveTo>
                  <a:lnTo>
                    <a:pt x="0" y="2236"/>
                  </a:lnTo>
                  <a:lnTo>
                    <a:pt x="181" y="2191"/>
                  </a:lnTo>
                  <a:lnTo>
                    <a:pt x="2236" y="136"/>
                  </a:lnTo>
                  <a:lnTo>
                    <a:pt x="22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7" name="Freeform 5145">
              <a:extLst>
                <a:ext uri="{FF2B5EF4-FFF2-40B4-BE49-F238E27FC236}">
                  <a16:creationId xmlns:a16="http://schemas.microsoft.com/office/drawing/2014/main" id="{C680FB64-998D-8D3B-8924-63CA80799F0E}"/>
                </a:ext>
              </a:extLst>
            </p:cNvPr>
            <p:cNvSpPr>
              <a:spLocks noChangeArrowheads="1"/>
            </p:cNvSpPr>
            <p:nvPr/>
          </p:nvSpPr>
          <p:spPr bwMode="auto">
            <a:xfrm>
              <a:off x="19636198" y="8809038"/>
              <a:ext cx="804811" cy="804862"/>
            </a:xfrm>
            <a:custGeom>
              <a:avLst/>
              <a:gdLst>
                <a:gd name="T0" fmla="*/ 2236 w 2237"/>
                <a:gd name="T1" fmla="*/ 0 h 2237"/>
                <a:gd name="T2" fmla="*/ 0 w 2237"/>
                <a:gd name="T3" fmla="*/ 2236 h 2237"/>
                <a:gd name="T4" fmla="*/ 181 w 2237"/>
                <a:gd name="T5" fmla="*/ 2191 h 2237"/>
                <a:gd name="T6" fmla="*/ 2236 w 2237"/>
                <a:gd name="T7" fmla="*/ 136 h 2237"/>
                <a:gd name="T8" fmla="*/ 2236 w 2237"/>
                <a:gd name="T9" fmla="*/ 0 h 2237"/>
              </a:gdLst>
              <a:ahLst/>
              <a:cxnLst>
                <a:cxn ang="0">
                  <a:pos x="T0" y="T1"/>
                </a:cxn>
                <a:cxn ang="0">
                  <a:pos x="T2" y="T3"/>
                </a:cxn>
                <a:cxn ang="0">
                  <a:pos x="T4" y="T5"/>
                </a:cxn>
                <a:cxn ang="0">
                  <a:pos x="T6" y="T7"/>
                </a:cxn>
                <a:cxn ang="0">
                  <a:pos x="T8" y="T9"/>
                </a:cxn>
              </a:cxnLst>
              <a:rect l="0" t="0" r="r" b="b"/>
              <a:pathLst>
                <a:path w="2237" h="2237">
                  <a:moveTo>
                    <a:pt x="2236" y="0"/>
                  </a:moveTo>
                  <a:lnTo>
                    <a:pt x="0" y="2236"/>
                  </a:lnTo>
                  <a:lnTo>
                    <a:pt x="181" y="2191"/>
                  </a:lnTo>
                  <a:lnTo>
                    <a:pt x="2236" y="136"/>
                  </a:lnTo>
                  <a:lnTo>
                    <a:pt x="22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8" name="Freeform 5146">
              <a:extLst>
                <a:ext uri="{FF2B5EF4-FFF2-40B4-BE49-F238E27FC236}">
                  <a16:creationId xmlns:a16="http://schemas.microsoft.com/office/drawing/2014/main" id="{83BF3B86-79AE-9171-FA64-B6410F27006E}"/>
                </a:ext>
              </a:extLst>
            </p:cNvPr>
            <p:cNvSpPr>
              <a:spLocks noChangeArrowheads="1"/>
            </p:cNvSpPr>
            <p:nvPr/>
          </p:nvSpPr>
          <p:spPr bwMode="auto">
            <a:xfrm>
              <a:off x="19766364" y="8902700"/>
              <a:ext cx="674644" cy="674688"/>
            </a:xfrm>
            <a:custGeom>
              <a:avLst/>
              <a:gdLst>
                <a:gd name="T0" fmla="*/ 1873 w 1874"/>
                <a:gd name="T1" fmla="*/ 0 h 1874"/>
                <a:gd name="T2" fmla="*/ 0 w 1874"/>
                <a:gd name="T3" fmla="*/ 1873 h 1874"/>
                <a:gd name="T4" fmla="*/ 182 w 1874"/>
                <a:gd name="T5" fmla="*/ 1828 h 1874"/>
                <a:gd name="T6" fmla="*/ 1873 w 1874"/>
                <a:gd name="T7" fmla="*/ 125 h 1874"/>
                <a:gd name="T8" fmla="*/ 1873 w 1874"/>
                <a:gd name="T9" fmla="*/ 0 h 1874"/>
              </a:gdLst>
              <a:ahLst/>
              <a:cxnLst>
                <a:cxn ang="0">
                  <a:pos x="T0" y="T1"/>
                </a:cxn>
                <a:cxn ang="0">
                  <a:pos x="T2" y="T3"/>
                </a:cxn>
                <a:cxn ang="0">
                  <a:pos x="T4" y="T5"/>
                </a:cxn>
                <a:cxn ang="0">
                  <a:pos x="T6" y="T7"/>
                </a:cxn>
                <a:cxn ang="0">
                  <a:pos x="T8" y="T9"/>
                </a:cxn>
              </a:cxnLst>
              <a:rect l="0" t="0" r="r" b="b"/>
              <a:pathLst>
                <a:path w="1874" h="1874">
                  <a:moveTo>
                    <a:pt x="1873" y="0"/>
                  </a:moveTo>
                  <a:lnTo>
                    <a:pt x="0" y="1873"/>
                  </a:lnTo>
                  <a:lnTo>
                    <a:pt x="182" y="1828"/>
                  </a:lnTo>
                  <a:lnTo>
                    <a:pt x="1873" y="125"/>
                  </a:lnTo>
                  <a:lnTo>
                    <a:pt x="187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9" name="Freeform 5147">
              <a:extLst>
                <a:ext uri="{FF2B5EF4-FFF2-40B4-BE49-F238E27FC236}">
                  <a16:creationId xmlns:a16="http://schemas.microsoft.com/office/drawing/2014/main" id="{FED310FA-0422-591A-36E7-2977D13F24DF}"/>
                </a:ext>
              </a:extLst>
            </p:cNvPr>
            <p:cNvSpPr>
              <a:spLocks noChangeArrowheads="1"/>
            </p:cNvSpPr>
            <p:nvPr/>
          </p:nvSpPr>
          <p:spPr bwMode="auto">
            <a:xfrm>
              <a:off x="19766364" y="8902700"/>
              <a:ext cx="674644" cy="674688"/>
            </a:xfrm>
            <a:custGeom>
              <a:avLst/>
              <a:gdLst>
                <a:gd name="T0" fmla="*/ 1873 w 1874"/>
                <a:gd name="T1" fmla="*/ 0 h 1874"/>
                <a:gd name="T2" fmla="*/ 0 w 1874"/>
                <a:gd name="T3" fmla="*/ 1873 h 1874"/>
                <a:gd name="T4" fmla="*/ 182 w 1874"/>
                <a:gd name="T5" fmla="*/ 1828 h 1874"/>
                <a:gd name="T6" fmla="*/ 1873 w 1874"/>
                <a:gd name="T7" fmla="*/ 125 h 1874"/>
                <a:gd name="T8" fmla="*/ 1873 w 1874"/>
                <a:gd name="T9" fmla="*/ 0 h 1874"/>
              </a:gdLst>
              <a:ahLst/>
              <a:cxnLst>
                <a:cxn ang="0">
                  <a:pos x="T0" y="T1"/>
                </a:cxn>
                <a:cxn ang="0">
                  <a:pos x="T2" y="T3"/>
                </a:cxn>
                <a:cxn ang="0">
                  <a:pos x="T4" y="T5"/>
                </a:cxn>
                <a:cxn ang="0">
                  <a:pos x="T6" y="T7"/>
                </a:cxn>
                <a:cxn ang="0">
                  <a:pos x="T8" y="T9"/>
                </a:cxn>
              </a:cxnLst>
              <a:rect l="0" t="0" r="r" b="b"/>
              <a:pathLst>
                <a:path w="1874" h="1874">
                  <a:moveTo>
                    <a:pt x="1873" y="0"/>
                  </a:moveTo>
                  <a:lnTo>
                    <a:pt x="0" y="1873"/>
                  </a:lnTo>
                  <a:lnTo>
                    <a:pt x="182" y="1828"/>
                  </a:lnTo>
                  <a:lnTo>
                    <a:pt x="1873" y="125"/>
                  </a:lnTo>
                  <a:lnTo>
                    <a:pt x="187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0" name="Freeform 5148">
              <a:extLst>
                <a:ext uri="{FF2B5EF4-FFF2-40B4-BE49-F238E27FC236}">
                  <a16:creationId xmlns:a16="http://schemas.microsoft.com/office/drawing/2014/main" id="{B6C1E180-5A01-84C4-649A-16077A1C723D}"/>
                </a:ext>
              </a:extLst>
            </p:cNvPr>
            <p:cNvSpPr>
              <a:spLocks noChangeArrowheads="1"/>
            </p:cNvSpPr>
            <p:nvPr/>
          </p:nvSpPr>
          <p:spPr bwMode="auto">
            <a:xfrm>
              <a:off x="19893356" y="8991600"/>
              <a:ext cx="547652" cy="547688"/>
            </a:xfrm>
            <a:custGeom>
              <a:avLst/>
              <a:gdLst>
                <a:gd name="T0" fmla="*/ 1521 w 1522"/>
                <a:gd name="T1" fmla="*/ 0 h 1522"/>
                <a:gd name="T2" fmla="*/ 0 w 1522"/>
                <a:gd name="T3" fmla="*/ 1521 h 1522"/>
                <a:gd name="T4" fmla="*/ 182 w 1522"/>
                <a:gd name="T5" fmla="*/ 1476 h 1522"/>
                <a:gd name="T6" fmla="*/ 1521 w 1522"/>
                <a:gd name="T7" fmla="*/ 136 h 1522"/>
                <a:gd name="T8" fmla="*/ 1521 w 1522"/>
                <a:gd name="T9" fmla="*/ 0 h 1522"/>
              </a:gdLst>
              <a:ahLst/>
              <a:cxnLst>
                <a:cxn ang="0">
                  <a:pos x="T0" y="T1"/>
                </a:cxn>
                <a:cxn ang="0">
                  <a:pos x="T2" y="T3"/>
                </a:cxn>
                <a:cxn ang="0">
                  <a:pos x="T4" y="T5"/>
                </a:cxn>
                <a:cxn ang="0">
                  <a:pos x="T6" y="T7"/>
                </a:cxn>
                <a:cxn ang="0">
                  <a:pos x="T8" y="T9"/>
                </a:cxn>
              </a:cxnLst>
              <a:rect l="0" t="0" r="r" b="b"/>
              <a:pathLst>
                <a:path w="1522" h="1522">
                  <a:moveTo>
                    <a:pt x="1521" y="0"/>
                  </a:moveTo>
                  <a:lnTo>
                    <a:pt x="0" y="1521"/>
                  </a:lnTo>
                  <a:lnTo>
                    <a:pt x="182" y="1476"/>
                  </a:lnTo>
                  <a:lnTo>
                    <a:pt x="1521" y="136"/>
                  </a:lnTo>
                  <a:lnTo>
                    <a:pt x="1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1" name="Freeform 5149">
              <a:extLst>
                <a:ext uri="{FF2B5EF4-FFF2-40B4-BE49-F238E27FC236}">
                  <a16:creationId xmlns:a16="http://schemas.microsoft.com/office/drawing/2014/main" id="{EC13894B-1B57-4381-24B4-800E953D0BCD}"/>
                </a:ext>
              </a:extLst>
            </p:cNvPr>
            <p:cNvSpPr>
              <a:spLocks noChangeArrowheads="1"/>
            </p:cNvSpPr>
            <p:nvPr/>
          </p:nvSpPr>
          <p:spPr bwMode="auto">
            <a:xfrm>
              <a:off x="19893356" y="8991600"/>
              <a:ext cx="547652" cy="547688"/>
            </a:xfrm>
            <a:custGeom>
              <a:avLst/>
              <a:gdLst>
                <a:gd name="T0" fmla="*/ 1521 w 1522"/>
                <a:gd name="T1" fmla="*/ 0 h 1522"/>
                <a:gd name="T2" fmla="*/ 0 w 1522"/>
                <a:gd name="T3" fmla="*/ 1521 h 1522"/>
                <a:gd name="T4" fmla="*/ 182 w 1522"/>
                <a:gd name="T5" fmla="*/ 1476 h 1522"/>
                <a:gd name="T6" fmla="*/ 1521 w 1522"/>
                <a:gd name="T7" fmla="*/ 136 h 1522"/>
                <a:gd name="T8" fmla="*/ 1521 w 1522"/>
                <a:gd name="T9" fmla="*/ 0 h 1522"/>
              </a:gdLst>
              <a:ahLst/>
              <a:cxnLst>
                <a:cxn ang="0">
                  <a:pos x="T0" y="T1"/>
                </a:cxn>
                <a:cxn ang="0">
                  <a:pos x="T2" y="T3"/>
                </a:cxn>
                <a:cxn ang="0">
                  <a:pos x="T4" y="T5"/>
                </a:cxn>
                <a:cxn ang="0">
                  <a:pos x="T6" y="T7"/>
                </a:cxn>
                <a:cxn ang="0">
                  <a:pos x="T8" y="T9"/>
                </a:cxn>
              </a:cxnLst>
              <a:rect l="0" t="0" r="r" b="b"/>
              <a:pathLst>
                <a:path w="1522" h="1522">
                  <a:moveTo>
                    <a:pt x="1521" y="0"/>
                  </a:moveTo>
                  <a:lnTo>
                    <a:pt x="0" y="1521"/>
                  </a:lnTo>
                  <a:lnTo>
                    <a:pt x="182" y="1476"/>
                  </a:lnTo>
                  <a:lnTo>
                    <a:pt x="1521" y="136"/>
                  </a:lnTo>
                  <a:lnTo>
                    <a:pt x="1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2" name="Freeform 5150">
              <a:extLst>
                <a:ext uri="{FF2B5EF4-FFF2-40B4-BE49-F238E27FC236}">
                  <a16:creationId xmlns:a16="http://schemas.microsoft.com/office/drawing/2014/main" id="{635818AF-95AF-ED8B-E724-502B2BCD953A}"/>
                </a:ext>
              </a:extLst>
            </p:cNvPr>
            <p:cNvSpPr>
              <a:spLocks noChangeArrowheads="1"/>
            </p:cNvSpPr>
            <p:nvPr/>
          </p:nvSpPr>
          <p:spPr bwMode="auto">
            <a:xfrm>
              <a:off x="20020347" y="9086851"/>
              <a:ext cx="420661" cy="417513"/>
            </a:xfrm>
            <a:custGeom>
              <a:avLst/>
              <a:gdLst>
                <a:gd name="T0" fmla="*/ 1169 w 1170"/>
                <a:gd name="T1" fmla="*/ 0 h 1159"/>
                <a:gd name="T2" fmla="*/ 0 w 1170"/>
                <a:gd name="T3" fmla="*/ 1158 h 1159"/>
                <a:gd name="T4" fmla="*/ 182 w 1170"/>
                <a:gd name="T5" fmla="*/ 1112 h 1159"/>
                <a:gd name="T6" fmla="*/ 1169 w 1170"/>
                <a:gd name="T7" fmla="*/ 125 h 1159"/>
                <a:gd name="T8" fmla="*/ 1169 w 1170"/>
                <a:gd name="T9" fmla="*/ 0 h 1159"/>
              </a:gdLst>
              <a:ahLst/>
              <a:cxnLst>
                <a:cxn ang="0">
                  <a:pos x="T0" y="T1"/>
                </a:cxn>
                <a:cxn ang="0">
                  <a:pos x="T2" y="T3"/>
                </a:cxn>
                <a:cxn ang="0">
                  <a:pos x="T4" y="T5"/>
                </a:cxn>
                <a:cxn ang="0">
                  <a:pos x="T6" y="T7"/>
                </a:cxn>
                <a:cxn ang="0">
                  <a:pos x="T8" y="T9"/>
                </a:cxn>
              </a:cxnLst>
              <a:rect l="0" t="0" r="r" b="b"/>
              <a:pathLst>
                <a:path w="1170" h="1159">
                  <a:moveTo>
                    <a:pt x="1169" y="0"/>
                  </a:moveTo>
                  <a:lnTo>
                    <a:pt x="0" y="1158"/>
                  </a:lnTo>
                  <a:lnTo>
                    <a:pt x="182" y="1112"/>
                  </a:lnTo>
                  <a:lnTo>
                    <a:pt x="1169" y="125"/>
                  </a:lnTo>
                  <a:lnTo>
                    <a:pt x="116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3" name="Freeform 5151">
              <a:extLst>
                <a:ext uri="{FF2B5EF4-FFF2-40B4-BE49-F238E27FC236}">
                  <a16:creationId xmlns:a16="http://schemas.microsoft.com/office/drawing/2014/main" id="{9FE520A0-86F4-0455-33BF-DC1FE57D44BC}"/>
                </a:ext>
              </a:extLst>
            </p:cNvPr>
            <p:cNvSpPr>
              <a:spLocks noChangeArrowheads="1"/>
            </p:cNvSpPr>
            <p:nvPr/>
          </p:nvSpPr>
          <p:spPr bwMode="auto">
            <a:xfrm>
              <a:off x="20020347" y="9086851"/>
              <a:ext cx="420661" cy="417513"/>
            </a:xfrm>
            <a:custGeom>
              <a:avLst/>
              <a:gdLst>
                <a:gd name="T0" fmla="*/ 1169 w 1170"/>
                <a:gd name="T1" fmla="*/ 0 h 1159"/>
                <a:gd name="T2" fmla="*/ 0 w 1170"/>
                <a:gd name="T3" fmla="*/ 1158 h 1159"/>
                <a:gd name="T4" fmla="*/ 182 w 1170"/>
                <a:gd name="T5" fmla="*/ 1112 h 1159"/>
                <a:gd name="T6" fmla="*/ 1169 w 1170"/>
                <a:gd name="T7" fmla="*/ 125 h 1159"/>
                <a:gd name="T8" fmla="*/ 1169 w 1170"/>
                <a:gd name="T9" fmla="*/ 0 h 1159"/>
              </a:gdLst>
              <a:ahLst/>
              <a:cxnLst>
                <a:cxn ang="0">
                  <a:pos x="T0" y="T1"/>
                </a:cxn>
                <a:cxn ang="0">
                  <a:pos x="T2" y="T3"/>
                </a:cxn>
                <a:cxn ang="0">
                  <a:pos x="T4" y="T5"/>
                </a:cxn>
                <a:cxn ang="0">
                  <a:pos x="T6" y="T7"/>
                </a:cxn>
                <a:cxn ang="0">
                  <a:pos x="T8" y="T9"/>
                </a:cxn>
              </a:cxnLst>
              <a:rect l="0" t="0" r="r" b="b"/>
              <a:pathLst>
                <a:path w="1170" h="1159">
                  <a:moveTo>
                    <a:pt x="1169" y="0"/>
                  </a:moveTo>
                  <a:lnTo>
                    <a:pt x="0" y="1158"/>
                  </a:lnTo>
                  <a:lnTo>
                    <a:pt x="182" y="1112"/>
                  </a:lnTo>
                  <a:lnTo>
                    <a:pt x="1169" y="125"/>
                  </a:lnTo>
                  <a:lnTo>
                    <a:pt x="116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4" name="Freeform 5152">
              <a:extLst>
                <a:ext uri="{FF2B5EF4-FFF2-40B4-BE49-F238E27FC236}">
                  <a16:creationId xmlns:a16="http://schemas.microsoft.com/office/drawing/2014/main" id="{46439624-69F0-8435-E19C-B2F83D2A98D0}"/>
                </a:ext>
              </a:extLst>
            </p:cNvPr>
            <p:cNvSpPr>
              <a:spLocks noChangeArrowheads="1"/>
            </p:cNvSpPr>
            <p:nvPr/>
          </p:nvSpPr>
          <p:spPr bwMode="auto">
            <a:xfrm>
              <a:off x="20150514" y="9175751"/>
              <a:ext cx="290494" cy="295275"/>
            </a:xfrm>
            <a:custGeom>
              <a:avLst/>
              <a:gdLst>
                <a:gd name="T0" fmla="*/ 806 w 807"/>
                <a:gd name="T1" fmla="*/ 0 h 819"/>
                <a:gd name="T2" fmla="*/ 0 w 807"/>
                <a:gd name="T3" fmla="*/ 818 h 819"/>
                <a:gd name="T4" fmla="*/ 182 w 807"/>
                <a:gd name="T5" fmla="*/ 761 h 819"/>
                <a:gd name="T6" fmla="*/ 806 w 807"/>
                <a:gd name="T7" fmla="*/ 137 h 819"/>
                <a:gd name="T8" fmla="*/ 806 w 807"/>
                <a:gd name="T9" fmla="*/ 0 h 819"/>
              </a:gdLst>
              <a:ahLst/>
              <a:cxnLst>
                <a:cxn ang="0">
                  <a:pos x="T0" y="T1"/>
                </a:cxn>
                <a:cxn ang="0">
                  <a:pos x="T2" y="T3"/>
                </a:cxn>
                <a:cxn ang="0">
                  <a:pos x="T4" y="T5"/>
                </a:cxn>
                <a:cxn ang="0">
                  <a:pos x="T6" y="T7"/>
                </a:cxn>
                <a:cxn ang="0">
                  <a:pos x="T8" y="T9"/>
                </a:cxn>
              </a:cxnLst>
              <a:rect l="0" t="0" r="r" b="b"/>
              <a:pathLst>
                <a:path w="807" h="819">
                  <a:moveTo>
                    <a:pt x="806" y="0"/>
                  </a:moveTo>
                  <a:lnTo>
                    <a:pt x="0" y="818"/>
                  </a:lnTo>
                  <a:lnTo>
                    <a:pt x="182" y="761"/>
                  </a:lnTo>
                  <a:lnTo>
                    <a:pt x="806" y="137"/>
                  </a:lnTo>
                  <a:lnTo>
                    <a:pt x="80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5" name="Freeform 5153">
              <a:extLst>
                <a:ext uri="{FF2B5EF4-FFF2-40B4-BE49-F238E27FC236}">
                  <a16:creationId xmlns:a16="http://schemas.microsoft.com/office/drawing/2014/main" id="{D4A25971-C3DB-019C-3DB8-6F0759FC61B1}"/>
                </a:ext>
              </a:extLst>
            </p:cNvPr>
            <p:cNvSpPr>
              <a:spLocks noChangeArrowheads="1"/>
            </p:cNvSpPr>
            <p:nvPr/>
          </p:nvSpPr>
          <p:spPr bwMode="auto">
            <a:xfrm>
              <a:off x="20150514" y="9175751"/>
              <a:ext cx="290494" cy="295275"/>
            </a:xfrm>
            <a:custGeom>
              <a:avLst/>
              <a:gdLst>
                <a:gd name="T0" fmla="*/ 806 w 807"/>
                <a:gd name="T1" fmla="*/ 0 h 819"/>
                <a:gd name="T2" fmla="*/ 0 w 807"/>
                <a:gd name="T3" fmla="*/ 818 h 819"/>
                <a:gd name="T4" fmla="*/ 182 w 807"/>
                <a:gd name="T5" fmla="*/ 761 h 819"/>
                <a:gd name="T6" fmla="*/ 806 w 807"/>
                <a:gd name="T7" fmla="*/ 137 h 819"/>
                <a:gd name="T8" fmla="*/ 806 w 807"/>
                <a:gd name="T9" fmla="*/ 0 h 819"/>
              </a:gdLst>
              <a:ahLst/>
              <a:cxnLst>
                <a:cxn ang="0">
                  <a:pos x="T0" y="T1"/>
                </a:cxn>
                <a:cxn ang="0">
                  <a:pos x="T2" y="T3"/>
                </a:cxn>
                <a:cxn ang="0">
                  <a:pos x="T4" y="T5"/>
                </a:cxn>
                <a:cxn ang="0">
                  <a:pos x="T6" y="T7"/>
                </a:cxn>
                <a:cxn ang="0">
                  <a:pos x="T8" y="T9"/>
                </a:cxn>
              </a:cxnLst>
              <a:rect l="0" t="0" r="r" b="b"/>
              <a:pathLst>
                <a:path w="807" h="819">
                  <a:moveTo>
                    <a:pt x="806" y="0"/>
                  </a:moveTo>
                  <a:lnTo>
                    <a:pt x="0" y="818"/>
                  </a:lnTo>
                  <a:lnTo>
                    <a:pt x="182" y="761"/>
                  </a:lnTo>
                  <a:lnTo>
                    <a:pt x="806" y="137"/>
                  </a:lnTo>
                  <a:lnTo>
                    <a:pt x="80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6" name="Freeform 5154">
              <a:extLst>
                <a:ext uri="{FF2B5EF4-FFF2-40B4-BE49-F238E27FC236}">
                  <a16:creationId xmlns:a16="http://schemas.microsoft.com/office/drawing/2014/main" id="{8C7EB952-1F41-717C-A2A0-76A6C2EBD872}"/>
                </a:ext>
              </a:extLst>
            </p:cNvPr>
            <p:cNvSpPr>
              <a:spLocks noChangeArrowheads="1"/>
            </p:cNvSpPr>
            <p:nvPr/>
          </p:nvSpPr>
          <p:spPr bwMode="auto">
            <a:xfrm>
              <a:off x="20277506" y="9271001"/>
              <a:ext cx="163502" cy="163513"/>
            </a:xfrm>
            <a:custGeom>
              <a:avLst/>
              <a:gdLst>
                <a:gd name="T0" fmla="*/ 454 w 455"/>
                <a:gd name="T1" fmla="*/ 0 h 455"/>
                <a:gd name="T2" fmla="*/ 0 w 455"/>
                <a:gd name="T3" fmla="*/ 454 h 455"/>
                <a:gd name="T4" fmla="*/ 181 w 455"/>
                <a:gd name="T5" fmla="*/ 397 h 455"/>
                <a:gd name="T6" fmla="*/ 454 w 455"/>
                <a:gd name="T7" fmla="*/ 125 h 455"/>
                <a:gd name="T8" fmla="*/ 454 w 455"/>
                <a:gd name="T9" fmla="*/ 0 h 455"/>
              </a:gdLst>
              <a:ahLst/>
              <a:cxnLst>
                <a:cxn ang="0">
                  <a:pos x="T0" y="T1"/>
                </a:cxn>
                <a:cxn ang="0">
                  <a:pos x="T2" y="T3"/>
                </a:cxn>
                <a:cxn ang="0">
                  <a:pos x="T4" y="T5"/>
                </a:cxn>
                <a:cxn ang="0">
                  <a:pos x="T6" y="T7"/>
                </a:cxn>
                <a:cxn ang="0">
                  <a:pos x="T8" y="T9"/>
                </a:cxn>
              </a:cxnLst>
              <a:rect l="0" t="0" r="r" b="b"/>
              <a:pathLst>
                <a:path w="455" h="455">
                  <a:moveTo>
                    <a:pt x="454" y="0"/>
                  </a:moveTo>
                  <a:lnTo>
                    <a:pt x="0" y="454"/>
                  </a:lnTo>
                  <a:lnTo>
                    <a:pt x="181" y="397"/>
                  </a:lnTo>
                  <a:lnTo>
                    <a:pt x="454" y="125"/>
                  </a:lnTo>
                  <a:lnTo>
                    <a:pt x="45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7" name="Freeform 5155">
              <a:extLst>
                <a:ext uri="{FF2B5EF4-FFF2-40B4-BE49-F238E27FC236}">
                  <a16:creationId xmlns:a16="http://schemas.microsoft.com/office/drawing/2014/main" id="{7C408ED6-076C-0EB2-5515-2D719B9207EC}"/>
                </a:ext>
              </a:extLst>
            </p:cNvPr>
            <p:cNvSpPr>
              <a:spLocks noChangeArrowheads="1"/>
            </p:cNvSpPr>
            <p:nvPr/>
          </p:nvSpPr>
          <p:spPr bwMode="auto">
            <a:xfrm>
              <a:off x="20277506" y="9271001"/>
              <a:ext cx="163502" cy="163513"/>
            </a:xfrm>
            <a:custGeom>
              <a:avLst/>
              <a:gdLst>
                <a:gd name="T0" fmla="*/ 454 w 455"/>
                <a:gd name="T1" fmla="*/ 0 h 455"/>
                <a:gd name="T2" fmla="*/ 0 w 455"/>
                <a:gd name="T3" fmla="*/ 454 h 455"/>
                <a:gd name="T4" fmla="*/ 181 w 455"/>
                <a:gd name="T5" fmla="*/ 397 h 455"/>
                <a:gd name="T6" fmla="*/ 454 w 455"/>
                <a:gd name="T7" fmla="*/ 125 h 455"/>
                <a:gd name="T8" fmla="*/ 454 w 455"/>
                <a:gd name="T9" fmla="*/ 0 h 455"/>
              </a:gdLst>
              <a:ahLst/>
              <a:cxnLst>
                <a:cxn ang="0">
                  <a:pos x="T0" y="T1"/>
                </a:cxn>
                <a:cxn ang="0">
                  <a:pos x="T2" y="T3"/>
                </a:cxn>
                <a:cxn ang="0">
                  <a:pos x="T4" y="T5"/>
                </a:cxn>
                <a:cxn ang="0">
                  <a:pos x="T6" y="T7"/>
                </a:cxn>
                <a:cxn ang="0">
                  <a:pos x="T8" y="T9"/>
                </a:cxn>
              </a:cxnLst>
              <a:rect l="0" t="0" r="r" b="b"/>
              <a:pathLst>
                <a:path w="455" h="455">
                  <a:moveTo>
                    <a:pt x="454" y="0"/>
                  </a:moveTo>
                  <a:lnTo>
                    <a:pt x="0" y="454"/>
                  </a:lnTo>
                  <a:lnTo>
                    <a:pt x="181" y="397"/>
                  </a:lnTo>
                  <a:lnTo>
                    <a:pt x="454" y="125"/>
                  </a:lnTo>
                  <a:lnTo>
                    <a:pt x="45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8" name="Freeform 5156">
              <a:extLst>
                <a:ext uri="{FF2B5EF4-FFF2-40B4-BE49-F238E27FC236}">
                  <a16:creationId xmlns:a16="http://schemas.microsoft.com/office/drawing/2014/main" id="{668E18B6-F19B-953D-B667-85DC5CB51D0A}"/>
                </a:ext>
              </a:extLst>
            </p:cNvPr>
            <p:cNvSpPr>
              <a:spLocks noChangeArrowheads="1"/>
            </p:cNvSpPr>
            <p:nvPr/>
          </p:nvSpPr>
          <p:spPr bwMode="auto">
            <a:xfrm>
              <a:off x="20407672" y="9359900"/>
              <a:ext cx="33336" cy="38100"/>
            </a:xfrm>
            <a:custGeom>
              <a:avLst/>
              <a:gdLst>
                <a:gd name="T0" fmla="*/ 91 w 92"/>
                <a:gd name="T1" fmla="*/ 0 h 104"/>
                <a:gd name="T2" fmla="*/ 0 w 92"/>
                <a:gd name="T3" fmla="*/ 103 h 104"/>
                <a:gd name="T4" fmla="*/ 91 w 92"/>
                <a:gd name="T5" fmla="*/ 68 h 104"/>
                <a:gd name="T6" fmla="*/ 91 w 92"/>
                <a:gd name="T7" fmla="*/ 0 h 104"/>
              </a:gdLst>
              <a:ahLst/>
              <a:cxnLst>
                <a:cxn ang="0">
                  <a:pos x="T0" y="T1"/>
                </a:cxn>
                <a:cxn ang="0">
                  <a:pos x="T2" y="T3"/>
                </a:cxn>
                <a:cxn ang="0">
                  <a:pos x="T4" y="T5"/>
                </a:cxn>
                <a:cxn ang="0">
                  <a:pos x="T6" y="T7"/>
                </a:cxn>
              </a:cxnLst>
              <a:rect l="0" t="0" r="r" b="b"/>
              <a:pathLst>
                <a:path w="92" h="104">
                  <a:moveTo>
                    <a:pt x="91" y="0"/>
                  </a:moveTo>
                  <a:lnTo>
                    <a:pt x="0" y="103"/>
                  </a:lnTo>
                  <a:lnTo>
                    <a:pt x="91" y="68"/>
                  </a:lnTo>
                  <a:lnTo>
                    <a:pt x="9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9" name="Freeform 5157">
              <a:extLst>
                <a:ext uri="{FF2B5EF4-FFF2-40B4-BE49-F238E27FC236}">
                  <a16:creationId xmlns:a16="http://schemas.microsoft.com/office/drawing/2014/main" id="{DEB1BD19-9052-8DEA-2B1E-7CFB1E526376}"/>
                </a:ext>
              </a:extLst>
            </p:cNvPr>
            <p:cNvSpPr>
              <a:spLocks noChangeArrowheads="1"/>
            </p:cNvSpPr>
            <p:nvPr/>
          </p:nvSpPr>
          <p:spPr bwMode="auto">
            <a:xfrm>
              <a:off x="20407672" y="9359900"/>
              <a:ext cx="33336" cy="38100"/>
            </a:xfrm>
            <a:custGeom>
              <a:avLst/>
              <a:gdLst>
                <a:gd name="T0" fmla="*/ 91 w 92"/>
                <a:gd name="T1" fmla="*/ 0 h 104"/>
                <a:gd name="T2" fmla="*/ 0 w 92"/>
                <a:gd name="T3" fmla="*/ 103 h 104"/>
                <a:gd name="T4" fmla="*/ 91 w 92"/>
                <a:gd name="T5" fmla="*/ 68 h 104"/>
                <a:gd name="T6" fmla="*/ 91 w 92"/>
                <a:gd name="T7" fmla="*/ 0 h 104"/>
              </a:gdLst>
              <a:ahLst/>
              <a:cxnLst>
                <a:cxn ang="0">
                  <a:pos x="T0" y="T1"/>
                </a:cxn>
                <a:cxn ang="0">
                  <a:pos x="T2" y="T3"/>
                </a:cxn>
                <a:cxn ang="0">
                  <a:pos x="T4" y="T5"/>
                </a:cxn>
                <a:cxn ang="0">
                  <a:pos x="T6" y="T7"/>
                </a:cxn>
              </a:cxnLst>
              <a:rect l="0" t="0" r="r" b="b"/>
              <a:pathLst>
                <a:path w="92" h="104">
                  <a:moveTo>
                    <a:pt x="91" y="0"/>
                  </a:moveTo>
                  <a:lnTo>
                    <a:pt x="0" y="103"/>
                  </a:lnTo>
                  <a:lnTo>
                    <a:pt x="91" y="68"/>
                  </a:lnTo>
                  <a:lnTo>
                    <a:pt x="9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0" name="Freeform 5158">
              <a:extLst>
                <a:ext uri="{FF2B5EF4-FFF2-40B4-BE49-F238E27FC236}">
                  <a16:creationId xmlns:a16="http://schemas.microsoft.com/office/drawing/2014/main" id="{819CD670-9A83-20D0-9932-C3FF12ABFEFF}"/>
                </a:ext>
              </a:extLst>
            </p:cNvPr>
            <p:cNvSpPr>
              <a:spLocks noChangeArrowheads="1"/>
            </p:cNvSpPr>
            <p:nvPr/>
          </p:nvSpPr>
          <p:spPr bwMode="auto">
            <a:xfrm>
              <a:off x="15942326" y="7119938"/>
              <a:ext cx="1952498" cy="1479550"/>
            </a:xfrm>
            <a:custGeom>
              <a:avLst/>
              <a:gdLst>
                <a:gd name="T0" fmla="*/ 5425 w 5426"/>
                <a:gd name="T1" fmla="*/ 4109 h 4110"/>
                <a:gd name="T2" fmla="*/ 0 w 5426"/>
                <a:gd name="T3" fmla="*/ 2565 h 4110"/>
                <a:gd name="T4" fmla="*/ 0 w 5426"/>
                <a:gd name="T5" fmla="*/ 0 h 4110"/>
                <a:gd name="T6" fmla="*/ 5425 w 5426"/>
                <a:gd name="T7" fmla="*/ 1543 h 4110"/>
                <a:gd name="T8" fmla="*/ 5425 w 5426"/>
                <a:gd name="T9" fmla="*/ 4109 h 4110"/>
              </a:gdLst>
              <a:ahLst/>
              <a:cxnLst>
                <a:cxn ang="0">
                  <a:pos x="T0" y="T1"/>
                </a:cxn>
                <a:cxn ang="0">
                  <a:pos x="T2" y="T3"/>
                </a:cxn>
                <a:cxn ang="0">
                  <a:pos x="T4" y="T5"/>
                </a:cxn>
                <a:cxn ang="0">
                  <a:pos x="T6" y="T7"/>
                </a:cxn>
                <a:cxn ang="0">
                  <a:pos x="T8" y="T9"/>
                </a:cxn>
              </a:cxnLst>
              <a:rect l="0" t="0" r="r" b="b"/>
              <a:pathLst>
                <a:path w="5426" h="4110">
                  <a:moveTo>
                    <a:pt x="5425" y="4109"/>
                  </a:moveTo>
                  <a:lnTo>
                    <a:pt x="0" y="2565"/>
                  </a:lnTo>
                  <a:lnTo>
                    <a:pt x="0" y="0"/>
                  </a:lnTo>
                  <a:lnTo>
                    <a:pt x="5425" y="1543"/>
                  </a:lnTo>
                  <a:lnTo>
                    <a:pt x="5425" y="4109"/>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1" name="Freeform 5159">
              <a:extLst>
                <a:ext uri="{FF2B5EF4-FFF2-40B4-BE49-F238E27FC236}">
                  <a16:creationId xmlns:a16="http://schemas.microsoft.com/office/drawing/2014/main" id="{F7BA105F-6715-E285-FF48-A646677A8E35}"/>
                </a:ext>
              </a:extLst>
            </p:cNvPr>
            <p:cNvSpPr>
              <a:spLocks noChangeArrowheads="1"/>
            </p:cNvSpPr>
            <p:nvPr/>
          </p:nvSpPr>
          <p:spPr bwMode="auto">
            <a:xfrm>
              <a:off x="15942326" y="7119938"/>
              <a:ext cx="1952498" cy="1479550"/>
            </a:xfrm>
            <a:custGeom>
              <a:avLst/>
              <a:gdLst>
                <a:gd name="T0" fmla="*/ 5425 w 5426"/>
                <a:gd name="T1" fmla="*/ 4109 h 4110"/>
                <a:gd name="T2" fmla="*/ 0 w 5426"/>
                <a:gd name="T3" fmla="*/ 2565 h 4110"/>
                <a:gd name="T4" fmla="*/ 0 w 5426"/>
                <a:gd name="T5" fmla="*/ 0 h 4110"/>
                <a:gd name="T6" fmla="*/ 5425 w 5426"/>
                <a:gd name="T7" fmla="*/ 1543 h 4110"/>
                <a:gd name="T8" fmla="*/ 5425 w 5426"/>
                <a:gd name="T9" fmla="*/ 4109 h 4110"/>
              </a:gdLst>
              <a:ahLst/>
              <a:cxnLst>
                <a:cxn ang="0">
                  <a:pos x="T0" y="T1"/>
                </a:cxn>
                <a:cxn ang="0">
                  <a:pos x="T2" y="T3"/>
                </a:cxn>
                <a:cxn ang="0">
                  <a:pos x="T4" y="T5"/>
                </a:cxn>
                <a:cxn ang="0">
                  <a:pos x="T6" y="T7"/>
                </a:cxn>
                <a:cxn ang="0">
                  <a:pos x="T8" y="T9"/>
                </a:cxn>
              </a:cxnLst>
              <a:rect l="0" t="0" r="r" b="b"/>
              <a:pathLst>
                <a:path w="5426" h="4110">
                  <a:moveTo>
                    <a:pt x="5425" y="4109"/>
                  </a:moveTo>
                  <a:lnTo>
                    <a:pt x="0" y="2565"/>
                  </a:lnTo>
                  <a:lnTo>
                    <a:pt x="0" y="0"/>
                  </a:lnTo>
                  <a:lnTo>
                    <a:pt x="5425" y="1543"/>
                  </a:lnTo>
                  <a:lnTo>
                    <a:pt x="5425" y="4109"/>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2" name="Freeform 5160">
              <a:extLst>
                <a:ext uri="{FF2B5EF4-FFF2-40B4-BE49-F238E27FC236}">
                  <a16:creationId xmlns:a16="http://schemas.microsoft.com/office/drawing/2014/main" id="{970A775F-DFB9-114B-3A33-B3175C181B64}"/>
                </a:ext>
              </a:extLst>
            </p:cNvPr>
            <p:cNvSpPr>
              <a:spLocks noChangeArrowheads="1"/>
            </p:cNvSpPr>
            <p:nvPr/>
          </p:nvSpPr>
          <p:spPr bwMode="auto">
            <a:xfrm>
              <a:off x="17891649" y="7119938"/>
              <a:ext cx="1954085" cy="1479550"/>
            </a:xfrm>
            <a:custGeom>
              <a:avLst/>
              <a:gdLst>
                <a:gd name="T0" fmla="*/ 5427 w 5428"/>
                <a:gd name="T1" fmla="*/ 2565 h 4110"/>
                <a:gd name="T2" fmla="*/ 0 w 5428"/>
                <a:gd name="T3" fmla="*/ 4109 h 4110"/>
                <a:gd name="T4" fmla="*/ 0 w 5428"/>
                <a:gd name="T5" fmla="*/ 1543 h 4110"/>
                <a:gd name="T6" fmla="*/ 5427 w 5428"/>
                <a:gd name="T7" fmla="*/ 0 h 4110"/>
                <a:gd name="T8" fmla="*/ 5427 w 5428"/>
                <a:gd name="T9" fmla="*/ 2565 h 4110"/>
              </a:gdLst>
              <a:ahLst/>
              <a:cxnLst>
                <a:cxn ang="0">
                  <a:pos x="T0" y="T1"/>
                </a:cxn>
                <a:cxn ang="0">
                  <a:pos x="T2" y="T3"/>
                </a:cxn>
                <a:cxn ang="0">
                  <a:pos x="T4" y="T5"/>
                </a:cxn>
                <a:cxn ang="0">
                  <a:pos x="T6" y="T7"/>
                </a:cxn>
                <a:cxn ang="0">
                  <a:pos x="T8" y="T9"/>
                </a:cxn>
              </a:cxnLst>
              <a:rect l="0" t="0" r="r" b="b"/>
              <a:pathLst>
                <a:path w="5428" h="4110">
                  <a:moveTo>
                    <a:pt x="5427" y="2565"/>
                  </a:moveTo>
                  <a:lnTo>
                    <a:pt x="0" y="4109"/>
                  </a:lnTo>
                  <a:lnTo>
                    <a:pt x="0" y="1543"/>
                  </a:lnTo>
                  <a:lnTo>
                    <a:pt x="5427" y="0"/>
                  </a:lnTo>
                  <a:lnTo>
                    <a:pt x="5427" y="2565"/>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3" name="Freeform 5161">
              <a:extLst>
                <a:ext uri="{FF2B5EF4-FFF2-40B4-BE49-F238E27FC236}">
                  <a16:creationId xmlns:a16="http://schemas.microsoft.com/office/drawing/2014/main" id="{D3508945-15C9-D7B4-E82C-7379E55869EB}"/>
                </a:ext>
              </a:extLst>
            </p:cNvPr>
            <p:cNvSpPr>
              <a:spLocks noChangeArrowheads="1"/>
            </p:cNvSpPr>
            <p:nvPr/>
          </p:nvSpPr>
          <p:spPr bwMode="auto">
            <a:xfrm>
              <a:off x="17891649" y="7119938"/>
              <a:ext cx="1954085" cy="1479550"/>
            </a:xfrm>
            <a:custGeom>
              <a:avLst/>
              <a:gdLst>
                <a:gd name="T0" fmla="*/ 5427 w 5428"/>
                <a:gd name="T1" fmla="*/ 2565 h 4110"/>
                <a:gd name="T2" fmla="*/ 0 w 5428"/>
                <a:gd name="T3" fmla="*/ 4109 h 4110"/>
                <a:gd name="T4" fmla="*/ 0 w 5428"/>
                <a:gd name="T5" fmla="*/ 1543 h 4110"/>
                <a:gd name="T6" fmla="*/ 5427 w 5428"/>
                <a:gd name="T7" fmla="*/ 0 h 4110"/>
                <a:gd name="T8" fmla="*/ 5427 w 5428"/>
                <a:gd name="T9" fmla="*/ 2565 h 4110"/>
              </a:gdLst>
              <a:ahLst/>
              <a:cxnLst>
                <a:cxn ang="0">
                  <a:pos x="T0" y="T1"/>
                </a:cxn>
                <a:cxn ang="0">
                  <a:pos x="T2" y="T3"/>
                </a:cxn>
                <a:cxn ang="0">
                  <a:pos x="T4" y="T5"/>
                </a:cxn>
                <a:cxn ang="0">
                  <a:pos x="T6" y="T7"/>
                </a:cxn>
                <a:cxn ang="0">
                  <a:pos x="T8" y="T9"/>
                </a:cxn>
              </a:cxnLst>
              <a:rect l="0" t="0" r="r" b="b"/>
              <a:pathLst>
                <a:path w="5428" h="4110">
                  <a:moveTo>
                    <a:pt x="5427" y="2565"/>
                  </a:moveTo>
                  <a:lnTo>
                    <a:pt x="0" y="4109"/>
                  </a:lnTo>
                  <a:lnTo>
                    <a:pt x="0" y="1543"/>
                  </a:lnTo>
                  <a:lnTo>
                    <a:pt x="5427" y="0"/>
                  </a:lnTo>
                  <a:lnTo>
                    <a:pt x="5427" y="2565"/>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4" name="Freeform 5162">
              <a:extLst>
                <a:ext uri="{FF2B5EF4-FFF2-40B4-BE49-F238E27FC236}">
                  <a16:creationId xmlns:a16="http://schemas.microsoft.com/office/drawing/2014/main" id="{0429BA30-0597-17E9-5BA9-71EE6CAC0DAB}"/>
                </a:ext>
              </a:extLst>
            </p:cNvPr>
            <p:cNvSpPr>
              <a:spLocks noChangeArrowheads="1"/>
            </p:cNvSpPr>
            <p:nvPr/>
          </p:nvSpPr>
          <p:spPr bwMode="auto">
            <a:xfrm>
              <a:off x="15942326" y="6556375"/>
              <a:ext cx="3901821" cy="1119188"/>
            </a:xfrm>
            <a:custGeom>
              <a:avLst/>
              <a:gdLst>
                <a:gd name="T0" fmla="*/ 10840 w 10841"/>
                <a:gd name="T1" fmla="*/ 1566 h 3110"/>
                <a:gd name="T2" fmla="*/ 5413 w 10841"/>
                <a:gd name="T3" fmla="*/ 3109 h 3110"/>
                <a:gd name="T4" fmla="*/ 0 w 10841"/>
                <a:gd name="T5" fmla="*/ 1566 h 3110"/>
                <a:gd name="T6" fmla="*/ 0 w 10841"/>
                <a:gd name="T7" fmla="*/ 1544 h 3110"/>
                <a:gd name="T8" fmla="*/ 5425 w 10841"/>
                <a:gd name="T9" fmla="*/ 0 h 3110"/>
                <a:gd name="T10" fmla="*/ 10840 w 10841"/>
                <a:gd name="T11" fmla="*/ 1544 h 3110"/>
                <a:gd name="T12" fmla="*/ 10840 w 10841"/>
                <a:gd name="T13" fmla="*/ 1566 h 3110"/>
              </a:gdLst>
              <a:ahLst/>
              <a:cxnLst>
                <a:cxn ang="0">
                  <a:pos x="T0" y="T1"/>
                </a:cxn>
                <a:cxn ang="0">
                  <a:pos x="T2" y="T3"/>
                </a:cxn>
                <a:cxn ang="0">
                  <a:pos x="T4" y="T5"/>
                </a:cxn>
                <a:cxn ang="0">
                  <a:pos x="T6" y="T7"/>
                </a:cxn>
                <a:cxn ang="0">
                  <a:pos x="T8" y="T9"/>
                </a:cxn>
                <a:cxn ang="0">
                  <a:pos x="T10" y="T11"/>
                </a:cxn>
                <a:cxn ang="0">
                  <a:pos x="T12" y="T13"/>
                </a:cxn>
              </a:cxnLst>
              <a:rect l="0" t="0" r="r" b="b"/>
              <a:pathLst>
                <a:path w="10841" h="3110">
                  <a:moveTo>
                    <a:pt x="10840" y="1566"/>
                  </a:moveTo>
                  <a:lnTo>
                    <a:pt x="5413" y="3109"/>
                  </a:lnTo>
                  <a:lnTo>
                    <a:pt x="0" y="1566"/>
                  </a:lnTo>
                  <a:lnTo>
                    <a:pt x="0" y="1544"/>
                  </a:lnTo>
                  <a:lnTo>
                    <a:pt x="5425" y="0"/>
                  </a:lnTo>
                  <a:lnTo>
                    <a:pt x="10840" y="1544"/>
                  </a:lnTo>
                  <a:lnTo>
                    <a:pt x="10840" y="1566"/>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5" name="Freeform 5163">
              <a:extLst>
                <a:ext uri="{FF2B5EF4-FFF2-40B4-BE49-F238E27FC236}">
                  <a16:creationId xmlns:a16="http://schemas.microsoft.com/office/drawing/2014/main" id="{31417BDB-CE6E-ED77-9421-1ADED84CD08C}"/>
                </a:ext>
              </a:extLst>
            </p:cNvPr>
            <p:cNvSpPr>
              <a:spLocks noChangeArrowheads="1"/>
            </p:cNvSpPr>
            <p:nvPr/>
          </p:nvSpPr>
          <p:spPr bwMode="auto">
            <a:xfrm>
              <a:off x="15937564" y="7129464"/>
              <a:ext cx="4763" cy="41275"/>
            </a:xfrm>
            <a:custGeom>
              <a:avLst/>
              <a:gdLst>
                <a:gd name="T0" fmla="*/ 12 w 13"/>
                <a:gd name="T1" fmla="*/ 0 h 115"/>
                <a:gd name="T2" fmla="*/ 0 w 13"/>
                <a:gd name="T3" fmla="*/ 11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1"/>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6" name="Freeform 5164">
              <a:extLst>
                <a:ext uri="{FF2B5EF4-FFF2-40B4-BE49-F238E27FC236}">
                  <a16:creationId xmlns:a16="http://schemas.microsoft.com/office/drawing/2014/main" id="{0DCCFFBC-7163-25EB-1B96-CC1F4940D069}"/>
                </a:ext>
              </a:extLst>
            </p:cNvPr>
            <p:cNvSpPr>
              <a:spLocks noChangeArrowheads="1"/>
            </p:cNvSpPr>
            <p:nvPr/>
          </p:nvSpPr>
          <p:spPr bwMode="auto">
            <a:xfrm>
              <a:off x="15937564" y="7129464"/>
              <a:ext cx="4763" cy="41275"/>
            </a:xfrm>
            <a:custGeom>
              <a:avLst/>
              <a:gdLst>
                <a:gd name="T0" fmla="*/ 12 w 13"/>
                <a:gd name="T1" fmla="*/ 0 h 115"/>
                <a:gd name="T2" fmla="*/ 0 w 13"/>
                <a:gd name="T3" fmla="*/ 11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1"/>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7" name="Freeform 5165">
              <a:extLst>
                <a:ext uri="{FF2B5EF4-FFF2-40B4-BE49-F238E27FC236}">
                  <a16:creationId xmlns:a16="http://schemas.microsoft.com/office/drawing/2014/main" id="{16225E1C-572F-3D19-7AA4-62F14BFBEE33}"/>
                </a:ext>
              </a:extLst>
            </p:cNvPr>
            <p:cNvSpPr>
              <a:spLocks noChangeArrowheads="1"/>
            </p:cNvSpPr>
            <p:nvPr/>
          </p:nvSpPr>
          <p:spPr bwMode="auto">
            <a:xfrm>
              <a:off x="15942326" y="7124701"/>
              <a:ext cx="33335" cy="41275"/>
            </a:xfrm>
            <a:custGeom>
              <a:avLst/>
              <a:gdLst>
                <a:gd name="T0" fmla="*/ 11 w 92"/>
                <a:gd name="T1" fmla="*/ 0 h 114"/>
                <a:gd name="T2" fmla="*/ 0 w 92"/>
                <a:gd name="T3" fmla="*/ 11 h 114"/>
                <a:gd name="T4" fmla="*/ 0 w 92"/>
                <a:gd name="T5" fmla="*/ 113 h 114"/>
                <a:gd name="T6" fmla="*/ 91 w 92"/>
                <a:gd name="T7" fmla="*/ 22 h 114"/>
                <a:gd name="T8" fmla="*/ 11 w 92"/>
                <a:gd name="T9" fmla="*/ 0 h 114"/>
              </a:gdLst>
              <a:ahLst/>
              <a:cxnLst>
                <a:cxn ang="0">
                  <a:pos x="T0" y="T1"/>
                </a:cxn>
                <a:cxn ang="0">
                  <a:pos x="T2" y="T3"/>
                </a:cxn>
                <a:cxn ang="0">
                  <a:pos x="T4" y="T5"/>
                </a:cxn>
                <a:cxn ang="0">
                  <a:pos x="T6" y="T7"/>
                </a:cxn>
                <a:cxn ang="0">
                  <a:pos x="T8" y="T9"/>
                </a:cxn>
              </a:cxnLst>
              <a:rect l="0" t="0" r="r" b="b"/>
              <a:pathLst>
                <a:path w="92" h="114">
                  <a:moveTo>
                    <a:pt x="11" y="0"/>
                  </a:moveTo>
                  <a:lnTo>
                    <a:pt x="0" y="11"/>
                  </a:lnTo>
                  <a:lnTo>
                    <a:pt x="0" y="113"/>
                  </a:lnTo>
                  <a:lnTo>
                    <a:pt x="91" y="2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8" name="Freeform 5166">
              <a:extLst>
                <a:ext uri="{FF2B5EF4-FFF2-40B4-BE49-F238E27FC236}">
                  <a16:creationId xmlns:a16="http://schemas.microsoft.com/office/drawing/2014/main" id="{45EC5948-B821-4EE7-BBE3-44976271626C}"/>
                </a:ext>
              </a:extLst>
            </p:cNvPr>
            <p:cNvSpPr>
              <a:spLocks noChangeArrowheads="1"/>
            </p:cNvSpPr>
            <p:nvPr/>
          </p:nvSpPr>
          <p:spPr bwMode="auto">
            <a:xfrm>
              <a:off x="15942326" y="7124701"/>
              <a:ext cx="33335" cy="41275"/>
            </a:xfrm>
            <a:custGeom>
              <a:avLst/>
              <a:gdLst>
                <a:gd name="T0" fmla="*/ 11 w 92"/>
                <a:gd name="T1" fmla="*/ 0 h 114"/>
                <a:gd name="T2" fmla="*/ 0 w 92"/>
                <a:gd name="T3" fmla="*/ 11 h 114"/>
                <a:gd name="T4" fmla="*/ 0 w 92"/>
                <a:gd name="T5" fmla="*/ 113 h 114"/>
                <a:gd name="T6" fmla="*/ 91 w 92"/>
                <a:gd name="T7" fmla="*/ 22 h 114"/>
                <a:gd name="T8" fmla="*/ 11 w 92"/>
                <a:gd name="T9" fmla="*/ 0 h 114"/>
              </a:gdLst>
              <a:ahLst/>
              <a:cxnLst>
                <a:cxn ang="0">
                  <a:pos x="T0" y="T1"/>
                </a:cxn>
                <a:cxn ang="0">
                  <a:pos x="T2" y="T3"/>
                </a:cxn>
                <a:cxn ang="0">
                  <a:pos x="T4" y="T5"/>
                </a:cxn>
                <a:cxn ang="0">
                  <a:pos x="T6" y="T7"/>
                </a:cxn>
                <a:cxn ang="0">
                  <a:pos x="T8" y="T9"/>
                </a:cxn>
              </a:cxnLst>
              <a:rect l="0" t="0" r="r" b="b"/>
              <a:pathLst>
                <a:path w="92" h="114">
                  <a:moveTo>
                    <a:pt x="11" y="0"/>
                  </a:moveTo>
                  <a:lnTo>
                    <a:pt x="0" y="11"/>
                  </a:lnTo>
                  <a:lnTo>
                    <a:pt x="0" y="113"/>
                  </a:lnTo>
                  <a:lnTo>
                    <a:pt x="91" y="2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9" name="Freeform 5167">
              <a:extLst>
                <a:ext uri="{FF2B5EF4-FFF2-40B4-BE49-F238E27FC236}">
                  <a16:creationId xmlns:a16="http://schemas.microsoft.com/office/drawing/2014/main" id="{682A421A-CD69-E070-12BF-E9C5E396A3B4}"/>
                </a:ext>
              </a:extLst>
            </p:cNvPr>
            <p:cNvSpPr>
              <a:spLocks noChangeArrowheads="1"/>
            </p:cNvSpPr>
            <p:nvPr/>
          </p:nvSpPr>
          <p:spPr bwMode="auto">
            <a:xfrm>
              <a:off x="15937564" y="7197725"/>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0" name="Freeform 5168">
              <a:extLst>
                <a:ext uri="{FF2B5EF4-FFF2-40B4-BE49-F238E27FC236}">
                  <a16:creationId xmlns:a16="http://schemas.microsoft.com/office/drawing/2014/main" id="{7FC26F4A-B6FD-D558-695D-2DA8FE4D327E}"/>
                </a:ext>
              </a:extLst>
            </p:cNvPr>
            <p:cNvSpPr>
              <a:spLocks noChangeArrowheads="1"/>
            </p:cNvSpPr>
            <p:nvPr/>
          </p:nvSpPr>
          <p:spPr bwMode="auto">
            <a:xfrm>
              <a:off x="15937564" y="7197725"/>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1" name="Freeform 5169">
              <a:extLst>
                <a:ext uri="{FF2B5EF4-FFF2-40B4-BE49-F238E27FC236}">
                  <a16:creationId xmlns:a16="http://schemas.microsoft.com/office/drawing/2014/main" id="{22D4C038-A302-1C41-962C-8CC1EFB8EAA5}"/>
                </a:ext>
              </a:extLst>
            </p:cNvPr>
            <p:cNvSpPr>
              <a:spLocks noChangeArrowheads="1"/>
            </p:cNvSpPr>
            <p:nvPr/>
          </p:nvSpPr>
          <p:spPr bwMode="auto">
            <a:xfrm>
              <a:off x="15942327" y="7140576"/>
              <a:ext cx="85719" cy="93663"/>
            </a:xfrm>
            <a:custGeom>
              <a:avLst/>
              <a:gdLst>
                <a:gd name="T0" fmla="*/ 159 w 239"/>
                <a:gd name="T1" fmla="*/ 0 h 262"/>
                <a:gd name="T2" fmla="*/ 0 w 239"/>
                <a:gd name="T3" fmla="*/ 159 h 262"/>
                <a:gd name="T4" fmla="*/ 0 w 239"/>
                <a:gd name="T5" fmla="*/ 261 h 262"/>
                <a:gd name="T6" fmla="*/ 238 w 239"/>
                <a:gd name="T7" fmla="*/ 23 h 262"/>
                <a:gd name="T8" fmla="*/ 159 w 239"/>
                <a:gd name="T9" fmla="*/ 0 h 262"/>
              </a:gdLst>
              <a:ahLst/>
              <a:cxnLst>
                <a:cxn ang="0">
                  <a:pos x="T0" y="T1"/>
                </a:cxn>
                <a:cxn ang="0">
                  <a:pos x="T2" y="T3"/>
                </a:cxn>
                <a:cxn ang="0">
                  <a:pos x="T4" y="T5"/>
                </a:cxn>
                <a:cxn ang="0">
                  <a:pos x="T6" y="T7"/>
                </a:cxn>
                <a:cxn ang="0">
                  <a:pos x="T8" y="T9"/>
                </a:cxn>
              </a:cxnLst>
              <a:rect l="0" t="0" r="r" b="b"/>
              <a:pathLst>
                <a:path w="239" h="262">
                  <a:moveTo>
                    <a:pt x="159" y="0"/>
                  </a:moveTo>
                  <a:lnTo>
                    <a:pt x="0" y="159"/>
                  </a:lnTo>
                  <a:lnTo>
                    <a:pt x="0" y="261"/>
                  </a:lnTo>
                  <a:lnTo>
                    <a:pt x="238" y="23"/>
                  </a:lnTo>
                  <a:lnTo>
                    <a:pt x="1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2" name="Freeform 5170">
              <a:extLst>
                <a:ext uri="{FF2B5EF4-FFF2-40B4-BE49-F238E27FC236}">
                  <a16:creationId xmlns:a16="http://schemas.microsoft.com/office/drawing/2014/main" id="{ECC9A510-0DBA-B61A-2605-BFC50FE2C6B1}"/>
                </a:ext>
              </a:extLst>
            </p:cNvPr>
            <p:cNvSpPr>
              <a:spLocks noChangeArrowheads="1"/>
            </p:cNvSpPr>
            <p:nvPr/>
          </p:nvSpPr>
          <p:spPr bwMode="auto">
            <a:xfrm>
              <a:off x="15942327" y="7140576"/>
              <a:ext cx="85719" cy="93663"/>
            </a:xfrm>
            <a:custGeom>
              <a:avLst/>
              <a:gdLst>
                <a:gd name="T0" fmla="*/ 159 w 239"/>
                <a:gd name="T1" fmla="*/ 0 h 262"/>
                <a:gd name="T2" fmla="*/ 0 w 239"/>
                <a:gd name="T3" fmla="*/ 159 h 262"/>
                <a:gd name="T4" fmla="*/ 0 w 239"/>
                <a:gd name="T5" fmla="*/ 261 h 262"/>
                <a:gd name="T6" fmla="*/ 238 w 239"/>
                <a:gd name="T7" fmla="*/ 23 h 262"/>
                <a:gd name="T8" fmla="*/ 159 w 239"/>
                <a:gd name="T9" fmla="*/ 0 h 262"/>
              </a:gdLst>
              <a:ahLst/>
              <a:cxnLst>
                <a:cxn ang="0">
                  <a:pos x="T0" y="T1"/>
                </a:cxn>
                <a:cxn ang="0">
                  <a:pos x="T2" y="T3"/>
                </a:cxn>
                <a:cxn ang="0">
                  <a:pos x="T4" y="T5"/>
                </a:cxn>
                <a:cxn ang="0">
                  <a:pos x="T6" y="T7"/>
                </a:cxn>
                <a:cxn ang="0">
                  <a:pos x="T8" y="T9"/>
                </a:cxn>
              </a:cxnLst>
              <a:rect l="0" t="0" r="r" b="b"/>
              <a:pathLst>
                <a:path w="239" h="262">
                  <a:moveTo>
                    <a:pt x="159" y="0"/>
                  </a:moveTo>
                  <a:lnTo>
                    <a:pt x="0" y="159"/>
                  </a:lnTo>
                  <a:lnTo>
                    <a:pt x="0" y="261"/>
                  </a:lnTo>
                  <a:lnTo>
                    <a:pt x="238" y="23"/>
                  </a:lnTo>
                  <a:lnTo>
                    <a:pt x="1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3" name="Freeform 5171">
              <a:extLst>
                <a:ext uri="{FF2B5EF4-FFF2-40B4-BE49-F238E27FC236}">
                  <a16:creationId xmlns:a16="http://schemas.microsoft.com/office/drawing/2014/main" id="{66B7792F-E2FD-73E8-F2BF-9A8942AACB30}"/>
                </a:ext>
              </a:extLst>
            </p:cNvPr>
            <p:cNvSpPr>
              <a:spLocks noChangeArrowheads="1"/>
            </p:cNvSpPr>
            <p:nvPr/>
          </p:nvSpPr>
          <p:spPr bwMode="auto">
            <a:xfrm>
              <a:off x="15937564" y="7267576"/>
              <a:ext cx="4763" cy="41275"/>
            </a:xfrm>
            <a:custGeom>
              <a:avLst/>
              <a:gdLst>
                <a:gd name="T0" fmla="*/ 12 w 13"/>
                <a:gd name="T1" fmla="*/ 0 h 115"/>
                <a:gd name="T2" fmla="*/ 0 w 13"/>
                <a:gd name="T3" fmla="*/ 11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1"/>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4" name="Freeform 5172">
              <a:extLst>
                <a:ext uri="{FF2B5EF4-FFF2-40B4-BE49-F238E27FC236}">
                  <a16:creationId xmlns:a16="http://schemas.microsoft.com/office/drawing/2014/main" id="{479D766C-803B-C2F0-F6BD-61D6A93BF62F}"/>
                </a:ext>
              </a:extLst>
            </p:cNvPr>
            <p:cNvSpPr>
              <a:spLocks noChangeArrowheads="1"/>
            </p:cNvSpPr>
            <p:nvPr/>
          </p:nvSpPr>
          <p:spPr bwMode="auto">
            <a:xfrm>
              <a:off x="15937564" y="7267576"/>
              <a:ext cx="4763" cy="41275"/>
            </a:xfrm>
            <a:custGeom>
              <a:avLst/>
              <a:gdLst>
                <a:gd name="T0" fmla="*/ 12 w 13"/>
                <a:gd name="T1" fmla="*/ 0 h 115"/>
                <a:gd name="T2" fmla="*/ 0 w 13"/>
                <a:gd name="T3" fmla="*/ 11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1"/>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5" name="Freeform 5173">
              <a:extLst>
                <a:ext uri="{FF2B5EF4-FFF2-40B4-BE49-F238E27FC236}">
                  <a16:creationId xmlns:a16="http://schemas.microsoft.com/office/drawing/2014/main" id="{2A5DE4CB-2736-B629-0BB9-7CF44BFE5B59}"/>
                </a:ext>
              </a:extLst>
            </p:cNvPr>
            <p:cNvSpPr>
              <a:spLocks noChangeArrowheads="1"/>
            </p:cNvSpPr>
            <p:nvPr/>
          </p:nvSpPr>
          <p:spPr bwMode="auto">
            <a:xfrm>
              <a:off x="15942326" y="7158039"/>
              <a:ext cx="139691" cy="147637"/>
            </a:xfrm>
            <a:custGeom>
              <a:avLst/>
              <a:gdLst>
                <a:gd name="T0" fmla="*/ 306 w 387"/>
                <a:gd name="T1" fmla="*/ 0 h 409"/>
                <a:gd name="T2" fmla="*/ 0 w 387"/>
                <a:gd name="T3" fmla="*/ 306 h 409"/>
                <a:gd name="T4" fmla="*/ 0 w 387"/>
                <a:gd name="T5" fmla="*/ 408 h 409"/>
                <a:gd name="T6" fmla="*/ 386 w 387"/>
                <a:gd name="T7" fmla="*/ 22 h 409"/>
                <a:gd name="T8" fmla="*/ 306 w 387"/>
                <a:gd name="T9" fmla="*/ 0 h 409"/>
              </a:gdLst>
              <a:ahLst/>
              <a:cxnLst>
                <a:cxn ang="0">
                  <a:pos x="T0" y="T1"/>
                </a:cxn>
                <a:cxn ang="0">
                  <a:pos x="T2" y="T3"/>
                </a:cxn>
                <a:cxn ang="0">
                  <a:pos x="T4" y="T5"/>
                </a:cxn>
                <a:cxn ang="0">
                  <a:pos x="T6" y="T7"/>
                </a:cxn>
                <a:cxn ang="0">
                  <a:pos x="T8" y="T9"/>
                </a:cxn>
              </a:cxnLst>
              <a:rect l="0" t="0" r="r" b="b"/>
              <a:pathLst>
                <a:path w="387" h="409">
                  <a:moveTo>
                    <a:pt x="306" y="0"/>
                  </a:moveTo>
                  <a:lnTo>
                    <a:pt x="0" y="306"/>
                  </a:lnTo>
                  <a:lnTo>
                    <a:pt x="0" y="408"/>
                  </a:lnTo>
                  <a:lnTo>
                    <a:pt x="386" y="22"/>
                  </a:lnTo>
                  <a:lnTo>
                    <a:pt x="3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6" name="Freeform 5174">
              <a:extLst>
                <a:ext uri="{FF2B5EF4-FFF2-40B4-BE49-F238E27FC236}">
                  <a16:creationId xmlns:a16="http://schemas.microsoft.com/office/drawing/2014/main" id="{ADF83F4B-E2BC-3D5E-DBD5-34B2A6C28028}"/>
                </a:ext>
              </a:extLst>
            </p:cNvPr>
            <p:cNvSpPr>
              <a:spLocks noChangeArrowheads="1"/>
            </p:cNvSpPr>
            <p:nvPr/>
          </p:nvSpPr>
          <p:spPr bwMode="auto">
            <a:xfrm>
              <a:off x="15942326" y="7158039"/>
              <a:ext cx="139691" cy="147637"/>
            </a:xfrm>
            <a:custGeom>
              <a:avLst/>
              <a:gdLst>
                <a:gd name="T0" fmla="*/ 306 w 387"/>
                <a:gd name="T1" fmla="*/ 0 h 409"/>
                <a:gd name="T2" fmla="*/ 0 w 387"/>
                <a:gd name="T3" fmla="*/ 306 h 409"/>
                <a:gd name="T4" fmla="*/ 0 w 387"/>
                <a:gd name="T5" fmla="*/ 408 h 409"/>
                <a:gd name="T6" fmla="*/ 386 w 387"/>
                <a:gd name="T7" fmla="*/ 22 h 409"/>
                <a:gd name="T8" fmla="*/ 306 w 387"/>
                <a:gd name="T9" fmla="*/ 0 h 409"/>
              </a:gdLst>
              <a:ahLst/>
              <a:cxnLst>
                <a:cxn ang="0">
                  <a:pos x="T0" y="T1"/>
                </a:cxn>
                <a:cxn ang="0">
                  <a:pos x="T2" y="T3"/>
                </a:cxn>
                <a:cxn ang="0">
                  <a:pos x="T4" y="T5"/>
                </a:cxn>
                <a:cxn ang="0">
                  <a:pos x="T6" y="T7"/>
                </a:cxn>
                <a:cxn ang="0">
                  <a:pos x="T8" y="T9"/>
                </a:cxn>
              </a:cxnLst>
              <a:rect l="0" t="0" r="r" b="b"/>
              <a:pathLst>
                <a:path w="387" h="409">
                  <a:moveTo>
                    <a:pt x="306" y="0"/>
                  </a:moveTo>
                  <a:lnTo>
                    <a:pt x="0" y="306"/>
                  </a:lnTo>
                  <a:lnTo>
                    <a:pt x="0" y="408"/>
                  </a:lnTo>
                  <a:lnTo>
                    <a:pt x="386" y="22"/>
                  </a:lnTo>
                  <a:lnTo>
                    <a:pt x="30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7" name="Freeform 5175">
              <a:extLst>
                <a:ext uri="{FF2B5EF4-FFF2-40B4-BE49-F238E27FC236}">
                  <a16:creationId xmlns:a16="http://schemas.microsoft.com/office/drawing/2014/main" id="{B4974142-AB62-346B-47F7-2A9F41641E19}"/>
                </a:ext>
              </a:extLst>
            </p:cNvPr>
            <p:cNvSpPr>
              <a:spLocks noChangeArrowheads="1"/>
            </p:cNvSpPr>
            <p:nvPr/>
          </p:nvSpPr>
          <p:spPr bwMode="auto">
            <a:xfrm>
              <a:off x="15937564" y="7342188"/>
              <a:ext cx="4763" cy="36512"/>
            </a:xfrm>
            <a:custGeom>
              <a:avLst/>
              <a:gdLst>
                <a:gd name="T0" fmla="*/ 12 w 13"/>
                <a:gd name="T1" fmla="*/ 0 h 102"/>
                <a:gd name="T2" fmla="*/ 0 w 13"/>
                <a:gd name="T3" fmla="*/ 0 h 102"/>
                <a:gd name="T4" fmla="*/ 0 w 13"/>
                <a:gd name="T5" fmla="*/ 101 h 102"/>
                <a:gd name="T6" fmla="*/ 12 w 13"/>
                <a:gd name="T7" fmla="*/ 90 h 102"/>
                <a:gd name="T8" fmla="*/ 12 w 13"/>
                <a:gd name="T9" fmla="*/ 0 h 102"/>
              </a:gdLst>
              <a:ahLst/>
              <a:cxnLst>
                <a:cxn ang="0">
                  <a:pos x="T0" y="T1"/>
                </a:cxn>
                <a:cxn ang="0">
                  <a:pos x="T2" y="T3"/>
                </a:cxn>
                <a:cxn ang="0">
                  <a:pos x="T4" y="T5"/>
                </a:cxn>
                <a:cxn ang="0">
                  <a:pos x="T6" y="T7"/>
                </a:cxn>
                <a:cxn ang="0">
                  <a:pos x="T8" y="T9"/>
                </a:cxn>
              </a:cxnLst>
              <a:rect l="0" t="0" r="r" b="b"/>
              <a:pathLst>
                <a:path w="13" h="102">
                  <a:moveTo>
                    <a:pt x="12" y="0"/>
                  </a:moveTo>
                  <a:lnTo>
                    <a:pt x="0" y="0"/>
                  </a:lnTo>
                  <a:lnTo>
                    <a:pt x="0" y="101"/>
                  </a:lnTo>
                  <a:lnTo>
                    <a:pt x="12" y="90"/>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8" name="Freeform 5176">
              <a:extLst>
                <a:ext uri="{FF2B5EF4-FFF2-40B4-BE49-F238E27FC236}">
                  <a16:creationId xmlns:a16="http://schemas.microsoft.com/office/drawing/2014/main" id="{B686BBAC-DD1E-CF9D-8B15-BC137422F7BA}"/>
                </a:ext>
              </a:extLst>
            </p:cNvPr>
            <p:cNvSpPr>
              <a:spLocks noChangeArrowheads="1"/>
            </p:cNvSpPr>
            <p:nvPr/>
          </p:nvSpPr>
          <p:spPr bwMode="auto">
            <a:xfrm>
              <a:off x="15937564" y="7342188"/>
              <a:ext cx="4763" cy="36512"/>
            </a:xfrm>
            <a:custGeom>
              <a:avLst/>
              <a:gdLst>
                <a:gd name="T0" fmla="*/ 12 w 13"/>
                <a:gd name="T1" fmla="*/ 0 h 102"/>
                <a:gd name="T2" fmla="*/ 0 w 13"/>
                <a:gd name="T3" fmla="*/ 0 h 102"/>
                <a:gd name="T4" fmla="*/ 0 w 13"/>
                <a:gd name="T5" fmla="*/ 101 h 102"/>
                <a:gd name="T6" fmla="*/ 12 w 13"/>
                <a:gd name="T7" fmla="*/ 90 h 102"/>
                <a:gd name="T8" fmla="*/ 12 w 13"/>
                <a:gd name="T9" fmla="*/ 0 h 102"/>
              </a:gdLst>
              <a:ahLst/>
              <a:cxnLst>
                <a:cxn ang="0">
                  <a:pos x="T0" y="T1"/>
                </a:cxn>
                <a:cxn ang="0">
                  <a:pos x="T2" y="T3"/>
                </a:cxn>
                <a:cxn ang="0">
                  <a:pos x="T4" y="T5"/>
                </a:cxn>
                <a:cxn ang="0">
                  <a:pos x="T6" y="T7"/>
                </a:cxn>
                <a:cxn ang="0">
                  <a:pos x="T8" y="T9"/>
                </a:cxn>
              </a:cxnLst>
              <a:rect l="0" t="0" r="r" b="b"/>
              <a:pathLst>
                <a:path w="13" h="102">
                  <a:moveTo>
                    <a:pt x="12" y="0"/>
                  </a:moveTo>
                  <a:lnTo>
                    <a:pt x="0" y="0"/>
                  </a:lnTo>
                  <a:lnTo>
                    <a:pt x="0" y="101"/>
                  </a:lnTo>
                  <a:lnTo>
                    <a:pt x="12" y="90"/>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9" name="Freeform 5177">
              <a:extLst>
                <a:ext uri="{FF2B5EF4-FFF2-40B4-BE49-F238E27FC236}">
                  <a16:creationId xmlns:a16="http://schemas.microsoft.com/office/drawing/2014/main" id="{C4DCDBEC-187C-3BCB-2F9C-42D624977D2C}"/>
                </a:ext>
              </a:extLst>
            </p:cNvPr>
            <p:cNvSpPr>
              <a:spLocks noChangeArrowheads="1"/>
            </p:cNvSpPr>
            <p:nvPr/>
          </p:nvSpPr>
          <p:spPr bwMode="auto">
            <a:xfrm>
              <a:off x="15942326" y="7170738"/>
              <a:ext cx="196837" cy="204787"/>
            </a:xfrm>
            <a:custGeom>
              <a:avLst/>
              <a:gdLst>
                <a:gd name="T0" fmla="*/ 465 w 546"/>
                <a:gd name="T1" fmla="*/ 0 h 567"/>
                <a:gd name="T2" fmla="*/ 0 w 546"/>
                <a:gd name="T3" fmla="*/ 476 h 567"/>
                <a:gd name="T4" fmla="*/ 0 w 546"/>
                <a:gd name="T5" fmla="*/ 566 h 567"/>
                <a:gd name="T6" fmla="*/ 545 w 546"/>
                <a:gd name="T7" fmla="*/ 22 h 567"/>
                <a:gd name="T8" fmla="*/ 465 w 546"/>
                <a:gd name="T9" fmla="*/ 0 h 567"/>
              </a:gdLst>
              <a:ahLst/>
              <a:cxnLst>
                <a:cxn ang="0">
                  <a:pos x="T0" y="T1"/>
                </a:cxn>
                <a:cxn ang="0">
                  <a:pos x="T2" y="T3"/>
                </a:cxn>
                <a:cxn ang="0">
                  <a:pos x="T4" y="T5"/>
                </a:cxn>
                <a:cxn ang="0">
                  <a:pos x="T6" y="T7"/>
                </a:cxn>
                <a:cxn ang="0">
                  <a:pos x="T8" y="T9"/>
                </a:cxn>
              </a:cxnLst>
              <a:rect l="0" t="0" r="r" b="b"/>
              <a:pathLst>
                <a:path w="546" h="567">
                  <a:moveTo>
                    <a:pt x="465" y="0"/>
                  </a:moveTo>
                  <a:lnTo>
                    <a:pt x="0" y="476"/>
                  </a:lnTo>
                  <a:lnTo>
                    <a:pt x="0" y="566"/>
                  </a:lnTo>
                  <a:lnTo>
                    <a:pt x="545" y="22"/>
                  </a:lnTo>
                  <a:lnTo>
                    <a:pt x="4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0" name="Freeform 5178">
              <a:extLst>
                <a:ext uri="{FF2B5EF4-FFF2-40B4-BE49-F238E27FC236}">
                  <a16:creationId xmlns:a16="http://schemas.microsoft.com/office/drawing/2014/main" id="{EB480C81-57DD-624E-1649-FE59084F8BAD}"/>
                </a:ext>
              </a:extLst>
            </p:cNvPr>
            <p:cNvSpPr>
              <a:spLocks noChangeArrowheads="1"/>
            </p:cNvSpPr>
            <p:nvPr/>
          </p:nvSpPr>
          <p:spPr bwMode="auto">
            <a:xfrm>
              <a:off x="15942326" y="7170738"/>
              <a:ext cx="196837" cy="204787"/>
            </a:xfrm>
            <a:custGeom>
              <a:avLst/>
              <a:gdLst>
                <a:gd name="T0" fmla="*/ 465 w 546"/>
                <a:gd name="T1" fmla="*/ 0 h 567"/>
                <a:gd name="T2" fmla="*/ 0 w 546"/>
                <a:gd name="T3" fmla="*/ 476 h 567"/>
                <a:gd name="T4" fmla="*/ 0 w 546"/>
                <a:gd name="T5" fmla="*/ 566 h 567"/>
                <a:gd name="T6" fmla="*/ 545 w 546"/>
                <a:gd name="T7" fmla="*/ 22 h 567"/>
                <a:gd name="T8" fmla="*/ 465 w 546"/>
                <a:gd name="T9" fmla="*/ 0 h 567"/>
              </a:gdLst>
              <a:ahLst/>
              <a:cxnLst>
                <a:cxn ang="0">
                  <a:pos x="T0" y="T1"/>
                </a:cxn>
                <a:cxn ang="0">
                  <a:pos x="T2" y="T3"/>
                </a:cxn>
                <a:cxn ang="0">
                  <a:pos x="T4" y="T5"/>
                </a:cxn>
                <a:cxn ang="0">
                  <a:pos x="T6" y="T7"/>
                </a:cxn>
                <a:cxn ang="0">
                  <a:pos x="T8" y="T9"/>
                </a:cxn>
              </a:cxnLst>
              <a:rect l="0" t="0" r="r" b="b"/>
              <a:pathLst>
                <a:path w="546" h="567">
                  <a:moveTo>
                    <a:pt x="465" y="0"/>
                  </a:moveTo>
                  <a:lnTo>
                    <a:pt x="0" y="476"/>
                  </a:lnTo>
                  <a:lnTo>
                    <a:pt x="0" y="566"/>
                  </a:lnTo>
                  <a:lnTo>
                    <a:pt x="545" y="22"/>
                  </a:lnTo>
                  <a:lnTo>
                    <a:pt x="46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1" name="Freeform 5179">
              <a:extLst>
                <a:ext uri="{FF2B5EF4-FFF2-40B4-BE49-F238E27FC236}">
                  <a16:creationId xmlns:a16="http://schemas.microsoft.com/office/drawing/2014/main" id="{992811E8-CB1C-68B0-B4E7-8E7D0D9115CF}"/>
                </a:ext>
              </a:extLst>
            </p:cNvPr>
            <p:cNvSpPr>
              <a:spLocks noChangeArrowheads="1"/>
            </p:cNvSpPr>
            <p:nvPr/>
          </p:nvSpPr>
          <p:spPr bwMode="auto">
            <a:xfrm>
              <a:off x="15937564" y="7410450"/>
              <a:ext cx="4763" cy="38100"/>
            </a:xfrm>
            <a:custGeom>
              <a:avLst/>
              <a:gdLst>
                <a:gd name="T0" fmla="*/ 12 w 13"/>
                <a:gd name="T1" fmla="*/ 0 h 104"/>
                <a:gd name="T2" fmla="*/ 0 w 13"/>
                <a:gd name="T3" fmla="*/ 12 h 104"/>
                <a:gd name="T4" fmla="*/ 0 w 13"/>
                <a:gd name="T5" fmla="*/ 103 h 104"/>
                <a:gd name="T6" fmla="*/ 12 w 13"/>
                <a:gd name="T7" fmla="*/ 103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12"/>
                  </a:lnTo>
                  <a:lnTo>
                    <a:pt x="0" y="103"/>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2" name="Freeform 5180">
              <a:extLst>
                <a:ext uri="{FF2B5EF4-FFF2-40B4-BE49-F238E27FC236}">
                  <a16:creationId xmlns:a16="http://schemas.microsoft.com/office/drawing/2014/main" id="{1C00A9DA-7FEA-0DD3-F5EC-A0CDD7D3250E}"/>
                </a:ext>
              </a:extLst>
            </p:cNvPr>
            <p:cNvSpPr>
              <a:spLocks noChangeArrowheads="1"/>
            </p:cNvSpPr>
            <p:nvPr/>
          </p:nvSpPr>
          <p:spPr bwMode="auto">
            <a:xfrm>
              <a:off x="15937564" y="7410450"/>
              <a:ext cx="4763" cy="38100"/>
            </a:xfrm>
            <a:custGeom>
              <a:avLst/>
              <a:gdLst>
                <a:gd name="T0" fmla="*/ 12 w 13"/>
                <a:gd name="T1" fmla="*/ 0 h 104"/>
                <a:gd name="T2" fmla="*/ 0 w 13"/>
                <a:gd name="T3" fmla="*/ 12 h 104"/>
                <a:gd name="T4" fmla="*/ 0 w 13"/>
                <a:gd name="T5" fmla="*/ 103 h 104"/>
                <a:gd name="T6" fmla="*/ 12 w 13"/>
                <a:gd name="T7" fmla="*/ 103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12"/>
                  </a:lnTo>
                  <a:lnTo>
                    <a:pt x="0" y="103"/>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3" name="Freeform 5181">
              <a:extLst>
                <a:ext uri="{FF2B5EF4-FFF2-40B4-BE49-F238E27FC236}">
                  <a16:creationId xmlns:a16="http://schemas.microsoft.com/office/drawing/2014/main" id="{C3CC663B-F73B-9A23-B1A9-30400FCB16A5}"/>
                </a:ext>
              </a:extLst>
            </p:cNvPr>
            <p:cNvSpPr>
              <a:spLocks noChangeArrowheads="1"/>
            </p:cNvSpPr>
            <p:nvPr/>
          </p:nvSpPr>
          <p:spPr bwMode="auto">
            <a:xfrm>
              <a:off x="15942326" y="7186614"/>
              <a:ext cx="249221" cy="261937"/>
            </a:xfrm>
            <a:custGeom>
              <a:avLst/>
              <a:gdLst>
                <a:gd name="T0" fmla="*/ 613 w 693"/>
                <a:gd name="T1" fmla="*/ 0 h 727"/>
                <a:gd name="T2" fmla="*/ 0 w 693"/>
                <a:gd name="T3" fmla="*/ 623 h 727"/>
                <a:gd name="T4" fmla="*/ 0 w 693"/>
                <a:gd name="T5" fmla="*/ 726 h 727"/>
                <a:gd name="T6" fmla="*/ 692 w 693"/>
                <a:gd name="T7" fmla="*/ 23 h 727"/>
                <a:gd name="T8" fmla="*/ 613 w 693"/>
                <a:gd name="T9" fmla="*/ 0 h 727"/>
              </a:gdLst>
              <a:ahLst/>
              <a:cxnLst>
                <a:cxn ang="0">
                  <a:pos x="T0" y="T1"/>
                </a:cxn>
                <a:cxn ang="0">
                  <a:pos x="T2" y="T3"/>
                </a:cxn>
                <a:cxn ang="0">
                  <a:pos x="T4" y="T5"/>
                </a:cxn>
                <a:cxn ang="0">
                  <a:pos x="T6" y="T7"/>
                </a:cxn>
                <a:cxn ang="0">
                  <a:pos x="T8" y="T9"/>
                </a:cxn>
              </a:cxnLst>
              <a:rect l="0" t="0" r="r" b="b"/>
              <a:pathLst>
                <a:path w="693" h="727">
                  <a:moveTo>
                    <a:pt x="613" y="0"/>
                  </a:moveTo>
                  <a:lnTo>
                    <a:pt x="0" y="623"/>
                  </a:lnTo>
                  <a:lnTo>
                    <a:pt x="0" y="726"/>
                  </a:lnTo>
                  <a:lnTo>
                    <a:pt x="692" y="23"/>
                  </a:lnTo>
                  <a:lnTo>
                    <a:pt x="6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4" name="Freeform 5182">
              <a:extLst>
                <a:ext uri="{FF2B5EF4-FFF2-40B4-BE49-F238E27FC236}">
                  <a16:creationId xmlns:a16="http://schemas.microsoft.com/office/drawing/2014/main" id="{9D2319EF-D567-AED1-4E66-A83BAB5D30F6}"/>
                </a:ext>
              </a:extLst>
            </p:cNvPr>
            <p:cNvSpPr>
              <a:spLocks noChangeArrowheads="1"/>
            </p:cNvSpPr>
            <p:nvPr/>
          </p:nvSpPr>
          <p:spPr bwMode="auto">
            <a:xfrm>
              <a:off x="15942326" y="7186614"/>
              <a:ext cx="249221" cy="261937"/>
            </a:xfrm>
            <a:custGeom>
              <a:avLst/>
              <a:gdLst>
                <a:gd name="T0" fmla="*/ 613 w 693"/>
                <a:gd name="T1" fmla="*/ 0 h 727"/>
                <a:gd name="T2" fmla="*/ 0 w 693"/>
                <a:gd name="T3" fmla="*/ 623 h 727"/>
                <a:gd name="T4" fmla="*/ 0 w 693"/>
                <a:gd name="T5" fmla="*/ 726 h 727"/>
                <a:gd name="T6" fmla="*/ 692 w 693"/>
                <a:gd name="T7" fmla="*/ 23 h 727"/>
                <a:gd name="T8" fmla="*/ 613 w 693"/>
                <a:gd name="T9" fmla="*/ 0 h 727"/>
              </a:gdLst>
              <a:ahLst/>
              <a:cxnLst>
                <a:cxn ang="0">
                  <a:pos x="T0" y="T1"/>
                </a:cxn>
                <a:cxn ang="0">
                  <a:pos x="T2" y="T3"/>
                </a:cxn>
                <a:cxn ang="0">
                  <a:pos x="T4" y="T5"/>
                </a:cxn>
                <a:cxn ang="0">
                  <a:pos x="T6" y="T7"/>
                </a:cxn>
                <a:cxn ang="0">
                  <a:pos x="T8" y="T9"/>
                </a:cxn>
              </a:cxnLst>
              <a:rect l="0" t="0" r="r" b="b"/>
              <a:pathLst>
                <a:path w="693" h="727">
                  <a:moveTo>
                    <a:pt x="613" y="0"/>
                  </a:moveTo>
                  <a:lnTo>
                    <a:pt x="0" y="623"/>
                  </a:lnTo>
                  <a:lnTo>
                    <a:pt x="0" y="726"/>
                  </a:lnTo>
                  <a:lnTo>
                    <a:pt x="692" y="23"/>
                  </a:lnTo>
                  <a:lnTo>
                    <a:pt x="61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5" name="Freeform 5183">
              <a:extLst>
                <a:ext uri="{FF2B5EF4-FFF2-40B4-BE49-F238E27FC236}">
                  <a16:creationId xmlns:a16="http://schemas.microsoft.com/office/drawing/2014/main" id="{CE5996A6-B27E-858C-F199-065AAF1C3E5B}"/>
                </a:ext>
              </a:extLst>
            </p:cNvPr>
            <p:cNvSpPr>
              <a:spLocks noChangeArrowheads="1"/>
            </p:cNvSpPr>
            <p:nvPr/>
          </p:nvSpPr>
          <p:spPr bwMode="auto">
            <a:xfrm>
              <a:off x="15937564" y="7480300"/>
              <a:ext cx="4763" cy="38100"/>
            </a:xfrm>
            <a:custGeom>
              <a:avLst/>
              <a:gdLst>
                <a:gd name="T0" fmla="*/ 12 w 13"/>
                <a:gd name="T1" fmla="*/ 0 h 104"/>
                <a:gd name="T2" fmla="*/ 0 w 13"/>
                <a:gd name="T3" fmla="*/ 12 h 104"/>
                <a:gd name="T4" fmla="*/ 0 w 13"/>
                <a:gd name="T5" fmla="*/ 103 h 104"/>
                <a:gd name="T6" fmla="*/ 12 w 13"/>
                <a:gd name="T7" fmla="*/ 103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12"/>
                  </a:lnTo>
                  <a:lnTo>
                    <a:pt x="0" y="103"/>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6" name="Freeform 5184">
              <a:extLst>
                <a:ext uri="{FF2B5EF4-FFF2-40B4-BE49-F238E27FC236}">
                  <a16:creationId xmlns:a16="http://schemas.microsoft.com/office/drawing/2014/main" id="{097796DB-0913-F762-4688-C84DBC50E541}"/>
                </a:ext>
              </a:extLst>
            </p:cNvPr>
            <p:cNvSpPr>
              <a:spLocks noChangeArrowheads="1"/>
            </p:cNvSpPr>
            <p:nvPr/>
          </p:nvSpPr>
          <p:spPr bwMode="auto">
            <a:xfrm>
              <a:off x="15937564" y="7480300"/>
              <a:ext cx="4763" cy="38100"/>
            </a:xfrm>
            <a:custGeom>
              <a:avLst/>
              <a:gdLst>
                <a:gd name="T0" fmla="*/ 12 w 13"/>
                <a:gd name="T1" fmla="*/ 0 h 104"/>
                <a:gd name="T2" fmla="*/ 0 w 13"/>
                <a:gd name="T3" fmla="*/ 12 h 104"/>
                <a:gd name="T4" fmla="*/ 0 w 13"/>
                <a:gd name="T5" fmla="*/ 103 h 104"/>
                <a:gd name="T6" fmla="*/ 12 w 13"/>
                <a:gd name="T7" fmla="*/ 103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12"/>
                  </a:lnTo>
                  <a:lnTo>
                    <a:pt x="0" y="103"/>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7" name="Freeform 5185">
              <a:extLst>
                <a:ext uri="{FF2B5EF4-FFF2-40B4-BE49-F238E27FC236}">
                  <a16:creationId xmlns:a16="http://schemas.microsoft.com/office/drawing/2014/main" id="{9AC421B9-7A48-3DA4-162B-5D759732C323}"/>
                </a:ext>
              </a:extLst>
            </p:cNvPr>
            <p:cNvSpPr>
              <a:spLocks noChangeArrowheads="1"/>
            </p:cNvSpPr>
            <p:nvPr/>
          </p:nvSpPr>
          <p:spPr bwMode="auto">
            <a:xfrm>
              <a:off x="15942326" y="7202489"/>
              <a:ext cx="303192" cy="314325"/>
            </a:xfrm>
            <a:custGeom>
              <a:avLst/>
              <a:gdLst>
                <a:gd name="T0" fmla="*/ 760 w 841"/>
                <a:gd name="T1" fmla="*/ 0 h 874"/>
                <a:gd name="T2" fmla="*/ 0 w 841"/>
                <a:gd name="T3" fmla="*/ 770 h 874"/>
                <a:gd name="T4" fmla="*/ 0 w 841"/>
                <a:gd name="T5" fmla="*/ 873 h 874"/>
                <a:gd name="T6" fmla="*/ 840 w 841"/>
                <a:gd name="T7" fmla="*/ 22 h 874"/>
                <a:gd name="T8" fmla="*/ 760 w 841"/>
                <a:gd name="T9" fmla="*/ 0 h 874"/>
              </a:gdLst>
              <a:ahLst/>
              <a:cxnLst>
                <a:cxn ang="0">
                  <a:pos x="T0" y="T1"/>
                </a:cxn>
                <a:cxn ang="0">
                  <a:pos x="T2" y="T3"/>
                </a:cxn>
                <a:cxn ang="0">
                  <a:pos x="T4" y="T5"/>
                </a:cxn>
                <a:cxn ang="0">
                  <a:pos x="T6" y="T7"/>
                </a:cxn>
                <a:cxn ang="0">
                  <a:pos x="T8" y="T9"/>
                </a:cxn>
              </a:cxnLst>
              <a:rect l="0" t="0" r="r" b="b"/>
              <a:pathLst>
                <a:path w="841" h="874">
                  <a:moveTo>
                    <a:pt x="760" y="0"/>
                  </a:moveTo>
                  <a:lnTo>
                    <a:pt x="0" y="770"/>
                  </a:lnTo>
                  <a:lnTo>
                    <a:pt x="0" y="873"/>
                  </a:lnTo>
                  <a:lnTo>
                    <a:pt x="840" y="22"/>
                  </a:lnTo>
                  <a:lnTo>
                    <a:pt x="7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8" name="Freeform 5186">
              <a:extLst>
                <a:ext uri="{FF2B5EF4-FFF2-40B4-BE49-F238E27FC236}">
                  <a16:creationId xmlns:a16="http://schemas.microsoft.com/office/drawing/2014/main" id="{6F367E5E-B021-09CA-A8B2-177A589A11B5}"/>
                </a:ext>
              </a:extLst>
            </p:cNvPr>
            <p:cNvSpPr>
              <a:spLocks noChangeArrowheads="1"/>
            </p:cNvSpPr>
            <p:nvPr/>
          </p:nvSpPr>
          <p:spPr bwMode="auto">
            <a:xfrm>
              <a:off x="15942326" y="7202489"/>
              <a:ext cx="303192" cy="314325"/>
            </a:xfrm>
            <a:custGeom>
              <a:avLst/>
              <a:gdLst>
                <a:gd name="T0" fmla="*/ 760 w 841"/>
                <a:gd name="T1" fmla="*/ 0 h 874"/>
                <a:gd name="T2" fmla="*/ 0 w 841"/>
                <a:gd name="T3" fmla="*/ 770 h 874"/>
                <a:gd name="T4" fmla="*/ 0 w 841"/>
                <a:gd name="T5" fmla="*/ 873 h 874"/>
                <a:gd name="T6" fmla="*/ 840 w 841"/>
                <a:gd name="T7" fmla="*/ 22 h 874"/>
                <a:gd name="T8" fmla="*/ 760 w 841"/>
                <a:gd name="T9" fmla="*/ 0 h 874"/>
              </a:gdLst>
              <a:ahLst/>
              <a:cxnLst>
                <a:cxn ang="0">
                  <a:pos x="T0" y="T1"/>
                </a:cxn>
                <a:cxn ang="0">
                  <a:pos x="T2" y="T3"/>
                </a:cxn>
                <a:cxn ang="0">
                  <a:pos x="T4" y="T5"/>
                </a:cxn>
                <a:cxn ang="0">
                  <a:pos x="T6" y="T7"/>
                </a:cxn>
                <a:cxn ang="0">
                  <a:pos x="T8" y="T9"/>
                </a:cxn>
              </a:cxnLst>
              <a:rect l="0" t="0" r="r" b="b"/>
              <a:pathLst>
                <a:path w="841" h="874">
                  <a:moveTo>
                    <a:pt x="760" y="0"/>
                  </a:moveTo>
                  <a:lnTo>
                    <a:pt x="0" y="770"/>
                  </a:lnTo>
                  <a:lnTo>
                    <a:pt x="0" y="873"/>
                  </a:lnTo>
                  <a:lnTo>
                    <a:pt x="840" y="22"/>
                  </a:lnTo>
                  <a:lnTo>
                    <a:pt x="76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9" name="Freeform 5187">
              <a:extLst>
                <a:ext uri="{FF2B5EF4-FFF2-40B4-BE49-F238E27FC236}">
                  <a16:creationId xmlns:a16="http://schemas.microsoft.com/office/drawing/2014/main" id="{EFFEC90C-9C22-131D-A2FC-AF25F3A8BB9D}"/>
                </a:ext>
              </a:extLst>
            </p:cNvPr>
            <p:cNvSpPr>
              <a:spLocks noChangeArrowheads="1"/>
            </p:cNvSpPr>
            <p:nvPr/>
          </p:nvSpPr>
          <p:spPr bwMode="auto">
            <a:xfrm>
              <a:off x="15937564" y="7550151"/>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0" name="Freeform 5188">
              <a:extLst>
                <a:ext uri="{FF2B5EF4-FFF2-40B4-BE49-F238E27FC236}">
                  <a16:creationId xmlns:a16="http://schemas.microsoft.com/office/drawing/2014/main" id="{E662B50C-2EEC-F5B3-38CC-F027734967B9}"/>
                </a:ext>
              </a:extLst>
            </p:cNvPr>
            <p:cNvSpPr>
              <a:spLocks noChangeArrowheads="1"/>
            </p:cNvSpPr>
            <p:nvPr/>
          </p:nvSpPr>
          <p:spPr bwMode="auto">
            <a:xfrm>
              <a:off x="15937564" y="7550151"/>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1" name="Freeform 5189">
              <a:extLst>
                <a:ext uri="{FF2B5EF4-FFF2-40B4-BE49-F238E27FC236}">
                  <a16:creationId xmlns:a16="http://schemas.microsoft.com/office/drawing/2014/main" id="{C628B47B-40EB-2726-6BB6-1179B457132B}"/>
                </a:ext>
              </a:extLst>
            </p:cNvPr>
            <p:cNvSpPr>
              <a:spLocks noChangeArrowheads="1"/>
            </p:cNvSpPr>
            <p:nvPr/>
          </p:nvSpPr>
          <p:spPr bwMode="auto">
            <a:xfrm>
              <a:off x="15942326" y="7218363"/>
              <a:ext cx="360339" cy="368300"/>
            </a:xfrm>
            <a:custGeom>
              <a:avLst/>
              <a:gdLst>
                <a:gd name="T0" fmla="*/ 919 w 1000"/>
                <a:gd name="T1" fmla="*/ 0 h 1021"/>
                <a:gd name="T2" fmla="*/ 0 w 1000"/>
                <a:gd name="T3" fmla="*/ 918 h 1021"/>
                <a:gd name="T4" fmla="*/ 0 w 1000"/>
                <a:gd name="T5" fmla="*/ 1020 h 1021"/>
                <a:gd name="T6" fmla="*/ 999 w 1000"/>
                <a:gd name="T7" fmla="*/ 22 h 1021"/>
                <a:gd name="T8" fmla="*/ 919 w 1000"/>
                <a:gd name="T9" fmla="*/ 0 h 1021"/>
              </a:gdLst>
              <a:ahLst/>
              <a:cxnLst>
                <a:cxn ang="0">
                  <a:pos x="T0" y="T1"/>
                </a:cxn>
                <a:cxn ang="0">
                  <a:pos x="T2" y="T3"/>
                </a:cxn>
                <a:cxn ang="0">
                  <a:pos x="T4" y="T5"/>
                </a:cxn>
                <a:cxn ang="0">
                  <a:pos x="T6" y="T7"/>
                </a:cxn>
                <a:cxn ang="0">
                  <a:pos x="T8" y="T9"/>
                </a:cxn>
              </a:cxnLst>
              <a:rect l="0" t="0" r="r" b="b"/>
              <a:pathLst>
                <a:path w="1000" h="1021">
                  <a:moveTo>
                    <a:pt x="919" y="0"/>
                  </a:moveTo>
                  <a:lnTo>
                    <a:pt x="0" y="918"/>
                  </a:lnTo>
                  <a:lnTo>
                    <a:pt x="0" y="1020"/>
                  </a:lnTo>
                  <a:lnTo>
                    <a:pt x="999" y="22"/>
                  </a:lnTo>
                  <a:lnTo>
                    <a:pt x="91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2" name="Freeform 5190">
              <a:extLst>
                <a:ext uri="{FF2B5EF4-FFF2-40B4-BE49-F238E27FC236}">
                  <a16:creationId xmlns:a16="http://schemas.microsoft.com/office/drawing/2014/main" id="{7DDC6898-63E7-DE81-ED60-4A14DEF47027}"/>
                </a:ext>
              </a:extLst>
            </p:cNvPr>
            <p:cNvSpPr>
              <a:spLocks noChangeArrowheads="1"/>
            </p:cNvSpPr>
            <p:nvPr/>
          </p:nvSpPr>
          <p:spPr bwMode="auto">
            <a:xfrm>
              <a:off x="15942326" y="7218363"/>
              <a:ext cx="360339" cy="368300"/>
            </a:xfrm>
            <a:custGeom>
              <a:avLst/>
              <a:gdLst>
                <a:gd name="T0" fmla="*/ 919 w 1000"/>
                <a:gd name="T1" fmla="*/ 0 h 1021"/>
                <a:gd name="T2" fmla="*/ 0 w 1000"/>
                <a:gd name="T3" fmla="*/ 918 h 1021"/>
                <a:gd name="T4" fmla="*/ 0 w 1000"/>
                <a:gd name="T5" fmla="*/ 1020 h 1021"/>
                <a:gd name="T6" fmla="*/ 999 w 1000"/>
                <a:gd name="T7" fmla="*/ 22 h 1021"/>
                <a:gd name="T8" fmla="*/ 919 w 1000"/>
                <a:gd name="T9" fmla="*/ 0 h 1021"/>
              </a:gdLst>
              <a:ahLst/>
              <a:cxnLst>
                <a:cxn ang="0">
                  <a:pos x="T0" y="T1"/>
                </a:cxn>
                <a:cxn ang="0">
                  <a:pos x="T2" y="T3"/>
                </a:cxn>
                <a:cxn ang="0">
                  <a:pos x="T4" y="T5"/>
                </a:cxn>
                <a:cxn ang="0">
                  <a:pos x="T6" y="T7"/>
                </a:cxn>
                <a:cxn ang="0">
                  <a:pos x="T8" y="T9"/>
                </a:cxn>
              </a:cxnLst>
              <a:rect l="0" t="0" r="r" b="b"/>
              <a:pathLst>
                <a:path w="1000" h="1021">
                  <a:moveTo>
                    <a:pt x="919" y="0"/>
                  </a:moveTo>
                  <a:lnTo>
                    <a:pt x="0" y="918"/>
                  </a:lnTo>
                  <a:lnTo>
                    <a:pt x="0" y="1020"/>
                  </a:lnTo>
                  <a:lnTo>
                    <a:pt x="999" y="22"/>
                  </a:lnTo>
                  <a:lnTo>
                    <a:pt x="91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3" name="Freeform 5191">
              <a:extLst>
                <a:ext uri="{FF2B5EF4-FFF2-40B4-BE49-F238E27FC236}">
                  <a16:creationId xmlns:a16="http://schemas.microsoft.com/office/drawing/2014/main" id="{389D8BFB-9EAC-F8E7-A2ED-B493656F3665}"/>
                </a:ext>
              </a:extLst>
            </p:cNvPr>
            <p:cNvSpPr>
              <a:spLocks noChangeArrowheads="1"/>
            </p:cNvSpPr>
            <p:nvPr/>
          </p:nvSpPr>
          <p:spPr bwMode="auto">
            <a:xfrm>
              <a:off x="15937564" y="7618414"/>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4" name="Freeform 5192">
              <a:extLst>
                <a:ext uri="{FF2B5EF4-FFF2-40B4-BE49-F238E27FC236}">
                  <a16:creationId xmlns:a16="http://schemas.microsoft.com/office/drawing/2014/main" id="{CE22ADCA-0F5C-E452-FCD9-EDA971033C25}"/>
                </a:ext>
              </a:extLst>
            </p:cNvPr>
            <p:cNvSpPr>
              <a:spLocks noChangeArrowheads="1"/>
            </p:cNvSpPr>
            <p:nvPr/>
          </p:nvSpPr>
          <p:spPr bwMode="auto">
            <a:xfrm>
              <a:off x="15937564" y="7618414"/>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5" name="Freeform 5193">
              <a:extLst>
                <a:ext uri="{FF2B5EF4-FFF2-40B4-BE49-F238E27FC236}">
                  <a16:creationId xmlns:a16="http://schemas.microsoft.com/office/drawing/2014/main" id="{687643C3-C88F-1F95-00A0-2BE1FEA7F2EE}"/>
                </a:ext>
              </a:extLst>
            </p:cNvPr>
            <p:cNvSpPr>
              <a:spLocks noChangeArrowheads="1"/>
            </p:cNvSpPr>
            <p:nvPr/>
          </p:nvSpPr>
          <p:spPr bwMode="auto">
            <a:xfrm>
              <a:off x="15942326" y="7235825"/>
              <a:ext cx="412723" cy="420688"/>
            </a:xfrm>
            <a:custGeom>
              <a:avLst/>
              <a:gdLst>
                <a:gd name="T0" fmla="*/ 1067 w 1147"/>
                <a:gd name="T1" fmla="*/ 0 h 1169"/>
                <a:gd name="T2" fmla="*/ 0 w 1147"/>
                <a:gd name="T3" fmla="*/ 1066 h 1169"/>
                <a:gd name="T4" fmla="*/ 0 w 1147"/>
                <a:gd name="T5" fmla="*/ 1168 h 1169"/>
                <a:gd name="T6" fmla="*/ 1146 w 1147"/>
                <a:gd name="T7" fmla="*/ 23 h 1169"/>
                <a:gd name="T8" fmla="*/ 1067 w 1147"/>
                <a:gd name="T9" fmla="*/ 0 h 1169"/>
              </a:gdLst>
              <a:ahLst/>
              <a:cxnLst>
                <a:cxn ang="0">
                  <a:pos x="T0" y="T1"/>
                </a:cxn>
                <a:cxn ang="0">
                  <a:pos x="T2" y="T3"/>
                </a:cxn>
                <a:cxn ang="0">
                  <a:pos x="T4" y="T5"/>
                </a:cxn>
                <a:cxn ang="0">
                  <a:pos x="T6" y="T7"/>
                </a:cxn>
                <a:cxn ang="0">
                  <a:pos x="T8" y="T9"/>
                </a:cxn>
              </a:cxnLst>
              <a:rect l="0" t="0" r="r" b="b"/>
              <a:pathLst>
                <a:path w="1147" h="1169">
                  <a:moveTo>
                    <a:pt x="1067" y="0"/>
                  </a:moveTo>
                  <a:lnTo>
                    <a:pt x="0" y="1066"/>
                  </a:lnTo>
                  <a:lnTo>
                    <a:pt x="0" y="1168"/>
                  </a:lnTo>
                  <a:lnTo>
                    <a:pt x="1146" y="23"/>
                  </a:lnTo>
                  <a:lnTo>
                    <a:pt x="106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6" name="Freeform 5194">
              <a:extLst>
                <a:ext uri="{FF2B5EF4-FFF2-40B4-BE49-F238E27FC236}">
                  <a16:creationId xmlns:a16="http://schemas.microsoft.com/office/drawing/2014/main" id="{B01C6881-D0B1-FC4D-57AC-62A01CF899BD}"/>
                </a:ext>
              </a:extLst>
            </p:cNvPr>
            <p:cNvSpPr>
              <a:spLocks noChangeArrowheads="1"/>
            </p:cNvSpPr>
            <p:nvPr/>
          </p:nvSpPr>
          <p:spPr bwMode="auto">
            <a:xfrm>
              <a:off x="15942326" y="7235825"/>
              <a:ext cx="412723" cy="420688"/>
            </a:xfrm>
            <a:custGeom>
              <a:avLst/>
              <a:gdLst>
                <a:gd name="T0" fmla="*/ 1067 w 1147"/>
                <a:gd name="T1" fmla="*/ 0 h 1169"/>
                <a:gd name="T2" fmla="*/ 0 w 1147"/>
                <a:gd name="T3" fmla="*/ 1066 h 1169"/>
                <a:gd name="T4" fmla="*/ 0 w 1147"/>
                <a:gd name="T5" fmla="*/ 1168 h 1169"/>
                <a:gd name="T6" fmla="*/ 1146 w 1147"/>
                <a:gd name="T7" fmla="*/ 23 h 1169"/>
                <a:gd name="T8" fmla="*/ 1067 w 1147"/>
                <a:gd name="T9" fmla="*/ 0 h 1169"/>
              </a:gdLst>
              <a:ahLst/>
              <a:cxnLst>
                <a:cxn ang="0">
                  <a:pos x="T0" y="T1"/>
                </a:cxn>
                <a:cxn ang="0">
                  <a:pos x="T2" y="T3"/>
                </a:cxn>
                <a:cxn ang="0">
                  <a:pos x="T4" y="T5"/>
                </a:cxn>
                <a:cxn ang="0">
                  <a:pos x="T6" y="T7"/>
                </a:cxn>
                <a:cxn ang="0">
                  <a:pos x="T8" y="T9"/>
                </a:cxn>
              </a:cxnLst>
              <a:rect l="0" t="0" r="r" b="b"/>
              <a:pathLst>
                <a:path w="1147" h="1169">
                  <a:moveTo>
                    <a:pt x="1067" y="0"/>
                  </a:moveTo>
                  <a:lnTo>
                    <a:pt x="0" y="1066"/>
                  </a:lnTo>
                  <a:lnTo>
                    <a:pt x="0" y="1168"/>
                  </a:lnTo>
                  <a:lnTo>
                    <a:pt x="1146" y="23"/>
                  </a:lnTo>
                  <a:lnTo>
                    <a:pt x="106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7" name="Freeform 5195">
              <a:extLst>
                <a:ext uri="{FF2B5EF4-FFF2-40B4-BE49-F238E27FC236}">
                  <a16:creationId xmlns:a16="http://schemas.microsoft.com/office/drawing/2014/main" id="{87600E5E-E4EB-BC88-0153-49DA71E123F2}"/>
                </a:ext>
              </a:extLst>
            </p:cNvPr>
            <p:cNvSpPr>
              <a:spLocks noChangeArrowheads="1"/>
            </p:cNvSpPr>
            <p:nvPr/>
          </p:nvSpPr>
          <p:spPr bwMode="auto">
            <a:xfrm>
              <a:off x="15937564" y="7688264"/>
              <a:ext cx="4763" cy="41275"/>
            </a:xfrm>
            <a:custGeom>
              <a:avLst/>
              <a:gdLst>
                <a:gd name="T0" fmla="*/ 12 w 13"/>
                <a:gd name="T1" fmla="*/ 0 h 115"/>
                <a:gd name="T2" fmla="*/ 0 w 13"/>
                <a:gd name="T3" fmla="*/ 12 h 115"/>
                <a:gd name="T4" fmla="*/ 0 w 13"/>
                <a:gd name="T5" fmla="*/ 114 h 115"/>
                <a:gd name="T6" fmla="*/ 12 w 13"/>
                <a:gd name="T7" fmla="*/ 103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8" name="Freeform 5196">
              <a:extLst>
                <a:ext uri="{FF2B5EF4-FFF2-40B4-BE49-F238E27FC236}">
                  <a16:creationId xmlns:a16="http://schemas.microsoft.com/office/drawing/2014/main" id="{4EA51534-8840-AC8C-3354-50EE540AC9D8}"/>
                </a:ext>
              </a:extLst>
            </p:cNvPr>
            <p:cNvSpPr>
              <a:spLocks noChangeArrowheads="1"/>
            </p:cNvSpPr>
            <p:nvPr/>
          </p:nvSpPr>
          <p:spPr bwMode="auto">
            <a:xfrm>
              <a:off x="15937564" y="7688264"/>
              <a:ext cx="4763" cy="41275"/>
            </a:xfrm>
            <a:custGeom>
              <a:avLst/>
              <a:gdLst>
                <a:gd name="T0" fmla="*/ 12 w 13"/>
                <a:gd name="T1" fmla="*/ 0 h 115"/>
                <a:gd name="T2" fmla="*/ 0 w 13"/>
                <a:gd name="T3" fmla="*/ 12 h 115"/>
                <a:gd name="T4" fmla="*/ 0 w 13"/>
                <a:gd name="T5" fmla="*/ 114 h 115"/>
                <a:gd name="T6" fmla="*/ 12 w 13"/>
                <a:gd name="T7" fmla="*/ 103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9" name="Freeform 5197">
              <a:extLst>
                <a:ext uri="{FF2B5EF4-FFF2-40B4-BE49-F238E27FC236}">
                  <a16:creationId xmlns:a16="http://schemas.microsoft.com/office/drawing/2014/main" id="{681D6F52-D83D-1A8E-5208-FEF3E49B7AB8}"/>
                </a:ext>
              </a:extLst>
            </p:cNvPr>
            <p:cNvSpPr>
              <a:spLocks noChangeArrowheads="1"/>
            </p:cNvSpPr>
            <p:nvPr/>
          </p:nvSpPr>
          <p:spPr bwMode="auto">
            <a:xfrm>
              <a:off x="15942326" y="7246938"/>
              <a:ext cx="466695" cy="477837"/>
            </a:xfrm>
            <a:custGeom>
              <a:avLst/>
              <a:gdLst>
                <a:gd name="T0" fmla="*/ 1214 w 1295"/>
                <a:gd name="T1" fmla="*/ 0 h 1329"/>
                <a:gd name="T2" fmla="*/ 0 w 1295"/>
                <a:gd name="T3" fmla="*/ 1225 h 1329"/>
                <a:gd name="T4" fmla="*/ 0 w 1295"/>
                <a:gd name="T5" fmla="*/ 1328 h 1329"/>
                <a:gd name="T6" fmla="*/ 1294 w 1295"/>
                <a:gd name="T7" fmla="*/ 23 h 1329"/>
                <a:gd name="T8" fmla="*/ 1214 w 1295"/>
                <a:gd name="T9" fmla="*/ 0 h 1329"/>
              </a:gdLst>
              <a:ahLst/>
              <a:cxnLst>
                <a:cxn ang="0">
                  <a:pos x="T0" y="T1"/>
                </a:cxn>
                <a:cxn ang="0">
                  <a:pos x="T2" y="T3"/>
                </a:cxn>
                <a:cxn ang="0">
                  <a:pos x="T4" y="T5"/>
                </a:cxn>
                <a:cxn ang="0">
                  <a:pos x="T6" y="T7"/>
                </a:cxn>
                <a:cxn ang="0">
                  <a:pos x="T8" y="T9"/>
                </a:cxn>
              </a:cxnLst>
              <a:rect l="0" t="0" r="r" b="b"/>
              <a:pathLst>
                <a:path w="1295" h="1329">
                  <a:moveTo>
                    <a:pt x="1214" y="0"/>
                  </a:moveTo>
                  <a:lnTo>
                    <a:pt x="0" y="1225"/>
                  </a:lnTo>
                  <a:lnTo>
                    <a:pt x="0" y="1328"/>
                  </a:lnTo>
                  <a:lnTo>
                    <a:pt x="1294" y="23"/>
                  </a:lnTo>
                  <a:lnTo>
                    <a:pt x="121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0" name="Freeform 5198">
              <a:extLst>
                <a:ext uri="{FF2B5EF4-FFF2-40B4-BE49-F238E27FC236}">
                  <a16:creationId xmlns:a16="http://schemas.microsoft.com/office/drawing/2014/main" id="{AD2FC24C-A77E-5814-E99D-775380D0FEB5}"/>
                </a:ext>
              </a:extLst>
            </p:cNvPr>
            <p:cNvSpPr>
              <a:spLocks noChangeArrowheads="1"/>
            </p:cNvSpPr>
            <p:nvPr/>
          </p:nvSpPr>
          <p:spPr bwMode="auto">
            <a:xfrm>
              <a:off x="15942326" y="7246938"/>
              <a:ext cx="466695" cy="477837"/>
            </a:xfrm>
            <a:custGeom>
              <a:avLst/>
              <a:gdLst>
                <a:gd name="T0" fmla="*/ 1214 w 1295"/>
                <a:gd name="T1" fmla="*/ 0 h 1329"/>
                <a:gd name="T2" fmla="*/ 0 w 1295"/>
                <a:gd name="T3" fmla="*/ 1225 h 1329"/>
                <a:gd name="T4" fmla="*/ 0 w 1295"/>
                <a:gd name="T5" fmla="*/ 1328 h 1329"/>
                <a:gd name="T6" fmla="*/ 1294 w 1295"/>
                <a:gd name="T7" fmla="*/ 23 h 1329"/>
                <a:gd name="T8" fmla="*/ 1214 w 1295"/>
                <a:gd name="T9" fmla="*/ 0 h 1329"/>
              </a:gdLst>
              <a:ahLst/>
              <a:cxnLst>
                <a:cxn ang="0">
                  <a:pos x="T0" y="T1"/>
                </a:cxn>
                <a:cxn ang="0">
                  <a:pos x="T2" y="T3"/>
                </a:cxn>
                <a:cxn ang="0">
                  <a:pos x="T4" y="T5"/>
                </a:cxn>
                <a:cxn ang="0">
                  <a:pos x="T6" y="T7"/>
                </a:cxn>
                <a:cxn ang="0">
                  <a:pos x="T8" y="T9"/>
                </a:cxn>
              </a:cxnLst>
              <a:rect l="0" t="0" r="r" b="b"/>
              <a:pathLst>
                <a:path w="1295" h="1329">
                  <a:moveTo>
                    <a:pt x="1214" y="0"/>
                  </a:moveTo>
                  <a:lnTo>
                    <a:pt x="0" y="1225"/>
                  </a:lnTo>
                  <a:lnTo>
                    <a:pt x="0" y="1328"/>
                  </a:lnTo>
                  <a:lnTo>
                    <a:pt x="1294" y="23"/>
                  </a:lnTo>
                  <a:lnTo>
                    <a:pt x="121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1" name="Freeform 5199">
              <a:extLst>
                <a:ext uri="{FF2B5EF4-FFF2-40B4-BE49-F238E27FC236}">
                  <a16:creationId xmlns:a16="http://schemas.microsoft.com/office/drawing/2014/main" id="{88073943-3D36-9042-7593-14B51F8CE0A4}"/>
                </a:ext>
              </a:extLst>
            </p:cNvPr>
            <p:cNvSpPr>
              <a:spLocks noChangeArrowheads="1"/>
            </p:cNvSpPr>
            <p:nvPr/>
          </p:nvSpPr>
          <p:spPr bwMode="auto">
            <a:xfrm>
              <a:off x="15937564" y="7758114"/>
              <a:ext cx="4763" cy="41275"/>
            </a:xfrm>
            <a:custGeom>
              <a:avLst/>
              <a:gdLst>
                <a:gd name="T0" fmla="*/ 12 w 13"/>
                <a:gd name="T1" fmla="*/ 0 h 115"/>
                <a:gd name="T2" fmla="*/ 0 w 13"/>
                <a:gd name="T3" fmla="*/ 12 h 115"/>
                <a:gd name="T4" fmla="*/ 0 w 13"/>
                <a:gd name="T5" fmla="*/ 114 h 115"/>
                <a:gd name="T6" fmla="*/ 12 w 13"/>
                <a:gd name="T7" fmla="*/ 103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2" name="Freeform 5200">
              <a:extLst>
                <a:ext uri="{FF2B5EF4-FFF2-40B4-BE49-F238E27FC236}">
                  <a16:creationId xmlns:a16="http://schemas.microsoft.com/office/drawing/2014/main" id="{BA802489-B4C8-4B99-991A-A23A70FC07C9}"/>
                </a:ext>
              </a:extLst>
            </p:cNvPr>
            <p:cNvSpPr>
              <a:spLocks noChangeArrowheads="1"/>
            </p:cNvSpPr>
            <p:nvPr/>
          </p:nvSpPr>
          <p:spPr bwMode="auto">
            <a:xfrm>
              <a:off x="15937564" y="7758114"/>
              <a:ext cx="4763" cy="41275"/>
            </a:xfrm>
            <a:custGeom>
              <a:avLst/>
              <a:gdLst>
                <a:gd name="T0" fmla="*/ 12 w 13"/>
                <a:gd name="T1" fmla="*/ 0 h 115"/>
                <a:gd name="T2" fmla="*/ 0 w 13"/>
                <a:gd name="T3" fmla="*/ 12 h 115"/>
                <a:gd name="T4" fmla="*/ 0 w 13"/>
                <a:gd name="T5" fmla="*/ 114 h 115"/>
                <a:gd name="T6" fmla="*/ 12 w 13"/>
                <a:gd name="T7" fmla="*/ 103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3"/>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3" name="Freeform 5201">
              <a:extLst>
                <a:ext uri="{FF2B5EF4-FFF2-40B4-BE49-F238E27FC236}">
                  <a16:creationId xmlns:a16="http://schemas.microsoft.com/office/drawing/2014/main" id="{E598F061-11F6-FE71-AE94-57409BE3961D}"/>
                </a:ext>
              </a:extLst>
            </p:cNvPr>
            <p:cNvSpPr>
              <a:spLocks noChangeArrowheads="1"/>
            </p:cNvSpPr>
            <p:nvPr/>
          </p:nvSpPr>
          <p:spPr bwMode="auto">
            <a:xfrm>
              <a:off x="15942326" y="7264401"/>
              <a:ext cx="523841" cy="531813"/>
            </a:xfrm>
            <a:custGeom>
              <a:avLst/>
              <a:gdLst>
                <a:gd name="T0" fmla="*/ 1373 w 1454"/>
                <a:gd name="T1" fmla="*/ 0 h 1476"/>
                <a:gd name="T2" fmla="*/ 0 w 1454"/>
                <a:gd name="T3" fmla="*/ 1372 h 1476"/>
                <a:gd name="T4" fmla="*/ 0 w 1454"/>
                <a:gd name="T5" fmla="*/ 1475 h 1476"/>
                <a:gd name="T6" fmla="*/ 1453 w 1454"/>
                <a:gd name="T7" fmla="*/ 22 h 1476"/>
                <a:gd name="T8" fmla="*/ 1373 w 1454"/>
                <a:gd name="T9" fmla="*/ 0 h 1476"/>
              </a:gdLst>
              <a:ahLst/>
              <a:cxnLst>
                <a:cxn ang="0">
                  <a:pos x="T0" y="T1"/>
                </a:cxn>
                <a:cxn ang="0">
                  <a:pos x="T2" y="T3"/>
                </a:cxn>
                <a:cxn ang="0">
                  <a:pos x="T4" y="T5"/>
                </a:cxn>
                <a:cxn ang="0">
                  <a:pos x="T6" y="T7"/>
                </a:cxn>
                <a:cxn ang="0">
                  <a:pos x="T8" y="T9"/>
                </a:cxn>
              </a:cxnLst>
              <a:rect l="0" t="0" r="r" b="b"/>
              <a:pathLst>
                <a:path w="1454" h="1476">
                  <a:moveTo>
                    <a:pt x="1373" y="0"/>
                  </a:moveTo>
                  <a:lnTo>
                    <a:pt x="0" y="1372"/>
                  </a:lnTo>
                  <a:lnTo>
                    <a:pt x="0" y="1475"/>
                  </a:lnTo>
                  <a:lnTo>
                    <a:pt x="1453" y="22"/>
                  </a:lnTo>
                  <a:lnTo>
                    <a:pt x="13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4" name="Freeform 5202">
              <a:extLst>
                <a:ext uri="{FF2B5EF4-FFF2-40B4-BE49-F238E27FC236}">
                  <a16:creationId xmlns:a16="http://schemas.microsoft.com/office/drawing/2014/main" id="{292DFF12-290C-BE77-22BC-A570D5AB4F2B}"/>
                </a:ext>
              </a:extLst>
            </p:cNvPr>
            <p:cNvSpPr>
              <a:spLocks noChangeArrowheads="1"/>
            </p:cNvSpPr>
            <p:nvPr/>
          </p:nvSpPr>
          <p:spPr bwMode="auto">
            <a:xfrm>
              <a:off x="15942326" y="7264401"/>
              <a:ext cx="523841" cy="531813"/>
            </a:xfrm>
            <a:custGeom>
              <a:avLst/>
              <a:gdLst>
                <a:gd name="T0" fmla="*/ 1373 w 1454"/>
                <a:gd name="T1" fmla="*/ 0 h 1476"/>
                <a:gd name="T2" fmla="*/ 0 w 1454"/>
                <a:gd name="T3" fmla="*/ 1372 h 1476"/>
                <a:gd name="T4" fmla="*/ 0 w 1454"/>
                <a:gd name="T5" fmla="*/ 1475 h 1476"/>
                <a:gd name="T6" fmla="*/ 1453 w 1454"/>
                <a:gd name="T7" fmla="*/ 22 h 1476"/>
                <a:gd name="T8" fmla="*/ 1373 w 1454"/>
                <a:gd name="T9" fmla="*/ 0 h 1476"/>
              </a:gdLst>
              <a:ahLst/>
              <a:cxnLst>
                <a:cxn ang="0">
                  <a:pos x="T0" y="T1"/>
                </a:cxn>
                <a:cxn ang="0">
                  <a:pos x="T2" y="T3"/>
                </a:cxn>
                <a:cxn ang="0">
                  <a:pos x="T4" y="T5"/>
                </a:cxn>
                <a:cxn ang="0">
                  <a:pos x="T6" y="T7"/>
                </a:cxn>
                <a:cxn ang="0">
                  <a:pos x="T8" y="T9"/>
                </a:cxn>
              </a:cxnLst>
              <a:rect l="0" t="0" r="r" b="b"/>
              <a:pathLst>
                <a:path w="1454" h="1476">
                  <a:moveTo>
                    <a:pt x="1373" y="0"/>
                  </a:moveTo>
                  <a:lnTo>
                    <a:pt x="0" y="1372"/>
                  </a:lnTo>
                  <a:lnTo>
                    <a:pt x="0" y="1475"/>
                  </a:lnTo>
                  <a:lnTo>
                    <a:pt x="1453" y="22"/>
                  </a:lnTo>
                  <a:lnTo>
                    <a:pt x="13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5" name="Freeform 5203">
              <a:extLst>
                <a:ext uri="{FF2B5EF4-FFF2-40B4-BE49-F238E27FC236}">
                  <a16:creationId xmlns:a16="http://schemas.microsoft.com/office/drawing/2014/main" id="{BD399072-080F-1A13-3F4A-D1BB0F7E704A}"/>
                </a:ext>
              </a:extLst>
            </p:cNvPr>
            <p:cNvSpPr>
              <a:spLocks noChangeArrowheads="1"/>
            </p:cNvSpPr>
            <p:nvPr/>
          </p:nvSpPr>
          <p:spPr bwMode="auto">
            <a:xfrm>
              <a:off x="15937564" y="7827964"/>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6" name="Freeform 5204">
              <a:extLst>
                <a:ext uri="{FF2B5EF4-FFF2-40B4-BE49-F238E27FC236}">
                  <a16:creationId xmlns:a16="http://schemas.microsoft.com/office/drawing/2014/main" id="{B7C644C2-0737-0C6A-29A1-AD0D44F49B43}"/>
                </a:ext>
              </a:extLst>
            </p:cNvPr>
            <p:cNvSpPr>
              <a:spLocks noChangeArrowheads="1"/>
            </p:cNvSpPr>
            <p:nvPr/>
          </p:nvSpPr>
          <p:spPr bwMode="auto">
            <a:xfrm>
              <a:off x="15937564" y="7827964"/>
              <a:ext cx="4763" cy="41275"/>
            </a:xfrm>
            <a:custGeom>
              <a:avLst/>
              <a:gdLst>
                <a:gd name="T0" fmla="*/ 12 w 13"/>
                <a:gd name="T1" fmla="*/ 0 h 115"/>
                <a:gd name="T2" fmla="*/ 0 w 13"/>
                <a:gd name="T3" fmla="*/ 12 h 115"/>
                <a:gd name="T4" fmla="*/ 0 w 13"/>
                <a:gd name="T5" fmla="*/ 114 h 115"/>
                <a:gd name="T6" fmla="*/ 12 w 13"/>
                <a:gd name="T7" fmla="*/ 102 h 115"/>
                <a:gd name="T8" fmla="*/ 12 w 13"/>
                <a:gd name="T9" fmla="*/ 0 h 115"/>
              </a:gdLst>
              <a:ahLst/>
              <a:cxnLst>
                <a:cxn ang="0">
                  <a:pos x="T0" y="T1"/>
                </a:cxn>
                <a:cxn ang="0">
                  <a:pos x="T2" y="T3"/>
                </a:cxn>
                <a:cxn ang="0">
                  <a:pos x="T4" y="T5"/>
                </a:cxn>
                <a:cxn ang="0">
                  <a:pos x="T6" y="T7"/>
                </a:cxn>
                <a:cxn ang="0">
                  <a:pos x="T8" y="T9"/>
                </a:cxn>
              </a:cxnLst>
              <a:rect l="0" t="0" r="r" b="b"/>
              <a:pathLst>
                <a:path w="13" h="115">
                  <a:moveTo>
                    <a:pt x="12" y="0"/>
                  </a:moveTo>
                  <a:lnTo>
                    <a:pt x="0" y="12"/>
                  </a:lnTo>
                  <a:lnTo>
                    <a:pt x="0" y="114"/>
                  </a:lnTo>
                  <a:lnTo>
                    <a:pt x="12" y="102"/>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7" name="Freeform 5205">
              <a:extLst>
                <a:ext uri="{FF2B5EF4-FFF2-40B4-BE49-F238E27FC236}">
                  <a16:creationId xmlns:a16="http://schemas.microsoft.com/office/drawing/2014/main" id="{5273064B-54BD-458A-873F-47957E390362}"/>
                </a:ext>
              </a:extLst>
            </p:cNvPr>
            <p:cNvSpPr>
              <a:spLocks noChangeArrowheads="1"/>
            </p:cNvSpPr>
            <p:nvPr/>
          </p:nvSpPr>
          <p:spPr bwMode="auto">
            <a:xfrm>
              <a:off x="15942326" y="7280275"/>
              <a:ext cx="576224" cy="584200"/>
            </a:xfrm>
            <a:custGeom>
              <a:avLst/>
              <a:gdLst>
                <a:gd name="T0" fmla="*/ 1521 w 1601"/>
                <a:gd name="T1" fmla="*/ 0 h 1623"/>
                <a:gd name="T2" fmla="*/ 0 w 1601"/>
                <a:gd name="T3" fmla="*/ 1520 h 1623"/>
                <a:gd name="T4" fmla="*/ 0 w 1601"/>
                <a:gd name="T5" fmla="*/ 1622 h 1623"/>
                <a:gd name="T6" fmla="*/ 1600 w 1601"/>
                <a:gd name="T7" fmla="*/ 23 h 1623"/>
                <a:gd name="T8" fmla="*/ 1521 w 1601"/>
                <a:gd name="T9" fmla="*/ 0 h 1623"/>
              </a:gdLst>
              <a:ahLst/>
              <a:cxnLst>
                <a:cxn ang="0">
                  <a:pos x="T0" y="T1"/>
                </a:cxn>
                <a:cxn ang="0">
                  <a:pos x="T2" y="T3"/>
                </a:cxn>
                <a:cxn ang="0">
                  <a:pos x="T4" y="T5"/>
                </a:cxn>
                <a:cxn ang="0">
                  <a:pos x="T6" y="T7"/>
                </a:cxn>
                <a:cxn ang="0">
                  <a:pos x="T8" y="T9"/>
                </a:cxn>
              </a:cxnLst>
              <a:rect l="0" t="0" r="r" b="b"/>
              <a:pathLst>
                <a:path w="1601" h="1623">
                  <a:moveTo>
                    <a:pt x="1521" y="0"/>
                  </a:moveTo>
                  <a:lnTo>
                    <a:pt x="0" y="1520"/>
                  </a:lnTo>
                  <a:lnTo>
                    <a:pt x="0" y="1622"/>
                  </a:lnTo>
                  <a:lnTo>
                    <a:pt x="1600" y="23"/>
                  </a:lnTo>
                  <a:lnTo>
                    <a:pt x="152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8" name="Freeform 5206">
              <a:extLst>
                <a:ext uri="{FF2B5EF4-FFF2-40B4-BE49-F238E27FC236}">
                  <a16:creationId xmlns:a16="http://schemas.microsoft.com/office/drawing/2014/main" id="{8DA278A7-D099-968D-23F9-D6DC5D651650}"/>
                </a:ext>
              </a:extLst>
            </p:cNvPr>
            <p:cNvSpPr>
              <a:spLocks noChangeArrowheads="1"/>
            </p:cNvSpPr>
            <p:nvPr/>
          </p:nvSpPr>
          <p:spPr bwMode="auto">
            <a:xfrm>
              <a:off x="15942326" y="7280275"/>
              <a:ext cx="576224" cy="584200"/>
            </a:xfrm>
            <a:custGeom>
              <a:avLst/>
              <a:gdLst>
                <a:gd name="T0" fmla="*/ 1521 w 1601"/>
                <a:gd name="T1" fmla="*/ 0 h 1623"/>
                <a:gd name="T2" fmla="*/ 0 w 1601"/>
                <a:gd name="T3" fmla="*/ 1520 h 1623"/>
                <a:gd name="T4" fmla="*/ 0 w 1601"/>
                <a:gd name="T5" fmla="*/ 1622 h 1623"/>
                <a:gd name="T6" fmla="*/ 1600 w 1601"/>
                <a:gd name="T7" fmla="*/ 23 h 1623"/>
                <a:gd name="T8" fmla="*/ 1521 w 1601"/>
                <a:gd name="T9" fmla="*/ 0 h 1623"/>
              </a:gdLst>
              <a:ahLst/>
              <a:cxnLst>
                <a:cxn ang="0">
                  <a:pos x="T0" y="T1"/>
                </a:cxn>
                <a:cxn ang="0">
                  <a:pos x="T2" y="T3"/>
                </a:cxn>
                <a:cxn ang="0">
                  <a:pos x="T4" y="T5"/>
                </a:cxn>
                <a:cxn ang="0">
                  <a:pos x="T6" y="T7"/>
                </a:cxn>
                <a:cxn ang="0">
                  <a:pos x="T8" y="T9"/>
                </a:cxn>
              </a:cxnLst>
              <a:rect l="0" t="0" r="r" b="b"/>
              <a:pathLst>
                <a:path w="1601" h="1623">
                  <a:moveTo>
                    <a:pt x="1521" y="0"/>
                  </a:moveTo>
                  <a:lnTo>
                    <a:pt x="0" y="1520"/>
                  </a:lnTo>
                  <a:lnTo>
                    <a:pt x="0" y="1622"/>
                  </a:lnTo>
                  <a:lnTo>
                    <a:pt x="1600" y="23"/>
                  </a:lnTo>
                  <a:lnTo>
                    <a:pt x="152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9" name="Freeform 5207">
              <a:extLst>
                <a:ext uri="{FF2B5EF4-FFF2-40B4-BE49-F238E27FC236}">
                  <a16:creationId xmlns:a16="http://schemas.microsoft.com/office/drawing/2014/main" id="{AAADC394-945D-8EF4-6D84-DC275F3587C5}"/>
                </a:ext>
              </a:extLst>
            </p:cNvPr>
            <p:cNvSpPr>
              <a:spLocks noChangeArrowheads="1"/>
            </p:cNvSpPr>
            <p:nvPr/>
          </p:nvSpPr>
          <p:spPr bwMode="auto">
            <a:xfrm>
              <a:off x="15937564" y="7900988"/>
              <a:ext cx="4763" cy="38100"/>
            </a:xfrm>
            <a:custGeom>
              <a:avLst/>
              <a:gdLst>
                <a:gd name="T0" fmla="*/ 12 w 13"/>
                <a:gd name="T1" fmla="*/ 0 h 104"/>
                <a:gd name="T2" fmla="*/ 0 w 13"/>
                <a:gd name="T3" fmla="*/ 0 h 104"/>
                <a:gd name="T4" fmla="*/ 0 w 13"/>
                <a:gd name="T5" fmla="*/ 103 h 104"/>
                <a:gd name="T6" fmla="*/ 12 w 13"/>
                <a:gd name="T7" fmla="*/ 91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0"/>
                  </a:lnTo>
                  <a:lnTo>
                    <a:pt x="0" y="103"/>
                  </a:lnTo>
                  <a:lnTo>
                    <a:pt x="12" y="91"/>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0" name="Freeform 5208">
              <a:extLst>
                <a:ext uri="{FF2B5EF4-FFF2-40B4-BE49-F238E27FC236}">
                  <a16:creationId xmlns:a16="http://schemas.microsoft.com/office/drawing/2014/main" id="{5E03D74A-46DF-FDE2-9EFF-3F4813B0AADD}"/>
                </a:ext>
              </a:extLst>
            </p:cNvPr>
            <p:cNvSpPr>
              <a:spLocks noChangeArrowheads="1"/>
            </p:cNvSpPr>
            <p:nvPr/>
          </p:nvSpPr>
          <p:spPr bwMode="auto">
            <a:xfrm>
              <a:off x="15937564" y="7900988"/>
              <a:ext cx="4763" cy="38100"/>
            </a:xfrm>
            <a:custGeom>
              <a:avLst/>
              <a:gdLst>
                <a:gd name="T0" fmla="*/ 12 w 13"/>
                <a:gd name="T1" fmla="*/ 0 h 104"/>
                <a:gd name="T2" fmla="*/ 0 w 13"/>
                <a:gd name="T3" fmla="*/ 0 h 104"/>
                <a:gd name="T4" fmla="*/ 0 w 13"/>
                <a:gd name="T5" fmla="*/ 103 h 104"/>
                <a:gd name="T6" fmla="*/ 12 w 13"/>
                <a:gd name="T7" fmla="*/ 91 h 104"/>
                <a:gd name="T8" fmla="*/ 12 w 13"/>
                <a:gd name="T9" fmla="*/ 0 h 104"/>
              </a:gdLst>
              <a:ahLst/>
              <a:cxnLst>
                <a:cxn ang="0">
                  <a:pos x="T0" y="T1"/>
                </a:cxn>
                <a:cxn ang="0">
                  <a:pos x="T2" y="T3"/>
                </a:cxn>
                <a:cxn ang="0">
                  <a:pos x="T4" y="T5"/>
                </a:cxn>
                <a:cxn ang="0">
                  <a:pos x="T6" y="T7"/>
                </a:cxn>
                <a:cxn ang="0">
                  <a:pos x="T8" y="T9"/>
                </a:cxn>
              </a:cxnLst>
              <a:rect l="0" t="0" r="r" b="b"/>
              <a:pathLst>
                <a:path w="13" h="104">
                  <a:moveTo>
                    <a:pt x="12" y="0"/>
                  </a:moveTo>
                  <a:lnTo>
                    <a:pt x="0" y="0"/>
                  </a:lnTo>
                  <a:lnTo>
                    <a:pt x="0" y="103"/>
                  </a:lnTo>
                  <a:lnTo>
                    <a:pt x="12" y="91"/>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1" name="Freeform 5209">
              <a:extLst>
                <a:ext uri="{FF2B5EF4-FFF2-40B4-BE49-F238E27FC236}">
                  <a16:creationId xmlns:a16="http://schemas.microsoft.com/office/drawing/2014/main" id="{6F1AD473-36BD-60D5-47AD-7F99644D1A2B}"/>
                </a:ext>
              </a:extLst>
            </p:cNvPr>
            <p:cNvSpPr>
              <a:spLocks noChangeArrowheads="1"/>
            </p:cNvSpPr>
            <p:nvPr/>
          </p:nvSpPr>
          <p:spPr bwMode="auto">
            <a:xfrm>
              <a:off x="15942326" y="7296151"/>
              <a:ext cx="630196" cy="638175"/>
            </a:xfrm>
            <a:custGeom>
              <a:avLst/>
              <a:gdLst>
                <a:gd name="T0" fmla="*/ 1668 w 1749"/>
                <a:gd name="T1" fmla="*/ 0 h 1771"/>
                <a:gd name="T2" fmla="*/ 0 w 1749"/>
                <a:gd name="T3" fmla="*/ 1679 h 1771"/>
                <a:gd name="T4" fmla="*/ 0 w 1749"/>
                <a:gd name="T5" fmla="*/ 1770 h 1771"/>
                <a:gd name="T6" fmla="*/ 1748 w 1749"/>
                <a:gd name="T7" fmla="*/ 23 h 1771"/>
                <a:gd name="T8" fmla="*/ 1668 w 1749"/>
                <a:gd name="T9" fmla="*/ 0 h 1771"/>
              </a:gdLst>
              <a:ahLst/>
              <a:cxnLst>
                <a:cxn ang="0">
                  <a:pos x="T0" y="T1"/>
                </a:cxn>
                <a:cxn ang="0">
                  <a:pos x="T2" y="T3"/>
                </a:cxn>
                <a:cxn ang="0">
                  <a:pos x="T4" y="T5"/>
                </a:cxn>
                <a:cxn ang="0">
                  <a:pos x="T6" y="T7"/>
                </a:cxn>
                <a:cxn ang="0">
                  <a:pos x="T8" y="T9"/>
                </a:cxn>
              </a:cxnLst>
              <a:rect l="0" t="0" r="r" b="b"/>
              <a:pathLst>
                <a:path w="1749" h="1771">
                  <a:moveTo>
                    <a:pt x="1668" y="0"/>
                  </a:moveTo>
                  <a:lnTo>
                    <a:pt x="0" y="1679"/>
                  </a:lnTo>
                  <a:lnTo>
                    <a:pt x="0" y="1770"/>
                  </a:lnTo>
                  <a:lnTo>
                    <a:pt x="1748" y="23"/>
                  </a:lnTo>
                  <a:lnTo>
                    <a:pt x="16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2" name="Freeform 5210">
              <a:extLst>
                <a:ext uri="{FF2B5EF4-FFF2-40B4-BE49-F238E27FC236}">
                  <a16:creationId xmlns:a16="http://schemas.microsoft.com/office/drawing/2014/main" id="{4FCC0067-B7FD-E3C1-E680-9A5FFB679CC0}"/>
                </a:ext>
              </a:extLst>
            </p:cNvPr>
            <p:cNvSpPr>
              <a:spLocks noChangeArrowheads="1"/>
            </p:cNvSpPr>
            <p:nvPr/>
          </p:nvSpPr>
          <p:spPr bwMode="auto">
            <a:xfrm>
              <a:off x="15942326" y="7296151"/>
              <a:ext cx="630196" cy="638175"/>
            </a:xfrm>
            <a:custGeom>
              <a:avLst/>
              <a:gdLst>
                <a:gd name="T0" fmla="*/ 1668 w 1749"/>
                <a:gd name="T1" fmla="*/ 0 h 1771"/>
                <a:gd name="T2" fmla="*/ 0 w 1749"/>
                <a:gd name="T3" fmla="*/ 1679 h 1771"/>
                <a:gd name="T4" fmla="*/ 0 w 1749"/>
                <a:gd name="T5" fmla="*/ 1770 h 1771"/>
                <a:gd name="T6" fmla="*/ 1748 w 1749"/>
                <a:gd name="T7" fmla="*/ 23 h 1771"/>
                <a:gd name="T8" fmla="*/ 1668 w 1749"/>
                <a:gd name="T9" fmla="*/ 0 h 1771"/>
              </a:gdLst>
              <a:ahLst/>
              <a:cxnLst>
                <a:cxn ang="0">
                  <a:pos x="T0" y="T1"/>
                </a:cxn>
                <a:cxn ang="0">
                  <a:pos x="T2" y="T3"/>
                </a:cxn>
                <a:cxn ang="0">
                  <a:pos x="T4" y="T5"/>
                </a:cxn>
                <a:cxn ang="0">
                  <a:pos x="T6" y="T7"/>
                </a:cxn>
                <a:cxn ang="0">
                  <a:pos x="T8" y="T9"/>
                </a:cxn>
              </a:cxnLst>
              <a:rect l="0" t="0" r="r" b="b"/>
              <a:pathLst>
                <a:path w="1749" h="1771">
                  <a:moveTo>
                    <a:pt x="1668" y="0"/>
                  </a:moveTo>
                  <a:lnTo>
                    <a:pt x="0" y="1679"/>
                  </a:lnTo>
                  <a:lnTo>
                    <a:pt x="0" y="1770"/>
                  </a:lnTo>
                  <a:lnTo>
                    <a:pt x="1748" y="23"/>
                  </a:lnTo>
                  <a:lnTo>
                    <a:pt x="16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3" name="Freeform 5211">
              <a:extLst>
                <a:ext uri="{FF2B5EF4-FFF2-40B4-BE49-F238E27FC236}">
                  <a16:creationId xmlns:a16="http://schemas.microsoft.com/office/drawing/2014/main" id="{A5922120-0AF7-2A14-6B33-B7EA7801FFFA}"/>
                </a:ext>
              </a:extLst>
            </p:cNvPr>
            <p:cNvSpPr>
              <a:spLocks noChangeArrowheads="1"/>
            </p:cNvSpPr>
            <p:nvPr/>
          </p:nvSpPr>
          <p:spPr bwMode="auto">
            <a:xfrm>
              <a:off x="15937564" y="7970838"/>
              <a:ext cx="4763" cy="12700"/>
            </a:xfrm>
            <a:custGeom>
              <a:avLst/>
              <a:gdLst>
                <a:gd name="T0" fmla="*/ 12 w 13"/>
                <a:gd name="T1" fmla="*/ 0 h 35"/>
                <a:gd name="T2" fmla="*/ 0 w 13"/>
                <a:gd name="T3" fmla="*/ 0 h 35"/>
                <a:gd name="T4" fmla="*/ 0 w 13"/>
                <a:gd name="T5" fmla="*/ 34 h 35"/>
                <a:gd name="T6" fmla="*/ 12 w 13"/>
                <a:gd name="T7" fmla="*/ 34 h 35"/>
                <a:gd name="T8" fmla="*/ 12 w 13"/>
                <a:gd name="T9" fmla="*/ 0 h 35"/>
              </a:gdLst>
              <a:ahLst/>
              <a:cxnLst>
                <a:cxn ang="0">
                  <a:pos x="T0" y="T1"/>
                </a:cxn>
                <a:cxn ang="0">
                  <a:pos x="T2" y="T3"/>
                </a:cxn>
                <a:cxn ang="0">
                  <a:pos x="T4" y="T5"/>
                </a:cxn>
                <a:cxn ang="0">
                  <a:pos x="T6" y="T7"/>
                </a:cxn>
                <a:cxn ang="0">
                  <a:pos x="T8" y="T9"/>
                </a:cxn>
              </a:cxnLst>
              <a:rect l="0" t="0" r="r" b="b"/>
              <a:pathLst>
                <a:path w="13" h="35">
                  <a:moveTo>
                    <a:pt x="12" y="0"/>
                  </a:moveTo>
                  <a:lnTo>
                    <a:pt x="0" y="0"/>
                  </a:lnTo>
                  <a:lnTo>
                    <a:pt x="0" y="34"/>
                  </a:lnTo>
                  <a:lnTo>
                    <a:pt x="12" y="34"/>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4" name="Freeform 5212">
              <a:extLst>
                <a:ext uri="{FF2B5EF4-FFF2-40B4-BE49-F238E27FC236}">
                  <a16:creationId xmlns:a16="http://schemas.microsoft.com/office/drawing/2014/main" id="{5CBA64B9-A69D-54DA-FE5E-6A32ED5CC0FD}"/>
                </a:ext>
              </a:extLst>
            </p:cNvPr>
            <p:cNvSpPr>
              <a:spLocks noChangeArrowheads="1"/>
            </p:cNvSpPr>
            <p:nvPr/>
          </p:nvSpPr>
          <p:spPr bwMode="auto">
            <a:xfrm>
              <a:off x="15937564" y="7970838"/>
              <a:ext cx="4763" cy="12700"/>
            </a:xfrm>
            <a:custGeom>
              <a:avLst/>
              <a:gdLst>
                <a:gd name="T0" fmla="*/ 12 w 13"/>
                <a:gd name="T1" fmla="*/ 0 h 35"/>
                <a:gd name="T2" fmla="*/ 0 w 13"/>
                <a:gd name="T3" fmla="*/ 0 h 35"/>
                <a:gd name="T4" fmla="*/ 0 w 13"/>
                <a:gd name="T5" fmla="*/ 34 h 35"/>
                <a:gd name="T6" fmla="*/ 12 w 13"/>
                <a:gd name="T7" fmla="*/ 34 h 35"/>
                <a:gd name="T8" fmla="*/ 12 w 13"/>
                <a:gd name="T9" fmla="*/ 0 h 35"/>
              </a:gdLst>
              <a:ahLst/>
              <a:cxnLst>
                <a:cxn ang="0">
                  <a:pos x="T0" y="T1"/>
                </a:cxn>
                <a:cxn ang="0">
                  <a:pos x="T2" y="T3"/>
                </a:cxn>
                <a:cxn ang="0">
                  <a:pos x="T4" y="T5"/>
                </a:cxn>
                <a:cxn ang="0">
                  <a:pos x="T6" y="T7"/>
                </a:cxn>
                <a:cxn ang="0">
                  <a:pos x="T8" y="T9"/>
                </a:cxn>
              </a:cxnLst>
              <a:rect l="0" t="0" r="r" b="b"/>
              <a:pathLst>
                <a:path w="13" h="35">
                  <a:moveTo>
                    <a:pt x="12" y="0"/>
                  </a:moveTo>
                  <a:lnTo>
                    <a:pt x="0" y="0"/>
                  </a:lnTo>
                  <a:lnTo>
                    <a:pt x="0" y="34"/>
                  </a:lnTo>
                  <a:lnTo>
                    <a:pt x="12" y="34"/>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5" name="Freeform 5213">
              <a:extLst>
                <a:ext uri="{FF2B5EF4-FFF2-40B4-BE49-F238E27FC236}">
                  <a16:creationId xmlns:a16="http://schemas.microsoft.com/office/drawing/2014/main" id="{6DC05E84-FD94-1454-052B-68D5E7845D98}"/>
                </a:ext>
              </a:extLst>
            </p:cNvPr>
            <p:cNvSpPr>
              <a:spLocks noChangeArrowheads="1"/>
            </p:cNvSpPr>
            <p:nvPr/>
          </p:nvSpPr>
          <p:spPr bwMode="auto">
            <a:xfrm>
              <a:off x="15937564" y="7983538"/>
              <a:ext cx="4763" cy="25400"/>
            </a:xfrm>
            <a:custGeom>
              <a:avLst/>
              <a:gdLst>
                <a:gd name="T0" fmla="*/ 12 w 13"/>
                <a:gd name="T1" fmla="*/ 0 h 69"/>
                <a:gd name="T2" fmla="*/ 0 w 13"/>
                <a:gd name="T3" fmla="*/ 0 h 69"/>
                <a:gd name="T4" fmla="*/ 0 w 13"/>
                <a:gd name="T5" fmla="*/ 68 h 69"/>
                <a:gd name="T6" fmla="*/ 12 w 13"/>
                <a:gd name="T7" fmla="*/ 57 h 69"/>
                <a:gd name="T8" fmla="*/ 12 w 13"/>
                <a:gd name="T9" fmla="*/ 0 h 69"/>
              </a:gdLst>
              <a:ahLst/>
              <a:cxnLst>
                <a:cxn ang="0">
                  <a:pos x="T0" y="T1"/>
                </a:cxn>
                <a:cxn ang="0">
                  <a:pos x="T2" y="T3"/>
                </a:cxn>
                <a:cxn ang="0">
                  <a:pos x="T4" y="T5"/>
                </a:cxn>
                <a:cxn ang="0">
                  <a:pos x="T6" y="T7"/>
                </a:cxn>
                <a:cxn ang="0">
                  <a:pos x="T8" y="T9"/>
                </a:cxn>
              </a:cxnLst>
              <a:rect l="0" t="0" r="r" b="b"/>
              <a:pathLst>
                <a:path w="13" h="69">
                  <a:moveTo>
                    <a:pt x="12" y="0"/>
                  </a:moveTo>
                  <a:lnTo>
                    <a:pt x="0" y="0"/>
                  </a:lnTo>
                  <a:lnTo>
                    <a:pt x="0" y="68"/>
                  </a:lnTo>
                  <a:lnTo>
                    <a:pt x="12" y="57"/>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6" name="Freeform 5214">
              <a:extLst>
                <a:ext uri="{FF2B5EF4-FFF2-40B4-BE49-F238E27FC236}">
                  <a16:creationId xmlns:a16="http://schemas.microsoft.com/office/drawing/2014/main" id="{E70954C2-1AE2-3B62-6ADF-C0FC94F68E22}"/>
                </a:ext>
              </a:extLst>
            </p:cNvPr>
            <p:cNvSpPr>
              <a:spLocks noChangeArrowheads="1"/>
            </p:cNvSpPr>
            <p:nvPr/>
          </p:nvSpPr>
          <p:spPr bwMode="auto">
            <a:xfrm>
              <a:off x="15937564" y="7983538"/>
              <a:ext cx="4763" cy="25400"/>
            </a:xfrm>
            <a:custGeom>
              <a:avLst/>
              <a:gdLst>
                <a:gd name="T0" fmla="*/ 12 w 13"/>
                <a:gd name="T1" fmla="*/ 0 h 69"/>
                <a:gd name="T2" fmla="*/ 0 w 13"/>
                <a:gd name="T3" fmla="*/ 0 h 69"/>
                <a:gd name="T4" fmla="*/ 0 w 13"/>
                <a:gd name="T5" fmla="*/ 68 h 69"/>
                <a:gd name="T6" fmla="*/ 12 w 13"/>
                <a:gd name="T7" fmla="*/ 57 h 69"/>
                <a:gd name="T8" fmla="*/ 12 w 13"/>
                <a:gd name="T9" fmla="*/ 0 h 69"/>
              </a:gdLst>
              <a:ahLst/>
              <a:cxnLst>
                <a:cxn ang="0">
                  <a:pos x="T0" y="T1"/>
                </a:cxn>
                <a:cxn ang="0">
                  <a:pos x="T2" y="T3"/>
                </a:cxn>
                <a:cxn ang="0">
                  <a:pos x="T4" y="T5"/>
                </a:cxn>
                <a:cxn ang="0">
                  <a:pos x="T6" y="T7"/>
                </a:cxn>
                <a:cxn ang="0">
                  <a:pos x="T8" y="T9"/>
                </a:cxn>
              </a:cxnLst>
              <a:rect l="0" t="0" r="r" b="b"/>
              <a:pathLst>
                <a:path w="13" h="69">
                  <a:moveTo>
                    <a:pt x="12" y="0"/>
                  </a:moveTo>
                  <a:lnTo>
                    <a:pt x="0" y="0"/>
                  </a:lnTo>
                  <a:lnTo>
                    <a:pt x="0" y="68"/>
                  </a:lnTo>
                  <a:lnTo>
                    <a:pt x="12" y="57"/>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7" name="Freeform 5215">
              <a:extLst>
                <a:ext uri="{FF2B5EF4-FFF2-40B4-BE49-F238E27FC236}">
                  <a16:creationId xmlns:a16="http://schemas.microsoft.com/office/drawing/2014/main" id="{9A9FE52A-8499-326C-6F20-E6F410E1CBC9}"/>
                </a:ext>
              </a:extLst>
            </p:cNvPr>
            <p:cNvSpPr>
              <a:spLocks noChangeArrowheads="1"/>
            </p:cNvSpPr>
            <p:nvPr/>
          </p:nvSpPr>
          <p:spPr bwMode="auto">
            <a:xfrm>
              <a:off x="15942326" y="7313613"/>
              <a:ext cx="687342" cy="690562"/>
            </a:xfrm>
            <a:custGeom>
              <a:avLst/>
              <a:gdLst>
                <a:gd name="T0" fmla="*/ 1827 w 1908"/>
                <a:gd name="T1" fmla="*/ 0 h 1919"/>
                <a:gd name="T2" fmla="*/ 0 w 1908"/>
                <a:gd name="T3" fmla="*/ 1827 h 1919"/>
                <a:gd name="T4" fmla="*/ 0 w 1908"/>
                <a:gd name="T5" fmla="*/ 1861 h 1919"/>
                <a:gd name="T6" fmla="*/ 0 w 1908"/>
                <a:gd name="T7" fmla="*/ 1918 h 1919"/>
                <a:gd name="T8" fmla="*/ 1907 w 1908"/>
                <a:gd name="T9" fmla="*/ 23 h 1919"/>
                <a:gd name="T10" fmla="*/ 1827 w 1908"/>
                <a:gd name="T11" fmla="*/ 0 h 1919"/>
              </a:gdLst>
              <a:ahLst/>
              <a:cxnLst>
                <a:cxn ang="0">
                  <a:pos x="T0" y="T1"/>
                </a:cxn>
                <a:cxn ang="0">
                  <a:pos x="T2" y="T3"/>
                </a:cxn>
                <a:cxn ang="0">
                  <a:pos x="T4" y="T5"/>
                </a:cxn>
                <a:cxn ang="0">
                  <a:pos x="T6" y="T7"/>
                </a:cxn>
                <a:cxn ang="0">
                  <a:pos x="T8" y="T9"/>
                </a:cxn>
                <a:cxn ang="0">
                  <a:pos x="T10" y="T11"/>
                </a:cxn>
              </a:cxnLst>
              <a:rect l="0" t="0" r="r" b="b"/>
              <a:pathLst>
                <a:path w="1908" h="1919">
                  <a:moveTo>
                    <a:pt x="1827" y="0"/>
                  </a:moveTo>
                  <a:lnTo>
                    <a:pt x="0" y="1827"/>
                  </a:lnTo>
                  <a:lnTo>
                    <a:pt x="0" y="1861"/>
                  </a:lnTo>
                  <a:lnTo>
                    <a:pt x="0" y="1918"/>
                  </a:lnTo>
                  <a:lnTo>
                    <a:pt x="1907" y="23"/>
                  </a:lnTo>
                  <a:lnTo>
                    <a:pt x="18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8" name="Freeform 5216">
              <a:extLst>
                <a:ext uri="{FF2B5EF4-FFF2-40B4-BE49-F238E27FC236}">
                  <a16:creationId xmlns:a16="http://schemas.microsoft.com/office/drawing/2014/main" id="{F38DE3B5-A398-E531-C1CC-C36D126A71F3}"/>
                </a:ext>
              </a:extLst>
            </p:cNvPr>
            <p:cNvSpPr>
              <a:spLocks noChangeArrowheads="1"/>
            </p:cNvSpPr>
            <p:nvPr/>
          </p:nvSpPr>
          <p:spPr bwMode="auto">
            <a:xfrm>
              <a:off x="15942326" y="7313613"/>
              <a:ext cx="687342" cy="690562"/>
            </a:xfrm>
            <a:custGeom>
              <a:avLst/>
              <a:gdLst>
                <a:gd name="T0" fmla="*/ 1827 w 1908"/>
                <a:gd name="T1" fmla="*/ 0 h 1919"/>
                <a:gd name="T2" fmla="*/ 0 w 1908"/>
                <a:gd name="T3" fmla="*/ 1827 h 1919"/>
                <a:gd name="T4" fmla="*/ 0 w 1908"/>
                <a:gd name="T5" fmla="*/ 1861 h 1919"/>
                <a:gd name="T6" fmla="*/ 0 w 1908"/>
                <a:gd name="T7" fmla="*/ 1918 h 1919"/>
                <a:gd name="T8" fmla="*/ 1907 w 1908"/>
                <a:gd name="T9" fmla="*/ 23 h 1919"/>
                <a:gd name="T10" fmla="*/ 1827 w 1908"/>
                <a:gd name="T11" fmla="*/ 0 h 1919"/>
              </a:gdLst>
              <a:ahLst/>
              <a:cxnLst>
                <a:cxn ang="0">
                  <a:pos x="T0" y="T1"/>
                </a:cxn>
                <a:cxn ang="0">
                  <a:pos x="T2" y="T3"/>
                </a:cxn>
                <a:cxn ang="0">
                  <a:pos x="T4" y="T5"/>
                </a:cxn>
                <a:cxn ang="0">
                  <a:pos x="T6" y="T7"/>
                </a:cxn>
                <a:cxn ang="0">
                  <a:pos x="T8" y="T9"/>
                </a:cxn>
                <a:cxn ang="0">
                  <a:pos x="T10" y="T11"/>
                </a:cxn>
              </a:cxnLst>
              <a:rect l="0" t="0" r="r" b="b"/>
              <a:pathLst>
                <a:path w="1908" h="1919">
                  <a:moveTo>
                    <a:pt x="1827" y="0"/>
                  </a:moveTo>
                  <a:lnTo>
                    <a:pt x="0" y="1827"/>
                  </a:lnTo>
                  <a:lnTo>
                    <a:pt x="0" y="1861"/>
                  </a:lnTo>
                  <a:lnTo>
                    <a:pt x="0" y="1918"/>
                  </a:lnTo>
                  <a:lnTo>
                    <a:pt x="1907" y="23"/>
                  </a:lnTo>
                  <a:lnTo>
                    <a:pt x="18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9" name="Freeform 5217">
              <a:extLst>
                <a:ext uri="{FF2B5EF4-FFF2-40B4-BE49-F238E27FC236}">
                  <a16:creationId xmlns:a16="http://schemas.microsoft.com/office/drawing/2014/main" id="{F9AB08F7-3519-075C-9736-C2618F99FF3A}"/>
                </a:ext>
              </a:extLst>
            </p:cNvPr>
            <p:cNvSpPr>
              <a:spLocks noChangeArrowheads="1"/>
            </p:cNvSpPr>
            <p:nvPr/>
          </p:nvSpPr>
          <p:spPr bwMode="auto">
            <a:xfrm>
              <a:off x="15937564" y="8040688"/>
              <a:ext cx="28573" cy="12700"/>
            </a:xfrm>
            <a:custGeom>
              <a:avLst/>
              <a:gdLst>
                <a:gd name="T0" fmla="*/ 12 w 81"/>
                <a:gd name="T1" fmla="*/ 0 h 35"/>
                <a:gd name="T2" fmla="*/ 0 w 81"/>
                <a:gd name="T3" fmla="*/ 11 h 35"/>
                <a:gd name="T4" fmla="*/ 0 w 81"/>
                <a:gd name="T5" fmla="*/ 11 h 35"/>
                <a:gd name="T6" fmla="*/ 68 w 81"/>
                <a:gd name="T7" fmla="*/ 34 h 35"/>
                <a:gd name="T8" fmla="*/ 80 w 81"/>
                <a:gd name="T9" fmla="*/ 34 h 35"/>
                <a:gd name="T10" fmla="*/ 12 w 81"/>
                <a:gd name="T11" fmla="*/ 11 h 35"/>
                <a:gd name="T12" fmla="*/ 12 w 8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12" y="0"/>
                  </a:moveTo>
                  <a:lnTo>
                    <a:pt x="0" y="11"/>
                  </a:lnTo>
                  <a:lnTo>
                    <a:pt x="0" y="11"/>
                  </a:lnTo>
                  <a:lnTo>
                    <a:pt x="68" y="34"/>
                  </a:lnTo>
                  <a:lnTo>
                    <a:pt x="80" y="34"/>
                  </a:lnTo>
                  <a:lnTo>
                    <a:pt x="12"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0" name="Freeform 5218">
              <a:extLst>
                <a:ext uri="{FF2B5EF4-FFF2-40B4-BE49-F238E27FC236}">
                  <a16:creationId xmlns:a16="http://schemas.microsoft.com/office/drawing/2014/main" id="{CD9B67C4-3FCE-0E03-B007-2832E885EC4D}"/>
                </a:ext>
              </a:extLst>
            </p:cNvPr>
            <p:cNvSpPr>
              <a:spLocks noChangeArrowheads="1"/>
            </p:cNvSpPr>
            <p:nvPr/>
          </p:nvSpPr>
          <p:spPr bwMode="auto">
            <a:xfrm>
              <a:off x="15937564" y="8040688"/>
              <a:ext cx="28573" cy="12700"/>
            </a:xfrm>
            <a:custGeom>
              <a:avLst/>
              <a:gdLst>
                <a:gd name="T0" fmla="*/ 12 w 81"/>
                <a:gd name="T1" fmla="*/ 0 h 35"/>
                <a:gd name="T2" fmla="*/ 0 w 81"/>
                <a:gd name="T3" fmla="*/ 11 h 35"/>
                <a:gd name="T4" fmla="*/ 0 w 81"/>
                <a:gd name="T5" fmla="*/ 11 h 35"/>
                <a:gd name="T6" fmla="*/ 68 w 81"/>
                <a:gd name="T7" fmla="*/ 34 h 35"/>
                <a:gd name="T8" fmla="*/ 80 w 81"/>
                <a:gd name="T9" fmla="*/ 34 h 35"/>
                <a:gd name="T10" fmla="*/ 12 w 81"/>
                <a:gd name="T11" fmla="*/ 11 h 35"/>
                <a:gd name="T12" fmla="*/ 12 w 8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12" y="0"/>
                  </a:moveTo>
                  <a:lnTo>
                    <a:pt x="0" y="11"/>
                  </a:lnTo>
                  <a:lnTo>
                    <a:pt x="0" y="11"/>
                  </a:lnTo>
                  <a:lnTo>
                    <a:pt x="68" y="34"/>
                  </a:lnTo>
                  <a:lnTo>
                    <a:pt x="80" y="34"/>
                  </a:lnTo>
                  <a:lnTo>
                    <a:pt x="12"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1" name="Freeform 5219">
              <a:extLst>
                <a:ext uri="{FF2B5EF4-FFF2-40B4-BE49-F238E27FC236}">
                  <a16:creationId xmlns:a16="http://schemas.microsoft.com/office/drawing/2014/main" id="{C4172718-F37B-B569-142A-CE7CD5261135}"/>
                </a:ext>
              </a:extLst>
            </p:cNvPr>
            <p:cNvSpPr>
              <a:spLocks noChangeArrowheads="1"/>
            </p:cNvSpPr>
            <p:nvPr/>
          </p:nvSpPr>
          <p:spPr bwMode="auto">
            <a:xfrm>
              <a:off x="15942326" y="7324726"/>
              <a:ext cx="739727" cy="727075"/>
            </a:xfrm>
            <a:custGeom>
              <a:avLst/>
              <a:gdLst>
                <a:gd name="T0" fmla="*/ 1975 w 2055"/>
                <a:gd name="T1" fmla="*/ 0 h 2021"/>
                <a:gd name="T2" fmla="*/ 0 w 2055"/>
                <a:gd name="T3" fmla="*/ 1986 h 2021"/>
                <a:gd name="T4" fmla="*/ 0 w 2055"/>
                <a:gd name="T5" fmla="*/ 1997 h 2021"/>
                <a:gd name="T6" fmla="*/ 68 w 2055"/>
                <a:gd name="T7" fmla="*/ 2020 h 2021"/>
                <a:gd name="T8" fmla="*/ 2054 w 2055"/>
                <a:gd name="T9" fmla="*/ 23 h 2021"/>
                <a:gd name="T10" fmla="*/ 1975 w 2055"/>
                <a:gd name="T11" fmla="*/ 0 h 2021"/>
              </a:gdLst>
              <a:ahLst/>
              <a:cxnLst>
                <a:cxn ang="0">
                  <a:pos x="T0" y="T1"/>
                </a:cxn>
                <a:cxn ang="0">
                  <a:pos x="T2" y="T3"/>
                </a:cxn>
                <a:cxn ang="0">
                  <a:pos x="T4" y="T5"/>
                </a:cxn>
                <a:cxn ang="0">
                  <a:pos x="T6" y="T7"/>
                </a:cxn>
                <a:cxn ang="0">
                  <a:pos x="T8" y="T9"/>
                </a:cxn>
                <a:cxn ang="0">
                  <a:pos x="T10" y="T11"/>
                </a:cxn>
              </a:cxnLst>
              <a:rect l="0" t="0" r="r" b="b"/>
              <a:pathLst>
                <a:path w="2055" h="2021">
                  <a:moveTo>
                    <a:pt x="1975" y="0"/>
                  </a:moveTo>
                  <a:lnTo>
                    <a:pt x="0" y="1986"/>
                  </a:lnTo>
                  <a:lnTo>
                    <a:pt x="0" y="1997"/>
                  </a:lnTo>
                  <a:lnTo>
                    <a:pt x="68" y="2020"/>
                  </a:lnTo>
                  <a:lnTo>
                    <a:pt x="2054" y="23"/>
                  </a:lnTo>
                  <a:lnTo>
                    <a:pt x="197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2" name="Freeform 5220">
              <a:extLst>
                <a:ext uri="{FF2B5EF4-FFF2-40B4-BE49-F238E27FC236}">
                  <a16:creationId xmlns:a16="http://schemas.microsoft.com/office/drawing/2014/main" id="{6DDC49C9-94CE-0C3E-DBD8-BF2A6FF3FB16}"/>
                </a:ext>
              </a:extLst>
            </p:cNvPr>
            <p:cNvSpPr>
              <a:spLocks noChangeArrowheads="1"/>
            </p:cNvSpPr>
            <p:nvPr/>
          </p:nvSpPr>
          <p:spPr bwMode="auto">
            <a:xfrm>
              <a:off x="15942326" y="7324726"/>
              <a:ext cx="739727" cy="727075"/>
            </a:xfrm>
            <a:custGeom>
              <a:avLst/>
              <a:gdLst>
                <a:gd name="T0" fmla="*/ 1975 w 2055"/>
                <a:gd name="T1" fmla="*/ 0 h 2021"/>
                <a:gd name="T2" fmla="*/ 0 w 2055"/>
                <a:gd name="T3" fmla="*/ 1986 h 2021"/>
                <a:gd name="T4" fmla="*/ 0 w 2055"/>
                <a:gd name="T5" fmla="*/ 1997 h 2021"/>
                <a:gd name="T6" fmla="*/ 68 w 2055"/>
                <a:gd name="T7" fmla="*/ 2020 h 2021"/>
                <a:gd name="T8" fmla="*/ 2054 w 2055"/>
                <a:gd name="T9" fmla="*/ 23 h 2021"/>
                <a:gd name="T10" fmla="*/ 1975 w 2055"/>
                <a:gd name="T11" fmla="*/ 0 h 2021"/>
              </a:gdLst>
              <a:ahLst/>
              <a:cxnLst>
                <a:cxn ang="0">
                  <a:pos x="T0" y="T1"/>
                </a:cxn>
                <a:cxn ang="0">
                  <a:pos x="T2" y="T3"/>
                </a:cxn>
                <a:cxn ang="0">
                  <a:pos x="T4" y="T5"/>
                </a:cxn>
                <a:cxn ang="0">
                  <a:pos x="T6" y="T7"/>
                </a:cxn>
                <a:cxn ang="0">
                  <a:pos x="T8" y="T9"/>
                </a:cxn>
                <a:cxn ang="0">
                  <a:pos x="T10" y="T11"/>
                </a:cxn>
              </a:cxnLst>
              <a:rect l="0" t="0" r="r" b="b"/>
              <a:pathLst>
                <a:path w="2055" h="2021">
                  <a:moveTo>
                    <a:pt x="1975" y="0"/>
                  </a:moveTo>
                  <a:lnTo>
                    <a:pt x="0" y="1986"/>
                  </a:lnTo>
                  <a:lnTo>
                    <a:pt x="0" y="1997"/>
                  </a:lnTo>
                  <a:lnTo>
                    <a:pt x="68" y="2020"/>
                  </a:lnTo>
                  <a:lnTo>
                    <a:pt x="2054" y="23"/>
                  </a:lnTo>
                  <a:lnTo>
                    <a:pt x="197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3" name="Freeform 5221">
              <a:extLst>
                <a:ext uri="{FF2B5EF4-FFF2-40B4-BE49-F238E27FC236}">
                  <a16:creationId xmlns:a16="http://schemas.microsoft.com/office/drawing/2014/main" id="{B4B381A1-2E35-C8E9-C149-9CE04E5259A1}"/>
                </a:ext>
              </a:extLst>
            </p:cNvPr>
            <p:cNvSpPr>
              <a:spLocks noChangeArrowheads="1"/>
            </p:cNvSpPr>
            <p:nvPr/>
          </p:nvSpPr>
          <p:spPr bwMode="auto">
            <a:xfrm>
              <a:off x="15991535" y="8056563"/>
              <a:ext cx="28573" cy="12700"/>
            </a:xfrm>
            <a:custGeom>
              <a:avLst/>
              <a:gdLst>
                <a:gd name="T0" fmla="*/ 0 w 80"/>
                <a:gd name="T1" fmla="*/ 0 h 35"/>
                <a:gd name="T2" fmla="*/ 0 w 80"/>
                <a:gd name="T3" fmla="*/ 11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1"/>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4" name="Freeform 5222">
              <a:extLst>
                <a:ext uri="{FF2B5EF4-FFF2-40B4-BE49-F238E27FC236}">
                  <a16:creationId xmlns:a16="http://schemas.microsoft.com/office/drawing/2014/main" id="{733CADF4-45B4-C0D1-2BE0-513AA8DA3BAD}"/>
                </a:ext>
              </a:extLst>
            </p:cNvPr>
            <p:cNvSpPr>
              <a:spLocks noChangeArrowheads="1"/>
            </p:cNvSpPr>
            <p:nvPr/>
          </p:nvSpPr>
          <p:spPr bwMode="auto">
            <a:xfrm>
              <a:off x="15991535" y="8056563"/>
              <a:ext cx="28573" cy="12700"/>
            </a:xfrm>
            <a:custGeom>
              <a:avLst/>
              <a:gdLst>
                <a:gd name="T0" fmla="*/ 0 w 80"/>
                <a:gd name="T1" fmla="*/ 0 h 35"/>
                <a:gd name="T2" fmla="*/ 0 w 80"/>
                <a:gd name="T3" fmla="*/ 11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1"/>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5" name="Freeform 5223">
              <a:extLst>
                <a:ext uri="{FF2B5EF4-FFF2-40B4-BE49-F238E27FC236}">
                  <a16:creationId xmlns:a16="http://schemas.microsoft.com/office/drawing/2014/main" id="{E8EFDF9C-8025-C567-9C1D-32A5EC0A533C}"/>
                </a:ext>
              </a:extLst>
            </p:cNvPr>
            <p:cNvSpPr>
              <a:spLocks noChangeArrowheads="1"/>
            </p:cNvSpPr>
            <p:nvPr/>
          </p:nvSpPr>
          <p:spPr bwMode="auto">
            <a:xfrm>
              <a:off x="15991534" y="7342188"/>
              <a:ext cx="744490" cy="723900"/>
            </a:xfrm>
            <a:custGeom>
              <a:avLst/>
              <a:gdLst>
                <a:gd name="T0" fmla="*/ 1987 w 2067"/>
                <a:gd name="T1" fmla="*/ 0 h 2010"/>
                <a:gd name="T2" fmla="*/ 0 w 2067"/>
                <a:gd name="T3" fmla="*/ 1986 h 2010"/>
                <a:gd name="T4" fmla="*/ 79 w 2067"/>
                <a:gd name="T5" fmla="*/ 2009 h 2010"/>
                <a:gd name="T6" fmla="*/ 2066 w 2067"/>
                <a:gd name="T7" fmla="*/ 23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79" y="2009"/>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6" name="Freeform 5224">
              <a:extLst>
                <a:ext uri="{FF2B5EF4-FFF2-40B4-BE49-F238E27FC236}">
                  <a16:creationId xmlns:a16="http://schemas.microsoft.com/office/drawing/2014/main" id="{F641E357-87B4-9D90-7A77-0622C020FD8B}"/>
                </a:ext>
              </a:extLst>
            </p:cNvPr>
            <p:cNvSpPr>
              <a:spLocks noChangeArrowheads="1"/>
            </p:cNvSpPr>
            <p:nvPr/>
          </p:nvSpPr>
          <p:spPr bwMode="auto">
            <a:xfrm>
              <a:off x="15991534" y="7342188"/>
              <a:ext cx="744490" cy="723900"/>
            </a:xfrm>
            <a:custGeom>
              <a:avLst/>
              <a:gdLst>
                <a:gd name="T0" fmla="*/ 1987 w 2067"/>
                <a:gd name="T1" fmla="*/ 0 h 2010"/>
                <a:gd name="T2" fmla="*/ 0 w 2067"/>
                <a:gd name="T3" fmla="*/ 1986 h 2010"/>
                <a:gd name="T4" fmla="*/ 79 w 2067"/>
                <a:gd name="T5" fmla="*/ 2009 h 2010"/>
                <a:gd name="T6" fmla="*/ 2066 w 2067"/>
                <a:gd name="T7" fmla="*/ 23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79" y="2009"/>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7" name="Freeform 5225">
              <a:extLst>
                <a:ext uri="{FF2B5EF4-FFF2-40B4-BE49-F238E27FC236}">
                  <a16:creationId xmlns:a16="http://schemas.microsoft.com/office/drawing/2014/main" id="{6B0690EB-69C9-10B4-68DE-F46432F67BCD}"/>
                </a:ext>
              </a:extLst>
            </p:cNvPr>
            <p:cNvSpPr>
              <a:spLocks noChangeArrowheads="1"/>
            </p:cNvSpPr>
            <p:nvPr/>
          </p:nvSpPr>
          <p:spPr bwMode="auto">
            <a:xfrm>
              <a:off x="16043920" y="8072439"/>
              <a:ext cx="28573" cy="7937"/>
            </a:xfrm>
            <a:custGeom>
              <a:avLst/>
              <a:gdLst>
                <a:gd name="T0" fmla="*/ 0 w 81"/>
                <a:gd name="T1" fmla="*/ 0 h 24"/>
                <a:gd name="T2" fmla="*/ 0 w 81"/>
                <a:gd name="T3" fmla="*/ 12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12"/>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8" name="Freeform 5226">
              <a:extLst>
                <a:ext uri="{FF2B5EF4-FFF2-40B4-BE49-F238E27FC236}">
                  <a16:creationId xmlns:a16="http://schemas.microsoft.com/office/drawing/2014/main" id="{A615EE06-13CD-AB5B-DBE7-B9FB3177DCDB}"/>
                </a:ext>
              </a:extLst>
            </p:cNvPr>
            <p:cNvSpPr>
              <a:spLocks noChangeArrowheads="1"/>
            </p:cNvSpPr>
            <p:nvPr/>
          </p:nvSpPr>
          <p:spPr bwMode="auto">
            <a:xfrm>
              <a:off x="16043920" y="8072439"/>
              <a:ext cx="28573" cy="7937"/>
            </a:xfrm>
            <a:custGeom>
              <a:avLst/>
              <a:gdLst>
                <a:gd name="T0" fmla="*/ 0 w 81"/>
                <a:gd name="T1" fmla="*/ 0 h 24"/>
                <a:gd name="T2" fmla="*/ 0 w 81"/>
                <a:gd name="T3" fmla="*/ 12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12"/>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9" name="Freeform 5227">
              <a:extLst>
                <a:ext uri="{FF2B5EF4-FFF2-40B4-BE49-F238E27FC236}">
                  <a16:creationId xmlns:a16="http://schemas.microsoft.com/office/drawing/2014/main" id="{A0715FEB-039B-0846-7063-BD6AD7B69B1D}"/>
                </a:ext>
              </a:extLst>
            </p:cNvPr>
            <p:cNvSpPr>
              <a:spLocks noChangeArrowheads="1"/>
            </p:cNvSpPr>
            <p:nvPr/>
          </p:nvSpPr>
          <p:spPr bwMode="auto">
            <a:xfrm>
              <a:off x="16043919" y="7358063"/>
              <a:ext cx="747663" cy="723900"/>
            </a:xfrm>
            <a:custGeom>
              <a:avLst/>
              <a:gdLst>
                <a:gd name="T0" fmla="*/ 1998 w 2079"/>
                <a:gd name="T1" fmla="*/ 0 h 2009"/>
                <a:gd name="T2" fmla="*/ 0 w 2079"/>
                <a:gd name="T3" fmla="*/ 1985 h 2009"/>
                <a:gd name="T4" fmla="*/ 80 w 2079"/>
                <a:gd name="T5" fmla="*/ 2008 h 2009"/>
                <a:gd name="T6" fmla="*/ 2078 w 2079"/>
                <a:gd name="T7" fmla="*/ 22 h 2009"/>
                <a:gd name="T8" fmla="*/ 1998 w 2079"/>
                <a:gd name="T9" fmla="*/ 0 h 2009"/>
              </a:gdLst>
              <a:ahLst/>
              <a:cxnLst>
                <a:cxn ang="0">
                  <a:pos x="T0" y="T1"/>
                </a:cxn>
                <a:cxn ang="0">
                  <a:pos x="T2" y="T3"/>
                </a:cxn>
                <a:cxn ang="0">
                  <a:pos x="T4" y="T5"/>
                </a:cxn>
                <a:cxn ang="0">
                  <a:pos x="T6" y="T7"/>
                </a:cxn>
                <a:cxn ang="0">
                  <a:pos x="T8" y="T9"/>
                </a:cxn>
              </a:cxnLst>
              <a:rect l="0" t="0" r="r" b="b"/>
              <a:pathLst>
                <a:path w="2079" h="2009">
                  <a:moveTo>
                    <a:pt x="1998" y="0"/>
                  </a:moveTo>
                  <a:lnTo>
                    <a:pt x="0" y="1985"/>
                  </a:lnTo>
                  <a:lnTo>
                    <a:pt x="80" y="2008"/>
                  </a:lnTo>
                  <a:lnTo>
                    <a:pt x="2078"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0" name="Freeform 5228">
              <a:extLst>
                <a:ext uri="{FF2B5EF4-FFF2-40B4-BE49-F238E27FC236}">
                  <a16:creationId xmlns:a16="http://schemas.microsoft.com/office/drawing/2014/main" id="{872D44EA-F36C-D382-2E64-FC0FFEF07297}"/>
                </a:ext>
              </a:extLst>
            </p:cNvPr>
            <p:cNvSpPr>
              <a:spLocks noChangeArrowheads="1"/>
            </p:cNvSpPr>
            <p:nvPr/>
          </p:nvSpPr>
          <p:spPr bwMode="auto">
            <a:xfrm>
              <a:off x="16043919" y="7358063"/>
              <a:ext cx="747663" cy="723900"/>
            </a:xfrm>
            <a:custGeom>
              <a:avLst/>
              <a:gdLst>
                <a:gd name="T0" fmla="*/ 1998 w 2079"/>
                <a:gd name="T1" fmla="*/ 0 h 2009"/>
                <a:gd name="T2" fmla="*/ 0 w 2079"/>
                <a:gd name="T3" fmla="*/ 1985 h 2009"/>
                <a:gd name="T4" fmla="*/ 80 w 2079"/>
                <a:gd name="T5" fmla="*/ 2008 h 2009"/>
                <a:gd name="T6" fmla="*/ 2078 w 2079"/>
                <a:gd name="T7" fmla="*/ 22 h 2009"/>
                <a:gd name="T8" fmla="*/ 1998 w 2079"/>
                <a:gd name="T9" fmla="*/ 0 h 2009"/>
              </a:gdLst>
              <a:ahLst/>
              <a:cxnLst>
                <a:cxn ang="0">
                  <a:pos x="T0" y="T1"/>
                </a:cxn>
                <a:cxn ang="0">
                  <a:pos x="T2" y="T3"/>
                </a:cxn>
                <a:cxn ang="0">
                  <a:pos x="T4" y="T5"/>
                </a:cxn>
                <a:cxn ang="0">
                  <a:pos x="T6" y="T7"/>
                </a:cxn>
                <a:cxn ang="0">
                  <a:pos x="T8" y="T9"/>
                </a:cxn>
              </a:cxnLst>
              <a:rect l="0" t="0" r="r" b="b"/>
              <a:pathLst>
                <a:path w="2079" h="2009">
                  <a:moveTo>
                    <a:pt x="1998" y="0"/>
                  </a:moveTo>
                  <a:lnTo>
                    <a:pt x="0" y="1985"/>
                  </a:lnTo>
                  <a:lnTo>
                    <a:pt x="80" y="2008"/>
                  </a:lnTo>
                  <a:lnTo>
                    <a:pt x="2078"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1" name="Freeform 5229">
              <a:extLst>
                <a:ext uri="{FF2B5EF4-FFF2-40B4-BE49-F238E27FC236}">
                  <a16:creationId xmlns:a16="http://schemas.microsoft.com/office/drawing/2014/main" id="{4E72E9C1-843B-A29B-844C-FBC36BA046A1}"/>
                </a:ext>
              </a:extLst>
            </p:cNvPr>
            <p:cNvSpPr>
              <a:spLocks noChangeArrowheads="1"/>
            </p:cNvSpPr>
            <p:nvPr/>
          </p:nvSpPr>
          <p:spPr bwMode="auto">
            <a:xfrm>
              <a:off x="16097891" y="8089900"/>
              <a:ext cx="33335" cy="7938"/>
            </a:xfrm>
            <a:custGeom>
              <a:avLst/>
              <a:gdLst>
                <a:gd name="T0" fmla="*/ 12 w 92"/>
                <a:gd name="T1" fmla="*/ 0 h 23"/>
                <a:gd name="T2" fmla="*/ 0 w 92"/>
                <a:gd name="T3" fmla="*/ 0 h 23"/>
                <a:gd name="T4" fmla="*/ 79 w 92"/>
                <a:gd name="T5" fmla="*/ 22 h 23"/>
                <a:gd name="T6" fmla="*/ 91 w 92"/>
                <a:gd name="T7" fmla="*/ 22 h 23"/>
                <a:gd name="T8" fmla="*/ 12 w 92"/>
                <a:gd name="T9" fmla="*/ 0 h 23"/>
              </a:gdLst>
              <a:ahLst/>
              <a:cxnLst>
                <a:cxn ang="0">
                  <a:pos x="T0" y="T1"/>
                </a:cxn>
                <a:cxn ang="0">
                  <a:pos x="T2" y="T3"/>
                </a:cxn>
                <a:cxn ang="0">
                  <a:pos x="T4" y="T5"/>
                </a:cxn>
                <a:cxn ang="0">
                  <a:pos x="T6" y="T7"/>
                </a:cxn>
                <a:cxn ang="0">
                  <a:pos x="T8" y="T9"/>
                </a:cxn>
              </a:cxnLst>
              <a:rect l="0" t="0" r="r" b="b"/>
              <a:pathLst>
                <a:path w="92" h="23">
                  <a:moveTo>
                    <a:pt x="12" y="0"/>
                  </a:moveTo>
                  <a:lnTo>
                    <a:pt x="0" y="0"/>
                  </a:lnTo>
                  <a:lnTo>
                    <a:pt x="79" y="22"/>
                  </a:lnTo>
                  <a:lnTo>
                    <a:pt x="91"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2" name="Freeform 5230">
              <a:extLst>
                <a:ext uri="{FF2B5EF4-FFF2-40B4-BE49-F238E27FC236}">
                  <a16:creationId xmlns:a16="http://schemas.microsoft.com/office/drawing/2014/main" id="{0A0136E6-92E5-211B-82D1-9CC0FEEBCBD9}"/>
                </a:ext>
              </a:extLst>
            </p:cNvPr>
            <p:cNvSpPr>
              <a:spLocks noChangeArrowheads="1"/>
            </p:cNvSpPr>
            <p:nvPr/>
          </p:nvSpPr>
          <p:spPr bwMode="auto">
            <a:xfrm>
              <a:off x="16097891" y="8089900"/>
              <a:ext cx="33335" cy="7938"/>
            </a:xfrm>
            <a:custGeom>
              <a:avLst/>
              <a:gdLst>
                <a:gd name="T0" fmla="*/ 12 w 92"/>
                <a:gd name="T1" fmla="*/ 0 h 23"/>
                <a:gd name="T2" fmla="*/ 0 w 92"/>
                <a:gd name="T3" fmla="*/ 0 h 23"/>
                <a:gd name="T4" fmla="*/ 79 w 92"/>
                <a:gd name="T5" fmla="*/ 22 h 23"/>
                <a:gd name="T6" fmla="*/ 91 w 92"/>
                <a:gd name="T7" fmla="*/ 22 h 23"/>
                <a:gd name="T8" fmla="*/ 12 w 92"/>
                <a:gd name="T9" fmla="*/ 0 h 23"/>
              </a:gdLst>
              <a:ahLst/>
              <a:cxnLst>
                <a:cxn ang="0">
                  <a:pos x="T0" y="T1"/>
                </a:cxn>
                <a:cxn ang="0">
                  <a:pos x="T2" y="T3"/>
                </a:cxn>
                <a:cxn ang="0">
                  <a:pos x="T4" y="T5"/>
                </a:cxn>
                <a:cxn ang="0">
                  <a:pos x="T6" y="T7"/>
                </a:cxn>
                <a:cxn ang="0">
                  <a:pos x="T8" y="T9"/>
                </a:cxn>
              </a:cxnLst>
              <a:rect l="0" t="0" r="r" b="b"/>
              <a:pathLst>
                <a:path w="92" h="23">
                  <a:moveTo>
                    <a:pt x="12" y="0"/>
                  </a:moveTo>
                  <a:lnTo>
                    <a:pt x="0" y="0"/>
                  </a:lnTo>
                  <a:lnTo>
                    <a:pt x="79" y="22"/>
                  </a:lnTo>
                  <a:lnTo>
                    <a:pt x="91"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3" name="Freeform 5231">
              <a:extLst>
                <a:ext uri="{FF2B5EF4-FFF2-40B4-BE49-F238E27FC236}">
                  <a16:creationId xmlns:a16="http://schemas.microsoft.com/office/drawing/2014/main" id="{ED65BAF5-6993-49FD-2C2B-BBA691DEC1BE}"/>
                </a:ext>
              </a:extLst>
            </p:cNvPr>
            <p:cNvSpPr>
              <a:spLocks noChangeArrowheads="1"/>
            </p:cNvSpPr>
            <p:nvPr/>
          </p:nvSpPr>
          <p:spPr bwMode="auto">
            <a:xfrm>
              <a:off x="16102652" y="7373938"/>
              <a:ext cx="744490" cy="723900"/>
            </a:xfrm>
            <a:custGeom>
              <a:avLst/>
              <a:gdLst>
                <a:gd name="T0" fmla="*/ 1986 w 2066"/>
                <a:gd name="T1" fmla="*/ 0 h 2010"/>
                <a:gd name="T2" fmla="*/ 0 w 2066"/>
                <a:gd name="T3" fmla="*/ 1987 h 2010"/>
                <a:gd name="T4" fmla="*/ 79 w 2066"/>
                <a:gd name="T5" fmla="*/ 2009 h 2010"/>
                <a:gd name="T6" fmla="*/ 2065 w 2066"/>
                <a:gd name="T7" fmla="*/ 23 h 2010"/>
                <a:gd name="T8" fmla="*/ 1986 w 2066"/>
                <a:gd name="T9" fmla="*/ 0 h 2010"/>
              </a:gdLst>
              <a:ahLst/>
              <a:cxnLst>
                <a:cxn ang="0">
                  <a:pos x="T0" y="T1"/>
                </a:cxn>
                <a:cxn ang="0">
                  <a:pos x="T2" y="T3"/>
                </a:cxn>
                <a:cxn ang="0">
                  <a:pos x="T4" y="T5"/>
                </a:cxn>
                <a:cxn ang="0">
                  <a:pos x="T6" y="T7"/>
                </a:cxn>
                <a:cxn ang="0">
                  <a:pos x="T8" y="T9"/>
                </a:cxn>
              </a:cxnLst>
              <a:rect l="0" t="0" r="r" b="b"/>
              <a:pathLst>
                <a:path w="2066" h="2010">
                  <a:moveTo>
                    <a:pt x="1986" y="0"/>
                  </a:moveTo>
                  <a:lnTo>
                    <a:pt x="0" y="1987"/>
                  </a:lnTo>
                  <a:lnTo>
                    <a:pt x="79" y="2009"/>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4" name="Freeform 5232">
              <a:extLst>
                <a:ext uri="{FF2B5EF4-FFF2-40B4-BE49-F238E27FC236}">
                  <a16:creationId xmlns:a16="http://schemas.microsoft.com/office/drawing/2014/main" id="{606CBA9E-7F9B-C1A3-3AF1-1C7DF33B1A4F}"/>
                </a:ext>
              </a:extLst>
            </p:cNvPr>
            <p:cNvSpPr>
              <a:spLocks noChangeArrowheads="1"/>
            </p:cNvSpPr>
            <p:nvPr/>
          </p:nvSpPr>
          <p:spPr bwMode="auto">
            <a:xfrm>
              <a:off x="16102652" y="7373938"/>
              <a:ext cx="744490" cy="723900"/>
            </a:xfrm>
            <a:custGeom>
              <a:avLst/>
              <a:gdLst>
                <a:gd name="T0" fmla="*/ 1986 w 2066"/>
                <a:gd name="T1" fmla="*/ 0 h 2010"/>
                <a:gd name="T2" fmla="*/ 0 w 2066"/>
                <a:gd name="T3" fmla="*/ 1987 h 2010"/>
                <a:gd name="T4" fmla="*/ 79 w 2066"/>
                <a:gd name="T5" fmla="*/ 2009 h 2010"/>
                <a:gd name="T6" fmla="*/ 2065 w 2066"/>
                <a:gd name="T7" fmla="*/ 23 h 2010"/>
                <a:gd name="T8" fmla="*/ 1986 w 2066"/>
                <a:gd name="T9" fmla="*/ 0 h 2010"/>
              </a:gdLst>
              <a:ahLst/>
              <a:cxnLst>
                <a:cxn ang="0">
                  <a:pos x="T0" y="T1"/>
                </a:cxn>
                <a:cxn ang="0">
                  <a:pos x="T2" y="T3"/>
                </a:cxn>
                <a:cxn ang="0">
                  <a:pos x="T4" y="T5"/>
                </a:cxn>
                <a:cxn ang="0">
                  <a:pos x="T6" y="T7"/>
                </a:cxn>
                <a:cxn ang="0">
                  <a:pos x="T8" y="T9"/>
                </a:cxn>
              </a:cxnLst>
              <a:rect l="0" t="0" r="r" b="b"/>
              <a:pathLst>
                <a:path w="2066" h="2010">
                  <a:moveTo>
                    <a:pt x="1986" y="0"/>
                  </a:moveTo>
                  <a:lnTo>
                    <a:pt x="0" y="1987"/>
                  </a:lnTo>
                  <a:lnTo>
                    <a:pt x="79" y="2009"/>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5" name="Freeform 5233">
              <a:extLst>
                <a:ext uri="{FF2B5EF4-FFF2-40B4-BE49-F238E27FC236}">
                  <a16:creationId xmlns:a16="http://schemas.microsoft.com/office/drawing/2014/main" id="{04F9DB35-396B-8798-2F8C-D771805E6E85}"/>
                </a:ext>
              </a:extLst>
            </p:cNvPr>
            <p:cNvSpPr>
              <a:spLocks noChangeArrowheads="1"/>
            </p:cNvSpPr>
            <p:nvPr/>
          </p:nvSpPr>
          <p:spPr bwMode="auto">
            <a:xfrm>
              <a:off x="16155038" y="8105775"/>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6" name="Freeform 5234">
              <a:extLst>
                <a:ext uri="{FF2B5EF4-FFF2-40B4-BE49-F238E27FC236}">
                  <a16:creationId xmlns:a16="http://schemas.microsoft.com/office/drawing/2014/main" id="{9498162D-EA1D-BCFE-5264-548DF7AB46A9}"/>
                </a:ext>
              </a:extLst>
            </p:cNvPr>
            <p:cNvSpPr>
              <a:spLocks noChangeArrowheads="1"/>
            </p:cNvSpPr>
            <p:nvPr/>
          </p:nvSpPr>
          <p:spPr bwMode="auto">
            <a:xfrm>
              <a:off x="16155038" y="8105775"/>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7" name="Freeform 5235">
              <a:extLst>
                <a:ext uri="{FF2B5EF4-FFF2-40B4-BE49-F238E27FC236}">
                  <a16:creationId xmlns:a16="http://schemas.microsoft.com/office/drawing/2014/main" id="{F1DCCB6C-B92B-8B59-C265-8EEB5876D95D}"/>
                </a:ext>
              </a:extLst>
            </p:cNvPr>
            <p:cNvSpPr>
              <a:spLocks noChangeArrowheads="1"/>
            </p:cNvSpPr>
            <p:nvPr/>
          </p:nvSpPr>
          <p:spPr bwMode="auto">
            <a:xfrm>
              <a:off x="16155037" y="7386638"/>
              <a:ext cx="744489" cy="728662"/>
            </a:xfrm>
            <a:custGeom>
              <a:avLst/>
              <a:gdLst>
                <a:gd name="T0" fmla="*/ 1987 w 2067"/>
                <a:gd name="T1" fmla="*/ 0 h 2022"/>
                <a:gd name="T2" fmla="*/ 0 w 2067"/>
                <a:gd name="T3" fmla="*/ 1998 h 2022"/>
                <a:gd name="T4" fmla="*/ 80 w 2067"/>
                <a:gd name="T5" fmla="*/ 2021 h 2022"/>
                <a:gd name="T6" fmla="*/ 2066 w 2067"/>
                <a:gd name="T7" fmla="*/ 23 h 2022"/>
                <a:gd name="T8" fmla="*/ 1987 w 2067"/>
                <a:gd name="T9" fmla="*/ 0 h 2022"/>
              </a:gdLst>
              <a:ahLst/>
              <a:cxnLst>
                <a:cxn ang="0">
                  <a:pos x="T0" y="T1"/>
                </a:cxn>
                <a:cxn ang="0">
                  <a:pos x="T2" y="T3"/>
                </a:cxn>
                <a:cxn ang="0">
                  <a:pos x="T4" y="T5"/>
                </a:cxn>
                <a:cxn ang="0">
                  <a:pos x="T6" y="T7"/>
                </a:cxn>
                <a:cxn ang="0">
                  <a:pos x="T8" y="T9"/>
                </a:cxn>
              </a:cxnLst>
              <a:rect l="0" t="0" r="r" b="b"/>
              <a:pathLst>
                <a:path w="2067" h="2022">
                  <a:moveTo>
                    <a:pt x="1987" y="0"/>
                  </a:moveTo>
                  <a:lnTo>
                    <a:pt x="0" y="1998"/>
                  </a:lnTo>
                  <a:lnTo>
                    <a:pt x="80" y="2021"/>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8" name="Freeform 5236">
              <a:extLst>
                <a:ext uri="{FF2B5EF4-FFF2-40B4-BE49-F238E27FC236}">
                  <a16:creationId xmlns:a16="http://schemas.microsoft.com/office/drawing/2014/main" id="{3EE31F41-B066-FE22-1BE0-EEDED60E8E04}"/>
                </a:ext>
              </a:extLst>
            </p:cNvPr>
            <p:cNvSpPr>
              <a:spLocks noChangeArrowheads="1"/>
            </p:cNvSpPr>
            <p:nvPr/>
          </p:nvSpPr>
          <p:spPr bwMode="auto">
            <a:xfrm>
              <a:off x="16155037" y="7386638"/>
              <a:ext cx="744489" cy="728662"/>
            </a:xfrm>
            <a:custGeom>
              <a:avLst/>
              <a:gdLst>
                <a:gd name="T0" fmla="*/ 1987 w 2067"/>
                <a:gd name="T1" fmla="*/ 0 h 2022"/>
                <a:gd name="T2" fmla="*/ 0 w 2067"/>
                <a:gd name="T3" fmla="*/ 1998 h 2022"/>
                <a:gd name="T4" fmla="*/ 80 w 2067"/>
                <a:gd name="T5" fmla="*/ 2021 h 2022"/>
                <a:gd name="T6" fmla="*/ 2066 w 2067"/>
                <a:gd name="T7" fmla="*/ 23 h 2022"/>
                <a:gd name="T8" fmla="*/ 1987 w 2067"/>
                <a:gd name="T9" fmla="*/ 0 h 2022"/>
              </a:gdLst>
              <a:ahLst/>
              <a:cxnLst>
                <a:cxn ang="0">
                  <a:pos x="T0" y="T1"/>
                </a:cxn>
                <a:cxn ang="0">
                  <a:pos x="T2" y="T3"/>
                </a:cxn>
                <a:cxn ang="0">
                  <a:pos x="T4" y="T5"/>
                </a:cxn>
                <a:cxn ang="0">
                  <a:pos x="T6" y="T7"/>
                </a:cxn>
                <a:cxn ang="0">
                  <a:pos x="T8" y="T9"/>
                </a:cxn>
              </a:cxnLst>
              <a:rect l="0" t="0" r="r" b="b"/>
              <a:pathLst>
                <a:path w="2067" h="2022">
                  <a:moveTo>
                    <a:pt x="1987" y="0"/>
                  </a:moveTo>
                  <a:lnTo>
                    <a:pt x="0" y="1998"/>
                  </a:lnTo>
                  <a:lnTo>
                    <a:pt x="80" y="2021"/>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 name="Freeform 5237">
              <a:extLst>
                <a:ext uri="{FF2B5EF4-FFF2-40B4-BE49-F238E27FC236}">
                  <a16:creationId xmlns:a16="http://schemas.microsoft.com/office/drawing/2014/main" id="{767D04AB-C573-2AE2-27CB-6534DD5AE477}"/>
                </a:ext>
              </a:extLst>
            </p:cNvPr>
            <p:cNvSpPr>
              <a:spLocks noChangeArrowheads="1"/>
            </p:cNvSpPr>
            <p:nvPr/>
          </p:nvSpPr>
          <p:spPr bwMode="auto">
            <a:xfrm>
              <a:off x="16207421" y="8121650"/>
              <a:ext cx="28573" cy="7938"/>
            </a:xfrm>
            <a:custGeom>
              <a:avLst/>
              <a:gdLst>
                <a:gd name="T0" fmla="*/ 0 w 81"/>
                <a:gd name="T1" fmla="*/ 0 h 23"/>
                <a:gd name="T2" fmla="*/ 0 w 81"/>
                <a:gd name="T3" fmla="*/ 0 h 23"/>
                <a:gd name="T4" fmla="*/ 80 w 81"/>
                <a:gd name="T5" fmla="*/ 22 h 23"/>
                <a:gd name="T6" fmla="*/ 80 w 81"/>
                <a:gd name="T7" fmla="*/ 22 h 23"/>
                <a:gd name="T8" fmla="*/ 0 w 81"/>
                <a:gd name="T9" fmla="*/ 0 h 23"/>
              </a:gdLst>
              <a:ahLst/>
              <a:cxnLst>
                <a:cxn ang="0">
                  <a:pos x="T0" y="T1"/>
                </a:cxn>
                <a:cxn ang="0">
                  <a:pos x="T2" y="T3"/>
                </a:cxn>
                <a:cxn ang="0">
                  <a:pos x="T4" y="T5"/>
                </a:cxn>
                <a:cxn ang="0">
                  <a:pos x="T6" y="T7"/>
                </a:cxn>
                <a:cxn ang="0">
                  <a:pos x="T8" y="T9"/>
                </a:cxn>
              </a:cxnLst>
              <a:rect l="0" t="0" r="r" b="b"/>
              <a:pathLst>
                <a:path w="81" h="23">
                  <a:moveTo>
                    <a:pt x="0" y="0"/>
                  </a:moveTo>
                  <a:lnTo>
                    <a:pt x="0" y="0"/>
                  </a:lnTo>
                  <a:lnTo>
                    <a:pt x="80" y="22"/>
                  </a:lnTo>
                  <a:lnTo>
                    <a:pt x="80"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0" name="Freeform 5238">
              <a:extLst>
                <a:ext uri="{FF2B5EF4-FFF2-40B4-BE49-F238E27FC236}">
                  <a16:creationId xmlns:a16="http://schemas.microsoft.com/office/drawing/2014/main" id="{FAAFED6C-9491-2A9C-8473-39BD85AD4C25}"/>
                </a:ext>
              </a:extLst>
            </p:cNvPr>
            <p:cNvSpPr>
              <a:spLocks noChangeArrowheads="1"/>
            </p:cNvSpPr>
            <p:nvPr/>
          </p:nvSpPr>
          <p:spPr bwMode="auto">
            <a:xfrm>
              <a:off x="16207421" y="8121650"/>
              <a:ext cx="28573" cy="7938"/>
            </a:xfrm>
            <a:custGeom>
              <a:avLst/>
              <a:gdLst>
                <a:gd name="T0" fmla="*/ 0 w 81"/>
                <a:gd name="T1" fmla="*/ 0 h 23"/>
                <a:gd name="T2" fmla="*/ 0 w 81"/>
                <a:gd name="T3" fmla="*/ 0 h 23"/>
                <a:gd name="T4" fmla="*/ 80 w 81"/>
                <a:gd name="T5" fmla="*/ 22 h 23"/>
                <a:gd name="T6" fmla="*/ 80 w 81"/>
                <a:gd name="T7" fmla="*/ 22 h 23"/>
                <a:gd name="T8" fmla="*/ 0 w 81"/>
                <a:gd name="T9" fmla="*/ 0 h 23"/>
              </a:gdLst>
              <a:ahLst/>
              <a:cxnLst>
                <a:cxn ang="0">
                  <a:pos x="T0" y="T1"/>
                </a:cxn>
                <a:cxn ang="0">
                  <a:pos x="T2" y="T3"/>
                </a:cxn>
                <a:cxn ang="0">
                  <a:pos x="T4" y="T5"/>
                </a:cxn>
                <a:cxn ang="0">
                  <a:pos x="T6" y="T7"/>
                </a:cxn>
                <a:cxn ang="0">
                  <a:pos x="T8" y="T9"/>
                </a:cxn>
              </a:cxnLst>
              <a:rect l="0" t="0" r="r" b="b"/>
              <a:pathLst>
                <a:path w="81" h="23">
                  <a:moveTo>
                    <a:pt x="0" y="0"/>
                  </a:moveTo>
                  <a:lnTo>
                    <a:pt x="0" y="0"/>
                  </a:lnTo>
                  <a:lnTo>
                    <a:pt x="80" y="22"/>
                  </a:lnTo>
                  <a:lnTo>
                    <a:pt x="80"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1" name="Freeform 5239">
              <a:extLst>
                <a:ext uri="{FF2B5EF4-FFF2-40B4-BE49-F238E27FC236}">
                  <a16:creationId xmlns:a16="http://schemas.microsoft.com/office/drawing/2014/main" id="{ABF5E8B5-E185-0230-FE9B-473A9FA8FAF4}"/>
                </a:ext>
              </a:extLst>
            </p:cNvPr>
            <p:cNvSpPr>
              <a:spLocks noChangeArrowheads="1"/>
            </p:cNvSpPr>
            <p:nvPr/>
          </p:nvSpPr>
          <p:spPr bwMode="auto">
            <a:xfrm>
              <a:off x="16207421" y="7402514"/>
              <a:ext cx="747664" cy="727075"/>
            </a:xfrm>
            <a:custGeom>
              <a:avLst/>
              <a:gdLst>
                <a:gd name="T0" fmla="*/ 1998 w 2079"/>
                <a:gd name="T1" fmla="*/ 0 h 2021"/>
                <a:gd name="T2" fmla="*/ 0 w 2079"/>
                <a:gd name="T3" fmla="*/ 1998 h 2021"/>
                <a:gd name="T4" fmla="*/ 80 w 2079"/>
                <a:gd name="T5" fmla="*/ 2020 h 2021"/>
                <a:gd name="T6" fmla="*/ 2078 w 2079"/>
                <a:gd name="T7" fmla="*/ 22 h 2021"/>
                <a:gd name="T8" fmla="*/ 1998 w 2079"/>
                <a:gd name="T9" fmla="*/ 0 h 2021"/>
              </a:gdLst>
              <a:ahLst/>
              <a:cxnLst>
                <a:cxn ang="0">
                  <a:pos x="T0" y="T1"/>
                </a:cxn>
                <a:cxn ang="0">
                  <a:pos x="T2" y="T3"/>
                </a:cxn>
                <a:cxn ang="0">
                  <a:pos x="T4" y="T5"/>
                </a:cxn>
                <a:cxn ang="0">
                  <a:pos x="T6" y="T7"/>
                </a:cxn>
                <a:cxn ang="0">
                  <a:pos x="T8" y="T9"/>
                </a:cxn>
              </a:cxnLst>
              <a:rect l="0" t="0" r="r" b="b"/>
              <a:pathLst>
                <a:path w="2079" h="2021">
                  <a:moveTo>
                    <a:pt x="1998" y="0"/>
                  </a:moveTo>
                  <a:lnTo>
                    <a:pt x="0" y="1998"/>
                  </a:lnTo>
                  <a:lnTo>
                    <a:pt x="80" y="2020"/>
                  </a:lnTo>
                  <a:lnTo>
                    <a:pt x="2078"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2" name="Freeform 5240">
              <a:extLst>
                <a:ext uri="{FF2B5EF4-FFF2-40B4-BE49-F238E27FC236}">
                  <a16:creationId xmlns:a16="http://schemas.microsoft.com/office/drawing/2014/main" id="{1AAF5605-C66B-BE59-7EFF-627C34CB2943}"/>
                </a:ext>
              </a:extLst>
            </p:cNvPr>
            <p:cNvSpPr>
              <a:spLocks noChangeArrowheads="1"/>
            </p:cNvSpPr>
            <p:nvPr/>
          </p:nvSpPr>
          <p:spPr bwMode="auto">
            <a:xfrm>
              <a:off x="16207421" y="7402514"/>
              <a:ext cx="747664" cy="727075"/>
            </a:xfrm>
            <a:custGeom>
              <a:avLst/>
              <a:gdLst>
                <a:gd name="T0" fmla="*/ 1998 w 2079"/>
                <a:gd name="T1" fmla="*/ 0 h 2021"/>
                <a:gd name="T2" fmla="*/ 0 w 2079"/>
                <a:gd name="T3" fmla="*/ 1998 h 2021"/>
                <a:gd name="T4" fmla="*/ 80 w 2079"/>
                <a:gd name="T5" fmla="*/ 2020 h 2021"/>
                <a:gd name="T6" fmla="*/ 2078 w 2079"/>
                <a:gd name="T7" fmla="*/ 22 h 2021"/>
                <a:gd name="T8" fmla="*/ 1998 w 2079"/>
                <a:gd name="T9" fmla="*/ 0 h 2021"/>
              </a:gdLst>
              <a:ahLst/>
              <a:cxnLst>
                <a:cxn ang="0">
                  <a:pos x="T0" y="T1"/>
                </a:cxn>
                <a:cxn ang="0">
                  <a:pos x="T2" y="T3"/>
                </a:cxn>
                <a:cxn ang="0">
                  <a:pos x="T4" y="T5"/>
                </a:cxn>
                <a:cxn ang="0">
                  <a:pos x="T6" y="T7"/>
                </a:cxn>
                <a:cxn ang="0">
                  <a:pos x="T8" y="T9"/>
                </a:cxn>
              </a:cxnLst>
              <a:rect l="0" t="0" r="r" b="b"/>
              <a:pathLst>
                <a:path w="2079" h="2021">
                  <a:moveTo>
                    <a:pt x="1998" y="0"/>
                  </a:moveTo>
                  <a:lnTo>
                    <a:pt x="0" y="1998"/>
                  </a:lnTo>
                  <a:lnTo>
                    <a:pt x="80" y="2020"/>
                  </a:lnTo>
                  <a:lnTo>
                    <a:pt x="2078"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3" name="Freeform 5241">
              <a:extLst>
                <a:ext uri="{FF2B5EF4-FFF2-40B4-BE49-F238E27FC236}">
                  <a16:creationId xmlns:a16="http://schemas.microsoft.com/office/drawing/2014/main" id="{D1293F4F-90C6-4CCF-0C57-31131309BA98}"/>
                </a:ext>
              </a:extLst>
            </p:cNvPr>
            <p:cNvSpPr>
              <a:spLocks noChangeArrowheads="1"/>
            </p:cNvSpPr>
            <p:nvPr/>
          </p:nvSpPr>
          <p:spPr bwMode="auto">
            <a:xfrm>
              <a:off x="16261392" y="8134350"/>
              <a:ext cx="33336" cy="12700"/>
            </a:xfrm>
            <a:custGeom>
              <a:avLst/>
              <a:gdLst>
                <a:gd name="T0" fmla="*/ 12 w 92"/>
                <a:gd name="T1" fmla="*/ 0 h 35"/>
                <a:gd name="T2" fmla="*/ 0 w 92"/>
                <a:gd name="T3" fmla="*/ 11 h 35"/>
                <a:gd name="T4" fmla="*/ 80 w 92"/>
                <a:gd name="T5" fmla="*/ 34 h 35"/>
                <a:gd name="T6" fmla="*/ 91 w 92"/>
                <a:gd name="T7" fmla="*/ 22 h 35"/>
                <a:gd name="T8" fmla="*/ 12 w 92"/>
                <a:gd name="T9" fmla="*/ 0 h 35"/>
              </a:gdLst>
              <a:ahLst/>
              <a:cxnLst>
                <a:cxn ang="0">
                  <a:pos x="T0" y="T1"/>
                </a:cxn>
                <a:cxn ang="0">
                  <a:pos x="T2" y="T3"/>
                </a:cxn>
                <a:cxn ang="0">
                  <a:pos x="T4" y="T5"/>
                </a:cxn>
                <a:cxn ang="0">
                  <a:pos x="T6" y="T7"/>
                </a:cxn>
                <a:cxn ang="0">
                  <a:pos x="T8" y="T9"/>
                </a:cxn>
              </a:cxnLst>
              <a:rect l="0" t="0" r="r" b="b"/>
              <a:pathLst>
                <a:path w="92" h="35">
                  <a:moveTo>
                    <a:pt x="12" y="0"/>
                  </a:moveTo>
                  <a:lnTo>
                    <a:pt x="0" y="11"/>
                  </a:lnTo>
                  <a:lnTo>
                    <a:pt x="80" y="34"/>
                  </a:lnTo>
                  <a:lnTo>
                    <a:pt x="91"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4" name="Freeform 5242">
              <a:extLst>
                <a:ext uri="{FF2B5EF4-FFF2-40B4-BE49-F238E27FC236}">
                  <a16:creationId xmlns:a16="http://schemas.microsoft.com/office/drawing/2014/main" id="{20E9DB1E-627E-EF04-820B-DD32318EEA92}"/>
                </a:ext>
              </a:extLst>
            </p:cNvPr>
            <p:cNvSpPr>
              <a:spLocks noChangeArrowheads="1"/>
            </p:cNvSpPr>
            <p:nvPr/>
          </p:nvSpPr>
          <p:spPr bwMode="auto">
            <a:xfrm>
              <a:off x="16261392" y="8134350"/>
              <a:ext cx="33336" cy="12700"/>
            </a:xfrm>
            <a:custGeom>
              <a:avLst/>
              <a:gdLst>
                <a:gd name="T0" fmla="*/ 12 w 92"/>
                <a:gd name="T1" fmla="*/ 0 h 35"/>
                <a:gd name="T2" fmla="*/ 0 w 92"/>
                <a:gd name="T3" fmla="*/ 11 h 35"/>
                <a:gd name="T4" fmla="*/ 80 w 92"/>
                <a:gd name="T5" fmla="*/ 34 h 35"/>
                <a:gd name="T6" fmla="*/ 91 w 92"/>
                <a:gd name="T7" fmla="*/ 22 h 35"/>
                <a:gd name="T8" fmla="*/ 12 w 92"/>
                <a:gd name="T9" fmla="*/ 0 h 35"/>
              </a:gdLst>
              <a:ahLst/>
              <a:cxnLst>
                <a:cxn ang="0">
                  <a:pos x="T0" y="T1"/>
                </a:cxn>
                <a:cxn ang="0">
                  <a:pos x="T2" y="T3"/>
                </a:cxn>
                <a:cxn ang="0">
                  <a:pos x="T4" y="T5"/>
                </a:cxn>
                <a:cxn ang="0">
                  <a:pos x="T6" y="T7"/>
                </a:cxn>
                <a:cxn ang="0">
                  <a:pos x="T8" y="T9"/>
                </a:cxn>
              </a:cxnLst>
              <a:rect l="0" t="0" r="r" b="b"/>
              <a:pathLst>
                <a:path w="92" h="35">
                  <a:moveTo>
                    <a:pt x="12" y="0"/>
                  </a:moveTo>
                  <a:lnTo>
                    <a:pt x="0" y="11"/>
                  </a:lnTo>
                  <a:lnTo>
                    <a:pt x="80" y="34"/>
                  </a:lnTo>
                  <a:lnTo>
                    <a:pt x="91" y="2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5" name="Freeform 5243">
              <a:extLst>
                <a:ext uri="{FF2B5EF4-FFF2-40B4-BE49-F238E27FC236}">
                  <a16:creationId xmlns:a16="http://schemas.microsoft.com/office/drawing/2014/main" id="{4BDE444D-BC0F-B4BD-E659-DD614006D6BA}"/>
                </a:ext>
              </a:extLst>
            </p:cNvPr>
            <p:cNvSpPr>
              <a:spLocks noChangeArrowheads="1"/>
            </p:cNvSpPr>
            <p:nvPr/>
          </p:nvSpPr>
          <p:spPr bwMode="auto">
            <a:xfrm>
              <a:off x="16264567" y="7418388"/>
              <a:ext cx="744490" cy="723900"/>
            </a:xfrm>
            <a:custGeom>
              <a:avLst/>
              <a:gdLst>
                <a:gd name="T0" fmla="*/ 1986 w 2066"/>
                <a:gd name="T1" fmla="*/ 0 h 2010"/>
                <a:gd name="T2" fmla="*/ 0 w 2066"/>
                <a:gd name="T3" fmla="*/ 1987 h 2010"/>
                <a:gd name="T4" fmla="*/ 79 w 2066"/>
                <a:gd name="T5" fmla="*/ 2009 h 2010"/>
                <a:gd name="T6" fmla="*/ 2065 w 2066"/>
                <a:gd name="T7" fmla="*/ 23 h 2010"/>
                <a:gd name="T8" fmla="*/ 1986 w 2066"/>
                <a:gd name="T9" fmla="*/ 0 h 2010"/>
              </a:gdLst>
              <a:ahLst/>
              <a:cxnLst>
                <a:cxn ang="0">
                  <a:pos x="T0" y="T1"/>
                </a:cxn>
                <a:cxn ang="0">
                  <a:pos x="T2" y="T3"/>
                </a:cxn>
                <a:cxn ang="0">
                  <a:pos x="T4" y="T5"/>
                </a:cxn>
                <a:cxn ang="0">
                  <a:pos x="T6" y="T7"/>
                </a:cxn>
                <a:cxn ang="0">
                  <a:pos x="T8" y="T9"/>
                </a:cxn>
              </a:cxnLst>
              <a:rect l="0" t="0" r="r" b="b"/>
              <a:pathLst>
                <a:path w="2066" h="2010">
                  <a:moveTo>
                    <a:pt x="1986" y="0"/>
                  </a:moveTo>
                  <a:lnTo>
                    <a:pt x="0" y="1987"/>
                  </a:lnTo>
                  <a:lnTo>
                    <a:pt x="79" y="2009"/>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6" name="Freeform 5244">
              <a:extLst>
                <a:ext uri="{FF2B5EF4-FFF2-40B4-BE49-F238E27FC236}">
                  <a16:creationId xmlns:a16="http://schemas.microsoft.com/office/drawing/2014/main" id="{2566BD4F-4A3A-9A65-880D-B78D144B411B}"/>
                </a:ext>
              </a:extLst>
            </p:cNvPr>
            <p:cNvSpPr>
              <a:spLocks noChangeArrowheads="1"/>
            </p:cNvSpPr>
            <p:nvPr/>
          </p:nvSpPr>
          <p:spPr bwMode="auto">
            <a:xfrm>
              <a:off x="16264567" y="7418388"/>
              <a:ext cx="744490" cy="723900"/>
            </a:xfrm>
            <a:custGeom>
              <a:avLst/>
              <a:gdLst>
                <a:gd name="T0" fmla="*/ 1986 w 2066"/>
                <a:gd name="T1" fmla="*/ 0 h 2010"/>
                <a:gd name="T2" fmla="*/ 0 w 2066"/>
                <a:gd name="T3" fmla="*/ 1987 h 2010"/>
                <a:gd name="T4" fmla="*/ 79 w 2066"/>
                <a:gd name="T5" fmla="*/ 2009 h 2010"/>
                <a:gd name="T6" fmla="*/ 2065 w 2066"/>
                <a:gd name="T7" fmla="*/ 23 h 2010"/>
                <a:gd name="T8" fmla="*/ 1986 w 2066"/>
                <a:gd name="T9" fmla="*/ 0 h 2010"/>
              </a:gdLst>
              <a:ahLst/>
              <a:cxnLst>
                <a:cxn ang="0">
                  <a:pos x="T0" y="T1"/>
                </a:cxn>
                <a:cxn ang="0">
                  <a:pos x="T2" y="T3"/>
                </a:cxn>
                <a:cxn ang="0">
                  <a:pos x="T4" y="T5"/>
                </a:cxn>
                <a:cxn ang="0">
                  <a:pos x="T6" y="T7"/>
                </a:cxn>
                <a:cxn ang="0">
                  <a:pos x="T8" y="T9"/>
                </a:cxn>
              </a:cxnLst>
              <a:rect l="0" t="0" r="r" b="b"/>
              <a:pathLst>
                <a:path w="2066" h="2010">
                  <a:moveTo>
                    <a:pt x="1986" y="0"/>
                  </a:moveTo>
                  <a:lnTo>
                    <a:pt x="0" y="1987"/>
                  </a:lnTo>
                  <a:lnTo>
                    <a:pt x="79" y="2009"/>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7" name="Freeform 5245">
              <a:extLst>
                <a:ext uri="{FF2B5EF4-FFF2-40B4-BE49-F238E27FC236}">
                  <a16:creationId xmlns:a16="http://schemas.microsoft.com/office/drawing/2014/main" id="{F9C2283B-6913-5A58-C383-17F4C0D875D2}"/>
                </a:ext>
              </a:extLst>
            </p:cNvPr>
            <p:cNvSpPr>
              <a:spLocks noChangeArrowheads="1"/>
            </p:cNvSpPr>
            <p:nvPr/>
          </p:nvSpPr>
          <p:spPr bwMode="auto">
            <a:xfrm>
              <a:off x="16318539" y="8150225"/>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8" name="Freeform 5246">
              <a:extLst>
                <a:ext uri="{FF2B5EF4-FFF2-40B4-BE49-F238E27FC236}">
                  <a16:creationId xmlns:a16="http://schemas.microsoft.com/office/drawing/2014/main" id="{875A67A9-AD58-159E-F5F6-889848CD5E1D}"/>
                </a:ext>
              </a:extLst>
            </p:cNvPr>
            <p:cNvSpPr>
              <a:spLocks noChangeArrowheads="1"/>
            </p:cNvSpPr>
            <p:nvPr/>
          </p:nvSpPr>
          <p:spPr bwMode="auto">
            <a:xfrm>
              <a:off x="16318539" y="8150225"/>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9" name="Freeform 5247">
              <a:extLst>
                <a:ext uri="{FF2B5EF4-FFF2-40B4-BE49-F238E27FC236}">
                  <a16:creationId xmlns:a16="http://schemas.microsoft.com/office/drawing/2014/main" id="{1D5DD554-9372-FFED-1109-D4A5474CBEE4}"/>
                </a:ext>
              </a:extLst>
            </p:cNvPr>
            <p:cNvSpPr>
              <a:spLocks noChangeArrowheads="1"/>
            </p:cNvSpPr>
            <p:nvPr/>
          </p:nvSpPr>
          <p:spPr bwMode="auto">
            <a:xfrm>
              <a:off x="16318538" y="7435850"/>
              <a:ext cx="744490"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0" name="Freeform 5248">
              <a:extLst>
                <a:ext uri="{FF2B5EF4-FFF2-40B4-BE49-F238E27FC236}">
                  <a16:creationId xmlns:a16="http://schemas.microsoft.com/office/drawing/2014/main" id="{0E54B2F5-9581-BF84-A8A1-8CCA92C3EABA}"/>
                </a:ext>
              </a:extLst>
            </p:cNvPr>
            <p:cNvSpPr>
              <a:spLocks noChangeArrowheads="1"/>
            </p:cNvSpPr>
            <p:nvPr/>
          </p:nvSpPr>
          <p:spPr bwMode="auto">
            <a:xfrm>
              <a:off x="16318538" y="7435850"/>
              <a:ext cx="744490"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1" name="Freeform 5249">
              <a:extLst>
                <a:ext uri="{FF2B5EF4-FFF2-40B4-BE49-F238E27FC236}">
                  <a16:creationId xmlns:a16="http://schemas.microsoft.com/office/drawing/2014/main" id="{A1651EFE-0439-86E3-2005-77E2ABA8D9E2}"/>
                </a:ext>
              </a:extLst>
            </p:cNvPr>
            <p:cNvSpPr>
              <a:spLocks noChangeArrowheads="1"/>
            </p:cNvSpPr>
            <p:nvPr/>
          </p:nvSpPr>
          <p:spPr bwMode="auto">
            <a:xfrm>
              <a:off x="16370924" y="8166100"/>
              <a:ext cx="28573" cy="7938"/>
            </a:xfrm>
            <a:custGeom>
              <a:avLst/>
              <a:gdLst>
                <a:gd name="T0" fmla="*/ 0 w 80"/>
                <a:gd name="T1" fmla="*/ 0 h 23"/>
                <a:gd name="T2" fmla="*/ 0 w 80"/>
                <a:gd name="T3" fmla="*/ 0 h 23"/>
                <a:gd name="T4" fmla="*/ 79 w 80"/>
                <a:gd name="T5" fmla="*/ 22 h 23"/>
                <a:gd name="T6" fmla="*/ 79 w 80"/>
                <a:gd name="T7" fmla="*/ 22 h 23"/>
                <a:gd name="T8" fmla="*/ 0 w 80"/>
                <a:gd name="T9" fmla="*/ 0 h 23"/>
              </a:gdLst>
              <a:ahLst/>
              <a:cxnLst>
                <a:cxn ang="0">
                  <a:pos x="T0" y="T1"/>
                </a:cxn>
                <a:cxn ang="0">
                  <a:pos x="T2" y="T3"/>
                </a:cxn>
                <a:cxn ang="0">
                  <a:pos x="T4" y="T5"/>
                </a:cxn>
                <a:cxn ang="0">
                  <a:pos x="T6" y="T7"/>
                </a:cxn>
                <a:cxn ang="0">
                  <a:pos x="T8" y="T9"/>
                </a:cxn>
              </a:cxnLst>
              <a:rect l="0" t="0" r="r" b="b"/>
              <a:pathLst>
                <a:path w="80" h="23">
                  <a:moveTo>
                    <a:pt x="0" y="0"/>
                  </a:moveTo>
                  <a:lnTo>
                    <a:pt x="0" y="0"/>
                  </a:lnTo>
                  <a:lnTo>
                    <a:pt x="79" y="22"/>
                  </a:lnTo>
                  <a:lnTo>
                    <a:pt x="79"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2" name="Freeform 5250">
              <a:extLst>
                <a:ext uri="{FF2B5EF4-FFF2-40B4-BE49-F238E27FC236}">
                  <a16:creationId xmlns:a16="http://schemas.microsoft.com/office/drawing/2014/main" id="{FC63E25E-8AF0-46FF-707F-A0B5D3BB7FCA}"/>
                </a:ext>
              </a:extLst>
            </p:cNvPr>
            <p:cNvSpPr>
              <a:spLocks noChangeArrowheads="1"/>
            </p:cNvSpPr>
            <p:nvPr/>
          </p:nvSpPr>
          <p:spPr bwMode="auto">
            <a:xfrm>
              <a:off x="16370924" y="8166100"/>
              <a:ext cx="28573" cy="7938"/>
            </a:xfrm>
            <a:custGeom>
              <a:avLst/>
              <a:gdLst>
                <a:gd name="T0" fmla="*/ 0 w 80"/>
                <a:gd name="T1" fmla="*/ 0 h 23"/>
                <a:gd name="T2" fmla="*/ 0 w 80"/>
                <a:gd name="T3" fmla="*/ 0 h 23"/>
                <a:gd name="T4" fmla="*/ 79 w 80"/>
                <a:gd name="T5" fmla="*/ 22 h 23"/>
                <a:gd name="T6" fmla="*/ 79 w 80"/>
                <a:gd name="T7" fmla="*/ 22 h 23"/>
                <a:gd name="T8" fmla="*/ 0 w 80"/>
                <a:gd name="T9" fmla="*/ 0 h 23"/>
              </a:gdLst>
              <a:ahLst/>
              <a:cxnLst>
                <a:cxn ang="0">
                  <a:pos x="T0" y="T1"/>
                </a:cxn>
                <a:cxn ang="0">
                  <a:pos x="T2" y="T3"/>
                </a:cxn>
                <a:cxn ang="0">
                  <a:pos x="T4" y="T5"/>
                </a:cxn>
                <a:cxn ang="0">
                  <a:pos x="T6" y="T7"/>
                </a:cxn>
                <a:cxn ang="0">
                  <a:pos x="T8" y="T9"/>
                </a:cxn>
              </a:cxnLst>
              <a:rect l="0" t="0" r="r" b="b"/>
              <a:pathLst>
                <a:path w="80" h="23">
                  <a:moveTo>
                    <a:pt x="0" y="0"/>
                  </a:moveTo>
                  <a:lnTo>
                    <a:pt x="0" y="0"/>
                  </a:lnTo>
                  <a:lnTo>
                    <a:pt x="79" y="22"/>
                  </a:lnTo>
                  <a:lnTo>
                    <a:pt x="79"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3" name="Freeform 5251">
              <a:extLst>
                <a:ext uri="{FF2B5EF4-FFF2-40B4-BE49-F238E27FC236}">
                  <a16:creationId xmlns:a16="http://schemas.microsoft.com/office/drawing/2014/main" id="{A286432E-D77F-F0D1-8AC0-CD2324FE07B2}"/>
                </a:ext>
              </a:extLst>
            </p:cNvPr>
            <p:cNvSpPr>
              <a:spLocks noChangeArrowheads="1"/>
            </p:cNvSpPr>
            <p:nvPr/>
          </p:nvSpPr>
          <p:spPr bwMode="auto">
            <a:xfrm>
              <a:off x="16370923" y="7451725"/>
              <a:ext cx="747663" cy="723900"/>
            </a:xfrm>
            <a:custGeom>
              <a:avLst/>
              <a:gdLst>
                <a:gd name="T0" fmla="*/ 1997 w 2078"/>
                <a:gd name="T1" fmla="*/ 0 h 2010"/>
                <a:gd name="T2" fmla="*/ 0 w 2078"/>
                <a:gd name="T3" fmla="*/ 1987 h 2010"/>
                <a:gd name="T4" fmla="*/ 79 w 2078"/>
                <a:gd name="T5" fmla="*/ 2009 h 2010"/>
                <a:gd name="T6" fmla="*/ 2077 w 2078"/>
                <a:gd name="T7" fmla="*/ 22 h 2010"/>
                <a:gd name="T8" fmla="*/ 1997 w 2078"/>
                <a:gd name="T9" fmla="*/ 0 h 2010"/>
              </a:gdLst>
              <a:ahLst/>
              <a:cxnLst>
                <a:cxn ang="0">
                  <a:pos x="T0" y="T1"/>
                </a:cxn>
                <a:cxn ang="0">
                  <a:pos x="T2" y="T3"/>
                </a:cxn>
                <a:cxn ang="0">
                  <a:pos x="T4" y="T5"/>
                </a:cxn>
                <a:cxn ang="0">
                  <a:pos x="T6" y="T7"/>
                </a:cxn>
                <a:cxn ang="0">
                  <a:pos x="T8" y="T9"/>
                </a:cxn>
              </a:cxnLst>
              <a:rect l="0" t="0" r="r" b="b"/>
              <a:pathLst>
                <a:path w="2078" h="2010">
                  <a:moveTo>
                    <a:pt x="1997" y="0"/>
                  </a:moveTo>
                  <a:lnTo>
                    <a:pt x="0" y="1987"/>
                  </a:lnTo>
                  <a:lnTo>
                    <a:pt x="79" y="2009"/>
                  </a:lnTo>
                  <a:lnTo>
                    <a:pt x="2077" y="22"/>
                  </a:lnTo>
                  <a:lnTo>
                    <a:pt x="199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4" name="Freeform 5252">
              <a:extLst>
                <a:ext uri="{FF2B5EF4-FFF2-40B4-BE49-F238E27FC236}">
                  <a16:creationId xmlns:a16="http://schemas.microsoft.com/office/drawing/2014/main" id="{FF1E782A-92C2-EE05-55BE-861488062954}"/>
                </a:ext>
              </a:extLst>
            </p:cNvPr>
            <p:cNvSpPr>
              <a:spLocks noChangeArrowheads="1"/>
            </p:cNvSpPr>
            <p:nvPr/>
          </p:nvSpPr>
          <p:spPr bwMode="auto">
            <a:xfrm>
              <a:off x="16370923" y="7451725"/>
              <a:ext cx="747663" cy="723900"/>
            </a:xfrm>
            <a:custGeom>
              <a:avLst/>
              <a:gdLst>
                <a:gd name="T0" fmla="*/ 1997 w 2078"/>
                <a:gd name="T1" fmla="*/ 0 h 2010"/>
                <a:gd name="T2" fmla="*/ 0 w 2078"/>
                <a:gd name="T3" fmla="*/ 1987 h 2010"/>
                <a:gd name="T4" fmla="*/ 79 w 2078"/>
                <a:gd name="T5" fmla="*/ 2009 h 2010"/>
                <a:gd name="T6" fmla="*/ 2077 w 2078"/>
                <a:gd name="T7" fmla="*/ 22 h 2010"/>
                <a:gd name="T8" fmla="*/ 1997 w 2078"/>
                <a:gd name="T9" fmla="*/ 0 h 2010"/>
              </a:gdLst>
              <a:ahLst/>
              <a:cxnLst>
                <a:cxn ang="0">
                  <a:pos x="T0" y="T1"/>
                </a:cxn>
                <a:cxn ang="0">
                  <a:pos x="T2" y="T3"/>
                </a:cxn>
                <a:cxn ang="0">
                  <a:pos x="T4" y="T5"/>
                </a:cxn>
                <a:cxn ang="0">
                  <a:pos x="T6" y="T7"/>
                </a:cxn>
                <a:cxn ang="0">
                  <a:pos x="T8" y="T9"/>
                </a:cxn>
              </a:cxnLst>
              <a:rect l="0" t="0" r="r" b="b"/>
              <a:pathLst>
                <a:path w="2078" h="2010">
                  <a:moveTo>
                    <a:pt x="1997" y="0"/>
                  </a:moveTo>
                  <a:lnTo>
                    <a:pt x="0" y="1987"/>
                  </a:lnTo>
                  <a:lnTo>
                    <a:pt x="79" y="2009"/>
                  </a:lnTo>
                  <a:lnTo>
                    <a:pt x="2077" y="22"/>
                  </a:lnTo>
                  <a:lnTo>
                    <a:pt x="199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5" name="Freeform 5253">
              <a:extLst>
                <a:ext uri="{FF2B5EF4-FFF2-40B4-BE49-F238E27FC236}">
                  <a16:creationId xmlns:a16="http://schemas.microsoft.com/office/drawing/2014/main" id="{0B26A0E6-4BFA-15A7-E2A2-E19891A9B7B8}"/>
                </a:ext>
              </a:extLst>
            </p:cNvPr>
            <p:cNvSpPr>
              <a:spLocks noChangeArrowheads="1"/>
            </p:cNvSpPr>
            <p:nvPr/>
          </p:nvSpPr>
          <p:spPr bwMode="auto">
            <a:xfrm>
              <a:off x="16424895" y="8183564"/>
              <a:ext cx="33335" cy="7937"/>
            </a:xfrm>
            <a:custGeom>
              <a:avLst/>
              <a:gdLst>
                <a:gd name="T0" fmla="*/ 12 w 92"/>
                <a:gd name="T1" fmla="*/ 0 h 24"/>
                <a:gd name="T2" fmla="*/ 0 w 92"/>
                <a:gd name="T3" fmla="*/ 0 h 24"/>
                <a:gd name="T4" fmla="*/ 80 w 92"/>
                <a:gd name="T5" fmla="*/ 23 h 24"/>
                <a:gd name="T6" fmla="*/ 91 w 92"/>
                <a:gd name="T7" fmla="*/ 23 h 24"/>
                <a:gd name="T8" fmla="*/ 12 w 92"/>
                <a:gd name="T9" fmla="*/ 0 h 24"/>
              </a:gdLst>
              <a:ahLst/>
              <a:cxnLst>
                <a:cxn ang="0">
                  <a:pos x="T0" y="T1"/>
                </a:cxn>
                <a:cxn ang="0">
                  <a:pos x="T2" y="T3"/>
                </a:cxn>
                <a:cxn ang="0">
                  <a:pos x="T4" y="T5"/>
                </a:cxn>
                <a:cxn ang="0">
                  <a:pos x="T6" y="T7"/>
                </a:cxn>
                <a:cxn ang="0">
                  <a:pos x="T8" y="T9"/>
                </a:cxn>
              </a:cxnLst>
              <a:rect l="0" t="0" r="r" b="b"/>
              <a:pathLst>
                <a:path w="92" h="24">
                  <a:moveTo>
                    <a:pt x="12" y="0"/>
                  </a:moveTo>
                  <a:lnTo>
                    <a:pt x="0" y="0"/>
                  </a:lnTo>
                  <a:lnTo>
                    <a:pt x="80" y="23"/>
                  </a:lnTo>
                  <a:lnTo>
                    <a:pt x="91"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6" name="Freeform 5254">
              <a:extLst>
                <a:ext uri="{FF2B5EF4-FFF2-40B4-BE49-F238E27FC236}">
                  <a16:creationId xmlns:a16="http://schemas.microsoft.com/office/drawing/2014/main" id="{74BA8101-6957-7F2D-EE00-F75C3D4F6C24}"/>
                </a:ext>
              </a:extLst>
            </p:cNvPr>
            <p:cNvSpPr>
              <a:spLocks noChangeArrowheads="1"/>
            </p:cNvSpPr>
            <p:nvPr/>
          </p:nvSpPr>
          <p:spPr bwMode="auto">
            <a:xfrm>
              <a:off x="16424895" y="8183564"/>
              <a:ext cx="33335" cy="7937"/>
            </a:xfrm>
            <a:custGeom>
              <a:avLst/>
              <a:gdLst>
                <a:gd name="T0" fmla="*/ 12 w 92"/>
                <a:gd name="T1" fmla="*/ 0 h 24"/>
                <a:gd name="T2" fmla="*/ 0 w 92"/>
                <a:gd name="T3" fmla="*/ 0 h 24"/>
                <a:gd name="T4" fmla="*/ 80 w 92"/>
                <a:gd name="T5" fmla="*/ 23 h 24"/>
                <a:gd name="T6" fmla="*/ 91 w 92"/>
                <a:gd name="T7" fmla="*/ 23 h 24"/>
                <a:gd name="T8" fmla="*/ 12 w 92"/>
                <a:gd name="T9" fmla="*/ 0 h 24"/>
              </a:gdLst>
              <a:ahLst/>
              <a:cxnLst>
                <a:cxn ang="0">
                  <a:pos x="T0" y="T1"/>
                </a:cxn>
                <a:cxn ang="0">
                  <a:pos x="T2" y="T3"/>
                </a:cxn>
                <a:cxn ang="0">
                  <a:pos x="T4" y="T5"/>
                </a:cxn>
                <a:cxn ang="0">
                  <a:pos x="T6" y="T7"/>
                </a:cxn>
                <a:cxn ang="0">
                  <a:pos x="T8" y="T9"/>
                </a:cxn>
              </a:cxnLst>
              <a:rect l="0" t="0" r="r" b="b"/>
              <a:pathLst>
                <a:path w="92" h="24">
                  <a:moveTo>
                    <a:pt x="12" y="0"/>
                  </a:moveTo>
                  <a:lnTo>
                    <a:pt x="0" y="0"/>
                  </a:lnTo>
                  <a:lnTo>
                    <a:pt x="80" y="23"/>
                  </a:lnTo>
                  <a:lnTo>
                    <a:pt x="91"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7" name="Freeform 5255">
              <a:extLst>
                <a:ext uri="{FF2B5EF4-FFF2-40B4-BE49-F238E27FC236}">
                  <a16:creationId xmlns:a16="http://schemas.microsoft.com/office/drawing/2014/main" id="{80ECFC04-D651-8D46-972C-334678B1336C}"/>
                </a:ext>
              </a:extLst>
            </p:cNvPr>
            <p:cNvSpPr>
              <a:spLocks noChangeArrowheads="1"/>
            </p:cNvSpPr>
            <p:nvPr/>
          </p:nvSpPr>
          <p:spPr bwMode="auto">
            <a:xfrm>
              <a:off x="16428069" y="7464426"/>
              <a:ext cx="744489" cy="728663"/>
            </a:xfrm>
            <a:custGeom>
              <a:avLst/>
              <a:gdLst>
                <a:gd name="T0" fmla="*/ 1986 w 2066"/>
                <a:gd name="T1" fmla="*/ 0 h 2022"/>
                <a:gd name="T2" fmla="*/ 0 w 2066"/>
                <a:gd name="T3" fmla="*/ 1998 h 2022"/>
                <a:gd name="T4" fmla="*/ 79 w 2066"/>
                <a:gd name="T5" fmla="*/ 2021 h 2022"/>
                <a:gd name="T6" fmla="*/ 2065 w 2066"/>
                <a:gd name="T7" fmla="*/ 23 h 2022"/>
                <a:gd name="T8" fmla="*/ 1986 w 2066"/>
                <a:gd name="T9" fmla="*/ 0 h 2022"/>
              </a:gdLst>
              <a:ahLst/>
              <a:cxnLst>
                <a:cxn ang="0">
                  <a:pos x="T0" y="T1"/>
                </a:cxn>
                <a:cxn ang="0">
                  <a:pos x="T2" y="T3"/>
                </a:cxn>
                <a:cxn ang="0">
                  <a:pos x="T4" y="T5"/>
                </a:cxn>
                <a:cxn ang="0">
                  <a:pos x="T6" y="T7"/>
                </a:cxn>
                <a:cxn ang="0">
                  <a:pos x="T8" y="T9"/>
                </a:cxn>
              </a:cxnLst>
              <a:rect l="0" t="0" r="r" b="b"/>
              <a:pathLst>
                <a:path w="2066" h="2022">
                  <a:moveTo>
                    <a:pt x="1986" y="0"/>
                  </a:moveTo>
                  <a:lnTo>
                    <a:pt x="0" y="1998"/>
                  </a:lnTo>
                  <a:lnTo>
                    <a:pt x="79" y="2021"/>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8" name="Freeform 5256">
              <a:extLst>
                <a:ext uri="{FF2B5EF4-FFF2-40B4-BE49-F238E27FC236}">
                  <a16:creationId xmlns:a16="http://schemas.microsoft.com/office/drawing/2014/main" id="{04C37C6D-7365-4CBE-B963-D6327A6E6E1C}"/>
                </a:ext>
              </a:extLst>
            </p:cNvPr>
            <p:cNvSpPr>
              <a:spLocks noChangeArrowheads="1"/>
            </p:cNvSpPr>
            <p:nvPr/>
          </p:nvSpPr>
          <p:spPr bwMode="auto">
            <a:xfrm>
              <a:off x="16428069" y="7464426"/>
              <a:ext cx="744489" cy="728663"/>
            </a:xfrm>
            <a:custGeom>
              <a:avLst/>
              <a:gdLst>
                <a:gd name="T0" fmla="*/ 1986 w 2066"/>
                <a:gd name="T1" fmla="*/ 0 h 2022"/>
                <a:gd name="T2" fmla="*/ 0 w 2066"/>
                <a:gd name="T3" fmla="*/ 1998 h 2022"/>
                <a:gd name="T4" fmla="*/ 79 w 2066"/>
                <a:gd name="T5" fmla="*/ 2021 h 2022"/>
                <a:gd name="T6" fmla="*/ 2065 w 2066"/>
                <a:gd name="T7" fmla="*/ 23 h 2022"/>
                <a:gd name="T8" fmla="*/ 1986 w 2066"/>
                <a:gd name="T9" fmla="*/ 0 h 2022"/>
              </a:gdLst>
              <a:ahLst/>
              <a:cxnLst>
                <a:cxn ang="0">
                  <a:pos x="T0" y="T1"/>
                </a:cxn>
                <a:cxn ang="0">
                  <a:pos x="T2" y="T3"/>
                </a:cxn>
                <a:cxn ang="0">
                  <a:pos x="T4" y="T5"/>
                </a:cxn>
                <a:cxn ang="0">
                  <a:pos x="T6" y="T7"/>
                </a:cxn>
                <a:cxn ang="0">
                  <a:pos x="T8" y="T9"/>
                </a:cxn>
              </a:cxnLst>
              <a:rect l="0" t="0" r="r" b="b"/>
              <a:pathLst>
                <a:path w="2066" h="2022">
                  <a:moveTo>
                    <a:pt x="1986" y="0"/>
                  </a:moveTo>
                  <a:lnTo>
                    <a:pt x="0" y="1998"/>
                  </a:lnTo>
                  <a:lnTo>
                    <a:pt x="79" y="2021"/>
                  </a:lnTo>
                  <a:lnTo>
                    <a:pt x="2065"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9" name="Freeform 5257">
              <a:extLst>
                <a:ext uri="{FF2B5EF4-FFF2-40B4-BE49-F238E27FC236}">
                  <a16:creationId xmlns:a16="http://schemas.microsoft.com/office/drawing/2014/main" id="{23AE4ED3-5510-F645-B65C-12400DF4323D}"/>
                </a:ext>
              </a:extLst>
            </p:cNvPr>
            <p:cNvSpPr>
              <a:spLocks noChangeArrowheads="1"/>
            </p:cNvSpPr>
            <p:nvPr/>
          </p:nvSpPr>
          <p:spPr bwMode="auto">
            <a:xfrm>
              <a:off x="16482041" y="8199438"/>
              <a:ext cx="28573" cy="7937"/>
            </a:xfrm>
            <a:custGeom>
              <a:avLst/>
              <a:gdLst>
                <a:gd name="T0" fmla="*/ 0 w 81"/>
                <a:gd name="T1" fmla="*/ 0 h 24"/>
                <a:gd name="T2" fmla="*/ 0 w 81"/>
                <a:gd name="T3" fmla="*/ 0 h 24"/>
                <a:gd name="T4" fmla="*/ 80 w 81"/>
                <a:gd name="T5" fmla="*/ 23 h 24"/>
                <a:gd name="T6" fmla="*/ 80 w 81"/>
                <a:gd name="T7" fmla="*/ 12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0" name="Freeform 5258">
              <a:extLst>
                <a:ext uri="{FF2B5EF4-FFF2-40B4-BE49-F238E27FC236}">
                  <a16:creationId xmlns:a16="http://schemas.microsoft.com/office/drawing/2014/main" id="{578A4A90-2E23-4CE1-3015-6F8505092B24}"/>
                </a:ext>
              </a:extLst>
            </p:cNvPr>
            <p:cNvSpPr>
              <a:spLocks noChangeArrowheads="1"/>
            </p:cNvSpPr>
            <p:nvPr/>
          </p:nvSpPr>
          <p:spPr bwMode="auto">
            <a:xfrm>
              <a:off x="16482041" y="8199438"/>
              <a:ext cx="28573" cy="7937"/>
            </a:xfrm>
            <a:custGeom>
              <a:avLst/>
              <a:gdLst>
                <a:gd name="T0" fmla="*/ 0 w 81"/>
                <a:gd name="T1" fmla="*/ 0 h 24"/>
                <a:gd name="T2" fmla="*/ 0 w 81"/>
                <a:gd name="T3" fmla="*/ 0 h 24"/>
                <a:gd name="T4" fmla="*/ 80 w 81"/>
                <a:gd name="T5" fmla="*/ 23 h 24"/>
                <a:gd name="T6" fmla="*/ 80 w 81"/>
                <a:gd name="T7" fmla="*/ 12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1" name="Freeform 5259">
              <a:extLst>
                <a:ext uri="{FF2B5EF4-FFF2-40B4-BE49-F238E27FC236}">
                  <a16:creationId xmlns:a16="http://schemas.microsoft.com/office/drawing/2014/main" id="{F4BAE640-FA95-4096-1392-FD6E1DDBB3D8}"/>
                </a:ext>
              </a:extLst>
            </p:cNvPr>
            <p:cNvSpPr>
              <a:spLocks noChangeArrowheads="1"/>
            </p:cNvSpPr>
            <p:nvPr/>
          </p:nvSpPr>
          <p:spPr bwMode="auto">
            <a:xfrm>
              <a:off x="16482041" y="7480300"/>
              <a:ext cx="744489" cy="723900"/>
            </a:xfrm>
            <a:custGeom>
              <a:avLst/>
              <a:gdLst>
                <a:gd name="T0" fmla="*/ 1987 w 2067"/>
                <a:gd name="T1" fmla="*/ 0 h 2011"/>
                <a:gd name="T2" fmla="*/ 0 w 2067"/>
                <a:gd name="T3" fmla="*/ 1998 h 2011"/>
                <a:gd name="T4" fmla="*/ 80 w 2067"/>
                <a:gd name="T5" fmla="*/ 2010 h 2011"/>
                <a:gd name="T6" fmla="*/ 2066 w 2067"/>
                <a:gd name="T7" fmla="*/ 23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98"/>
                  </a:lnTo>
                  <a:lnTo>
                    <a:pt x="80" y="2010"/>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2" name="Freeform 5260">
              <a:extLst>
                <a:ext uri="{FF2B5EF4-FFF2-40B4-BE49-F238E27FC236}">
                  <a16:creationId xmlns:a16="http://schemas.microsoft.com/office/drawing/2014/main" id="{12B8F24E-00FA-02DA-7E73-EADC10FA0DD7}"/>
                </a:ext>
              </a:extLst>
            </p:cNvPr>
            <p:cNvSpPr>
              <a:spLocks noChangeArrowheads="1"/>
            </p:cNvSpPr>
            <p:nvPr/>
          </p:nvSpPr>
          <p:spPr bwMode="auto">
            <a:xfrm>
              <a:off x="16482041" y="7480300"/>
              <a:ext cx="744489" cy="723900"/>
            </a:xfrm>
            <a:custGeom>
              <a:avLst/>
              <a:gdLst>
                <a:gd name="T0" fmla="*/ 1987 w 2067"/>
                <a:gd name="T1" fmla="*/ 0 h 2011"/>
                <a:gd name="T2" fmla="*/ 0 w 2067"/>
                <a:gd name="T3" fmla="*/ 1998 h 2011"/>
                <a:gd name="T4" fmla="*/ 80 w 2067"/>
                <a:gd name="T5" fmla="*/ 2010 h 2011"/>
                <a:gd name="T6" fmla="*/ 2066 w 2067"/>
                <a:gd name="T7" fmla="*/ 23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98"/>
                  </a:lnTo>
                  <a:lnTo>
                    <a:pt x="80" y="2010"/>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3" name="Freeform 5261">
              <a:extLst>
                <a:ext uri="{FF2B5EF4-FFF2-40B4-BE49-F238E27FC236}">
                  <a16:creationId xmlns:a16="http://schemas.microsoft.com/office/drawing/2014/main" id="{727E1AF1-EF08-178F-DE64-509858B97CFB}"/>
                </a:ext>
              </a:extLst>
            </p:cNvPr>
            <p:cNvSpPr>
              <a:spLocks noChangeArrowheads="1"/>
            </p:cNvSpPr>
            <p:nvPr/>
          </p:nvSpPr>
          <p:spPr bwMode="auto">
            <a:xfrm>
              <a:off x="16534425" y="8212138"/>
              <a:ext cx="28573" cy="12700"/>
            </a:xfrm>
            <a:custGeom>
              <a:avLst/>
              <a:gdLst>
                <a:gd name="T0" fmla="*/ 0 w 80"/>
                <a:gd name="T1" fmla="*/ 0 h 35"/>
                <a:gd name="T2" fmla="*/ 0 w 80"/>
                <a:gd name="T3" fmla="*/ 12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2"/>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4" name="Freeform 5262">
              <a:extLst>
                <a:ext uri="{FF2B5EF4-FFF2-40B4-BE49-F238E27FC236}">
                  <a16:creationId xmlns:a16="http://schemas.microsoft.com/office/drawing/2014/main" id="{B2502A70-3308-D04F-7A94-594DC77CB75B}"/>
                </a:ext>
              </a:extLst>
            </p:cNvPr>
            <p:cNvSpPr>
              <a:spLocks noChangeArrowheads="1"/>
            </p:cNvSpPr>
            <p:nvPr/>
          </p:nvSpPr>
          <p:spPr bwMode="auto">
            <a:xfrm>
              <a:off x="16534425" y="8212138"/>
              <a:ext cx="28573" cy="12700"/>
            </a:xfrm>
            <a:custGeom>
              <a:avLst/>
              <a:gdLst>
                <a:gd name="T0" fmla="*/ 0 w 80"/>
                <a:gd name="T1" fmla="*/ 0 h 35"/>
                <a:gd name="T2" fmla="*/ 0 w 80"/>
                <a:gd name="T3" fmla="*/ 12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2"/>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5" name="Freeform 5263">
              <a:extLst>
                <a:ext uri="{FF2B5EF4-FFF2-40B4-BE49-F238E27FC236}">
                  <a16:creationId xmlns:a16="http://schemas.microsoft.com/office/drawing/2014/main" id="{9085BBBE-2CFF-F6B6-BF4B-7543DB9A8F17}"/>
                </a:ext>
              </a:extLst>
            </p:cNvPr>
            <p:cNvSpPr>
              <a:spLocks noChangeArrowheads="1"/>
            </p:cNvSpPr>
            <p:nvPr/>
          </p:nvSpPr>
          <p:spPr bwMode="auto">
            <a:xfrm>
              <a:off x="16534425" y="7496175"/>
              <a:ext cx="747664" cy="723900"/>
            </a:xfrm>
            <a:custGeom>
              <a:avLst/>
              <a:gdLst>
                <a:gd name="T0" fmla="*/ 1998 w 2078"/>
                <a:gd name="T1" fmla="*/ 0 h 2010"/>
                <a:gd name="T2" fmla="*/ 0 w 2078"/>
                <a:gd name="T3" fmla="*/ 1986 h 2010"/>
                <a:gd name="T4" fmla="*/ 79 w 2078"/>
                <a:gd name="T5" fmla="*/ 2009 h 2010"/>
                <a:gd name="T6" fmla="*/ 2077 w 2078"/>
                <a:gd name="T7" fmla="*/ 22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6" name="Freeform 5264">
              <a:extLst>
                <a:ext uri="{FF2B5EF4-FFF2-40B4-BE49-F238E27FC236}">
                  <a16:creationId xmlns:a16="http://schemas.microsoft.com/office/drawing/2014/main" id="{A1F31D57-7A80-4B92-E0FF-D33EA09B9C4E}"/>
                </a:ext>
              </a:extLst>
            </p:cNvPr>
            <p:cNvSpPr>
              <a:spLocks noChangeArrowheads="1"/>
            </p:cNvSpPr>
            <p:nvPr/>
          </p:nvSpPr>
          <p:spPr bwMode="auto">
            <a:xfrm>
              <a:off x="16534425" y="7496175"/>
              <a:ext cx="747664" cy="723900"/>
            </a:xfrm>
            <a:custGeom>
              <a:avLst/>
              <a:gdLst>
                <a:gd name="T0" fmla="*/ 1998 w 2078"/>
                <a:gd name="T1" fmla="*/ 0 h 2010"/>
                <a:gd name="T2" fmla="*/ 0 w 2078"/>
                <a:gd name="T3" fmla="*/ 1986 h 2010"/>
                <a:gd name="T4" fmla="*/ 79 w 2078"/>
                <a:gd name="T5" fmla="*/ 2009 h 2010"/>
                <a:gd name="T6" fmla="*/ 2077 w 2078"/>
                <a:gd name="T7" fmla="*/ 22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7" name="Freeform 5265">
              <a:extLst>
                <a:ext uri="{FF2B5EF4-FFF2-40B4-BE49-F238E27FC236}">
                  <a16:creationId xmlns:a16="http://schemas.microsoft.com/office/drawing/2014/main" id="{C93F0591-214D-0525-067B-B89CDDBFCF08}"/>
                </a:ext>
              </a:extLst>
            </p:cNvPr>
            <p:cNvSpPr>
              <a:spLocks noChangeArrowheads="1"/>
            </p:cNvSpPr>
            <p:nvPr/>
          </p:nvSpPr>
          <p:spPr bwMode="auto">
            <a:xfrm>
              <a:off x="16588396" y="8228013"/>
              <a:ext cx="33336" cy="7937"/>
            </a:xfrm>
            <a:custGeom>
              <a:avLst/>
              <a:gdLst>
                <a:gd name="T0" fmla="*/ 12 w 92"/>
                <a:gd name="T1" fmla="*/ 0 h 24"/>
                <a:gd name="T2" fmla="*/ 0 w 92"/>
                <a:gd name="T3" fmla="*/ 0 h 24"/>
                <a:gd name="T4" fmla="*/ 80 w 92"/>
                <a:gd name="T5" fmla="*/ 23 h 24"/>
                <a:gd name="T6" fmla="*/ 91 w 92"/>
                <a:gd name="T7" fmla="*/ 23 h 24"/>
                <a:gd name="T8" fmla="*/ 12 w 92"/>
                <a:gd name="T9" fmla="*/ 0 h 24"/>
              </a:gdLst>
              <a:ahLst/>
              <a:cxnLst>
                <a:cxn ang="0">
                  <a:pos x="T0" y="T1"/>
                </a:cxn>
                <a:cxn ang="0">
                  <a:pos x="T2" y="T3"/>
                </a:cxn>
                <a:cxn ang="0">
                  <a:pos x="T4" y="T5"/>
                </a:cxn>
                <a:cxn ang="0">
                  <a:pos x="T6" y="T7"/>
                </a:cxn>
                <a:cxn ang="0">
                  <a:pos x="T8" y="T9"/>
                </a:cxn>
              </a:cxnLst>
              <a:rect l="0" t="0" r="r" b="b"/>
              <a:pathLst>
                <a:path w="92" h="24">
                  <a:moveTo>
                    <a:pt x="12" y="0"/>
                  </a:moveTo>
                  <a:lnTo>
                    <a:pt x="0" y="0"/>
                  </a:lnTo>
                  <a:lnTo>
                    <a:pt x="80" y="23"/>
                  </a:lnTo>
                  <a:lnTo>
                    <a:pt x="91"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8" name="Freeform 5266">
              <a:extLst>
                <a:ext uri="{FF2B5EF4-FFF2-40B4-BE49-F238E27FC236}">
                  <a16:creationId xmlns:a16="http://schemas.microsoft.com/office/drawing/2014/main" id="{7C97BCB8-5C6B-4E7C-EF03-AF2F6E365F65}"/>
                </a:ext>
              </a:extLst>
            </p:cNvPr>
            <p:cNvSpPr>
              <a:spLocks noChangeArrowheads="1"/>
            </p:cNvSpPr>
            <p:nvPr/>
          </p:nvSpPr>
          <p:spPr bwMode="auto">
            <a:xfrm>
              <a:off x="16588396" y="8228013"/>
              <a:ext cx="33336" cy="7937"/>
            </a:xfrm>
            <a:custGeom>
              <a:avLst/>
              <a:gdLst>
                <a:gd name="T0" fmla="*/ 12 w 92"/>
                <a:gd name="T1" fmla="*/ 0 h 24"/>
                <a:gd name="T2" fmla="*/ 0 w 92"/>
                <a:gd name="T3" fmla="*/ 0 h 24"/>
                <a:gd name="T4" fmla="*/ 80 w 92"/>
                <a:gd name="T5" fmla="*/ 23 h 24"/>
                <a:gd name="T6" fmla="*/ 91 w 92"/>
                <a:gd name="T7" fmla="*/ 23 h 24"/>
                <a:gd name="T8" fmla="*/ 12 w 92"/>
                <a:gd name="T9" fmla="*/ 0 h 24"/>
              </a:gdLst>
              <a:ahLst/>
              <a:cxnLst>
                <a:cxn ang="0">
                  <a:pos x="T0" y="T1"/>
                </a:cxn>
                <a:cxn ang="0">
                  <a:pos x="T2" y="T3"/>
                </a:cxn>
                <a:cxn ang="0">
                  <a:pos x="T4" y="T5"/>
                </a:cxn>
                <a:cxn ang="0">
                  <a:pos x="T6" y="T7"/>
                </a:cxn>
                <a:cxn ang="0">
                  <a:pos x="T8" y="T9"/>
                </a:cxn>
              </a:cxnLst>
              <a:rect l="0" t="0" r="r" b="b"/>
              <a:pathLst>
                <a:path w="92" h="24">
                  <a:moveTo>
                    <a:pt x="12" y="0"/>
                  </a:moveTo>
                  <a:lnTo>
                    <a:pt x="0" y="0"/>
                  </a:lnTo>
                  <a:lnTo>
                    <a:pt x="80" y="23"/>
                  </a:lnTo>
                  <a:lnTo>
                    <a:pt x="91" y="23"/>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9" name="Freeform 5267">
              <a:extLst>
                <a:ext uri="{FF2B5EF4-FFF2-40B4-BE49-F238E27FC236}">
                  <a16:creationId xmlns:a16="http://schemas.microsoft.com/office/drawing/2014/main" id="{1E65B22D-FBE5-0F09-1A5A-C63E2A28B3D5}"/>
                </a:ext>
              </a:extLst>
            </p:cNvPr>
            <p:cNvSpPr>
              <a:spLocks noChangeArrowheads="1"/>
            </p:cNvSpPr>
            <p:nvPr/>
          </p:nvSpPr>
          <p:spPr bwMode="auto">
            <a:xfrm>
              <a:off x="16591570" y="7512050"/>
              <a:ext cx="744490" cy="723900"/>
            </a:xfrm>
            <a:custGeom>
              <a:avLst/>
              <a:gdLst>
                <a:gd name="T0" fmla="*/ 1986 w 2067"/>
                <a:gd name="T1" fmla="*/ 0 h 2011"/>
                <a:gd name="T2" fmla="*/ 0 w 2067"/>
                <a:gd name="T3" fmla="*/ 1987 h 2011"/>
                <a:gd name="T4" fmla="*/ 79 w 2067"/>
                <a:gd name="T5" fmla="*/ 2010 h 2011"/>
                <a:gd name="T6" fmla="*/ 2066 w 2067"/>
                <a:gd name="T7" fmla="*/ 23 h 2011"/>
                <a:gd name="T8" fmla="*/ 1986 w 2067"/>
                <a:gd name="T9" fmla="*/ 0 h 2011"/>
              </a:gdLst>
              <a:ahLst/>
              <a:cxnLst>
                <a:cxn ang="0">
                  <a:pos x="T0" y="T1"/>
                </a:cxn>
                <a:cxn ang="0">
                  <a:pos x="T2" y="T3"/>
                </a:cxn>
                <a:cxn ang="0">
                  <a:pos x="T4" y="T5"/>
                </a:cxn>
                <a:cxn ang="0">
                  <a:pos x="T6" y="T7"/>
                </a:cxn>
                <a:cxn ang="0">
                  <a:pos x="T8" y="T9"/>
                </a:cxn>
              </a:cxnLst>
              <a:rect l="0" t="0" r="r" b="b"/>
              <a:pathLst>
                <a:path w="2067" h="2011">
                  <a:moveTo>
                    <a:pt x="1986" y="0"/>
                  </a:moveTo>
                  <a:lnTo>
                    <a:pt x="0" y="1987"/>
                  </a:lnTo>
                  <a:lnTo>
                    <a:pt x="79" y="2010"/>
                  </a:lnTo>
                  <a:lnTo>
                    <a:pt x="2066"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0" name="Freeform 5268">
              <a:extLst>
                <a:ext uri="{FF2B5EF4-FFF2-40B4-BE49-F238E27FC236}">
                  <a16:creationId xmlns:a16="http://schemas.microsoft.com/office/drawing/2014/main" id="{D0991818-6727-632B-E023-08401D46F4A2}"/>
                </a:ext>
              </a:extLst>
            </p:cNvPr>
            <p:cNvSpPr>
              <a:spLocks noChangeArrowheads="1"/>
            </p:cNvSpPr>
            <p:nvPr/>
          </p:nvSpPr>
          <p:spPr bwMode="auto">
            <a:xfrm>
              <a:off x="16591570" y="7512050"/>
              <a:ext cx="744490" cy="723900"/>
            </a:xfrm>
            <a:custGeom>
              <a:avLst/>
              <a:gdLst>
                <a:gd name="T0" fmla="*/ 1986 w 2067"/>
                <a:gd name="T1" fmla="*/ 0 h 2011"/>
                <a:gd name="T2" fmla="*/ 0 w 2067"/>
                <a:gd name="T3" fmla="*/ 1987 h 2011"/>
                <a:gd name="T4" fmla="*/ 79 w 2067"/>
                <a:gd name="T5" fmla="*/ 2010 h 2011"/>
                <a:gd name="T6" fmla="*/ 2066 w 2067"/>
                <a:gd name="T7" fmla="*/ 23 h 2011"/>
                <a:gd name="T8" fmla="*/ 1986 w 2067"/>
                <a:gd name="T9" fmla="*/ 0 h 2011"/>
              </a:gdLst>
              <a:ahLst/>
              <a:cxnLst>
                <a:cxn ang="0">
                  <a:pos x="T0" y="T1"/>
                </a:cxn>
                <a:cxn ang="0">
                  <a:pos x="T2" y="T3"/>
                </a:cxn>
                <a:cxn ang="0">
                  <a:pos x="T4" y="T5"/>
                </a:cxn>
                <a:cxn ang="0">
                  <a:pos x="T6" y="T7"/>
                </a:cxn>
                <a:cxn ang="0">
                  <a:pos x="T8" y="T9"/>
                </a:cxn>
              </a:cxnLst>
              <a:rect l="0" t="0" r="r" b="b"/>
              <a:pathLst>
                <a:path w="2067" h="2011">
                  <a:moveTo>
                    <a:pt x="1986" y="0"/>
                  </a:moveTo>
                  <a:lnTo>
                    <a:pt x="0" y="1987"/>
                  </a:lnTo>
                  <a:lnTo>
                    <a:pt x="79" y="2010"/>
                  </a:lnTo>
                  <a:lnTo>
                    <a:pt x="2066"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1" name="Freeform 5269">
              <a:extLst>
                <a:ext uri="{FF2B5EF4-FFF2-40B4-BE49-F238E27FC236}">
                  <a16:creationId xmlns:a16="http://schemas.microsoft.com/office/drawing/2014/main" id="{50CEC865-77B3-DCA3-67FF-14062EBEBD0F}"/>
                </a:ext>
              </a:extLst>
            </p:cNvPr>
            <p:cNvSpPr>
              <a:spLocks noChangeArrowheads="1"/>
            </p:cNvSpPr>
            <p:nvPr/>
          </p:nvSpPr>
          <p:spPr bwMode="auto">
            <a:xfrm>
              <a:off x="16645543" y="8243889"/>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2" name="Freeform 5270">
              <a:extLst>
                <a:ext uri="{FF2B5EF4-FFF2-40B4-BE49-F238E27FC236}">
                  <a16:creationId xmlns:a16="http://schemas.microsoft.com/office/drawing/2014/main" id="{D8CC3FD7-D4CB-53AB-AB13-AAB1941D7A22}"/>
                </a:ext>
              </a:extLst>
            </p:cNvPr>
            <p:cNvSpPr>
              <a:spLocks noChangeArrowheads="1"/>
            </p:cNvSpPr>
            <p:nvPr/>
          </p:nvSpPr>
          <p:spPr bwMode="auto">
            <a:xfrm>
              <a:off x="16645543" y="8243889"/>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3" name="Freeform 5271">
              <a:extLst>
                <a:ext uri="{FF2B5EF4-FFF2-40B4-BE49-F238E27FC236}">
                  <a16:creationId xmlns:a16="http://schemas.microsoft.com/office/drawing/2014/main" id="{80C1FCB5-E0CD-1EC6-11FE-341963C9599C}"/>
                </a:ext>
              </a:extLst>
            </p:cNvPr>
            <p:cNvSpPr>
              <a:spLocks noChangeArrowheads="1"/>
            </p:cNvSpPr>
            <p:nvPr/>
          </p:nvSpPr>
          <p:spPr bwMode="auto">
            <a:xfrm>
              <a:off x="16645542" y="7529513"/>
              <a:ext cx="744490"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4" name="Freeform 5272">
              <a:extLst>
                <a:ext uri="{FF2B5EF4-FFF2-40B4-BE49-F238E27FC236}">
                  <a16:creationId xmlns:a16="http://schemas.microsoft.com/office/drawing/2014/main" id="{086C2C11-96BC-DA55-1373-43EAB892B6A4}"/>
                </a:ext>
              </a:extLst>
            </p:cNvPr>
            <p:cNvSpPr>
              <a:spLocks noChangeArrowheads="1"/>
            </p:cNvSpPr>
            <p:nvPr/>
          </p:nvSpPr>
          <p:spPr bwMode="auto">
            <a:xfrm>
              <a:off x="16645542" y="7529513"/>
              <a:ext cx="744490"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5" name="Freeform 5273">
              <a:extLst>
                <a:ext uri="{FF2B5EF4-FFF2-40B4-BE49-F238E27FC236}">
                  <a16:creationId xmlns:a16="http://schemas.microsoft.com/office/drawing/2014/main" id="{12C29A4C-9831-AF83-5BBD-A9CC67E7DF43}"/>
                </a:ext>
              </a:extLst>
            </p:cNvPr>
            <p:cNvSpPr>
              <a:spLocks noChangeArrowheads="1"/>
            </p:cNvSpPr>
            <p:nvPr/>
          </p:nvSpPr>
          <p:spPr bwMode="auto">
            <a:xfrm>
              <a:off x="16697927" y="8259764"/>
              <a:ext cx="28573" cy="7937"/>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6" name="Freeform 5274">
              <a:extLst>
                <a:ext uri="{FF2B5EF4-FFF2-40B4-BE49-F238E27FC236}">
                  <a16:creationId xmlns:a16="http://schemas.microsoft.com/office/drawing/2014/main" id="{70669DC1-C57C-4394-AD3D-B2C93B64B9DF}"/>
                </a:ext>
              </a:extLst>
            </p:cNvPr>
            <p:cNvSpPr>
              <a:spLocks noChangeArrowheads="1"/>
            </p:cNvSpPr>
            <p:nvPr/>
          </p:nvSpPr>
          <p:spPr bwMode="auto">
            <a:xfrm>
              <a:off x="16697927" y="8259764"/>
              <a:ext cx="28573" cy="7937"/>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7" name="Freeform 5275">
              <a:extLst>
                <a:ext uri="{FF2B5EF4-FFF2-40B4-BE49-F238E27FC236}">
                  <a16:creationId xmlns:a16="http://schemas.microsoft.com/office/drawing/2014/main" id="{6660447B-D213-728D-9376-E239D4FD1E0D}"/>
                </a:ext>
              </a:extLst>
            </p:cNvPr>
            <p:cNvSpPr>
              <a:spLocks noChangeArrowheads="1"/>
            </p:cNvSpPr>
            <p:nvPr/>
          </p:nvSpPr>
          <p:spPr bwMode="auto">
            <a:xfrm>
              <a:off x="16697927" y="7542214"/>
              <a:ext cx="747663" cy="727075"/>
            </a:xfrm>
            <a:custGeom>
              <a:avLst/>
              <a:gdLst>
                <a:gd name="T0" fmla="*/ 1998 w 2078"/>
                <a:gd name="T1" fmla="*/ 0 h 2021"/>
                <a:gd name="T2" fmla="*/ 0 w 2078"/>
                <a:gd name="T3" fmla="*/ 1997 h 2021"/>
                <a:gd name="T4" fmla="*/ 79 w 2078"/>
                <a:gd name="T5" fmla="*/ 2020 h 2021"/>
                <a:gd name="T6" fmla="*/ 2077 w 2078"/>
                <a:gd name="T7" fmla="*/ 22 h 2021"/>
                <a:gd name="T8" fmla="*/ 1998 w 2078"/>
                <a:gd name="T9" fmla="*/ 0 h 2021"/>
              </a:gdLst>
              <a:ahLst/>
              <a:cxnLst>
                <a:cxn ang="0">
                  <a:pos x="T0" y="T1"/>
                </a:cxn>
                <a:cxn ang="0">
                  <a:pos x="T2" y="T3"/>
                </a:cxn>
                <a:cxn ang="0">
                  <a:pos x="T4" y="T5"/>
                </a:cxn>
                <a:cxn ang="0">
                  <a:pos x="T6" y="T7"/>
                </a:cxn>
                <a:cxn ang="0">
                  <a:pos x="T8" y="T9"/>
                </a:cxn>
              </a:cxnLst>
              <a:rect l="0" t="0" r="r" b="b"/>
              <a:pathLst>
                <a:path w="2078" h="2021">
                  <a:moveTo>
                    <a:pt x="1998" y="0"/>
                  </a:moveTo>
                  <a:lnTo>
                    <a:pt x="0" y="1997"/>
                  </a:lnTo>
                  <a:lnTo>
                    <a:pt x="79" y="2020"/>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8" name="Freeform 5276">
              <a:extLst>
                <a:ext uri="{FF2B5EF4-FFF2-40B4-BE49-F238E27FC236}">
                  <a16:creationId xmlns:a16="http://schemas.microsoft.com/office/drawing/2014/main" id="{5ADCF634-BC04-BF3B-25EB-B9CC08245A4E}"/>
                </a:ext>
              </a:extLst>
            </p:cNvPr>
            <p:cNvSpPr>
              <a:spLocks noChangeArrowheads="1"/>
            </p:cNvSpPr>
            <p:nvPr/>
          </p:nvSpPr>
          <p:spPr bwMode="auto">
            <a:xfrm>
              <a:off x="16697927" y="7542214"/>
              <a:ext cx="747663" cy="727075"/>
            </a:xfrm>
            <a:custGeom>
              <a:avLst/>
              <a:gdLst>
                <a:gd name="T0" fmla="*/ 1998 w 2078"/>
                <a:gd name="T1" fmla="*/ 0 h 2021"/>
                <a:gd name="T2" fmla="*/ 0 w 2078"/>
                <a:gd name="T3" fmla="*/ 1997 h 2021"/>
                <a:gd name="T4" fmla="*/ 79 w 2078"/>
                <a:gd name="T5" fmla="*/ 2020 h 2021"/>
                <a:gd name="T6" fmla="*/ 2077 w 2078"/>
                <a:gd name="T7" fmla="*/ 22 h 2021"/>
                <a:gd name="T8" fmla="*/ 1998 w 2078"/>
                <a:gd name="T9" fmla="*/ 0 h 2021"/>
              </a:gdLst>
              <a:ahLst/>
              <a:cxnLst>
                <a:cxn ang="0">
                  <a:pos x="T0" y="T1"/>
                </a:cxn>
                <a:cxn ang="0">
                  <a:pos x="T2" y="T3"/>
                </a:cxn>
                <a:cxn ang="0">
                  <a:pos x="T4" y="T5"/>
                </a:cxn>
                <a:cxn ang="0">
                  <a:pos x="T6" y="T7"/>
                </a:cxn>
                <a:cxn ang="0">
                  <a:pos x="T8" y="T9"/>
                </a:cxn>
              </a:cxnLst>
              <a:rect l="0" t="0" r="r" b="b"/>
              <a:pathLst>
                <a:path w="2078" h="2021">
                  <a:moveTo>
                    <a:pt x="1998" y="0"/>
                  </a:moveTo>
                  <a:lnTo>
                    <a:pt x="0" y="1997"/>
                  </a:lnTo>
                  <a:lnTo>
                    <a:pt x="79" y="2020"/>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9" name="Freeform 5277">
              <a:extLst>
                <a:ext uri="{FF2B5EF4-FFF2-40B4-BE49-F238E27FC236}">
                  <a16:creationId xmlns:a16="http://schemas.microsoft.com/office/drawing/2014/main" id="{41D8478B-97F8-84A3-0442-2ADB08D43E96}"/>
                </a:ext>
              </a:extLst>
            </p:cNvPr>
            <p:cNvSpPr>
              <a:spLocks noChangeArrowheads="1"/>
            </p:cNvSpPr>
            <p:nvPr/>
          </p:nvSpPr>
          <p:spPr bwMode="auto">
            <a:xfrm>
              <a:off x="16751899" y="8272463"/>
              <a:ext cx="33335" cy="12700"/>
            </a:xfrm>
            <a:custGeom>
              <a:avLst/>
              <a:gdLst>
                <a:gd name="T0" fmla="*/ 11 w 91"/>
                <a:gd name="T1" fmla="*/ 0 h 35"/>
                <a:gd name="T2" fmla="*/ 0 w 91"/>
                <a:gd name="T3" fmla="*/ 11 h 35"/>
                <a:gd name="T4" fmla="*/ 79 w 91"/>
                <a:gd name="T5" fmla="*/ 34 h 35"/>
                <a:gd name="T6" fmla="*/ 90 w 91"/>
                <a:gd name="T7" fmla="*/ 23 h 35"/>
                <a:gd name="T8" fmla="*/ 11 w 91"/>
                <a:gd name="T9" fmla="*/ 0 h 35"/>
              </a:gdLst>
              <a:ahLst/>
              <a:cxnLst>
                <a:cxn ang="0">
                  <a:pos x="T0" y="T1"/>
                </a:cxn>
                <a:cxn ang="0">
                  <a:pos x="T2" y="T3"/>
                </a:cxn>
                <a:cxn ang="0">
                  <a:pos x="T4" y="T5"/>
                </a:cxn>
                <a:cxn ang="0">
                  <a:pos x="T6" y="T7"/>
                </a:cxn>
                <a:cxn ang="0">
                  <a:pos x="T8" y="T9"/>
                </a:cxn>
              </a:cxnLst>
              <a:rect l="0" t="0" r="r" b="b"/>
              <a:pathLst>
                <a:path w="91" h="35">
                  <a:moveTo>
                    <a:pt x="11" y="0"/>
                  </a:moveTo>
                  <a:lnTo>
                    <a:pt x="0" y="11"/>
                  </a:lnTo>
                  <a:lnTo>
                    <a:pt x="79" y="34"/>
                  </a:lnTo>
                  <a:lnTo>
                    <a:pt x="90"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0" name="Freeform 5278">
              <a:extLst>
                <a:ext uri="{FF2B5EF4-FFF2-40B4-BE49-F238E27FC236}">
                  <a16:creationId xmlns:a16="http://schemas.microsoft.com/office/drawing/2014/main" id="{40300831-1B2A-6800-D141-EBF3B3675E14}"/>
                </a:ext>
              </a:extLst>
            </p:cNvPr>
            <p:cNvSpPr>
              <a:spLocks noChangeArrowheads="1"/>
            </p:cNvSpPr>
            <p:nvPr/>
          </p:nvSpPr>
          <p:spPr bwMode="auto">
            <a:xfrm>
              <a:off x="16751899" y="8272463"/>
              <a:ext cx="33335" cy="12700"/>
            </a:xfrm>
            <a:custGeom>
              <a:avLst/>
              <a:gdLst>
                <a:gd name="T0" fmla="*/ 11 w 91"/>
                <a:gd name="T1" fmla="*/ 0 h 35"/>
                <a:gd name="T2" fmla="*/ 0 w 91"/>
                <a:gd name="T3" fmla="*/ 11 h 35"/>
                <a:gd name="T4" fmla="*/ 79 w 91"/>
                <a:gd name="T5" fmla="*/ 34 h 35"/>
                <a:gd name="T6" fmla="*/ 90 w 91"/>
                <a:gd name="T7" fmla="*/ 23 h 35"/>
                <a:gd name="T8" fmla="*/ 11 w 91"/>
                <a:gd name="T9" fmla="*/ 0 h 35"/>
              </a:gdLst>
              <a:ahLst/>
              <a:cxnLst>
                <a:cxn ang="0">
                  <a:pos x="T0" y="T1"/>
                </a:cxn>
                <a:cxn ang="0">
                  <a:pos x="T2" y="T3"/>
                </a:cxn>
                <a:cxn ang="0">
                  <a:pos x="T4" y="T5"/>
                </a:cxn>
                <a:cxn ang="0">
                  <a:pos x="T6" y="T7"/>
                </a:cxn>
                <a:cxn ang="0">
                  <a:pos x="T8" y="T9"/>
                </a:cxn>
              </a:cxnLst>
              <a:rect l="0" t="0" r="r" b="b"/>
              <a:pathLst>
                <a:path w="91" h="35">
                  <a:moveTo>
                    <a:pt x="11" y="0"/>
                  </a:moveTo>
                  <a:lnTo>
                    <a:pt x="0" y="11"/>
                  </a:lnTo>
                  <a:lnTo>
                    <a:pt x="79" y="34"/>
                  </a:lnTo>
                  <a:lnTo>
                    <a:pt x="90"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1" name="Freeform 5279">
              <a:extLst>
                <a:ext uri="{FF2B5EF4-FFF2-40B4-BE49-F238E27FC236}">
                  <a16:creationId xmlns:a16="http://schemas.microsoft.com/office/drawing/2014/main" id="{5E9B8857-2DB8-D06C-AE9C-9EF5308C66CC}"/>
                </a:ext>
              </a:extLst>
            </p:cNvPr>
            <p:cNvSpPr>
              <a:spLocks noChangeArrowheads="1"/>
            </p:cNvSpPr>
            <p:nvPr/>
          </p:nvSpPr>
          <p:spPr bwMode="auto">
            <a:xfrm>
              <a:off x="16755073" y="7558088"/>
              <a:ext cx="744489" cy="723900"/>
            </a:xfrm>
            <a:custGeom>
              <a:avLst/>
              <a:gdLst>
                <a:gd name="T0" fmla="*/ 1986 w 2067"/>
                <a:gd name="T1" fmla="*/ 0 h 2011"/>
                <a:gd name="T2" fmla="*/ 0 w 2067"/>
                <a:gd name="T3" fmla="*/ 1987 h 2011"/>
                <a:gd name="T4" fmla="*/ 79 w 2067"/>
                <a:gd name="T5" fmla="*/ 2010 h 2011"/>
                <a:gd name="T6" fmla="*/ 2066 w 2067"/>
                <a:gd name="T7" fmla="*/ 23 h 2011"/>
                <a:gd name="T8" fmla="*/ 1986 w 2067"/>
                <a:gd name="T9" fmla="*/ 0 h 2011"/>
              </a:gdLst>
              <a:ahLst/>
              <a:cxnLst>
                <a:cxn ang="0">
                  <a:pos x="T0" y="T1"/>
                </a:cxn>
                <a:cxn ang="0">
                  <a:pos x="T2" y="T3"/>
                </a:cxn>
                <a:cxn ang="0">
                  <a:pos x="T4" y="T5"/>
                </a:cxn>
                <a:cxn ang="0">
                  <a:pos x="T6" y="T7"/>
                </a:cxn>
                <a:cxn ang="0">
                  <a:pos x="T8" y="T9"/>
                </a:cxn>
              </a:cxnLst>
              <a:rect l="0" t="0" r="r" b="b"/>
              <a:pathLst>
                <a:path w="2067" h="2011">
                  <a:moveTo>
                    <a:pt x="1986" y="0"/>
                  </a:moveTo>
                  <a:lnTo>
                    <a:pt x="0" y="1987"/>
                  </a:lnTo>
                  <a:lnTo>
                    <a:pt x="79" y="2010"/>
                  </a:lnTo>
                  <a:lnTo>
                    <a:pt x="2066"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2" name="Freeform 5280">
              <a:extLst>
                <a:ext uri="{FF2B5EF4-FFF2-40B4-BE49-F238E27FC236}">
                  <a16:creationId xmlns:a16="http://schemas.microsoft.com/office/drawing/2014/main" id="{5F321C31-587A-4B04-C6B3-B90B459D89D6}"/>
                </a:ext>
              </a:extLst>
            </p:cNvPr>
            <p:cNvSpPr>
              <a:spLocks noChangeArrowheads="1"/>
            </p:cNvSpPr>
            <p:nvPr/>
          </p:nvSpPr>
          <p:spPr bwMode="auto">
            <a:xfrm>
              <a:off x="16755073" y="7558088"/>
              <a:ext cx="744489" cy="723900"/>
            </a:xfrm>
            <a:custGeom>
              <a:avLst/>
              <a:gdLst>
                <a:gd name="T0" fmla="*/ 1986 w 2067"/>
                <a:gd name="T1" fmla="*/ 0 h 2011"/>
                <a:gd name="T2" fmla="*/ 0 w 2067"/>
                <a:gd name="T3" fmla="*/ 1987 h 2011"/>
                <a:gd name="T4" fmla="*/ 79 w 2067"/>
                <a:gd name="T5" fmla="*/ 2010 h 2011"/>
                <a:gd name="T6" fmla="*/ 2066 w 2067"/>
                <a:gd name="T7" fmla="*/ 23 h 2011"/>
                <a:gd name="T8" fmla="*/ 1986 w 2067"/>
                <a:gd name="T9" fmla="*/ 0 h 2011"/>
              </a:gdLst>
              <a:ahLst/>
              <a:cxnLst>
                <a:cxn ang="0">
                  <a:pos x="T0" y="T1"/>
                </a:cxn>
                <a:cxn ang="0">
                  <a:pos x="T2" y="T3"/>
                </a:cxn>
                <a:cxn ang="0">
                  <a:pos x="T4" y="T5"/>
                </a:cxn>
                <a:cxn ang="0">
                  <a:pos x="T6" y="T7"/>
                </a:cxn>
                <a:cxn ang="0">
                  <a:pos x="T8" y="T9"/>
                </a:cxn>
              </a:cxnLst>
              <a:rect l="0" t="0" r="r" b="b"/>
              <a:pathLst>
                <a:path w="2067" h="2011">
                  <a:moveTo>
                    <a:pt x="1986" y="0"/>
                  </a:moveTo>
                  <a:lnTo>
                    <a:pt x="0" y="1987"/>
                  </a:lnTo>
                  <a:lnTo>
                    <a:pt x="79" y="2010"/>
                  </a:lnTo>
                  <a:lnTo>
                    <a:pt x="2066" y="23"/>
                  </a:lnTo>
                  <a:lnTo>
                    <a:pt x="19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3" name="Freeform 5281">
              <a:extLst>
                <a:ext uri="{FF2B5EF4-FFF2-40B4-BE49-F238E27FC236}">
                  <a16:creationId xmlns:a16="http://schemas.microsoft.com/office/drawing/2014/main" id="{2DEBB13F-21AE-E3EC-6391-8F018ED5DDD6}"/>
                </a:ext>
              </a:extLst>
            </p:cNvPr>
            <p:cNvSpPr>
              <a:spLocks noChangeArrowheads="1"/>
            </p:cNvSpPr>
            <p:nvPr/>
          </p:nvSpPr>
          <p:spPr bwMode="auto">
            <a:xfrm>
              <a:off x="16809045" y="8289925"/>
              <a:ext cx="28573" cy="7938"/>
            </a:xfrm>
            <a:custGeom>
              <a:avLst/>
              <a:gdLst>
                <a:gd name="T0" fmla="*/ 0 w 81"/>
                <a:gd name="T1" fmla="*/ 0 h 24"/>
                <a:gd name="T2" fmla="*/ 0 w 81"/>
                <a:gd name="T3" fmla="*/ 11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11"/>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4" name="Freeform 5282">
              <a:extLst>
                <a:ext uri="{FF2B5EF4-FFF2-40B4-BE49-F238E27FC236}">
                  <a16:creationId xmlns:a16="http://schemas.microsoft.com/office/drawing/2014/main" id="{D40793B7-6F98-03B1-A5AC-E55993D008A0}"/>
                </a:ext>
              </a:extLst>
            </p:cNvPr>
            <p:cNvSpPr>
              <a:spLocks noChangeArrowheads="1"/>
            </p:cNvSpPr>
            <p:nvPr/>
          </p:nvSpPr>
          <p:spPr bwMode="auto">
            <a:xfrm>
              <a:off x="16809045" y="8289925"/>
              <a:ext cx="28573" cy="7938"/>
            </a:xfrm>
            <a:custGeom>
              <a:avLst/>
              <a:gdLst>
                <a:gd name="T0" fmla="*/ 0 w 81"/>
                <a:gd name="T1" fmla="*/ 0 h 24"/>
                <a:gd name="T2" fmla="*/ 0 w 81"/>
                <a:gd name="T3" fmla="*/ 11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11"/>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5" name="Freeform 5283">
              <a:extLst>
                <a:ext uri="{FF2B5EF4-FFF2-40B4-BE49-F238E27FC236}">
                  <a16:creationId xmlns:a16="http://schemas.microsoft.com/office/drawing/2014/main" id="{E28FC923-1766-91BF-5B1E-C7F88DE5BA3C}"/>
                </a:ext>
              </a:extLst>
            </p:cNvPr>
            <p:cNvSpPr>
              <a:spLocks noChangeArrowheads="1"/>
            </p:cNvSpPr>
            <p:nvPr/>
          </p:nvSpPr>
          <p:spPr bwMode="auto">
            <a:xfrm>
              <a:off x="16809045" y="7573963"/>
              <a:ext cx="744489" cy="723900"/>
            </a:xfrm>
            <a:custGeom>
              <a:avLst/>
              <a:gdLst>
                <a:gd name="T0" fmla="*/ 1987 w 2067"/>
                <a:gd name="T1" fmla="*/ 0 h 2011"/>
                <a:gd name="T2" fmla="*/ 0 w 2067"/>
                <a:gd name="T3" fmla="*/ 1987 h 2011"/>
                <a:gd name="T4" fmla="*/ 80 w 2067"/>
                <a:gd name="T5" fmla="*/ 2010 h 2011"/>
                <a:gd name="T6" fmla="*/ 2066 w 2067"/>
                <a:gd name="T7" fmla="*/ 23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87"/>
                  </a:lnTo>
                  <a:lnTo>
                    <a:pt x="80" y="2010"/>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6" name="Freeform 5284">
              <a:extLst>
                <a:ext uri="{FF2B5EF4-FFF2-40B4-BE49-F238E27FC236}">
                  <a16:creationId xmlns:a16="http://schemas.microsoft.com/office/drawing/2014/main" id="{75140FCC-BD0C-E9B5-D9BD-ABF919D2ED56}"/>
                </a:ext>
              </a:extLst>
            </p:cNvPr>
            <p:cNvSpPr>
              <a:spLocks noChangeArrowheads="1"/>
            </p:cNvSpPr>
            <p:nvPr/>
          </p:nvSpPr>
          <p:spPr bwMode="auto">
            <a:xfrm>
              <a:off x="16809045" y="7573963"/>
              <a:ext cx="744489" cy="723900"/>
            </a:xfrm>
            <a:custGeom>
              <a:avLst/>
              <a:gdLst>
                <a:gd name="T0" fmla="*/ 1987 w 2067"/>
                <a:gd name="T1" fmla="*/ 0 h 2011"/>
                <a:gd name="T2" fmla="*/ 0 w 2067"/>
                <a:gd name="T3" fmla="*/ 1987 h 2011"/>
                <a:gd name="T4" fmla="*/ 80 w 2067"/>
                <a:gd name="T5" fmla="*/ 2010 h 2011"/>
                <a:gd name="T6" fmla="*/ 2066 w 2067"/>
                <a:gd name="T7" fmla="*/ 23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87"/>
                  </a:lnTo>
                  <a:lnTo>
                    <a:pt x="80" y="2010"/>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7" name="Freeform 5285">
              <a:extLst>
                <a:ext uri="{FF2B5EF4-FFF2-40B4-BE49-F238E27FC236}">
                  <a16:creationId xmlns:a16="http://schemas.microsoft.com/office/drawing/2014/main" id="{8D977E35-EFDE-54BF-0C0A-EA134CB2C380}"/>
                </a:ext>
              </a:extLst>
            </p:cNvPr>
            <p:cNvSpPr>
              <a:spLocks noChangeArrowheads="1"/>
            </p:cNvSpPr>
            <p:nvPr/>
          </p:nvSpPr>
          <p:spPr bwMode="auto">
            <a:xfrm>
              <a:off x="16861429" y="830580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8" name="Freeform 5286">
              <a:extLst>
                <a:ext uri="{FF2B5EF4-FFF2-40B4-BE49-F238E27FC236}">
                  <a16:creationId xmlns:a16="http://schemas.microsoft.com/office/drawing/2014/main" id="{84CB23AF-106D-C2A1-E546-9AC3D20B4B1D}"/>
                </a:ext>
              </a:extLst>
            </p:cNvPr>
            <p:cNvSpPr>
              <a:spLocks noChangeArrowheads="1"/>
            </p:cNvSpPr>
            <p:nvPr/>
          </p:nvSpPr>
          <p:spPr bwMode="auto">
            <a:xfrm>
              <a:off x="16861429" y="830580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9" name="Freeform 5287">
              <a:extLst>
                <a:ext uri="{FF2B5EF4-FFF2-40B4-BE49-F238E27FC236}">
                  <a16:creationId xmlns:a16="http://schemas.microsoft.com/office/drawing/2014/main" id="{7D511618-C602-0C5B-63BE-A7D6019F39B0}"/>
                </a:ext>
              </a:extLst>
            </p:cNvPr>
            <p:cNvSpPr>
              <a:spLocks noChangeArrowheads="1"/>
            </p:cNvSpPr>
            <p:nvPr/>
          </p:nvSpPr>
          <p:spPr bwMode="auto">
            <a:xfrm>
              <a:off x="16861429" y="7589838"/>
              <a:ext cx="747664" cy="723900"/>
            </a:xfrm>
            <a:custGeom>
              <a:avLst/>
              <a:gdLst>
                <a:gd name="T0" fmla="*/ 1998 w 2078"/>
                <a:gd name="T1" fmla="*/ 0 h 2010"/>
                <a:gd name="T2" fmla="*/ 0 w 2078"/>
                <a:gd name="T3" fmla="*/ 1986 h 2010"/>
                <a:gd name="T4" fmla="*/ 79 w 2078"/>
                <a:gd name="T5" fmla="*/ 2009 h 2010"/>
                <a:gd name="T6" fmla="*/ 2077 w 2078"/>
                <a:gd name="T7" fmla="*/ 23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3"/>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0" name="Freeform 5288">
              <a:extLst>
                <a:ext uri="{FF2B5EF4-FFF2-40B4-BE49-F238E27FC236}">
                  <a16:creationId xmlns:a16="http://schemas.microsoft.com/office/drawing/2014/main" id="{A640F70A-61FA-3DDF-43E7-F1C62D149580}"/>
                </a:ext>
              </a:extLst>
            </p:cNvPr>
            <p:cNvSpPr>
              <a:spLocks noChangeArrowheads="1"/>
            </p:cNvSpPr>
            <p:nvPr/>
          </p:nvSpPr>
          <p:spPr bwMode="auto">
            <a:xfrm>
              <a:off x="16861429" y="7589838"/>
              <a:ext cx="747664" cy="723900"/>
            </a:xfrm>
            <a:custGeom>
              <a:avLst/>
              <a:gdLst>
                <a:gd name="T0" fmla="*/ 1998 w 2078"/>
                <a:gd name="T1" fmla="*/ 0 h 2010"/>
                <a:gd name="T2" fmla="*/ 0 w 2078"/>
                <a:gd name="T3" fmla="*/ 1986 h 2010"/>
                <a:gd name="T4" fmla="*/ 79 w 2078"/>
                <a:gd name="T5" fmla="*/ 2009 h 2010"/>
                <a:gd name="T6" fmla="*/ 2077 w 2078"/>
                <a:gd name="T7" fmla="*/ 23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3"/>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1" name="Freeform 5289">
              <a:extLst>
                <a:ext uri="{FF2B5EF4-FFF2-40B4-BE49-F238E27FC236}">
                  <a16:creationId xmlns:a16="http://schemas.microsoft.com/office/drawing/2014/main" id="{4964CFA1-98C1-AD0B-6362-D69055505F0E}"/>
                </a:ext>
              </a:extLst>
            </p:cNvPr>
            <p:cNvSpPr>
              <a:spLocks noChangeArrowheads="1"/>
            </p:cNvSpPr>
            <p:nvPr/>
          </p:nvSpPr>
          <p:spPr bwMode="auto">
            <a:xfrm>
              <a:off x="16915399" y="8321675"/>
              <a:ext cx="33336" cy="7938"/>
            </a:xfrm>
            <a:custGeom>
              <a:avLst/>
              <a:gdLst>
                <a:gd name="T0" fmla="*/ 11 w 91"/>
                <a:gd name="T1" fmla="*/ 0 h 24"/>
                <a:gd name="T2" fmla="*/ 0 w 91"/>
                <a:gd name="T3" fmla="*/ 0 h 24"/>
                <a:gd name="T4" fmla="*/ 79 w 91"/>
                <a:gd name="T5" fmla="*/ 23 h 24"/>
                <a:gd name="T6" fmla="*/ 90 w 91"/>
                <a:gd name="T7" fmla="*/ 23 h 24"/>
                <a:gd name="T8" fmla="*/ 11 w 91"/>
                <a:gd name="T9" fmla="*/ 0 h 24"/>
              </a:gdLst>
              <a:ahLst/>
              <a:cxnLst>
                <a:cxn ang="0">
                  <a:pos x="T0" y="T1"/>
                </a:cxn>
                <a:cxn ang="0">
                  <a:pos x="T2" y="T3"/>
                </a:cxn>
                <a:cxn ang="0">
                  <a:pos x="T4" y="T5"/>
                </a:cxn>
                <a:cxn ang="0">
                  <a:pos x="T6" y="T7"/>
                </a:cxn>
                <a:cxn ang="0">
                  <a:pos x="T8" y="T9"/>
                </a:cxn>
              </a:cxnLst>
              <a:rect l="0" t="0" r="r" b="b"/>
              <a:pathLst>
                <a:path w="91" h="24">
                  <a:moveTo>
                    <a:pt x="11" y="0"/>
                  </a:moveTo>
                  <a:lnTo>
                    <a:pt x="0" y="0"/>
                  </a:lnTo>
                  <a:lnTo>
                    <a:pt x="79" y="23"/>
                  </a:lnTo>
                  <a:lnTo>
                    <a:pt x="90"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2" name="Freeform 5290">
              <a:extLst>
                <a:ext uri="{FF2B5EF4-FFF2-40B4-BE49-F238E27FC236}">
                  <a16:creationId xmlns:a16="http://schemas.microsoft.com/office/drawing/2014/main" id="{D8751517-7099-D931-A1B9-EF5EF667F969}"/>
                </a:ext>
              </a:extLst>
            </p:cNvPr>
            <p:cNvSpPr>
              <a:spLocks noChangeArrowheads="1"/>
            </p:cNvSpPr>
            <p:nvPr/>
          </p:nvSpPr>
          <p:spPr bwMode="auto">
            <a:xfrm>
              <a:off x="16915399" y="8321675"/>
              <a:ext cx="33336" cy="7938"/>
            </a:xfrm>
            <a:custGeom>
              <a:avLst/>
              <a:gdLst>
                <a:gd name="T0" fmla="*/ 11 w 91"/>
                <a:gd name="T1" fmla="*/ 0 h 24"/>
                <a:gd name="T2" fmla="*/ 0 w 91"/>
                <a:gd name="T3" fmla="*/ 0 h 24"/>
                <a:gd name="T4" fmla="*/ 79 w 91"/>
                <a:gd name="T5" fmla="*/ 23 h 24"/>
                <a:gd name="T6" fmla="*/ 90 w 91"/>
                <a:gd name="T7" fmla="*/ 23 h 24"/>
                <a:gd name="T8" fmla="*/ 11 w 91"/>
                <a:gd name="T9" fmla="*/ 0 h 24"/>
              </a:gdLst>
              <a:ahLst/>
              <a:cxnLst>
                <a:cxn ang="0">
                  <a:pos x="T0" y="T1"/>
                </a:cxn>
                <a:cxn ang="0">
                  <a:pos x="T2" y="T3"/>
                </a:cxn>
                <a:cxn ang="0">
                  <a:pos x="T4" y="T5"/>
                </a:cxn>
                <a:cxn ang="0">
                  <a:pos x="T6" y="T7"/>
                </a:cxn>
                <a:cxn ang="0">
                  <a:pos x="T8" y="T9"/>
                </a:cxn>
              </a:cxnLst>
              <a:rect l="0" t="0" r="r" b="b"/>
              <a:pathLst>
                <a:path w="91" h="24">
                  <a:moveTo>
                    <a:pt x="11" y="0"/>
                  </a:moveTo>
                  <a:lnTo>
                    <a:pt x="0" y="0"/>
                  </a:lnTo>
                  <a:lnTo>
                    <a:pt x="79" y="23"/>
                  </a:lnTo>
                  <a:lnTo>
                    <a:pt x="90"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3" name="Freeform 5291">
              <a:extLst>
                <a:ext uri="{FF2B5EF4-FFF2-40B4-BE49-F238E27FC236}">
                  <a16:creationId xmlns:a16="http://schemas.microsoft.com/office/drawing/2014/main" id="{0CE5A699-F9DB-F0F4-18C8-781B5207F4FC}"/>
                </a:ext>
              </a:extLst>
            </p:cNvPr>
            <p:cNvSpPr>
              <a:spLocks noChangeArrowheads="1"/>
            </p:cNvSpPr>
            <p:nvPr/>
          </p:nvSpPr>
          <p:spPr bwMode="auto">
            <a:xfrm>
              <a:off x="16918574" y="7607300"/>
              <a:ext cx="744490" cy="723900"/>
            </a:xfrm>
            <a:custGeom>
              <a:avLst/>
              <a:gdLst>
                <a:gd name="T0" fmla="*/ 1987 w 2067"/>
                <a:gd name="T1" fmla="*/ 0 h 2011"/>
                <a:gd name="T2" fmla="*/ 0 w 2067"/>
                <a:gd name="T3" fmla="*/ 1987 h 2011"/>
                <a:gd name="T4" fmla="*/ 79 w 2067"/>
                <a:gd name="T5" fmla="*/ 2010 h 2011"/>
                <a:gd name="T6" fmla="*/ 2066 w 2067"/>
                <a:gd name="T7" fmla="*/ 12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87"/>
                  </a:lnTo>
                  <a:lnTo>
                    <a:pt x="79" y="2010"/>
                  </a:lnTo>
                  <a:lnTo>
                    <a:pt x="2066" y="1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4" name="Freeform 5292">
              <a:extLst>
                <a:ext uri="{FF2B5EF4-FFF2-40B4-BE49-F238E27FC236}">
                  <a16:creationId xmlns:a16="http://schemas.microsoft.com/office/drawing/2014/main" id="{6601E01D-F12B-2FF9-CAC4-7E11A3B6C1A7}"/>
                </a:ext>
              </a:extLst>
            </p:cNvPr>
            <p:cNvSpPr>
              <a:spLocks noChangeArrowheads="1"/>
            </p:cNvSpPr>
            <p:nvPr/>
          </p:nvSpPr>
          <p:spPr bwMode="auto">
            <a:xfrm>
              <a:off x="16918574" y="7607300"/>
              <a:ext cx="744490" cy="723900"/>
            </a:xfrm>
            <a:custGeom>
              <a:avLst/>
              <a:gdLst>
                <a:gd name="T0" fmla="*/ 1987 w 2067"/>
                <a:gd name="T1" fmla="*/ 0 h 2011"/>
                <a:gd name="T2" fmla="*/ 0 w 2067"/>
                <a:gd name="T3" fmla="*/ 1987 h 2011"/>
                <a:gd name="T4" fmla="*/ 79 w 2067"/>
                <a:gd name="T5" fmla="*/ 2010 h 2011"/>
                <a:gd name="T6" fmla="*/ 2066 w 2067"/>
                <a:gd name="T7" fmla="*/ 12 h 2011"/>
                <a:gd name="T8" fmla="*/ 1987 w 2067"/>
                <a:gd name="T9" fmla="*/ 0 h 2011"/>
              </a:gdLst>
              <a:ahLst/>
              <a:cxnLst>
                <a:cxn ang="0">
                  <a:pos x="T0" y="T1"/>
                </a:cxn>
                <a:cxn ang="0">
                  <a:pos x="T2" y="T3"/>
                </a:cxn>
                <a:cxn ang="0">
                  <a:pos x="T4" y="T5"/>
                </a:cxn>
                <a:cxn ang="0">
                  <a:pos x="T6" y="T7"/>
                </a:cxn>
                <a:cxn ang="0">
                  <a:pos x="T8" y="T9"/>
                </a:cxn>
              </a:cxnLst>
              <a:rect l="0" t="0" r="r" b="b"/>
              <a:pathLst>
                <a:path w="2067" h="2011">
                  <a:moveTo>
                    <a:pt x="1987" y="0"/>
                  </a:moveTo>
                  <a:lnTo>
                    <a:pt x="0" y="1987"/>
                  </a:lnTo>
                  <a:lnTo>
                    <a:pt x="79" y="2010"/>
                  </a:lnTo>
                  <a:lnTo>
                    <a:pt x="2066" y="1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5" name="Freeform 5293">
              <a:extLst>
                <a:ext uri="{FF2B5EF4-FFF2-40B4-BE49-F238E27FC236}">
                  <a16:creationId xmlns:a16="http://schemas.microsoft.com/office/drawing/2014/main" id="{893CC6D7-D7AC-B0B5-57DE-23424FAF41E6}"/>
                </a:ext>
              </a:extLst>
            </p:cNvPr>
            <p:cNvSpPr>
              <a:spLocks noChangeArrowheads="1"/>
            </p:cNvSpPr>
            <p:nvPr/>
          </p:nvSpPr>
          <p:spPr bwMode="auto">
            <a:xfrm>
              <a:off x="16972546" y="8337550"/>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6" name="Freeform 5294">
              <a:extLst>
                <a:ext uri="{FF2B5EF4-FFF2-40B4-BE49-F238E27FC236}">
                  <a16:creationId xmlns:a16="http://schemas.microsoft.com/office/drawing/2014/main" id="{A9EBD1EA-2E8B-F6EB-9399-E29A4270883C}"/>
                </a:ext>
              </a:extLst>
            </p:cNvPr>
            <p:cNvSpPr>
              <a:spLocks noChangeArrowheads="1"/>
            </p:cNvSpPr>
            <p:nvPr/>
          </p:nvSpPr>
          <p:spPr bwMode="auto">
            <a:xfrm>
              <a:off x="16972546" y="8337550"/>
              <a:ext cx="28573" cy="7938"/>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7" name="Freeform 5295">
              <a:extLst>
                <a:ext uri="{FF2B5EF4-FFF2-40B4-BE49-F238E27FC236}">
                  <a16:creationId xmlns:a16="http://schemas.microsoft.com/office/drawing/2014/main" id="{B8CB3F01-C137-B65D-6C9B-95B961E5F918}"/>
                </a:ext>
              </a:extLst>
            </p:cNvPr>
            <p:cNvSpPr>
              <a:spLocks noChangeArrowheads="1"/>
            </p:cNvSpPr>
            <p:nvPr/>
          </p:nvSpPr>
          <p:spPr bwMode="auto">
            <a:xfrm>
              <a:off x="16972545" y="7618413"/>
              <a:ext cx="744490" cy="728662"/>
            </a:xfrm>
            <a:custGeom>
              <a:avLst/>
              <a:gdLst>
                <a:gd name="T0" fmla="*/ 1987 w 2068"/>
                <a:gd name="T1" fmla="*/ 0 h 2022"/>
                <a:gd name="T2" fmla="*/ 0 w 2068"/>
                <a:gd name="T3" fmla="*/ 1998 h 2022"/>
                <a:gd name="T4" fmla="*/ 80 w 2068"/>
                <a:gd name="T5" fmla="*/ 2021 h 2022"/>
                <a:gd name="T6" fmla="*/ 2067 w 2068"/>
                <a:gd name="T7" fmla="*/ 23 h 2022"/>
                <a:gd name="T8" fmla="*/ 1987 w 2068"/>
                <a:gd name="T9" fmla="*/ 0 h 2022"/>
              </a:gdLst>
              <a:ahLst/>
              <a:cxnLst>
                <a:cxn ang="0">
                  <a:pos x="T0" y="T1"/>
                </a:cxn>
                <a:cxn ang="0">
                  <a:pos x="T2" y="T3"/>
                </a:cxn>
                <a:cxn ang="0">
                  <a:pos x="T4" y="T5"/>
                </a:cxn>
                <a:cxn ang="0">
                  <a:pos x="T6" y="T7"/>
                </a:cxn>
                <a:cxn ang="0">
                  <a:pos x="T8" y="T9"/>
                </a:cxn>
              </a:cxnLst>
              <a:rect l="0" t="0" r="r" b="b"/>
              <a:pathLst>
                <a:path w="2068" h="2022">
                  <a:moveTo>
                    <a:pt x="1987" y="0"/>
                  </a:moveTo>
                  <a:lnTo>
                    <a:pt x="0" y="1998"/>
                  </a:lnTo>
                  <a:lnTo>
                    <a:pt x="80" y="2021"/>
                  </a:lnTo>
                  <a:lnTo>
                    <a:pt x="2067"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8" name="Freeform 5296">
              <a:extLst>
                <a:ext uri="{FF2B5EF4-FFF2-40B4-BE49-F238E27FC236}">
                  <a16:creationId xmlns:a16="http://schemas.microsoft.com/office/drawing/2014/main" id="{19CF0337-89D1-41D1-1FCE-A2C35A43B40A}"/>
                </a:ext>
              </a:extLst>
            </p:cNvPr>
            <p:cNvSpPr>
              <a:spLocks noChangeArrowheads="1"/>
            </p:cNvSpPr>
            <p:nvPr/>
          </p:nvSpPr>
          <p:spPr bwMode="auto">
            <a:xfrm>
              <a:off x="16972545" y="7618413"/>
              <a:ext cx="744490" cy="728662"/>
            </a:xfrm>
            <a:custGeom>
              <a:avLst/>
              <a:gdLst>
                <a:gd name="T0" fmla="*/ 1987 w 2068"/>
                <a:gd name="T1" fmla="*/ 0 h 2022"/>
                <a:gd name="T2" fmla="*/ 0 w 2068"/>
                <a:gd name="T3" fmla="*/ 1998 h 2022"/>
                <a:gd name="T4" fmla="*/ 80 w 2068"/>
                <a:gd name="T5" fmla="*/ 2021 h 2022"/>
                <a:gd name="T6" fmla="*/ 2067 w 2068"/>
                <a:gd name="T7" fmla="*/ 23 h 2022"/>
                <a:gd name="T8" fmla="*/ 1987 w 2068"/>
                <a:gd name="T9" fmla="*/ 0 h 2022"/>
              </a:gdLst>
              <a:ahLst/>
              <a:cxnLst>
                <a:cxn ang="0">
                  <a:pos x="T0" y="T1"/>
                </a:cxn>
                <a:cxn ang="0">
                  <a:pos x="T2" y="T3"/>
                </a:cxn>
                <a:cxn ang="0">
                  <a:pos x="T4" y="T5"/>
                </a:cxn>
                <a:cxn ang="0">
                  <a:pos x="T6" y="T7"/>
                </a:cxn>
                <a:cxn ang="0">
                  <a:pos x="T8" y="T9"/>
                </a:cxn>
              </a:cxnLst>
              <a:rect l="0" t="0" r="r" b="b"/>
              <a:pathLst>
                <a:path w="2068" h="2022">
                  <a:moveTo>
                    <a:pt x="1987" y="0"/>
                  </a:moveTo>
                  <a:lnTo>
                    <a:pt x="0" y="1998"/>
                  </a:lnTo>
                  <a:lnTo>
                    <a:pt x="80" y="2021"/>
                  </a:lnTo>
                  <a:lnTo>
                    <a:pt x="2067"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9" name="Freeform 5297">
              <a:extLst>
                <a:ext uri="{FF2B5EF4-FFF2-40B4-BE49-F238E27FC236}">
                  <a16:creationId xmlns:a16="http://schemas.microsoft.com/office/drawing/2014/main" id="{AA005EF7-6F00-9D1C-FA6D-DCE467B1275E}"/>
                </a:ext>
              </a:extLst>
            </p:cNvPr>
            <p:cNvSpPr>
              <a:spLocks noChangeArrowheads="1"/>
            </p:cNvSpPr>
            <p:nvPr/>
          </p:nvSpPr>
          <p:spPr bwMode="auto">
            <a:xfrm>
              <a:off x="17024931" y="8350250"/>
              <a:ext cx="28573" cy="12700"/>
            </a:xfrm>
            <a:custGeom>
              <a:avLst/>
              <a:gdLst>
                <a:gd name="T0" fmla="*/ 0 w 80"/>
                <a:gd name="T1" fmla="*/ 0 h 36"/>
                <a:gd name="T2" fmla="*/ 0 w 80"/>
                <a:gd name="T3" fmla="*/ 12 h 36"/>
                <a:gd name="T4" fmla="*/ 79 w 80"/>
                <a:gd name="T5" fmla="*/ 35 h 36"/>
                <a:gd name="T6" fmla="*/ 79 w 80"/>
                <a:gd name="T7" fmla="*/ 23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0" y="12"/>
                  </a:lnTo>
                  <a:lnTo>
                    <a:pt x="79" y="35"/>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0" name="Freeform 5298">
              <a:extLst>
                <a:ext uri="{FF2B5EF4-FFF2-40B4-BE49-F238E27FC236}">
                  <a16:creationId xmlns:a16="http://schemas.microsoft.com/office/drawing/2014/main" id="{750D3DD4-9518-20EA-75F9-5FCEAF69D013}"/>
                </a:ext>
              </a:extLst>
            </p:cNvPr>
            <p:cNvSpPr>
              <a:spLocks noChangeArrowheads="1"/>
            </p:cNvSpPr>
            <p:nvPr/>
          </p:nvSpPr>
          <p:spPr bwMode="auto">
            <a:xfrm>
              <a:off x="17024931" y="8350250"/>
              <a:ext cx="28573" cy="12700"/>
            </a:xfrm>
            <a:custGeom>
              <a:avLst/>
              <a:gdLst>
                <a:gd name="T0" fmla="*/ 0 w 80"/>
                <a:gd name="T1" fmla="*/ 0 h 36"/>
                <a:gd name="T2" fmla="*/ 0 w 80"/>
                <a:gd name="T3" fmla="*/ 12 h 36"/>
                <a:gd name="T4" fmla="*/ 79 w 80"/>
                <a:gd name="T5" fmla="*/ 35 h 36"/>
                <a:gd name="T6" fmla="*/ 79 w 80"/>
                <a:gd name="T7" fmla="*/ 23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0" y="12"/>
                  </a:lnTo>
                  <a:lnTo>
                    <a:pt x="79" y="35"/>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1" name="Freeform 5299">
              <a:extLst>
                <a:ext uri="{FF2B5EF4-FFF2-40B4-BE49-F238E27FC236}">
                  <a16:creationId xmlns:a16="http://schemas.microsoft.com/office/drawing/2014/main" id="{136FD9EE-FE52-B0FC-0FA1-8B3588E9B42D}"/>
                </a:ext>
              </a:extLst>
            </p:cNvPr>
            <p:cNvSpPr>
              <a:spLocks noChangeArrowheads="1"/>
            </p:cNvSpPr>
            <p:nvPr/>
          </p:nvSpPr>
          <p:spPr bwMode="auto">
            <a:xfrm>
              <a:off x="17024930" y="7635875"/>
              <a:ext cx="747663" cy="723900"/>
            </a:xfrm>
            <a:custGeom>
              <a:avLst/>
              <a:gdLst>
                <a:gd name="T0" fmla="*/ 1998 w 2078"/>
                <a:gd name="T1" fmla="*/ 0 h 2010"/>
                <a:gd name="T2" fmla="*/ 0 w 2078"/>
                <a:gd name="T3" fmla="*/ 1986 h 2010"/>
                <a:gd name="T4" fmla="*/ 79 w 2078"/>
                <a:gd name="T5" fmla="*/ 2009 h 2010"/>
                <a:gd name="T6" fmla="*/ 2077 w 2078"/>
                <a:gd name="T7" fmla="*/ 22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2" name="Freeform 5300">
              <a:extLst>
                <a:ext uri="{FF2B5EF4-FFF2-40B4-BE49-F238E27FC236}">
                  <a16:creationId xmlns:a16="http://schemas.microsoft.com/office/drawing/2014/main" id="{25F8745F-90D3-4ADD-085E-69EEBA4B4877}"/>
                </a:ext>
              </a:extLst>
            </p:cNvPr>
            <p:cNvSpPr>
              <a:spLocks noChangeArrowheads="1"/>
            </p:cNvSpPr>
            <p:nvPr/>
          </p:nvSpPr>
          <p:spPr bwMode="auto">
            <a:xfrm>
              <a:off x="17024930" y="7635875"/>
              <a:ext cx="747663" cy="723900"/>
            </a:xfrm>
            <a:custGeom>
              <a:avLst/>
              <a:gdLst>
                <a:gd name="T0" fmla="*/ 1998 w 2078"/>
                <a:gd name="T1" fmla="*/ 0 h 2010"/>
                <a:gd name="T2" fmla="*/ 0 w 2078"/>
                <a:gd name="T3" fmla="*/ 1986 h 2010"/>
                <a:gd name="T4" fmla="*/ 79 w 2078"/>
                <a:gd name="T5" fmla="*/ 2009 h 2010"/>
                <a:gd name="T6" fmla="*/ 2077 w 2078"/>
                <a:gd name="T7" fmla="*/ 22 h 2010"/>
                <a:gd name="T8" fmla="*/ 1998 w 2078"/>
                <a:gd name="T9" fmla="*/ 0 h 2010"/>
              </a:gdLst>
              <a:ahLst/>
              <a:cxnLst>
                <a:cxn ang="0">
                  <a:pos x="T0" y="T1"/>
                </a:cxn>
                <a:cxn ang="0">
                  <a:pos x="T2" y="T3"/>
                </a:cxn>
                <a:cxn ang="0">
                  <a:pos x="T4" y="T5"/>
                </a:cxn>
                <a:cxn ang="0">
                  <a:pos x="T6" y="T7"/>
                </a:cxn>
                <a:cxn ang="0">
                  <a:pos x="T8" y="T9"/>
                </a:cxn>
              </a:cxnLst>
              <a:rect l="0" t="0" r="r" b="b"/>
              <a:pathLst>
                <a:path w="2078" h="2010">
                  <a:moveTo>
                    <a:pt x="1998" y="0"/>
                  </a:moveTo>
                  <a:lnTo>
                    <a:pt x="0" y="1986"/>
                  </a:lnTo>
                  <a:lnTo>
                    <a:pt x="79" y="2009"/>
                  </a:lnTo>
                  <a:lnTo>
                    <a:pt x="2077" y="22"/>
                  </a:lnTo>
                  <a:lnTo>
                    <a:pt x="199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3" name="Freeform 5301">
              <a:extLst>
                <a:ext uri="{FF2B5EF4-FFF2-40B4-BE49-F238E27FC236}">
                  <a16:creationId xmlns:a16="http://schemas.microsoft.com/office/drawing/2014/main" id="{B8D99C75-289E-0C37-0AD6-5CF68E9BAFCF}"/>
                </a:ext>
              </a:extLst>
            </p:cNvPr>
            <p:cNvSpPr>
              <a:spLocks noChangeArrowheads="1"/>
            </p:cNvSpPr>
            <p:nvPr/>
          </p:nvSpPr>
          <p:spPr bwMode="auto">
            <a:xfrm>
              <a:off x="17078902" y="8367714"/>
              <a:ext cx="33335" cy="7937"/>
            </a:xfrm>
            <a:custGeom>
              <a:avLst/>
              <a:gdLst>
                <a:gd name="T0" fmla="*/ 11 w 91"/>
                <a:gd name="T1" fmla="*/ 0 h 23"/>
                <a:gd name="T2" fmla="*/ 0 w 91"/>
                <a:gd name="T3" fmla="*/ 0 h 23"/>
                <a:gd name="T4" fmla="*/ 79 w 91"/>
                <a:gd name="T5" fmla="*/ 22 h 23"/>
                <a:gd name="T6" fmla="*/ 90 w 91"/>
                <a:gd name="T7" fmla="*/ 22 h 23"/>
                <a:gd name="T8" fmla="*/ 11 w 91"/>
                <a:gd name="T9" fmla="*/ 0 h 23"/>
              </a:gdLst>
              <a:ahLst/>
              <a:cxnLst>
                <a:cxn ang="0">
                  <a:pos x="T0" y="T1"/>
                </a:cxn>
                <a:cxn ang="0">
                  <a:pos x="T2" y="T3"/>
                </a:cxn>
                <a:cxn ang="0">
                  <a:pos x="T4" y="T5"/>
                </a:cxn>
                <a:cxn ang="0">
                  <a:pos x="T6" y="T7"/>
                </a:cxn>
                <a:cxn ang="0">
                  <a:pos x="T8" y="T9"/>
                </a:cxn>
              </a:cxnLst>
              <a:rect l="0" t="0" r="r" b="b"/>
              <a:pathLst>
                <a:path w="91" h="23">
                  <a:moveTo>
                    <a:pt x="11" y="0"/>
                  </a:moveTo>
                  <a:lnTo>
                    <a:pt x="0" y="0"/>
                  </a:lnTo>
                  <a:lnTo>
                    <a:pt x="79" y="22"/>
                  </a:lnTo>
                  <a:lnTo>
                    <a:pt x="90" y="22"/>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4" name="Freeform 5302">
              <a:extLst>
                <a:ext uri="{FF2B5EF4-FFF2-40B4-BE49-F238E27FC236}">
                  <a16:creationId xmlns:a16="http://schemas.microsoft.com/office/drawing/2014/main" id="{9002D72C-7A9E-5D2F-7AC1-D7D7228669E3}"/>
                </a:ext>
              </a:extLst>
            </p:cNvPr>
            <p:cNvSpPr>
              <a:spLocks noChangeArrowheads="1"/>
            </p:cNvSpPr>
            <p:nvPr/>
          </p:nvSpPr>
          <p:spPr bwMode="auto">
            <a:xfrm>
              <a:off x="17078902" y="8367714"/>
              <a:ext cx="33335" cy="7937"/>
            </a:xfrm>
            <a:custGeom>
              <a:avLst/>
              <a:gdLst>
                <a:gd name="T0" fmla="*/ 11 w 91"/>
                <a:gd name="T1" fmla="*/ 0 h 23"/>
                <a:gd name="T2" fmla="*/ 0 w 91"/>
                <a:gd name="T3" fmla="*/ 0 h 23"/>
                <a:gd name="T4" fmla="*/ 79 w 91"/>
                <a:gd name="T5" fmla="*/ 22 h 23"/>
                <a:gd name="T6" fmla="*/ 90 w 91"/>
                <a:gd name="T7" fmla="*/ 22 h 23"/>
                <a:gd name="T8" fmla="*/ 11 w 91"/>
                <a:gd name="T9" fmla="*/ 0 h 23"/>
              </a:gdLst>
              <a:ahLst/>
              <a:cxnLst>
                <a:cxn ang="0">
                  <a:pos x="T0" y="T1"/>
                </a:cxn>
                <a:cxn ang="0">
                  <a:pos x="T2" y="T3"/>
                </a:cxn>
                <a:cxn ang="0">
                  <a:pos x="T4" y="T5"/>
                </a:cxn>
                <a:cxn ang="0">
                  <a:pos x="T6" y="T7"/>
                </a:cxn>
                <a:cxn ang="0">
                  <a:pos x="T8" y="T9"/>
                </a:cxn>
              </a:cxnLst>
              <a:rect l="0" t="0" r="r" b="b"/>
              <a:pathLst>
                <a:path w="91" h="23">
                  <a:moveTo>
                    <a:pt x="11" y="0"/>
                  </a:moveTo>
                  <a:lnTo>
                    <a:pt x="0" y="0"/>
                  </a:lnTo>
                  <a:lnTo>
                    <a:pt x="79" y="22"/>
                  </a:lnTo>
                  <a:lnTo>
                    <a:pt x="90" y="22"/>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5" name="Freeform 5303">
              <a:extLst>
                <a:ext uri="{FF2B5EF4-FFF2-40B4-BE49-F238E27FC236}">
                  <a16:creationId xmlns:a16="http://schemas.microsoft.com/office/drawing/2014/main" id="{8A7FB436-A9D4-5091-41C5-C78E763332F5}"/>
                </a:ext>
              </a:extLst>
            </p:cNvPr>
            <p:cNvSpPr>
              <a:spLocks noChangeArrowheads="1"/>
            </p:cNvSpPr>
            <p:nvPr/>
          </p:nvSpPr>
          <p:spPr bwMode="auto">
            <a:xfrm>
              <a:off x="17082077" y="7651750"/>
              <a:ext cx="744489" cy="723900"/>
            </a:xfrm>
            <a:custGeom>
              <a:avLst/>
              <a:gdLst>
                <a:gd name="T0" fmla="*/ 1987 w 2067"/>
                <a:gd name="T1" fmla="*/ 0 h 2010"/>
                <a:gd name="T2" fmla="*/ 0 w 2067"/>
                <a:gd name="T3" fmla="*/ 1987 h 2010"/>
                <a:gd name="T4" fmla="*/ 79 w 2067"/>
                <a:gd name="T5" fmla="*/ 2009 h 2010"/>
                <a:gd name="T6" fmla="*/ 2066 w 2067"/>
                <a:gd name="T7" fmla="*/ 23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7"/>
                  </a:lnTo>
                  <a:lnTo>
                    <a:pt x="79" y="2009"/>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6" name="Freeform 5304">
              <a:extLst>
                <a:ext uri="{FF2B5EF4-FFF2-40B4-BE49-F238E27FC236}">
                  <a16:creationId xmlns:a16="http://schemas.microsoft.com/office/drawing/2014/main" id="{68D8F441-0803-38B1-3DA8-D967095D7256}"/>
                </a:ext>
              </a:extLst>
            </p:cNvPr>
            <p:cNvSpPr>
              <a:spLocks noChangeArrowheads="1"/>
            </p:cNvSpPr>
            <p:nvPr/>
          </p:nvSpPr>
          <p:spPr bwMode="auto">
            <a:xfrm>
              <a:off x="17082077" y="7651750"/>
              <a:ext cx="744489" cy="723900"/>
            </a:xfrm>
            <a:custGeom>
              <a:avLst/>
              <a:gdLst>
                <a:gd name="T0" fmla="*/ 1987 w 2067"/>
                <a:gd name="T1" fmla="*/ 0 h 2010"/>
                <a:gd name="T2" fmla="*/ 0 w 2067"/>
                <a:gd name="T3" fmla="*/ 1987 h 2010"/>
                <a:gd name="T4" fmla="*/ 79 w 2067"/>
                <a:gd name="T5" fmla="*/ 2009 h 2010"/>
                <a:gd name="T6" fmla="*/ 2066 w 2067"/>
                <a:gd name="T7" fmla="*/ 23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7"/>
                  </a:lnTo>
                  <a:lnTo>
                    <a:pt x="79" y="2009"/>
                  </a:lnTo>
                  <a:lnTo>
                    <a:pt x="2066" y="23"/>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7" name="Freeform 5305">
              <a:extLst>
                <a:ext uri="{FF2B5EF4-FFF2-40B4-BE49-F238E27FC236}">
                  <a16:creationId xmlns:a16="http://schemas.microsoft.com/office/drawing/2014/main" id="{347AA962-6C43-1847-260B-FA8AFC235C8C}"/>
                </a:ext>
              </a:extLst>
            </p:cNvPr>
            <p:cNvSpPr>
              <a:spLocks noChangeArrowheads="1"/>
            </p:cNvSpPr>
            <p:nvPr/>
          </p:nvSpPr>
          <p:spPr bwMode="auto">
            <a:xfrm>
              <a:off x="17136049" y="8383589"/>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8" name="Freeform 5306">
              <a:extLst>
                <a:ext uri="{FF2B5EF4-FFF2-40B4-BE49-F238E27FC236}">
                  <a16:creationId xmlns:a16="http://schemas.microsoft.com/office/drawing/2014/main" id="{A10D3F92-82D0-99D1-DD56-D5F8A93116AA}"/>
                </a:ext>
              </a:extLst>
            </p:cNvPr>
            <p:cNvSpPr>
              <a:spLocks noChangeArrowheads="1"/>
            </p:cNvSpPr>
            <p:nvPr/>
          </p:nvSpPr>
          <p:spPr bwMode="auto">
            <a:xfrm>
              <a:off x="17136049" y="8383589"/>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9" name="Freeform 5307">
              <a:extLst>
                <a:ext uri="{FF2B5EF4-FFF2-40B4-BE49-F238E27FC236}">
                  <a16:creationId xmlns:a16="http://schemas.microsoft.com/office/drawing/2014/main" id="{4E2F3B63-F1B1-390F-9ED8-A79B4294FD9D}"/>
                </a:ext>
              </a:extLst>
            </p:cNvPr>
            <p:cNvSpPr>
              <a:spLocks noChangeArrowheads="1"/>
            </p:cNvSpPr>
            <p:nvPr/>
          </p:nvSpPr>
          <p:spPr bwMode="auto">
            <a:xfrm>
              <a:off x="17136048" y="7667625"/>
              <a:ext cx="744489"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0" name="Freeform 5308">
              <a:extLst>
                <a:ext uri="{FF2B5EF4-FFF2-40B4-BE49-F238E27FC236}">
                  <a16:creationId xmlns:a16="http://schemas.microsoft.com/office/drawing/2014/main" id="{ED91E337-8BA0-A7C9-DB69-3127E8332E97}"/>
                </a:ext>
              </a:extLst>
            </p:cNvPr>
            <p:cNvSpPr>
              <a:spLocks noChangeArrowheads="1"/>
            </p:cNvSpPr>
            <p:nvPr/>
          </p:nvSpPr>
          <p:spPr bwMode="auto">
            <a:xfrm>
              <a:off x="17136048" y="7667625"/>
              <a:ext cx="744489" cy="723900"/>
            </a:xfrm>
            <a:custGeom>
              <a:avLst/>
              <a:gdLst>
                <a:gd name="T0" fmla="*/ 1987 w 2067"/>
                <a:gd name="T1" fmla="*/ 0 h 2010"/>
                <a:gd name="T2" fmla="*/ 0 w 2067"/>
                <a:gd name="T3" fmla="*/ 1986 h 2010"/>
                <a:gd name="T4" fmla="*/ 80 w 2067"/>
                <a:gd name="T5" fmla="*/ 2009 h 2010"/>
                <a:gd name="T6" fmla="*/ 2066 w 2067"/>
                <a:gd name="T7" fmla="*/ 22 h 2010"/>
                <a:gd name="T8" fmla="*/ 1987 w 2067"/>
                <a:gd name="T9" fmla="*/ 0 h 2010"/>
              </a:gdLst>
              <a:ahLst/>
              <a:cxnLst>
                <a:cxn ang="0">
                  <a:pos x="T0" y="T1"/>
                </a:cxn>
                <a:cxn ang="0">
                  <a:pos x="T2" y="T3"/>
                </a:cxn>
                <a:cxn ang="0">
                  <a:pos x="T4" y="T5"/>
                </a:cxn>
                <a:cxn ang="0">
                  <a:pos x="T6" y="T7"/>
                </a:cxn>
                <a:cxn ang="0">
                  <a:pos x="T8" y="T9"/>
                </a:cxn>
              </a:cxnLst>
              <a:rect l="0" t="0" r="r" b="b"/>
              <a:pathLst>
                <a:path w="2067" h="2010">
                  <a:moveTo>
                    <a:pt x="1987" y="0"/>
                  </a:moveTo>
                  <a:lnTo>
                    <a:pt x="0" y="1986"/>
                  </a:lnTo>
                  <a:lnTo>
                    <a:pt x="80" y="2009"/>
                  </a:lnTo>
                  <a:lnTo>
                    <a:pt x="2066" y="22"/>
                  </a:lnTo>
                  <a:lnTo>
                    <a:pt x="198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1" name="Freeform 5309">
              <a:extLst>
                <a:ext uri="{FF2B5EF4-FFF2-40B4-BE49-F238E27FC236}">
                  <a16:creationId xmlns:a16="http://schemas.microsoft.com/office/drawing/2014/main" id="{0A784D15-1ED7-E334-26B5-FD5515C5D27B}"/>
                </a:ext>
              </a:extLst>
            </p:cNvPr>
            <p:cNvSpPr>
              <a:spLocks noChangeArrowheads="1"/>
            </p:cNvSpPr>
            <p:nvPr/>
          </p:nvSpPr>
          <p:spPr bwMode="auto">
            <a:xfrm>
              <a:off x="17188432" y="8399464"/>
              <a:ext cx="28573" cy="7937"/>
            </a:xfrm>
            <a:custGeom>
              <a:avLst/>
              <a:gdLst>
                <a:gd name="T0" fmla="*/ 0 w 80"/>
                <a:gd name="T1" fmla="*/ 0 h 23"/>
                <a:gd name="T2" fmla="*/ 0 w 80"/>
                <a:gd name="T3" fmla="*/ 0 h 23"/>
                <a:gd name="T4" fmla="*/ 79 w 80"/>
                <a:gd name="T5" fmla="*/ 22 h 23"/>
                <a:gd name="T6" fmla="*/ 79 w 80"/>
                <a:gd name="T7" fmla="*/ 22 h 23"/>
                <a:gd name="T8" fmla="*/ 0 w 80"/>
                <a:gd name="T9" fmla="*/ 0 h 23"/>
              </a:gdLst>
              <a:ahLst/>
              <a:cxnLst>
                <a:cxn ang="0">
                  <a:pos x="T0" y="T1"/>
                </a:cxn>
                <a:cxn ang="0">
                  <a:pos x="T2" y="T3"/>
                </a:cxn>
                <a:cxn ang="0">
                  <a:pos x="T4" y="T5"/>
                </a:cxn>
                <a:cxn ang="0">
                  <a:pos x="T6" y="T7"/>
                </a:cxn>
                <a:cxn ang="0">
                  <a:pos x="T8" y="T9"/>
                </a:cxn>
              </a:cxnLst>
              <a:rect l="0" t="0" r="r" b="b"/>
              <a:pathLst>
                <a:path w="80" h="23">
                  <a:moveTo>
                    <a:pt x="0" y="0"/>
                  </a:moveTo>
                  <a:lnTo>
                    <a:pt x="0" y="0"/>
                  </a:lnTo>
                  <a:lnTo>
                    <a:pt x="79" y="22"/>
                  </a:lnTo>
                  <a:lnTo>
                    <a:pt x="79"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2" name="Freeform 5310">
              <a:extLst>
                <a:ext uri="{FF2B5EF4-FFF2-40B4-BE49-F238E27FC236}">
                  <a16:creationId xmlns:a16="http://schemas.microsoft.com/office/drawing/2014/main" id="{09B9238E-4356-CF54-2370-C069BBF7111C}"/>
                </a:ext>
              </a:extLst>
            </p:cNvPr>
            <p:cNvSpPr>
              <a:spLocks noChangeArrowheads="1"/>
            </p:cNvSpPr>
            <p:nvPr/>
          </p:nvSpPr>
          <p:spPr bwMode="auto">
            <a:xfrm>
              <a:off x="17188432" y="8399464"/>
              <a:ext cx="28573" cy="7937"/>
            </a:xfrm>
            <a:custGeom>
              <a:avLst/>
              <a:gdLst>
                <a:gd name="T0" fmla="*/ 0 w 80"/>
                <a:gd name="T1" fmla="*/ 0 h 23"/>
                <a:gd name="T2" fmla="*/ 0 w 80"/>
                <a:gd name="T3" fmla="*/ 0 h 23"/>
                <a:gd name="T4" fmla="*/ 79 w 80"/>
                <a:gd name="T5" fmla="*/ 22 h 23"/>
                <a:gd name="T6" fmla="*/ 79 w 80"/>
                <a:gd name="T7" fmla="*/ 22 h 23"/>
                <a:gd name="T8" fmla="*/ 0 w 80"/>
                <a:gd name="T9" fmla="*/ 0 h 23"/>
              </a:gdLst>
              <a:ahLst/>
              <a:cxnLst>
                <a:cxn ang="0">
                  <a:pos x="T0" y="T1"/>
                </a:cxn>
                <a:cxn ang="0">
                  <a:pos x="T2" y="T3"/>
                </a:cxn>
                <a:cxn ang="0">
                  <a:pos x="T4" y="T5"/>
                </a:cxn>
                <a:cxn ang="0">
                  <a:pos x="T6" y="T7"/>
                </a:cxn>
                <a:cxn ang="0">
                  <a:pos x="T8" y="T9"/>
                </a:cxn>
              </a:cxnLst>
              <a:rect l="0" t="0" r="r" b="b"/>
              <a:pathLst>
                <a:path w="80" h="23">
                  <a:moveTo>
                    <a:pt x="0" y="0"/>
                  </a:moveTo>
                  <a:lnTo>
                    <a:pt x="0" y="0"/>
                  </a:lnTo>
                  <a:lnTo>
                    <a:pt x="79" y="22"/>
                  </a:lnTo>
                  <a:lnTo>
                    <a:pt x="79"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3" name="Freeform 5311">
              <a:extLst>
                <a:ext uri="{FF2B5EF4-FFF2-40B4-BE49-F238E27FC236}">
                  <a16:creationId xmlns:a16="http://schemas.microsoft.com/office/drawing/2014/main" id="{143C0FED-A097-1837-89A4-2D837F668CE5}"/>
                </a:ext>
              </a:extLst>
            </p:cNvPr>
            <p:cNvSpPr>
              <a:spLocks noChangeArrowheads="1"/>
            </p:cNvSpPr>
            <p:nvPr/>
          </p:nvSpPr>
          <p:spPr bwMode="auto">
            <a:xfrm>
              <a:off x="17188432" y="7700964"/>
              <a:ext cx="703217" cy="708025"/>
            </a:xfrm>
            <a:custGeom>
              <a:avLst/>
              <a:gdLst>
                <a:gd name="T0" fmla="*/ 1940 w 1952"/>
                <a:gd name="T1" fmla="*/ 0 h 1965"/>
                <a:gd name="T2" fmla="*/ 0 w 1952"/>
                <a:gd name="T3" fmla="*/ 1942 h 1965"/>
                <a:gd name="T4" fmla="*/ 79 w 1952"/>
                <a:gd name="T5" fmla="*/ 1964 h 1965"/>
                <a:gd name="T6" fmla="*/ 1951 w 1952"/>
                <a:gd name="T7" fmla="*/ 91 h 1965"/>
                <a:gd name="T8" fmla="*/ 1951 w 1952"/>
                <a:gd name="T9" fmla="*/ 12 h 1965"/>
                <a:gd name="T10" fmla="*/ 1940 w 1952"/>
                <a:gd name="T11" fmla="*/ 12 h 1965"/>
                <a:gd name="T12" fmla="*/ 1940 w 1952"/>
                <a:gd name="T13" fmla="*/ 0 h 1965"/>
              </a:gdLst>
              <a:ahLst/>
              <a:cxnLst>
                <a:cxn ang="0">
                  <a:pos x="T0" y="T1"/>
                </a:cxn>
                <a:cxn ang="0">
                  <a:pos x="T2" y="T3"/>
                </a:cxn>
                <a:cxn ang="0">
                  <a:pos x="T4" y="T5"/>
                </a:cxn>
                <a:cxn ang="0">
                  <a:pos x="T6" y="T7"/>
                </a:cxn>
                <a:cxn ang="0">
                  <a:pos x="T8" y="T9"/>
                </a:cxn>
                <a:cxn ang="0">
                  <a:pos x="T10" y="T11"/>
                </a:cxn>
                <a:cxn ang="0">
                  <a:pos x="T12" y="T13"/>
                </a:cxn>
              </a:cxnLst>
              <a:rect l="0" t="0" r="r" b="b"/>
              <a:pathLst>
                <a:path w="1952" h="1965">
                  <a:moveTo>
                    <a:pt x="1940" y="0"/>
                  </a:moveTo>
                  <a:lnTo>
                    <a:pt x="0" y="1942"/>
                  </a:lnTo>
                  <a:lnTo>
                    <a:pt x="79" y="1964"/>
                  </a:lnTo>
                  <a:lnTo>
                    <a:pt x="1951" y="91"/>
                  </a:lnTo>
                  <a:lnTo>
                    <a:pt x="1951" y="12"/>
                  </a:lnTo>
                  <a:lnTo>
                    <a:pt x="1940" y="12"/>
                  </a:lnTo>
                  <a:lnTo>
                    <a:pt x="194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4" name="Freeform 5312">
              <a:extLst>
                <a:ext uri="{FF2B5EF4-FFF2-40B4-BE49-F238E27FC236}">
                  <a16:creationId xmlns:a16="http://schemas.microsoft.com/office/drawing/2014/main" id="{12E9F0C6-A294-AFA1-2113-6357719813A0}"/>
                </a:ext>
              </a:extLst>
            </p:cNvPr>
            <p:cNvSpPr>
              <a:spLocks noChangeArrowheads="1"/>
            </p:cNvSpPr>
            <p:nvPr/>
          </p:nvSpPr>
          <p:spPr bwMode="auto">
            <a:xfrm>
              <a:off x="17188432" y="7700964"/>
              <a:ext cx="703217" cy="708025"/>
            </a:xfrm>
            <a:custGeom>
              <a:avLst/>
              <a:gdLst>
                <a:gd name="T0" fmla="*/ 1940 w 1952"/>
                <a:gd name="T1" fmla="*/ 0 h 1965"/>
                <a:gd name="T2" fmla="*/ 0 w 1952"/>
                <a:gd name="T3" fmla="*/ 1942 h 1965"/>
                <a:gd name="T4" fmla="*/ 79 w 1952"/>
                <a:gd name="T5" fmla="*/ 1964 h 1965"/>
                <a:gd name="T6" fmla="*/ 1951 w 1952"/>
                <a:gd name="T7" fmla="*/ 91 h 1965"/>
                <a:gd name="T8" fmla="*/ 1951 w 1952"/>
                <a:gd name="T9" fmla="*/ 12 h 1965"/>
                <a:gd name="T10" fmla="*/ 1940 w 1952"/>
                <a:gd name="T11" fmla="*/ 12 h 1965"/>
                <a:gd name="T12" fmla="*/ 1940 w 1952"/>
                <a:gd name="T13" fmla="*/ 0 h 1965"/>
              </a:gdLst>
              <a:ahLst/>
              <a:cxnLst>
                <a:cxn ang="0">
                  <a:pos x="T0" y="T1"/>
                </a:cxn>
                <a:cxn ang="0">
                  <a:pos x="T2" y="T3"/>
                </a:cxn>
                <a:cxn ang="0">
                  <a:pos x="T4" y="T5"/>
                </a:cxn>
                <a:cxn ang="0">
                  <a:pos x="T6" y="T7"/>
                </a:cxn>
                <a:cxn ang="0">
                  <a:pos x="T8" y="T9"/>
                </a:cxn>
                <a:cxn ang="0">
                  <a:pos x="T10" y="T11"/>
                </a:cxn>
                <a:cxn ang="0">
                  <a:pos x="T12" y="T13"/>
                </a:cxn>
              </a:cxnLst>
              <a:rect l="0" t="0" r="r" b="b"/>
              <a:pathLst>
                <a:path w="1952" h="1965">
                  <a:moveTo>
                    <a:pt x="1940" y="0"/>
                  </a:moveTo>
                  <a:lnTo>
                    <a:pt x="0" y="1942"/>
                  </a:lnTo>
                  <a:lnTo>
                    <a:pt x="79" y="1964"/>
                  </a:lnTo>
                  <a:lnTo>
                    <a:pt x="1951" y="91"/>
                  </a:lnTo>
                  <a:lnTo>
                    <a:pt x="1951" y="12"/>
                  </a:lnTo>
                  <a:lnTo>
                    <a:pt x="1940" y="12"/>
                  </a:lnTo>
                  <a:lnTo>
                    <a:pt x="194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5" name="Freeform 5313">
              <a:extLst>
                <a:ext uri="{FF2B5EF4-FFF2-40B4-BE49-F238E27FC236}">
                  <a16:creationId xmlns:a16="http://schemas.microsoft.com/office/drawing/2014/main" id="{3E5CE17C-75AD-D3A3-1C08-42E6756E7C47}"/>
                </a:ext>
              </a:extLst>
            </p:cNvPr>
            <p:cNvSpPr>
              <a:spLocks noChangeArrowheads="1"/>
            </p:cNvSpPr>
            <p:nvPr/>
          </p:nvSpPr>
          <p:spPr bwMode="auto">
            <a:xfrm>
              <a:off x="17242403" y="8415339"/>
              <a:ext cx="33336" cy="7937"/>
            </a:xfrm>
            <a:custGeom>
              <a:avLst/>
              <a:gdLst>
                <a:gd name="T0" fmla="*/ 11 w 92"/>
                <a:gd name="T1" fmla="*/ 0 h 24"/>
                <a:gd name="T2" fmla="*/ 0 w 92"/>
                <a:gd name="T3" fmla="*/ 0 h 24"/>
                <a:gd name="T4" fmla="*/ 79 w 92"/>
                <a:gd name="T5" fmla="*/ 23 h 24"/>
                <a:gd name="T6" fmla="*/ 91 w 92"/>
                <a:gd name="T7" fmla="*/ 11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11"/>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6" name="Freeform 5314">
              <a:extLst>
                <a:ext uri="{FF2B5EF4-FFF2-40B4-BE49-F238E27FC236}">
                  <a16:creationId xmlns:a16="http://schemas.microsoft.com/office/drawing/2014/main" id="{E4B020DD-9617-AFFD-8CF9-993CA8F7AD00}"/>
                </a:ext>
              </a:extLst>
            </p:cNvPr>
            <p:cNvSpPr>
              <a:spLocks noChangeArrowheads="1"/>
            </p:cNvSpPr>
            <p:nvPr/>
          </p:nvSpPr>
          <p:spPr bwMode="auto">
            <a:xfrm>
              <a:off x="17242403" y="8415339"/>
              <a:ext cx="33336" cy="7937"/>
            </a:xfrm>
            <a:custGeom>
              <a:avLst/>
              <a:gdLst>
                <a:gd name="T0" fmla="*/ 11 w 92"/>
                <a:gd name="T1" fmla="*/ 0 h 24"/>
                <a:gd name="T2" fmla="*/ 0 w 92"/>
                <a:gd name="T3" fmla="*/ 0 h 24"/>
                <a:gd name="T4" fmla="*/ 79 w 92"/>
                <a:gd name="T5" fmla="*/ 23 h 24"/>
                <a:gd name="T6" fmla="*/ 91 w 92"/>
                <a:gd name="T7" fmla="*/ 11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11"/>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7" name="Freeform 5315">
              <a:extLst>
                <a:ext uri="{FF2B5EF4-FFF2-40B4-BE49-F238E27FC236}">
                  <a16:creationId xmlns:a16="http://schemas.microsoft.com/office/drawing/2014/main" id="{D3B8A54C-C96E-019D-5AE5-74821D9E15E0}"/>
                </a:ext>
              </a:extLst>
            </p:cNvPr>
            <p:cNvSpPr>
              <a:spLocks noChangeArrowheads="1"/>
            </p:cNvSpPr>
            <p:nvPr/>
          </p:nvSpPr>
          <p:spPr bwMode="auto">
            <a:xfrm>
              <a:off x="17245578" y="7770814"/>
              <a:ext cx="646071" cy="650875"/>
            </a:xfrm>
            <a:custGeom>
              <a:avLst/>
              <a:gdLst>
                <a:gd name="T0" fmla="*/ 1781 w 1793"/>
                <a:gd name="T1" fmla="*/ 0 h 1806"/>
                <a:gd name="T2" fmla="*/ 0 w 1793"/>
                <a:gd name="T3" fmla="*/ 1794 h 1806"/>
                <a:gd name="T4" fmla="*/ 80 w 1793"/>
                <a:gd name="T5" fmla="*/ 1805 h 1806"/>
                <a:gd name="T6" fmla="*/ 1792 w 1793"/>
                <a:gd name="T7" fmla="*/ 91 h 1806"/>
                <a:gd name="T8" fmla="*/ 1792 w 1793"/>
                <a:gd name="T9" fmla="*/ 12 h 1806"/>
                <a:gd name="T10" fmla="*/ 1781 w 1793"/>
                <a:gd name="T11" fmla="*/ 23 h 1806"/>
                <a:gd name="T12" fmla="*/ 1781 w 1793"/>
                <a:gd name="T13" fmla="*/ 0 h 1806"/>
              </a:gdLst>
              <a:ahLst/>
              <a:cxnLst>
                <a:cxn ang="0">
                  <a:pos x="T0" y="T1"/>
                </a:cxn>
                <a:cxn ang="0">
                  <a:pos x="T2" y="T3"/>
                </a:cxn>
                <a:cxn ang="0">
                  <a:pos x="T4" y="T5"/>
                </a:cxn>
                <a:cxn ang="0">
                  <a:pos x="T6" y="T7"/>
                </a:cxn>
                <a:cxn ang="0">
                  <a:pos x="T8" y="T9"/>
                </a:cxn>
                <a:cxn ang="0">
                  <a:pos x="T10" y="T11"/>
                </a:cxn>
                <a:cxn ang="0">
                  <a:pos x="T12" y="T13"/>
                </a:cxn>
              </a:cxnLst>
              <a:rect l="0" t="0" r="r" b="b"/>
              <a:pathLst>
                <a:path w="1793" h="1806">
                  <a:moveTo>
                    <a:pt x="1781" y="0"/>
                  </a:moveTo>
                  <a:lnTo>
                    <a:pt x="0" y="1794"/>
                  </a:lnTo>
                  <a:lnTo>
                    <a:pt x="80" y="1805"/>
                  </a:lnTo>
                  <a:lnTo>
                    <a:pt x="1792" y="91"/>
                  </a:lnTo>
                  <a:lnTo>
                    <a:pt x="1792" y="12"/>
                  </a:lnTo>
                  <a:lnTo>
                    <a:pt x="1781" y="23"/>
                  </a:lnTo>
                  <a:lnTo>
                    <a:pt x="178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8" name="Freeform 5316">
              <a:extLst>
                <a:ext uri="{FF2B5EF4-FFF2-40B4-BE49-F238E27FC236}">
                  <a16:creationId xmlns:a16="http://schemas.microsoft.com/office/drawing/2014/main" id="{1C158B84-3560-6F80-EA72-337DBEB74771}"/>
                </a:ext>
              </a:extLst>
            </p:cNvPr>
            <p:cNvSpPr>
              <a:spLocks noChangeArrowheads="1"/>
            </p:cNvSpPr>
            <p:nvPr/>
          </p:nvSpPr>
          <p:spPr bwMode="auto">
            <a:xfrm>
              <a:off x="17245578" y="7770814"/>
              <a:ext cx="646071" cy="650875"/>
            </a:xfrm>
            <a:custGeom>
              <a:avLst/>
              <a:gdLst>
                <a:gd name="T0" fmla="*/ 1781 w 1793"/>
                <a:gd name="T1" fmla="*/ 0 h 1806"/>
                <a:gd name="T2" fmla="*/ 0 w 1793"/>
                <a:gd name="T3" fmla="*/ 1794 h 1806"/>
                <a:gd name="T4" fmla="*/ 80 w 1793"/>
                <a:gd name="T5" fmla="*/ 1805 h 1806"/>
                <a:gd name="T6" fmla="*/ 1792 w 1793"/>
                <a:gd name="T7" fmla="*/ 91 h 1806"/>
                <a:gd name="T8" fmla="*/ 1792 w 1793"/>
                <a:gd name="T9" fmla="*/ 12 h 1806"/>
                <a:gd name="T10" fmla="*/ 1781 w 1793"/>
                <a:gd name="T11" fmla="*/ 23 h 1806"/>
                <a:gd name="T12" fmla="*/ 1781 w 1793"/>
                <a:gd name="T13" fmla="*/ 0 h 1806"/>
              </a:gdLst>
              <a:ahLst/>
              <a:cxnLst>
                <a:cxn ang="0">
                  <a:pos x="T0" y="T1"/>
                </a:cxn>
                <a:cxn ang="0">
                  <a:pos x="T2" y="T3"/>
                </a:cxn>
                <a:cxn ang="0">
                  <a:pos x="T4" y="T5"/>
                </a:cxn>
                <a:cxn ang="0">
                  <a:pos x="T6" y="T7"/>
                </a:cxn>
                <a:cxn ang="0">
                  <a:pos x="T8" y="T9"/>
                </a:cxn>
                <a:cxn ang="0">
                  <a:pos x="T10" y="T11"/>
                </a:cxn>
                <a:cxn ang="0">
                  <a:pos x="T12" y="T13"/>
                </a:cxn>
              </a:cxnLst>
              <a:rect l="0" t="0" r="r" b="b"/>
              <a:pathLst>
                <a:path w="1793" h="1806">
                  <a:moveTo>
                    <a:pt x="1781" y="0"/>
                  </a:moveTo>
                  <a:lnTo>
                    <a:pt x="0" y="1794"/>
                  </a:lnTo>
                  <a:lnTo>
                    <a:pt x="80" y="1805"/>
                  </a:lnTo>
                  <a:lnTo>
                    <a:pt x="1792" y="91"/>
                  </a:lnTo>
                  <a:lnTo>
                    <a:pt x="1792" y="12"/>
                  </a:lnTo>
                  <a:lnTo>
                    <a:pt x="1781" y="23"/>
                  </a:lnTo>
                  <a:lnTo>
                    <a:pt x="178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9" name="Freeform 5317">
              <a:extLst>
                <a:ext uri="{FF2B5EF4-FFF2-40B4-BE49-F238E27FC236}">
                  <a16:creationId xmlns:a16="http://schemas.microsoft.com/office/drawing/2014/main" id="{B2EA974E-57BB-9014-392D-3EEA2C77736F}"/>
                </a:ext>
              </a:extLst>
            </p:cNvPr>
            <p:cNvSpPr>
              <a:spLocks noChangeArrowheads="1"/>
            </p:cNvSpPr>
            <p:nvPr/>
          </p:nvSpPr>
          <p:spPr bwMode="auto">
            <a:xfrm>
              <a:off x="17299550" y="8428038"/>
              <a:ext cx="28573" cy="12700"/>
            </a:xfrm>
            <a:custGeom>
              <a:avLst/>
              <a:gdLst>
                <a:gd name="T0" fmla="*/ 0 w 81"/>
                <a:gd name="T1" fmla="*/ 0 h 35"/>
                <a:gd name="T2" fmla="*/ 0 w 81"/>
                <a:gd name="T3" fmla="*/ 11 h 35"/>
                <a:gd name="T4" fmla="*/ 80 w 81"/>
                <a:gd name="T5" fmla="*/ 34 h 35"/>
                <a:gd name="T6" fmla="*/ 80 w 81"/>
                <a:gd name="T7" fmla="*/ 23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11"/>
                  </a:lnTo>
                  <a:lnTo>
                    <a:pt x="80" y="34"/>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0" name="Freeform 5318">
              <a:extLst>
                <a:ext uri="{FF2B5EF4-FFF2-40B4-BE49-F238E27FC236}">
                  <a16:creationId xmlns:a16="http://schemas.microsoft.com/office/drawing/2014/main" id="{435E7EDA-9118-A454-B58C-3AC4C05F7290}"/>
                </a:ext>
              </a:extLst>
            </p:cNvPr>
            <p:cNvSpPr>
              <a:spLocks noChangeArrowheads="1"/>
            </p:cNvSpPr>
            <p:nvPr/>
          </p:nvSpPr>
          <p:spPr bwMode="auto">
            <a:xfrm>
              <a:off x="17299550" y="8428038"/>
              <a:ext cx="28573" cy="12700"/>
            </a:xfrm>
            <a:custGeom>
              <a:avLst/>
              <a:gdLst>
                <a:gd name="T0" fmla="*/ 0 w 81"/>
                <a:gd name="T1" fmla="*/ 0 h 35"/>
                <a:gd name="T2" fmla="*/ 0 w 81"/>
                <a:gd name="T3" fmla="*/ 11 h 35"/>
                <a:gd name="T4" fmla="*/ 80 w 81"/>
                <a:gd name="T5" fmla="*/ 34 h 35"/>
                <a:gd name="T6" fmla="*/ 80 w 81"/>
                <a:gd name="T7" fmla="*/ 23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11"/>
                  </a:lnTo>
                  <a:lnTo>
                    <a:pt x="80" y="34"/>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1" name="Freeform 5319">
              <a:extLst>
                <a:ext uri="{FF2B5EF4-FFF2-40B4-BE49-F238E27FC236}">
                  <a16:creationId xmlns:a16="http://schemas.microsoft.com/office/drawing/2014/main" id="{CD2B6760-09B4-864D-DE15-47F77EC7DDCE}"/>
                </a:ext>
              </a:extLst>
            </p:cNvPr>
            <p:cNvSpPr>
              <a:spLocks noChangeArrowheads="1"/>
            </p:cNvSpPr>
            <p:nvPr/>
          </p:nvSpPr>
          <p:spPr bwMode="auto">
            <a:xfrm>
              <a:off x="17299550" y="7839075"/>
              <a:ext cx="592099" cy="596900"/>
            </a:xfrm>
            <a:custGeom>
              <a:avLst/>
              <a:gdLst>
                <a:gd name="T0" fmla="*/ 1634 w 1646"/>
                <a:gd name="T1" fmla="*/ 0 h 1659"/>
                <a:gd name="T2" fmla="*/ 0 w 1646"/>
                <a:gd name="T3" fmla="*/ 1635 h 1659"/>
                <a:gd name="T4" fmla="*/ 80 w 1646"/>
                <a:gd name="T5" fmla="*/ 1658 h 1659"/>
                <a:gd name="T6" fmla="*/ 1645 w 1646"/>
                <a:gd name="T7" fmla="*/ 91 h 1659"/>
                <a:gd name="T8" fmla="*/ 1645 w 1646"/>
                <a:gd name="T9" fmla="*/ 12 h 1659"/>
                <a:gd name="T10" fmla="*/ 1634 w 1646"/>
                <a:gd name="T11" fmla="*/ 23 h 1659"/>
                <a:gd name="T12" fmla="*/ 1634 w 1646"/>
                <a:gd name="T13" fmla="*/ 0 h 1659"/>
              </a:gdLst>
              <a:ahLst/>
              <a:cxnLst>
                <a:cxn ang="0">
                  <a:pos x="T0" y="T1"/>
                </a:cxn>
                <a:cxn ang="0">
                  <a:pos x="T2" y="T3"/>
                </a:cxn>
                <a:cxn ang="0">
                  <a:pos x="T4" y="T5"/>
                </a:cxn>
                <a:cxn ang="0">
                  <a:pos x="T6" y="T7"/>
                </a:cxn>
                <a:cxn ang="0">
                  <a:pos x="T8" y="T9"/>
                </a:cxn>
                <a:cxn ang="0">
                  <a:pos x="T10" y="T11"/>
                </a:cxn>
                <a:cxn ang="0">
                  <a:pos x="T12" y="T13"/>
                </a:cxn>
              </a:cxnLst>
              <a:rect l="0" t="0" r="r" b="b"/>
              <a:pathLst>
                <a:path w="1646" h="1659">
                  <a:moveTo>
                    <a:pt x="1634" y="0"/>
                  </a:moveTo>
                  <a:lnTo>
                    <a:pt x="0" y="1635"/>
                  </a:lnTo>
                  <a:lnTo>
                    <a:pt x="80" y="1658"/>
                  </a:lnTo>
                  <a:lnTo>
                    <a:pt x="1645" y="91"/>
                  </a:lnTo>
                  <a:lnTo>
                    <a:pt x="1645" y="12"/>
                  </a:lnTo>
                  <a:lnTo>
                    <a:pt x="1634" y="23"/>
                  </a:lnTo>
                  <a:lnTo>
                    <a:pt x="163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2" name="Freeform 5320">
              <a:extLst>
                <a:ext uri="{FF2B5EF4-FFF2-40B4-BE49-F238E27FC236}">
                  <a16:creationId xmlns:a16="http://schemas.microsoft.com/office/drawing/2014/main" id="{82609802-A8C9-E313-D4F1-E7B67EAC8CB3}"/>
                </a:ext>
              </a:extLst>
            </p:cNvPr>
            <p:cNvSpPr>
              <a:spLocks noChangeArrowheads="1"/>
            </p:cNvSpPr>
            <p:nvPr/>
          </p:nvSpPr>
          <p:spPr bwMode="auto">
            <a:xfrm>
              <a:off x="17299550" y="7839075"/>
              <a:ext cx="592099" cy="596900"/>
            </a:xfrm>
            <a:custGeom>
              <a:avLst/>
              <a:gdLst>
                <a:gd name="T0" fmla="*/ 1634 w 1646"/>
                <a:gd name="T1" fmla="*/ 0 h 1659"/>
                <a:gd name="T2" fmla="*/ 0 w 1646"/>
                <a:gd name="T3" fmla="*/ 1635 h 1659"/>
                <a:gd name="T4" fmla="*/ 80 w 1646"/>
                <a:gd name="T5" fmla="*/ 1658 h 1659"/>
                <a:gd name="T6" fmla="*/ 1645 w 1646"/>
                <a:gd name="T7" fmla="*/ 91 h 1659"/>
                <a:gd name="T8" fmla="*/ 1645 w 1646"/>
                <a:gd name="T9" fmla="*/ 12 h 1659"/>
                <a:gd name="T10" fmla="*/ 1634 w 1646"/>
                <a:gd name="T11" fmla="*/ 23 h 1659"/>
                <a:gd name="T12" fmla="*/ 1634 w 1646"/>
                <a:gd name="T13" fmla="*/ 0 h 1659"/>
              </a:gdLst>
              <a:ahLst/>
              <a:cxnLst>
                <a:cxn ang="0">
                  <a:pos x="T0" y="T1"/>
                </a:cxn>
                <a:cxn ang="0">
                  <a:pos x="T2" y="T3"/>
                </a:cxn>
                <a:cxn ang="0">
                  <a:pos x="T4" y="T5"/>
                </a:cxn>
                <a:cxn ang="0">
                  <a:pos x="T6" y="T7"/>
                </a:cxn>
                <a:cxn ang="0">
                  <a:pos x="T8" y="T9"/>
                </a:cxn>
                <a:cxn ang="0">
                  <a:pos x="T10" y="T11"/>
                </a:cxn>
                <a:cxn ang="0">
                  <a:pos x="T12" y="T13"/>
                </a:cxn>
              </a:cxnLst>
              <a:rect l="0" t="0" r="r" b="b"/>
              <a:pathLst>
                <a:path w="1646" h="1659">
                  <a:moveTo>
                    <a:pt x="1634" y="0"/>
                  </a:moveTo>
                  <a:lnTo>
                    <a:pt x="0" y="1635"/>
                  </a:lnTo>
                  <a:lnTo>
                    <a:pt x="80" y="1658"/>
                  </a:lnTo>
                  <a:lnTo>
                    <a:pt x="1645" y="91"/>
                  </a:lnTo>
                  <a:lnTo>
                    <a:pt x="1645" y="12"/>
                  </a:lnTo>
                  <a:lnTo>
                    <a:pt x="1634" y="23"/>
                  </a:lnTo>
                  <a:lnTo>
                    <a:pt x="163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3" name="Freeform 5321">
              <a:extLst>
                <a:ext uri="{FF2B5EF4-FFF2-40B4-BE49-F238E27FC236}">
                  <a16:creationId xmlns:a16="http://schemas.microsoft.com/office/drawing/2014/main" id="{87CB57B7-02DD-ECE4-F58D-846F10B8A477}"/>
                </a:ext>
              </a:extLst>
            </p:cNvPr>
            <p:cNvSpPr>
              <a:spLocks noChangeArrowheads="1"/>
            </p:cNvSpPr>
            <p:nvPr/>
          </p:nvSpPr>
          <p:spPr bwMode="auto">
            <a:xfrm>
              <a:off x="17351935" y="8445500"/>
              <a:ext cx="28573" cy="7938"/>
            </a:xfrm>
            <a:custGeom>
              <a:avLst/>
              <a:gdLst>
                <a:gd name="T0" fmla="*/ 0 w 81"/>
                <a:gd name="T1" fmla="*/ 0 h 23"/>
                <a:gd name="T2" fmla="*/ 0 w 81"/>
                <a:gd name="T3" fmla="*/ 0 h 23"/>
                <a:gd name="T4" fmla="*/ 80 w 81"/>
                <a:gd name="T5" fmla="*/ 22 h 23"/>
                <a:gd name="T6" fmla="*/ 80 w 81"/>
                <a:gd name="T7" fmla="*/ 22 h 23"/>
                <a:gd name="T8" fmla="*/ 0 w 81"/>
                <a:gd name="T9" fmla="*/ 0 h 23"/>
              </a:gdLst>
              <a:ahLst/>
              <a:cxnLst>
                <a:cxn ang="0">
                  <a:pos x="T0" y="T1"/>
                </a:cxn>
                <a:cxn ang="0">
                  <a:pos x="T2" y="T3"/>
                </a:cxn>
                <a:cxn ang="0">
                  <a:pos x="T4" y="T5"/>
                </a:cxn>
                <a:cxn ang="0">
                  <a:pos x="T6" y="T7"/>
                </a:cxn>
                <a:cxn ang="0">
                  <a:pos x="T8" y="T9"/>
                </a:cxn>
              </a:cxnLst>
              <a:rect l="0" t="0" r="r" b="b"/>
              <a:pathLst>
                <a:path w="81" h="23">
                  <a:moveTo>
                    <a:pt x="0" y="0"/>
                  </a:moveTo>
                  <a:lnTo>
                    <a:pt x="0" y="0"/>
                  </a:lnTo>
                  <a:lnTo>
                    <a:pt x="80" y="22"/>
                  </a:lnTo>
                  <a:lnTo>
                    <a:pt x="80"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4" name="Freeform 5322">
              <a:extLst>
                <a:ext uri="{FF2B5EF4-FFF2-40B4-BE49-F238E27FC236}">
                  <a16:creationId xmlns:a16="http://schemas.microsoft.com/office/drawing/2014/main" id="{CDEAB238-FE35-BAFE-D6F3-5FD5927F71D6}"/>
                </a:ext>
              </a:extLst>
            </p:cNvPr>
            <p:cNvSpPr>
              <a:spLocks noChangeArrowheads="1"/>
            </p:cNvSpPr>
            <p:nvPr/>
          </p:nvSpPr>
          <p:spPr bwMode="auto">
            <a:xfrm>
              <a:off x="17351935" y="8445500"/>
              <a:ext cx="28573" cy="7938"/>
            </a:xfrm>
            <a:custGeom>
              <a:avLst/>
              <a:gdLst>
                <a:gd name="T0" fmla="*/ 0 w 81"/>
                <a:gd name="T1" fmla="*/ 0 h 23"/>
                <a:gd name="T2" fmla="*/ 0 w 81"/>
                <a:gd name="T3" fmla="*/ 0 h 23"/>
                <a:gd name="T4" fmla="*/ 80 w 81"/>
                <a:gd name="T5" fmla="*/ 22 h 23"/>
                <a:gd name="T6" fmla="*/ 80 w 81"/>
                <a:gd name="T7" fmla="*/ 22 h 23"/>
                <a:gd name="T8" fmla="*/ 0 w 81"/>
                <a:gd name="T9" fmla="*/ 0 h 23"/>
              </a:gdLst>
              <a:ahLst/>
              <a:cxnLst>
                <a:cxn ang="0">
                  <a:pos x="T0" y="T1"/>
                </a:cxn>
                <a:cxn ang="0">
                  <a:pos x="T2" y="T3"/>
                </a:cxn>
                <a:cxn ang="0">
                  <a:pos x="T4" y="T5"/>
                </a:cxn>
                <a:cxn ang="0">
                  <a:pos x="T6" y="T7"/>
                </a:cxn>
                <a:cxn ang="0">
                  <a:pos x="T8" y="T9"/>
                </a:cxn>
              </a:cxnLst>
              <a:rect l="0" t="0" r="r" b="b"/>
              <a:pathLst>
                <a:path w="81" h="23">
                  <a:moveTo>
                    <a:pt x="0" y="0"/>
                  </a:moveTo>
                  <a:lnTo>
                    <a:pt x="0" y="0"/>
                  </a:lnTo>
                  <a:lnTo>
                    <a:pt x="80" y="22"/>
                  </a:lnTo>
                  <a:lnTo>
                    <a:pt x="80"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5" name="Freeform 5323">
              <a:extLst>
                <a:ext uri="{FF2B5EF4-FFF2-40B4-BE49-F238E27FC236}">
                  <a16:creationId xmlns:a16="http://schemas.microsoft.com/office/drawing/2014/main" id="{F81F3F09-6BDA-25BA-57DB-241E07FF8941}"/>
                </a:ext>
              </a:extLst>
            </p:cNvPr>
            <p:cNvSpPr>
              <a:spLocks noChangeArrowheads="1"/>
            </p:cNvSpPr>
            <p:nvPr/>
          </p:nvSpPr>
          <p:spPr bwMode="auto">
            <a:xfrm>
              <a:off x="17351934" y="7908926"/>
              <a:ext cx="539715" cy="544513"/>
            </a:xfrm>
            <a:custGeom>
              <a:avLst/>
              <a:gdLst>
                <a:gd name="T0" fmla="*/ 1486 w 1498"/>
                <a:gd name="T1" fmla="*/ 0 h 1511"/>
                <a:gd name="T2" fmla="*/ 0 w 1498"/>
                <a:gd name="T3" fmla="*/ 1488 h 1511"/>
                <a:gd name="T4" fmla="*/ 80 w 1498"/>
                <a:gd name="T5" fmla="*/ 1510 h 1511"/>
                <a:gd name="T6" fmla="*/ 1497 w 1498"/>
                <a:gd name="T7" fmla="*/ 91 h 1511"/>
                <a:gd name="T8" fmla="*/ 1497 w 1498"/>
                <a:gd name="T9" fmla="*/ 12 h 1511"/>
                <a:gd name="T10" fmla="*/ 1486 w 1498"/>
                <a:gd name="T11" fmla="*/ 23 h 1511"/>
                <a:gd name="T12" fmla="*/ 1486 w 1498"/>
                <a:gd name="T13" fmla="*/ 0 h 1511"/>
              </a:gdLst>
              <a:ahLst/>
              <a:cxnLst>
                <a:cxn ang="0">
                  <a:pos x="T0" y="T1"/>
                </a:cxn>
                <a:cxn ang="0">
                  <a:pos x="T2" y="T3"/>
                </a:cxn>
                <a:cxn ang="0">
                  <a:pos x="T4" y="T5"/>
                </a:cxn>
                <a:cxn ang="0">
                  <a:pos x="T6" y="T7"/>
                </a:cxn>
                <a:cxn ang="0">
                  <a:pos x="T8" y="T9"/>
                </a:cxn>
                <a:cxn ang="0">
                  <a:pos x="T10" y="T11"/>
                </a:cxn>
                <a:cxn ang="0">
                  <a:pos x="T12" y="T13"/>
                </a:cxn>
              </a:cxnLst>
              <a:rect l="0" t="0" r="r" b="b"/>
              <a:pathLst>
                <a:path w="1498" h="1511">
                  <a:moveTo>
                    <a:pt x="1486" y="0"/>
                  </a:moveTo>
                  <a:lnTo>
                    <a:pt x="0" y="1488"/>
                  </a:lnTo>
                  <a:lnTo>
                    <a:pt x="80" y="1510"/>
                  </a:lnTo>
                  <a:lnTo>
                    <a:pt x="1497" y="91"/>
                  </a:lnTo>
                  <a:lnTo>
                    <a:pt x="1497" y="12"/>
                  </a:lnTo>
                  <a:lnTo>
                    <a:pt x="1486" y="23"/>
                  </a:lnTo>
                  <a:lnTo>
                    <a:pt x="14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6" name="Freeform 5324">
              <a:extLst>
                <a:ext uri="{FF2B5EF4-FFF2-40B4-BE49-F238E27FC236}">
                  <a16:creationId xmlns:a16="http://schemas.microsoft.com/office/drawing/2014/main" id="{20C07675-5A37-FC07-033D-EF1475C322CB}"/>
                </a:ext>
              </a:extLst>
            </p:cNvPr>
            <p:cNvSpPr>
              <a:spLocks noChangeArrowheads="1"/>
            </p:cNvSpPr>
            <p:nvPr/>
          </p:nvSpPr>
          <p:spPr bwMode="auto">
            <a:xfrm>
              <a:off x="17351934" y="7908926"/>
              <a:ext cx="539715" cy="544513"/>
            </a:xfrm>
            <a:custGeom>
              <a:avLst/>
              <a:gdLst>
                <a:gd name="T0" fmla="*/ 1486 w 1498"/>
                <a:gd name="T1" fmla="*/ 0 h 1511"/>
                <a:gd name="T2" fmla="*/ 0 w 1498"/>
                <a:gd name="T3" fmla="*/ 1488 h 1511"/>
                <a:gd name="T4" fmla="*/ 80 w 1498"/>
                <a:gd name="T5" fmla="*/ 1510 h 1511"/>
                <a:gd name="T6" fmla="*/ 1497 w 1498"/>
                <a:gd name="T7" fmla="*/ 91 h 1511"/>
                <a:gd name="T8" fmla="*/ 1497 w 1498"/>
                <a:gd name="T9" fmla="*/ 12 h 1511"/>
                <a:gd name="T10" fmla="*/ 1486 w 1498"/>
                <a:gd name="T11" fmla="*/ 23 h 1511"/>
                <a:gd name="T12" fmla="*/ 1486 w 1498"/>
                <a:gd name="T13" fmla="*/ 0 h 1511"/>
              </a:gdLst>
              <a:ahLst/>
              <a:cxnLst>
                <a:cxn ang="0">
                  <a:pos x="T0" y="T1"/>
                </a:cxn>
                <a:cxn ang="0">
                  <a:pos x="T2" y="T3"/>
                </a:cxn>
                <a:cxn ang="0">
                  <a:pos x="T4" y="T5"/>
                </a:cxn>
                <a:cxn ang="0">
                  <a:pos x="T6" y="T7"/>
                </a:cxn>
                <a:cxn ang="0">
                  <a:pos x="T8" y="T9"/>
                </a:cxn>
                <a:cxn ang="0">
                  <a:pos x="T10" y="T11"/>
                </a:cxn>
                <a:cxn ang="0">
                  <a:pos x="T12" y="T13"/>
                </a:cxn>
              </a:cxnLst>
              <a:rect l="0" t="0" r="r" b="b"/>
              <a:pathLst>
                <a:path w="1498" h="1511">
                  <a:moveTo>
                    <a:pt x="1486" y="0"/>
                  </a:moveTo>
                  <a:lnTo>
                    <a:pt x="0" y="1488"/>
                  </a:lnTo>
                  <a:lnTo>
                    <a:pt x="80" y="1510"/>
                  </a:lnTo>
                  <a:lnTo>
                    <a:pt x="1497" y="91"/>
                  </a:lnTo>
                  <a:lnTo>
                    <a:pt x="1497" y="12"/>
                  </a:lnTo>
                  <a:lnTo>
                    <a:pt x="1486" y="23"/>
                  </a:lnTo>
                  <a:lnTo>
                    <a:pt x="148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7" name="Freeform 5325">
              <a:extLst>
                <a:ext uri="{FF2B5EF4-FFF2-40B4-BE49-F238E27FC236}">
                  <a16:creationId xmlns:a16="http://schemas.microsoft.com/office/drawing/2014/main" id="{461B0BE9-27F6-5F05-2917-AA5C82A42357}"/>
                </a:ext>
              </a:extLst>
            </p:cNvPr>
            <p:cNvSpPr>
              <a:spLocks noChangeArrowheads="1"/>
            </p:cNvSpPr>
            <p:nvPr/>
          </p:nvSpPr>
          <p:spPr bwMode="auto">
            <a:xfrm>
              <a:off x="17405906" y="8461375"/>
              <a:ext cx="33335" cy="7938"/>
            </a:xfrm>
            <a:custGeom>
              <a:avLst/>
              <a:gdLst>
                <a:gd name="T0" fmla="*/ 11 w 92"/>
                <a:gd name="T1" fmla="*/ 0 h 24"/>
                <a:gd name="T2" fmla="*/ 0 w 92"/>
                <a:gd name="T3" fmla="*/ 0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8" name="Freeform 5326">
              <a:extLst>
                <a:ext uri="{FF2B5EF4-FFF2-40B4-BE49-F238E27FC236}">
                  <a16:creationId xmlns:a16="http://schemas.microsoft.com/office/drawing/2014/main" id="{53D9C010-73B8-1377-E1B1-924DBC40C768}"/>
                </a:ext>
              </a:extLst>
            </p:cNvPr>
            <p:cNvSpPr>
              <a:spLocks noChangeArrowheads="1"/>
            </p:cNvSpPr>
            <p:nvPr/>
          </p:nvSpPr>
          <p:spPr bwMode="auto">
            <a:xfrm>
              <a:off x="17405906" y="8461375"/>
              <a:ext cx="33335" cy="7938"/>
            </a:xfrm>
            <a:custGeom>
              <a:avLst/>
              <a:gdLst>
                <a:gd name="T0" fmla="*/ 11 w 92"/>
                <a:gd name="T1" fmla="*/ 0 h 24"/>
                <a:gd name="T2" fmla="*/ 0 w 92"/>
                <a:gd name="T3" fmla="*/ 0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9" name="Freeform 5327">
              <a:extLst>
                <a:ext uri="{FF2B5EF4-FFF2-40B4-BE49-F238E27FC236}">
                  <a16:creationId xmlns:a16="http://schemas.microsoft.com/office/drawing/2014/main" id="{F7F46838-5271-2ABD-0C68-AB190187E284}"/>
                </a:ext>
              </a:extLst>
            </p:cNvPr>
            <p:cNvSpPr>
              <a:spLocks noChangeArrowheads="1"/>
            </p:cNvSpPr>
            <p:nvPr/>
          </p:nvSpPr>
          <p:spPr bwMode="auto">
            <a:xfrm>
              <a:off x="17409080" y="7978775"/>
              <a:ext cx="482569" cy="490538"/>
            </a:xfrm>
            <a:custGeom>
              <a:avLst/>
              <a:gdLst>
                <a:gd name="T0" fmla="*/ 1327 w 1339"/>
                <a:gd name="T1" fmla="*/ 0 h 1364"/>
                <a:gd name="T2" fmla="*/ 0 w 1339"/>
                <a:gd name="T3" fmla="*/ 1340 h 1364"/>
                <a:gd name="T4" fmla="*/ 80 w 1339"/>
                <a:gd name="T5" fmla="*/ 1363 h 1364"/>
                <a:gd name="T6" fmla="*/ 1338 w 1339"/>
                <a:gd name="T7" fmla="*/ 102 h 1364"/>
                <a:gd name="T8" fmla="*/ 1338 w 1339"/>
                <a:gd name="T9" fmla="*/ 12 h 1364"/>
                <a:gd name="T10" fmla="*/ 1327 w 1339"/>
                <a:gd name="T11" fmla="*/ 23 h 1364"/>
                <a:gd name="T12" fmla="*/ 1327 w 1339"/>
                <a:gd name="T13" fmla="*/ 0 h 1364"/>
              </a:gdLst>
              <a:ahLst/>
              <a:cxnLst>
                <a:cxn ang="0">
                  <a:pos x="T0" y="T1"/>
                </a:cxn>
                <a:cxn ang="0">
                  <a:pos x="T2" y="T3"/>
                </a:cxn>
                <a:cxn ang="0">
                  <a:pos x="T4" y="T5"/>
                </a:cxn>
                <a:cxn ang="0">
                  <a:pos x="T6" y="T7"/>
                </a:cxn>
                <a:cxn ang="0">
                  <a:pos x="T8" y="T9"/>
                </a:cxn>
                <a:cxn ang="0">
                  <a:pos x="T10" y="T11"/>
                </a:cxn>
                <a:cxn ang="0">
                  <a:pos x="T12" y="T13"/>
                </a:cxn>
              </a:cxnLst>
              <a:rect l="0" t="0" r="r" b="b"/>
              <a:pathLst>
                <a:path w="1339" h="1364">
                  <a:moveTo>
                    <a:pt x="1327" y="0"/>
                  </a:moveTo>
                  <a:lnTo>
                    <a:pt x="0" y="1340"/>
                  </a:lnTo>
                  <a:lnTo>
                    <a:pt x="80" y="1363"/>
                  </a:lnTo>
                  <a:lnTo>
                    <a:pt x="1338" y="102"/>
                  </a:lnTo>
                  <a:lnTo>
                    <a:pt x="1338" y="12"/>
                  </a:lnTo>
                  <a:lnTo>
                    <a:pt x="1327" y="23"/>
                  </a:lnTo>
                  <a:lnTo>
                    <a:pt x="13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0" name="Freeform 5328">
              <a:extLst>
                <a:ext uri="{FF2B5EF4-FFF2-40B4-BE49-F238E27FC236}">
                  <a16:creationId xmlns:a16="http://schemas.microsoft.com/office/drawing/2014/main" id="{C43B3B8E-6335-F5D1-D733-4A3CB2A931F5}"/>
                </a:ext>
              </a:extLst>
            </p:cNvPr>
            <p:cNvSpPr>
              <a:spLocks noChangeArrowheads="1"/>
            </p:cNvSpPr>
            <p:nvPr/>
          </p:nvSpPr>
          <p:spPr bwMode="auto">
            <a:xfrm>
              <a:off x="17409080" y="7978775"/>
              <a:ext cx="482569" cy="490538"/>
            </a:xfrm>
            <a:custGeom>
              <a:avLst/>
              <a:gdLst>
                <a:gd name="T0" fmla="*/ 1327 w 1339"/>
                <a:gd name="T1" fmla="*/ 0 h 1364"/>
                <a:gd name="T2" fmla="*/ 0 w 1339"/>
                <a:gd name="T3" fmla="*/ 1340 h 1364"/>
                <a:gd name="T4" fmla="*/ 80 w 1339"/>
                <a:gd name="T5" fmla="*/ 1363 h 1364"/>
                <a:gd name="T6" fmla="*/ 1338 w 1339"/>
                <a:gd name="T7" fmla="*/ 102 h 1364"/>
                <a:gd name="T8" fmla="*/ 1338 w 1339"/>
                <a:gd name="T9" fmla="*/ 12 h 1364"/>
                <a:gd name="T10" fmla="*/ 1327 w 1339"/>
                <a:gd name="T11" fmla="*/ 23 h 1364"/>
                <a:gd name="T12" fmla="*/ 1327 w 1339"/>
                <a:gd name="T13" fmla="*/ 0 h 1364"/>
              </a:gdLst>
              <a:ahLst/>
              <a:cxnLst>
                <a:cxn ang="0">
                  <a:pos x="T0" y="T1"/>
                </a:cxn>
                <a:cxn ang="0">
                  <a:pos x="T2" y="T3"/>
                </a:cxn>
                <a:cxn ang="0">
                  <a:pos x="T4" y="T5"/>
                </a:cxn>
                <a:cxn ang="0">
                  <a:pos x="T6" y="T7"/>
                </a:cxn>
                <a:cxn ang="0">
                  <a:pos x="T8" y="T9"/>
                </a:cxn>
                <a:cxn ang="0">
                  <a:pos x="T10" y="T11"/>
                </a:cxn>
                <a:cxn ang="0">
                  <a:pos x="T12" y="T13"/>
                </a:cxn>
              </a:cxnLst>
              <a:rect l="0" t="0" r="r" b="b"/>
              <a:pathLst>
                <a:path w="1339" h="1364">
                  <a:moveTo>
                    <a:pt x="1327" y="0"/>
                  </a:moveTo>
                  <a:lnTo>
                    <a:pt x="0" y="1340"/>
                  </a:lnTo>
                  <a:lnTo>
                    <a:pt x="80" y="1363"/>
                  </a:lnTo>
                  <a:lnTo>
                    <a:pt x="1338" y="102"/>
                  </a:lnTo>
                  <a:lnTo>
                    <a:pt x="1338" y="12"/>
                  </a:lnTo>
                  <a:lnTo>
                    <a:pt x="1327" y="23"/>
                  </a:lnTo>
                  <a:lnTo>
                    <a:pt x="132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1" name="Freeform 5329">
              <a:extLst>
                <a:ext uri="{FF2B5EF4-FFF2-40B4-BE49-F238E27FC236}">
                  <a16:creationId xmlns:a16="http://schemas.microsoft.com/office/drawing/2014/main" id="{3A3D39D4-89CD-E728-11A5-1F4C4EB518F1}"/>
                </a:ext>
              </a:extLst>
            </p:cNvPr>
            <p:cNvSpPr>
              <a:spLocks noChangeArrowheads="1"/>
            </p:cNvSpPr>
            <p:nvPr/>
          </p:nvSpPr>
          <p:spPr bwMode="auto">
            <a:xfrm>
              <a:off x="17463052" y="847725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2" name="Freeform 5330">
              <a:extLst>
                <a:ext uri="{FF2B5EF4-FFF2-40B4-BE49-F238E27FC236}">
                  <a16:creationId xmlns:a16="http://schemas.microsoft.com/office/drawing/2014/main" id="{28E96D2C-8EBE-5ABD-4DB5-823C4212DAEE}"/>
                </a:ext>
              </a:extLst>
            </p:cNvPr>
            <p:cNvSpPr>
              <a:spLocks noChangeArrowheads="1"/>
            </p:cNvSpPr>
            <p:nvPr/>
          </p:nvSpPr>
          <p:spPr bwMode="auto">
            <a:xfrm>
              <a:off x="17463052" y="847725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3" name="Freeform 5331">
              <a:extLst>
                <a:ext uri="{FF2B5EF4-FFF2-40B4-BE49-F238E27FC236}">
                  <a16:creationId xmlns:a16="http://schemas.microsoft.com/office/drawing/2014/main" id="{DA9E4CCB-F64B-8DB6-86E4-424DDE283136}"/>
                </a:ext>
              </a:extLst>
            </p:cNvPr>
            <p:cNvSpPr>
              <a:spLocks noChangeArrowheads="1"/>
            </p:cNvSpPr>
            <p:nvPr/>
          </p:nvSpPr>
          <p:spPr bwMode="auto">
            <a:xfrm>
              <a:off x="17463052" y="8048625"/>
              <a:ext cx="428597" cy="438150"/>
            </a:xfrm>
            <a:custGeom>
              <a:avLst/>
              <a:gdLst>
                <a:gd name="T0" fmla="*/ 1179 w 1191"/>
                <a:gd name="T1" fmla="*/ 0 h 1216"/>
                <a:gd name="T2" fmla="*/ 0 w 1191"/>
                <a:gd name="T3" fmla="*/ 1192 h 1216"/>
                <a:gd name="T4" fmla="*/ 79 w 1191"/>
                <a:gd name="T5" fmla="*/ 1215 h 1216"/>
                <a:gd name="T6" fmla="*/ 1190 w 1191"/>
                <a:gd name="T7" fmla="*/ 103 h 1216"/>
                <a:gd name="T8" fmla="*/ 1190 w 1191"/>
                <a:gd name="T9" fmla="*/ 23 h 1216"/>
                <a:gd name="T10" fmla="*/ 1179 w 1191"/>
                <a:gd name="T11" fmla="*/ 23 h 1216"/>
                <a:gd name="T12" fmla="*/ 1179 w 1191"/>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191" h="1216">
                  <a:moveTo>
                    <a:pt x="1179" y="0"/>
                  </a:moveTo>
                  <a:lnTo>
                    <a:pt x="0" y="1192"/>
                  </a:lnTo>
                  <a:lnTo>
                    <a:pt x="79" y="1215"/>
                  </a:lnTo>
                  <a:lnTo>
                    <a:pt x="1190" y="103"/>
                  </a:lnTo>
                  <a:lnTo>
                    <a:pt x="1190" y="23"/>
                  </a:lnTo>
                  <a:lnTo>
                    <a:pt x="1179" y="23"/>
                  </a:lnTo>
                  <a:lnTo>
                    <a:pt x="117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4" name="Freeform 5332">
              <a:extLst>
                <a:ext uri="{FF2B5EF4-FFF2-40B4-BE49-F238E27FC236}">
                  <a16:creationId xmlns:a16="http://schemas.microsoft.com/office/drawing/2014/main" id="{DF6FEDE9-0053-E34D-74B5-9C58142F634C}"/>
                </a:ext>
              </a:extLst>
            </p:cNvPr>
            <p:cNvSpPr>
              <a:spLocks noChangeArrowheads="1"/>
            </p:cNvSpPr>
            <p:nvPr/>
          </p:nvSpPr>
          <p:spPr bwMode="auto">
            <a:xfrm>
              <a:off x="17463052" y="8048625"/>
              <a:ext cx="428597" cy="438150"/>
            </a:xfrm>
            <a:custGeom>
              <a:avLst/>
              <a:gdLst>
                <a:gd name="T0" fmla="*/ 1179 w 1191"/>
                <a:gd name="T1" fmla="*/ 0 h 1216"/>
                <a:gd name="T2" fmla="*/ 0 w 1191"/>
                <a:gd name="T3" fmla="*/ 1192 h 1216"/>
                <a:gd name="T4" fmla="*/ 79 w 1191"/>
                <a:gd name="T5" fmla="*/ 1215 h 1216"/>
                <a:gd name="T6" fmla="*/ 1190 w 1191"/>
                <a:gd name="T7" fmla="*/ 103 h 1216"/>
                <a:gd name="T8" fmla="*/ 1190 w 1191"/>
                <a:gd name="T9" fmla="*/ 23 h 1216"/>
                <a:gd name="T10" fmla="*/ 1179 w 1191"/>
                <a:gd name="T11" fmla="*/ 23 h 1216"/>
                <a:gd name="T12" fmla="*/ 1179 w 1191"/>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191" h="1216">
                  <a:moveTo>
                    <a:pt x="1179" y="0"/>
                  </a:moveTo>
                  <a:lnTo>
                    <a:pt x="0" y="1192"/>
                  </a:lnTo>
                  <a:lnTo>
                    <a:pt x="79" y="1215"/>
                  </a:lnTo>
                  <a:lnTo>
                    <a:pt x="1190" y="103"/>
                  </a:lnTo>
                  <a:lnTo>
                    <a:pt x="1190" y="23"/>
                  </a:lnTo>
                  <a:lnTo>
                    <a:pt x="1179" y="23"/>
                  </a:lnTo>
                  <a:lnTo>
                    <a:pt x="117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5" name="Freeform 5333">
              <a:extLst>
                <a:ext uri="{FF2B5EF4-FFF2-40B4-BE49-F238E27FC236}">
                  <a16:creationId xmlns:a16="http://schemas.microsoft.com/office/drawing/2014/main" id="{32FCF6FD-1FCA-B93C-FB7B-CEC6CCF80311}"/>
                </a:ext>
              </a:extLst>
            </p:cNvPr>
            <p:cNvSpPr>
              <a:spLocks noChangeArrowheads="1"/>
            </p:cNvSpPr>
            <p:nvPr/>
          </p:nvSpPr>
          <p:spPr bwMode="auto">
            <a:xfrm>
              <a:off x="17515436" y="8489950"/>
              <a:ext cx="28573" cy="12700"/>
            </a:xfrm>
            <a:custGeom>
              <a:avLst/>
              <a:gdLst>
                <a:gd name="T0" fmla="*/ 0 w 81"/>
                <a:gd name="T1" fmla="*/ 0 h 35"/>
                <a:gd name="T2" fmla="*/ 0 w 81"/>
                <a:gd name="T3" fmla="*/ 12 h 35"/>
                <a:gd name="T4" fmla="*/ 80 w 81"/>
                <a:gd name="T5" fmla="*/ 34 h 35"/>
                <a:gd name="T6" fmla="*/ 80 w 81"/>
                <a:gd name="T7" fmla="*/ 23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12"/>
                  </a:lnTo>
                  <a:lnTo>
                    <a:pt x="80" y="34"/>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6" name="Freeform 5334">
              <a:extLst>
                <a:ext uri="{FF2B5EF4-FFF2-40B4-BE49-F238E27FC236}">
                  <a16:creationId xmlns:a16="http://schemas.microsoft.com/office/drawing/2014/main" id="{131E8560-41A2-214F-7C28-79908CD5EA75}"/>
                </a:ext>
              </a:extLst>
            </p:cNvPr>
            <p:cNvSpPr>
              <a:spLocks noChangeArrowheads="1"/>
            </p:cNvSpPr>
            <p:nvPr/>
          </p:nvSpPr>
          <p:spPr bwMode="auto">
            <a:xfrm>
              <a:off x="17515436" y="8489950"/>
              <a:ext cx="28573" cy="12700"/>
            </a:xfrm>
            <a:custGeom>
              <a:avLst/>
              <a:gdLst>
                <a:gd name="T0" fmla="*/ 0 w 81"/>
                <a:gd name="T1" fmla="*/ 0 h 35"/>
                <a:gd name="T2" fmla="*/ 0 w 81"/>
                <a:gd name="T3" fmla="*/ 12 h 35"/>
                <a:gd name="T4" fmla="*/ 80 w 81"/>
                <a:gd name="T5" fmla="*/ 34 h 35"/>
                <a:gd name="T6" fmla="*/ 80 w 81"/>
                <a:gd name="T7" fmla="*/ 23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12"/>
                  </a:lnTo>
                  <a:lnTo>
                    <a:pt x="80" y="34"/>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7" name="Freeform 5335">
              <a:extLst>
                <a:ext uri="{FF2B5EF4-FFF2-40B4-BE49-F238E27FC236}">
                  <a16:creationId xmlns:a16="http://schemas.microsoft.com/office/drawing/2014/main" id="{2AD7791D-8F2F-B2D5-EA39-F07AA9D7FB38}"/>
                </a:ext>
              </a:extLst>
            </p:cNvPr>
            <p:cNvSpPr>
              <a:spLocks noChangeArrowheads="1"/>
            </p:cNvSpPr>
            <p:nvPr/>
          </p:nvSpPr>
          <p:spPr bwMode="auto">
            <a:xfrm>
              <a:off x="17515436" y="8116888"/>
              <a:ext cx="376213" cy="381000"/>
            </a:xfrm>
            <a:custGeom>
              <a:avLst/>
              <a:gdLst>
                <a:gd name="T0" fmla="*/ 1032 w 1044"/>
                <a:gd name="T1" fmla="*/ 0 h 1057"/>
                <a:gd name="T2" fmla="*/ 0 w 1044"/>
                <a:gd name="T3" fmla="*/ 1033 h 1057"/>
                <a:gd name="T4" fmla="*/ 80 w 1044"/>
                <a:gd name="T5" fmla="*/ 1056 h 1057"/>
                <a:gd name="T6" fmla="*/ 1043 w 1044"/>
                <a:gd name="T7" fmla="*/ 103 h 1057"/>
                <a:gd name="T8" fmla="*/ 1043 w 1044"/>
                <a:gd name="T9" fmla="*/ 23 h 1057"/>
                <a:gd name="T10" fmla="*/ 1032 w 1044"/>
                <a:gd name="T11" fmla="*/ 23 h 1057"/>
                <a:gd name="T12" fmla="*/ 1032 w 1044"/>
                <a:gd name="T13" fmla="*/ 0 h 1057"/>
              </a:gdLst>
              <a:ahLst/>
              <a:cxnLst>
                <a:cxn ang="0">
                  <a:pos x="T0" y="T1"/>
                </a:cxn>
                <a:cxn ang="0">
                  <a:pos x="T2" y="T3"/>
                </a:cxn>
                <a:cxn ang="0">
                  <a:pos x="T4" y="T5"/>
                </a:cxn>
                <a:cxn ang="0">
                  <a:pos x="T6" y="T7"/>
                </a:cxn>
                <a:cxn ang="0">
                  <a:pos x="T8" y="T9"/>
                </a:cxn>
                <a:cxn ang="0">
                  <a:pos x="T10" y="T11"/>
                </a:cxn>
                <a:cxn ang="0">
                  <a:pos x="T12" y="T13"/>
                </a:cxn>
              </a:cxnLst>
              <a:rect l="0" t="0" r="r" b="b"/>
              <a:pathLst>
                <a:path w="1044" h="1057">
                  <a:moveTo>
                    <a:pt x="1032" y="0"/>
                  </a:moveTo>
                  <a:lnTo>
                    <a:pt x="0" y="1033"/>
                  </a:lnTo>
                  <a:lnTo>
                    <a:pt x="80" y="1056"/>
                  </a:lnTo>
                  <a:lnTo>
                    <a:pt x="1043" y="103"/>
                  </a:lnTo>
                  <a:lnTo>
                    <a:pt x="1043" y="23"/>
                  </a:lnTo>
                  <a:lnTo>
                    <a:pt x="1032" y="23"/>
                  </a:lnTo>
                  <a:lnTo>
                    <a:pt x="103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8" name="Freeform 5336">
              <a:extLst>
                <a:ext uri="{FF2B5EF4-FFF2-40B4-BE49-F238E27FC236}">
                  <a16:creationId xmlns:a16="http://schemas.microsoft.com/office/drawing/2014/main" id="{CC2502F2-3A9C-05FC-C8B6-F176EC805CEE}"/>
                </a:ext>
              </a:extLst>
            </p:cNvPr>
            <p:cNvSpPr>
              <a:spLocks noChangeArrowheads="1"/>
            </p:cNvSpPr>
            <p:nvPr/>
          </p:nvSpPr>
          <p:spPr bwMode="auto">
            <a:xfrm>
              <a:off x="17515436" y="8116888"/>
              <a:ext cx="376213" cy="381000"/>
            </a:xfrm>
            <a:custGeom>
              <a:avLst/>
              <a:gdLst>
                <a:gd name="T0" fmla="*/ 1032 w 1044"/>
                <a:gd name="T1" fmla="*/ 0 h 1057"/>
                <a:gd name="T2" fmla="*/ 0 w 1044"/>
                <a:gd name="T3" fmla="*/ 1033 h 1057"/>
                <a:gd name="T4" fmla="*/ 80 w 1044"/>
                <a:gd name="T5" fmla="*/ 1056 h 1057"/>
                <a:gd name="T6" fmla="*/ 1043 w 1044"/>
                <a:gd name="T7" fmla="*/ 103 h 1057"/>
                <a:gd name="T8" fmla="*/ 1043 w 1044"/>
                <a:gd name="T9" fmla="*/ 23 h 1057"/>
                <a:gd name="T10" fmla="*/ 1032 w 1044"/>
                <a:gd name="T11" fmla="*/ 23 h 1057"/>
                <a:gd name="T12" fmla="*/ 1032 w 1044"/>
                <a:gd name="T13" fmla="*/ 0 h 1057"/>
              </a:gdLst>
              <a:ahLst/>
              <a:cxnLst>
                <a:cxn ang="0">
                  <a:pos x="T0" y="T1"/>
                </a:cxn>
                <a:cxn ang="0">
                  <a:pos x="T2" y="T3"/>
                </a:cxn>
                <a:cxn ang="0">
                  <a:pos x="T4" y="T5"/>
                </a:cxn>
                <a:cxn ang="0">
                  <a:pos x="T6" y="T7"/>
                </a:cxn>
                <a:cxn ang="0">
                  <a:pos x="T8" y="T9"/>
                </a:cxn>
                <a:cxn ang="0">
                  <a:pos x="T10" y="T11"/>
                </a:cxn>
                <a:cxn ang="0">
                  <a:pos x="T12" y="T13"/>
                </a:cxn>
              </a:cxnLst>
              <a:rect l="0" t="0" r="r" b="b"/>
              <a:pathLst>
                <a:path w="1044" h="1057">
                  <a:moveTo>
                    <a:pt x="1032" y="0"/>
                  </a:moveTo>
                  <a:lnTo>
                    <a:pt x="0" y="1033"/>
                  </a:lnTo>
                  <a:lnTo>
                    <a:pt x="80" y="1056"/>
                  </a:lnTo>
                  <a:lnTo>
                    <a:pt x="1043" y="103"/>
                  </a:lnTo>
                  <a:lnTo>
                    <a:pt x="1043" y="23"/>
                  </a:lnTo>
                  <a:lnTo>
                    <a:pt x="1032" y="23"/>
                  </a:lnTo>
                  <a:lnTo>
                    <a:pt x="103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9" name="Freeform 5337">
              <a:extLst>
                <a:ext uri="{FF2B5EF4-FFF2-40B4-BE49-F238E27FC236}">
                  <a16:creationId xmlns:a16="http://schemas.microsoft.com/office/drawing/2014/main" id="{3042C3D1-7501-8A17-675F-76FF10E71E08}"/>
                </a:ext>
              </a:extLst>
            </p:cNvPr>
            <p:cNvSpPr>
              <a:spLocks noChangeArrowheads="1"/>
            </p:cNvSpPr>
            <p:nvPr/>
          </p:nvSpPr>
          <p:spPr bwMode="auto">
            <a:xfrm>
              <a:off x="17569407" y="8505825"/>
              <a:ext cx="33336" cy="7938"/>
            </a:xfrm>
            <a:custGeom>
              <a:avLst/>
              <a:gdLst>
                <a:gd name="T0" fmla="*/ 11 w 92"/>
                <a:gd name="T1" fmla="*/ 0 h 24"/>
                <a:gd name="T2" fmla="*/ 0 w 92"/>
                <a:gd name="T3" fmla="*/ 11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11"/>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0" name="Freeform 5338">
              <a:extLst>
                <a:ext uri="{FF2B5EF4-FFF2-40B4-BE49-F238E27FC236}">
                  <a16:creationId xmlns:a16="http://schemas.microsoft.com/office/drawing/2014/main" id="{D8848F52-9F0C-7803-7788-CD146C13B1FD}"/>
                </a:ext>
              </a:extLst>
            </p:cNvPr>
            <p:cNvSpPr>
              <a:spLocks noChangeArrowheads="1"/>
            </p:cNvSpPr>
            <p:nvPr/>
          </p:nvSpPr>
          <p:spPr bwMode="auto">
            <a:xfrm>
              <a:off x="17569407" y="8505825"/>
              <a:ext cx="33336" cy="7938"/>
            </a:xfrm>
            <a:custGeom>
              <a:avLst/>
              <a:gdLst>
                <a:gd name="T0" fmla="*/ 11 w 92"/>
                <a:gd name="T1" fmla="*/ 0 h 24"/>
                <a:gd name="T2" fmla="*/ 0 w 92"/>
                <a:gd name="T3" fmla="*/ 11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11"/>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 name="Freeform 5339">
              <a:extLst>
                <a:ext uri="{FF2B5EF4-FFF2-40B4-BE49-F238E27FC236}">
                  <a16:creationId xmlns:a16="http://schemas.microsoft.com/office/drawing/2014/main" id="{7EF37747-493B-4951-A565-9AC4398CE125}"/>
                </a:ext>
              </a:extLst>
            </p:cNvPr>
            <p:cNvSpPr>
              <a:spLocks noChangeArrowheads="1"/>
            </p:cNvSpPr>
            <p:nvPr/>
          </p:nvSpPr>
          <p:spPr bwMode="auto">
            <a:xfrm>
              <a:off x="17572582" y="8191500"/>
              <a:ext cx="319067" cy="323850"/>
            </a:xfrm>
            <a:custGeom>
              <a:avLst/>
              <a:gdLst>
                <a:gd name="T0" fmla="*/ 873 w 885"/>
                <a:gd name="T1" fmla="*/ 0 h 898"/>
                <a:gd name="T2" fmla="*/ 0 w 885"/>
                <a:gd name="T3" fmla="*/ 874 h 898"/>
                <a:gd name="T4" fmla="*/ 80 w 885"/>
                <a:gd name="T5" fmla="*/ 897 h 898"/>
                <a:gd name="T6" fmla="*/ 884 w 885"/>
                <a:gd name="T7" fmla="*/ 90 h 898"/>
                <a:gd name="T8" fmla="*/ 884 w 885"/>
                <a:gd name="T9" fmla="*/ 11 h 898"/>
                <a:gd name="T10" fmla="*/ 873 w 885"/>
                <a:gd name="T11" fmla="*/ 11 h 898"/>
                <a:gd name="T12" fmla="*/ 873 w 885"/>
                <a:gd name="T13" fmla="*/ 0 h 898"/>
              </a:gdLst>
              <a:ahLst/>
              <a:cxnLst>
                <a:cxn ang="0">
                  <a:pos x="T0" y="T1"/>
                </a:cxn>
                <a:cxn ang="0">
                  <a:pos x="T2" y="T3"/>
                </a:cxn>
                <a:cxn ang="0">
                  <a:pos x="T4" y="T5"/>
                </a:cxn>
                <a:cxn ang="0">
                  <a:pos x="T6" y="T7"/>
                </a:cxn>
                <a:cxn ang="0">
                  <a:pos x="T8" y="T9"/>
                </a:cxn>
                <a:cxn ang="0">
                  <a:pos x="T10" y="T11"/>
                </a:cxn>
                <a:cxn ang="0">
                  <a:pos x="T12" y="T13"/>
                </a:cxn>
              </a:cxnLst>
              <a:rect l="0" t="0" r="r" b="b"/>
              <a:pathLst>
                <a:path w="885" h="898">
                  <a:moveTo>
                    <a:pt x="873" y="0"/>
                  </a:moveTo>
                  <a:lnTo>
                    <a:pt x="0" y="874"/>
                  </a:lnTo>
                  <a:lnTo>
                    <a:pt x="80" y="897"/>
                  </a:lnTo>
                  <a:lnTo>
                    <a:pt x="884" y="90"/>
                  </a:lnTo>
                  <a:lnTo>
                    <a:pt x="884" y="11"/>
                  </a:lnTo>
                  <a:lnTo>
                    <a:pt x="873" y="11"/>
                  </a:lnTo>
                  <a:lnTo>
                    <a:pt x="8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2" name="Freeform 5340">
              <a:extLst>
                <a:ext uri="{FF2B5EF4-FFF2-40B4-BE49-F238E27FC236}">
                  <a16:creationId xmlns:a16="http://schemas.microsoft.com/office/drawing/2014/main" id="{DE4BE923-C896-0B72-7A1E-B6FB1EE26FFC}"/>
                </a:ext>
              </a:extLst>
            </p:cNvPr>
            <p:cNvSpPr>
              <a:spLocks noChangeArrowheads="1"/>
            </p:cNvSpPr>
            <p:nvPr/>
          </p:nvSpPr>
          <p:spPr bwMode="auto">
            <a:xfrm>
              <a:off x="17572582" y="8191500"/>
              <a:ext cx="319067" cy="323850"/>
            </a:xfrm>
            <a:custGeom>
              <a:avLst/>
              <a:gdLst>
                <a:gd name="T0" fmla="*/ 873 w 885"/>
                <a:gd name="T1" fmla="*/ 0 h 898"/>
                <a:gd name="T2" fmla="*/ 0 w 885"/>
                <a:gd name="T3" fmla="*/ 874 h 898"/>
                <a:gd name="T4" fmla="*/ 80 w 885"/>
                <a:gd name="T5" fmla="*/ 897 h 898"/>
                <a:gd name="T6" fmla="*/ 884 w 885"/>
                <a:gd name="T7" fmla="*/ 90 h 898"/>
                <a:gd name="T8" fmla="*/ 884 w 885"/>
                <a:gd name="T9" fmla="*/ 11 h 898"/>
                <a:gd name="T10" fmla="*/ 873 w 885"/>
                <a:gd name="T11" fmla="*/ 11 h 898"/>
                <a:gd name="T12" fmla="*/ 873 w 885"/>
                <a:gd name="T13" fmla="*/ 0 h 898"/>
              </a:gdLst>
              <a:ahLst/>
              <a:cxnLst>
                <a:cxn ang="0">
                  <a:pos x="T0" y="T1"/>
                </a:cxn>
                <a:cxn ang="0">
                  <a:pos x="T2" y="T3"/>
                </a:cxn>
                <a:cxn ang="0">
                  <a:pos x="T4" y="T5"/>
                </a:cxn>
                <a:cxn ang="0">
                  <a:pos x="T6" y="T7"/>
                </a:cxn>
                <a:cxn ang="0">
                  <a:pos x="T8" y="T9"/>
                </a:cxn>
                <a:cxn ang="0">
                  <a:pos x="T10" y="T11"/>
                </a:cxn>
                <a:cxn ang="0">
                  <a:pos x="T12" y="T13"/>
                </a:cxn>
              </a:cxnLst>
              <a:rect l="0" t="0" r="r" b="b"/>
              <a:pathLst>
                <a:path w="885" h="898">
                  <a:moveTo>
                    <a:pt x="873" y="0"/>
                  </a:moveTo>
                  <a:lnTo>
                    <a:pt x="0" y="874"/>
                  </a:lnTo>
                  <a:lnTo>
                    <a:pt x="80" y="897"/>
                  </a:lnTo>
                  <a:lnTo>
                    <a:pt x="884" y="90"/>
                  </a:lnTo>
                  <a:lnTo>
                    <a:pt x="884" y="11"/>
                  </a:lnTo>
                  <a:lnTo>
                    <a:pt x="873" y="11"/>
                  </a:lnTo>
                  <a:lnTo>
                    <a:pt x="87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3" name="Freeform 5341">
              <a:extLst>
                <a:ext uri="{FF2B5EF4-FFF2-40B4-BE49-F238E27FC236}">
                  <a16:creationId xmlns:a16="http://schemas.microsoft.com/office/drawing/2014/main" id="{B078E39A-8389-584F-2D17-4DC9C9A92529}"/>
                </a:ext>
              </a:extLst>
            </p:cNvPr>
            <p:cNvSpPr>
              <a:spLocks noChangeArrowheads="1"/>
            </p:cNvSpPr>
            <p:nvPr/>
          </p:nvSpPr>
          <p:spPr bwMode="auto">
            <a:xfrm>
              <a:off x="17626554" y="852170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4" name="Freeform 5342">
              <a:extLst>
                <a:ext uri="{FF2B5EF4-FFF2-40B4-BE49-F238E27FC236}">
                  <a16:creationId xmlns:a16="http://schemas.microsoft.com/office/drawing/2014/main" id="{B1728429-1BC9-FFE5-748C-5FD4B069EDA1}"/>
                </a:ext>
              </a:extLst>
            </p:cNvPr>
            <p:cNvSpPr>
              <a:spLocks noChangeArrowheads="1"/>
            </p:cNvSpPr>
            <p:nvPr/>
          </p:nvSpPr>
          <p:spPr bwMode="auto">
            <a:xfrm>
              <a:off x="17626554" y="8521700"/>
              <a:ext cx="28573" cy="7938"/>
            </a:xfrm>
            <a:custGeom>
              <a:avLst/>
              <a:gdLst>
                <a:gd name="T0" fmla="*/ 0 w 80"/>
                <a:gd name="T1" fmla="*/ 0 h 24"/>
                <a:gd name="T2" fmla="*/ 0 w 80"/>
                <a:gd name="T3" fmla="*/ 0 h 24"/>
                <a:gd name="T4" fmla="*/ 79 w 80"/>
                <a:gd name="T5" fmla="*/ 23 h 24"/>
                <a:gd name="T6" fmla="*/ 79 w 80"/>
                <a:gd name="T7" fmla="*/ 23 h 24"/>
                <a:gd name="T8" fmla="*/ 0 w 80"/>
                <a:gd name="T9" fmla="*/ 0 h 24"/>
              </a:gdLst>
              <a:ahLst/>
              <a:cxnLst>
                <a:cxn ang="0">
                  <a:pos x="T0" y="T1"/>
                </a:cxn>
                <a:cxn ang="0">
                  <a:pos x="T2" y="T3"/>
                </a:cxn>
                <a:cxn ang="0">
                  <a:pos x="T4" y="T5"/>
                </a:cxn>
                <a:cxn ang="0">
                  <a:pos x="T6" y="T7"/>
                </a:cxn>
                <a:cxn ang="0">
                  <a:pos x="T8" y="T9"/>
                </a:cxn>
              </a:cxnLst>
              <a:rect l="0" t="0" r="r" b="b"/>
              <a:pathLst>
                <a:path w="80" h="24">
                  <a:moveTo>
                    <a:pt x="0" y="0"/>
                  </a:moveTo>
                  <a:lnTo>
                    <a:pt x="0" y="0"/>
                  </a:lnTo>
                  <a:lnTo>
                    <a:pt x="79" y="23"/>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5" name="Freeform 5343">
              <a:extLst>
                <a:ext uri="{FF2B5EF4-FFF2-40B4-BE49-F238E27FC236}">
                  <a16:creationId xmlns:a16="http://schemas.microsoft.com/office/drawing/2014/main" id="{25574C0D-4E1C-B916-1756-4829091CC914}"/>
                </a:ext>
              </a:extLst>
            </p:cNvPr>
            <p:cNvSpPr>
              <a:spLocks noChangeArrowheads="1"/>
            </p:cNvSpPr>
            <p:nvPr/>
          </p:nvSpPr>
          <p:spPr bwMode="auto">
            <a:xfrm>
              <a:off x="17626554" y="8259764"/>
              <a:ext cx="265096" cy="269875"/>
            </a:xfrm>
            <a:custGeom>
              <a:avLst/>
              <a:gdLst>
                <a:gd name="T0" fmla="*/ 725 w 737"/>
                <a:gd name="T1" fmla="*/ 0 h 751"/>
                <a:gd name="T2" fmla="*/ 0 w 737"/>
                <a:gd name="T3" fmla="*/ 727 h 751"/>
                <a:gd name="T4" fmla="*/ 79 w 737"/>
                <a:gd name="T5" fmla="*/ 750 h 751"/>
                <a:gd name="T6" fmla="*/ 736 w 737"/>
                <a:gd name="T7" fmla="*/ 91 h 751"/>
                <a:gd name="T8" fmla="*/ 736 w 737"/>
                <a:gd name="T9" fmla="*/ 12 h 751"/>
                <a:gd name="T10" fmla="*/ 725 w 737"/>
                <a:gd name="T11" fmla="*/ 12 h 751"/>
                <a:gd name="T12" fmla="*/ 725 w 737"/>
                <a:gd name="T13" fmla="*/ 0 h 751"/>
              </a:gdLst>
              <a:ahLst/>
              <a:cxnLst>
                <a:cxn ang="0">
                  <a:pos x="T0" y="T1"/>
                </a:cxn>
                <a:cxn ang="0">
                  <a:pos x="T2" y="T3"/>
                </a:cxn>
                <a:cxn ang="0">
                  <a:pos x="T4" y="T5"/>
                </a:cxn>
                <a:cxn ang="0">
                  <a:pos x="T6" y="T7"/>
                </a:cxn>
                <a:cxn ang="0">
                  <a:pos x="T8" y="T9"/>
                </a:cxn>
                <a:cxn ang="0">
                  <a:pos x="T10" y="T11"/>
                </a:cxn>
                <a:cxn ang="0">
                  <a:pos x="T12" y="T13"/>
                </a:cxn>
              </a:cxnLst>
              <a:rect l="0" t="0" r="r" b="b"/>
              <a:pathLst>
                <a:path w="737" h="751">
                  <a:moveTo>
                    <a:pt x="725" y="0"/>
                  </a:moveTo>
                  <a:lnTo>
                    <a:pt x="0" y="727"/>
                  </a:lnTo>
                  <a:lnTo>
                    <a:pt x="79" y="750"/>
                  </a:lnTo>
                  <a:lnTo>
                    <a:pt x="736" y="91"/>
                  </a:lnTo>
                  <a:lnTo>
                    <a:pt x="736" y="12"/>
                  </a:lnTo>
                  <a:lnTo>
                    <a:pt x="725" y="12"/>
                  </a:lnTo>
                  <a:lnTo>
                    <a:pt x="72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6" name="Freeform 5344">
              <a:extLst>
                <a:ext uri="{FF2B5EF4-FFF2-40B4-BE49-F238E27FC236}">
                  <a16:creationId xmlns:a16="http://schemas.microsoft.com/office/drawing/2014/main" id="{CFBAEC32-8773-7809-224A-2E10821B109E}"/>
                </a:ext>
              </a:extLst>
            </p:cNvPr>
            <p:cNvSpPr>
              <a:spLocks noChangeArrowheads="1"/>
            </p:cNvSpPr>
            <p:nvPr/>
          </p:nvSpPr>
          <p:spPr bwMode="auto">
            <a:xfrm>
              <a:off x="17626554" y="8259764"/>
              <a:ext cx="265096" cy="269875"/>
            </a:xfrm>
            <a:custGeom>
              <a:avLst/>
              <a:gdLst>
                <a:gd name="T0" fmla="*/ 725 w 737"/>
                <a:gd name="T1" fmla="*/ 0 h 751"/>
                <a:gd name="T2" fmla="*/ 0 w 737"/>
                <a:gd name="T3" fmla="*/ 727 h 751"/>
                <a:gd name="T4" fmla="*/ 79 w 737"/>
                <a:gd name="T5" fmla="*/ 750 h 751"/>
                <a:gd name="T6" fmla="*/ 736 w 737"/>
                <a:gd name="T7" fmla="*/ 91 h 751"/>
                <a:gd name="T8" fmla="*/ 736 w 737"/>
                <a:gd name="T9" fmla="*/ 12 h 751"/>
                <a:gd name="T10" fmla="*/ 725 w 737"/>
                <a:gd name="T11" fmla="*/ 12 h 751"/>
                <a:gd name="T12" fmla="*/ 725 w 737"/>
                <a:gd name="T13" fmla="*/ 0 h 751"/>
              </a:gdLst>
              <a:ahLst/>
              <a:cxnLst>
                <a:cxn ang="0">
                  <a:pos x="T0" y="T1"/>
                </a:cxn>
                <a:cxn ang="0">
                  <a:pos x="T2" y="T3"/>
                </a:cxn>
                <a:cxn ang="0">
                  <a:pos x="T4" y="T5"/>
                </a:cxn>
                <a:cxn ang="0">
                  <a:pos x="T6" y="T7"/>
                </a:cxn>
                <a:cxn ang="0">
                  <a:pos x="T8" y="T9"/>
                </a:cxn>
                <a:cxn ang="0">
                  <a:pos x="T10" y="T11"/>
                </a:cxn>
                <a:cxn ang="0">
                  <a:pos x="T12" y="T13"/>
                </a:cxn>
              </a:cxnLst>
              <a:rect l="0" t="0" r="r" b="b"/>
              <a:pathLst>
                <a:path w="737" h="751">
                  <a:moveTo>
                    <a:pt x="725" y="0"/>
                  </a:moveTo>
                  <a:lnTo>
                    <a:pt x="0" y="727"/>
                  </a:lnTo>
                  <a:lnTo>
                    <a:pt x="79" y="750"/>
                  </a:lnTo>
                  <a:lnTo>
                    <a:pt x="736" y="91"/>
                  </a:lnTo>
                  <a:lnTo>
                    <a:pt x="736" y="12"/>
                  </a:lnTo>
                  <a:lnTo>
                    <a:pt x="725" y="12"/>
                  </a:lnTo>
                  <a:lnTo>
                    <a:pt x="72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7" name="Freeform 5345">
              <a:extLst>
                <a:ext uri="{FF2B5EF4-FFF2-40B4-BE49-F238E27FC236}">
                  <a16:creationId xmlns:a16="http://schemas.microsoft.com/office/drawing/2014/main" id="{CAC80D08-6E39-8CBF-FB42-3ADD0B4CD0FE}"/>
                </a:ext>
              </a:extLst>
            </p:cNvPr>
            <p:cNvSpPr>
              <a:spLocks noChangeArrowheads="1"/>
            </p:cNvSpPr>
            <p:nvPr/>
          </p:nvSpPr>
          <p:spPr bwMode="auto">
            <a:xfrm>
              <a:off x="17678938" y="8539164"/>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8" name="Freeform 5346">
              <a:extLst>
                <a:ext uri="{FF2B5EF4-FFF2-40B4-BE49-F238E27FC236}">
                  <a16:creationId xmlns:a16="http://schemas.microsoft.com/office/drawing/2014/main" id="{BA632D1B-C8EA-E3FA-B180-78B4C889CA48}"/>
                </a:ext>
              </a:extLst>
            </p:cNvPr>
            <p:cNvSpPr>
              <a:spLocks noChangeArrowheads="1"/>
            </p:cNvSpPr>
            <p:nvPr/>
          </p:nvSpPr>
          <p:spPr bwMode="auto">
            <a:xfrm>
              <a:off x="17678938" y="8539164"/>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9" name="Freeform 5347">
              <a:extLst>
                <a:ext uri="{FF2B5EF4-FFF2-40B4-BE49-F238E27FC236}">
                  <a16:creationId xmlns:a16="http://schemas.microsoft.com/office/drawing/2014/main" id="{41778E26-2C83-A030-ADAD-6F1E975FC4C2}"/>
                </a:ext>
              </a:extLst>
            </p:cNvPr>
            <p:cNvSpPr>
              <a:spLocks noChangeArrowheads="1"/>
            </p:cNvSpPr>
            <p:nvPr/>
          </p:nvSpPr>
          <p:spPr bwMode="auto">
            <a:xfrm>
              <a:off x="17678938" y="8329614"/>
              <a:ext cx="212711" cy="217487"/>
            </a:xfrm>
            <a:custGeom>
              <a:avLst/>
              <a:gdLst>
                <a:gd name="T0" fmla="*/ 578 w 590"/>
                <a:gd name="T1" fmla="*/ 0 h 602"/>
                <a:gd name="T2" fmla="*/ 0 w 590"/>
                <a:gd name="T3" fmla="*/ 578 h 602"/>
                <a:gd name="T4" fmla="*/ 80 w 590"/>
                <a:gd name="T5" fmla="*/ 601 h 602"/>
                <a:gd name="T6" fmla="*/ 589 w 590"/>
                <a:gd name="T7" fmla="*/ 91 h 602"/>
                <a:gd name="T8" fmla="*/ 589 w 590"/>
                <a:gd name="T9" fmla="*/ 11 h 602"/>
                <a:gd name="T10" fmla="*/ 578 w 590"/>
                <a:gd name="T11" fmla="*/ 22 h 602"/>
                <a:gd name="T12" fmla="*/ 578 w 590"/>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590" h="602">
                  <a:moveTo>
                    <a:pt x="578" y="0"/>
                  </a:moveTo>
                  <a:lnTo>
                    <a:pt x="0" y="578"/>
                  </a:lnTo>
                  <a:lnTo>
                    <a:pt x="80" y="601"/>
                  </a:lnTo>
                  <a:lnTo>
                    <a:pt x="589" y="91"/>
                  </a:lnTo>
                  <a:lnTo>
                    <a:pt x="589" y="11"/>
                  </a:lnTo>
                  <a:lnTo>
                    <a:pt x="578" y="22"/>
                  </a:lnTo>
                  <a:lnTo>
                    <a:pt x="57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0" name="Freeform 5348">
              <a:extLst>
                <a:ext uri="{FF2B5EF4-FFF2-40B4-BE49-F238E27FC236}">
                  <a16:creationId xmlns:a16="http://schemas.microsoft.com/office/drawing/2014/main" id="{E49CD877-3AE5-181E-3FE1-1AD02BB735D8}"/>
                </a:ext>
              </a:extLst>
            </p:cNvPr>
            <p:cNvSpPr>
              <a:spLocks noChangeArrowheads="1"/>
            </p:cNvSpPr>
            <p:nvPr/>
          </p:nvSpPr>
          <p:spPr bwMode="auto">
            <a:xfrm>
              <a:off x="17678938" y="8329614"/>
              <a:ext cx="212711" cy="217487"/>
            </a:xfrm>
            <a:custGeom>
              <a:avLst/>
              <a:gdLst>
                <a:gd name="T0" fmla="*/ 578 w 590"/>
                <a:gd name="T1" fmla="*/ 0 h 602"/>
                <a:gd name="T2" fmla="*/ 0 w 590"/>
                <a:gd name="T3" fmla="*/ 578 h 602"/>
                <a:gd name="T4" fmla="*/ 80 w 590"/>
                <a:gd name="T5" fmla="*/ 601 h 602"/>
                <a:gd name="T6" fmla="*/ 589 w 590"/>
                <a:gd name="T7" fmla="*/ 91 h 602"/>
                <a:gd name="T8" fmla="*/ 589 w 590"/>
                <a:gd name="T9" fmla="*/ 11 h 602"/>
                <a:gd name="T10" fmla="*/ 578 w 590"/>
                <a:gd name="T11" fmla="*/ 22 h 602"/>
                <a:gd name="T12" fmla="*/ 578 w 590"/>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590" h="602">
                  <a:moveTo>
                    <a:pt x="578" y="0"/>
                  </a:moveTo>
                  <a:lnTo>
                    <a:pt x="0" y="578"/>
                  </a:lnTo>
                  <a:lnTo>
                    <a:pt x="80" y="601"/>
                  </a:lnTo>
                  <a:lnTo>
                    <a:pt x="589" y="91"/>
                  </a:lnTo>
                  <a:lnTo>
                    <a:pt x="589" y="11"/>
                  </a:lnTo>
                  <a:lnTo>
                    <a:pt x="578" y="22"/>
                  </a:lnTo>
                  <a:lnTo>
                    <a:pt x="57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1" name="Freeform 5349">
              <a:extLst>
                <a:ext uri="{FF2B5EF4-FFF2-40B4-BE49-F238E27FC236}">
                  <a16:creationId xmlns:a16="http://schemas.microsoft.com/office/drawing/2014/main" id="{F24DEFF7-0D91-3EA1-240D-C92B63FC68DF}"/>
                </a:ext>
              </a:extLst>
            </p:cNvPr>
            <p:cNvSpPr>
              <a:spLocks noChangeArrowheads="1"/>
            </p:cNvSpPr>
            <p:nvPr/>
          </p:nvSpPr>
          <p:spPr bwMode="auto">
            <a:xfrm>
              <a:off x="17732910" y="8555039"/>
              <a:ext cx="33335" cy="7937"/>
            </a:xfrm>
            <a:custGeom>
              <a:avLst/>
              <a:gdLst>
                <a:gd name="T0" fmla="*/ 11 w 92"/>
                <a:gd name="T1" fmla="*/ 0 h 24"/>
                <a:gd name="T2" fmla="*/ 0 w 92"/>
                <a:gd name="T3" fmla="*/ 0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2" name="Freeform 5350">
              <a:extLst>
                <a:ext uri="{FF2B5EF4-FFF2-40B4-BE49-F238E27FC236}">
                  <a16:creationId xmlns:a16="http://schemas.microsoft.com/office/drawing/2014/main" id="{62A1DB24-C2F9-276D-8B28-20BB0FB3E2E8}"/>
                </a:ext>
              </a:extLst>
            </p:cNvPr>
            <p:cNvSpPr>
              <a:spLocks noChangeArrowheads="1"/>
            </p:cNvSpPr>
            <p:nvPr/>
          </p:nvSpPr>
          <p:spPr bwMode="auto">
            <a:xfrm>
              <a:off x="17732910" y="8555039"/>
              <a:ext cx="33335" cy="7937"/>
            </a:xfrm>
            <a:custGeom>
              <a:avLst/>
              <a:gdLst>
                <a:gd name="T0" fmla="*/ 11 w 92"/>
                <a:gd name="T1" fmla="*/ 0 h 24"/>
                <a:gd name="T2" fmla="*/ 0 w 92"/>
                <a:gd name="T3" fmla="*/ 0 h 24"/>
                <a:gd name="T4" fmla="*/ 79 w 92"/>
                <a:gd name="T5" fmla="*/ 23 h 24"/>
                <a:gd name="T6" fmla="*/ 91 w 92"/>
                <a:gd name="T7" fmla="*/ 23 h 24"/>
                <a:gd name="T8" fmla="*/ 11 w 92"/>
                <a:gd name="T9" fmla="*/ 0 h 24"/>
              </a:gdLst>
              <a:ahLst/>
              <a:cxnLst>
                <a:cxn ang="0">
                  <a:pos x="T0" y="T1"/>
                </a:cxn>
                <a:cxn ang="0">
                  <a:pos x="T2" y="T3"/>
                </a:cxn>
                <a:cxn ang="0">
                  <a:pos x="T4" y="T5"/>
                </a:cxn>
                <a:cxn ang="0">
                  <a:pos x="T6" y="T7"/>
                </a:cxn>
                <a:cxn ang="0">
                  <a:pos x="T8" y="T9"/>
                </a:cxn>
              </a:cxnLst>
              <a:rect l="0" t="0" r="r" b="b"/>
              <a:pathLst>
                <a:path w="92" h="24">
                  <a:moveTo>
                    <a:pt x="11" y="0"/>
                  </a:moveTo>
                  <a:lnTo>
                    <a:pt x="0" y="0"/>
                  </a:lnTo>
                  <a:lnTo>
                    <a:pt x="79" y="23"/>
                  </a:lnTo>
                  <a:lnTo>
                    <a:pt x="91"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3" name="Freeform 5351">
              <a:extLst>
                <a:ext uri="{FF2B5EF4-FFF2-40B4-BE49-F238E27FC236}">
                  <a16:creationId xmlns:a16="http://schemas.microsoft.com/office/drawing/2014/main" id="{B2539676-DE28-172C-0542-234046EA256F}"/>
                </a:ext>
              </a:extLst>
            </p:cNvPr>
            <p:cNvSpPr>
              <a:spLocks noChangeArrowheads="1"/>
            </p:cNvSpPr>
            <p:nvPr/>
          </p:nvSpPr>
          <p:spPr bwMode="auto">
            <a:xfrm>
              <a:off x="17736084" y="8399463"/>
              <a:ext cx="155565" cy="163512"/>
            </a:xfrm>
            <a:custGeom>
              <a:avLst/>
              <a:gdLst>
                <a:gd name="T0" fmla="*/ 419 w 431"/>
                <a:gd name="T1" fmla="*/ 0 h 455"/>
                <a:gd name="T2" fmla="*/ 0 w 431"/>
                <a:gd name="T3" fmla="*/ 431 h 455"/>
                <a:gd name="T4" fmla="*/ 80 w 431"/>
                <a:gd name="T5" fmla="*/ 454 h 455"/>
                <a:gd name="T6" fmla="*/ 430 w 431"/>
                <a:gd name="T7" fmla="*/ 90 h 455"/>
                <a:gd name="T8" fmla="*/ 430 w 431"/>
                <a:gd name="T9" fmla="*/ 11 h 455"/>
                <a:gd name="T10" fmla="*/ 419 w 431"/>
                <a:gd name="T11" fmla="*/ 22 h 455"/>
                <a:gd name="T12" fmla="*/ 419 w 431"/>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431" h="455">
                  <a:moveTo>
                    <a:pt x="419" y="0"/>
                  </a:moveTo>
                  <a:lnTo>
                    <a:pt x="0" y="431"/>
                  </a:lnTo>
                  <a:lnTo>
                    <a:pt x="80" y="454"/>
                  </a:lnTo>
                  <a:lnTo>
                    <a:pt x="430" y="90"/>
                  </a:lnTo>
                  <a:lnTo>
                    <a:pt x="430" y="11"/>
                  </a:lnTo>
                  <a:lnTo>
                    <a:pt x="419" y="22"/>
                  </a:lnTo>
                  <a:lnTo>
                    <a:pt x="41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4" name="Freeform 5352">
              <a:extLst>
                <a:ext uri="{FF2B5EF4-FFF2-40B4-BE49-F238E27FC236}">
                  <a16:creationId xmlns:a16="http://schemas.microsoft.com/office/drawing/2014/main" id="{8733A679-C1C7-A1A2-1D39-E84ACC906613}"/>
                </a:ext>
              </a:extLst>
            </p:cNvPr>
            <p:cNvSpPr>
              <a:spLocks noChangeArrowheads="1"/>
            </p:cNvSpPr>
            <p:nvPr/>
          </p:nvSpPr>
          <p:spPr bwMode="auto">
            <a:xfrm>
              <a:off x="17736084" y="8399463"/>
              <a:ext cx="155565" cy="163512"/>
            </a:xfrm>
            <a:custGeom>
              <a:avLst/>
              <a:gdLst>
                <a:gd name="T0" fmla="*/ 419 w 431"/>
                <a:gd name="T1" fmla="*/ 0 h 455"/>
                <a:gd name="T2" fmla="*/ 0 w 431"/>
                <a:gd name="T3" fmla="*/ 431 h 455"/>
                <a:gd name="T4" fmla="*/ 80 w 431"/>
                <a:gd name="T5" fmla="*/ 454 h 455"/>
                <a:gd name="T6" fmla="*/ 430 w 431"/>
                <a:gd name="T7" fmla="*/ 90 h 455"/>
                <a:gd name="T8" fmla="*/ 430 w 431"/>
                <a:gd name="T9" fmla="*/ 11 h 455"/>
                <a:gd name="T10" fmla="*/ 419 w 431"/>
                <a:gd name="T11" fmla="*/ 22 h 455"/>
                <a:gd name="T12" fmla="*/ 419 w 431"/>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431" h="455">
                  <a:moveTo>
                    <a:pt x="419" y="0"/>
                  </a:moveTo>
                  <a:lnTo>
                    <a:pt x="0" y="431"/>
                  </a:lnTo>
                  <a:lnTo>
                    <a:pt x="80" y="454"/>
                  </a:lnTo>
                  <a:lnTo>
                    <a:pt x="430" y="90"/>
                  </a:lnTo>
                  <a:lnTo>
                    <a:pt x="430" y="11"/>
                  </a:lnTo>
                  <a:lnTo>
                    <a:pt x="419" y="22"/>
                  </a:lnTo>
                  <a:lnTo>
                    <a:pt x="41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5" name="Freeform 5353">
              <a:extLst>
                <a:ext uri="{FF2B5EF4-FFF2-40B4-BE49-F238E27FC236}">
                  <a16:creationId xmlns:a16="http://schemas.microsoft.com/office/drawing/2014/main" id="{0E4C7401-7C73-5E5D-9F21-0617481571A8}"/>
                </a:ext>
              </a:extLst>
            </p:cNvPr>
            <p:cNvSpPr>
              <a:spLocks noChangeArrowheads="1"/>
            </p:cNvSpPr>
            <p:nvPr/>
          </p:nvSpPr>
          <p:spPr bwMode="auto">
            <a:xfrm>
              <a:off x="17790056" y="8567738"/>
              <a:ext cx="28573" cy="12700"/>
            </a:xfrm>
            <a:custGeom>
              <a:avLst/>
              <a:gdLst>
                <a:gd name="T0" fmla="*/ 0 w 80"/>
                <a:gd name="T1" fmla="*/ 0 h 35"/>
                <a:gd name="T2" fmla="*/ 0 w 80"/>
                <a:gd name="T3" fmla="*/ 11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1"/>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6" name="Freeform 5354">
              <a:extLst>
                <a:ext uri="{FF2B5EF4-FFF2-40B4-BE49-F238E27FC236}">
                  <a16:creationId xmlns:a16="http://schemas.microsoft.com/office/drawing/2014/main" id="{E549D9A3-8ACB-8DFC-2711-0ED3176A6F39}"/>
                </a:ext>
              </a:extLst>
            </p:cNvPr>
            <p:cNvSpPr>
              <a:spLocks noChangeArrowheads="1"/>
            </p:cNvSpPr>
            <p:nvPr/>
          </p:nvSpPr>
          <p:spPr bwMode="auto">
            <a:xfrm>
              <a:off x="17790056" y="8567738"/>
              <a:ext cx="28573" cy="12700"/>
            </a:xfrm>
            <a:custGeom>
              <a:avLst/>
              <a:gdLst>
                <a:gd name="T0" fmla="*/ 0 w 80"/>
                <a:gd name="T1" fmla="*/ 0 h 35"/>
                <a:gd name="T2" fmla="*/ 0 w 80"/>
                <a:gd name="T3" fmla="*/ 11 h 35"/>
                <a:gd name="T4" fmla="*/ 79 w 80"/>
                <a:gd name="T5" fmla="*/ 34 h 35"/>
                <a:gd name="T6" fmla="*/ 79 w 80"/>
                <a:gd name="T7" fmla="*/ 23 h 35"/>
                <a:gd name="T8" fmla="*/ 0 w 80"/>
                <a:gd name="T9" fmla="*/ 0 h 35"/>
              </a:gdLst>
              <a:ahLst/>
              <a:cxnLst>
                <a:cxn ang="0">
                  <a:pos x="T0" y="T1"/>
                </a:cxn>
                <a:cxn ang="0">
                  <a:pos x="T2" y="T3"/>
                </a:cxn>
                <a:cxn ang="0">
                  <a:pos x="T4" y="T5"/>
                </a:cxn>
                <a:cxn ang="0">
                  <a:pos x="T6" y="T7"/>
                </a:cxn>
                <a:cxn ang="0">
                  <a:pos x="T8" y="T9"/>
                </a:cxn>
              </a:cxnLst>
              <a:rect l="0" t="0" r="r" b="b"/>
              <a:pathLst>
                <a:path w="80" h="35">
                  <a:moveTo>
                    <a:pt x="0" y="0"/>
                  </a:moveTo>
                  <a:lnTo>
                    <a:pt x="0" y="11"/>
                  </a:lnTo>
                  <a:lnTo>
                    <a:pt x="79" y="34"/>
                  </a:lnTo>
                  <a:lnTo>
                    <a:pt x="79"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7" name="Freeform 5355">
              <a:extLst>
                <a:ext uri="{FF2B5EF4-FFF2-40B4-BE49-F238E27FC236}">
                  <a16:creationId xmlns:a16="http://schemas.microsoft.com/office/drawing/2014/main" id="{64A6A00B-C835-F369-F84C-2120DAD9CC68}"/>
                </a:ext>
              </a:extLst>
            </p:cNvPr>
            <p:cNvSpPr>
              <a:spLocks noChangeArrowheads="1"/>
            </p:cNvSpPr>
            <p:nvPr/>
          </p:nvSpPr>
          <p:spPr bwMode="auto">
            <a:xfrm>
              <a:off x="17790056" y="8469313"/>
              <a:ext cx="101593" cy="106362"/>
            </a:xfrm>
            <a:custGeom>
              <a:avLst/>
              <a:gdLst>
                <a:gd name="T0" fmla="*/ 271 w 283"/>
                <a:gd name="T1" fmla="*/ 0 h 296"/>
                <a:gd name="T2" fmla="*/ 0 w 283"/>
                <a:gd name="T3" fmla="*/ 272 h 296"/>
                <a:gd name="T4" fmla="*/ 79 w 283"/>
                <a:gd name="T5" fmla="*/ 295 h 296"/>
                <a:gd name="T6" fmla="*/ 282 w 283"/>
                <a:gd name="T7" fmla="*/ 90 h 296"/>
                <a:gd name="T8" fmla="*/ 282 w 283"/>
                <a:gd name="T9" fmla="*/ 11 h 296"/>
                <a:gd name="T10" fmla="*/ 271 w 283"/>
                <a:gd name="T11" fmla="*/ 22 h 296"/>
                <a:gd name="T12" fmla="*/ 271 w 283"/>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283" h="296">
                  <a:moveTo>
                    <a:pt x="271" y="0"/>
                  </a:moveTo>
                  <a:lnTo>
                    <a:pt x="0" y="272"/>
                  </a:lnTo>
                  <a:lnTo>
                    <a:pt x="79" y="295"/>
                  </a:lnTo>
                  <a:lnTo>
                    <a:pt x="282" y="90"/>
                  </a:lnTo>
                  <a:lnTo>
                    <a:pt x="282" y="11"/>
                  </a:lnTo>
                  <a:lnTo>
                    <a:pt x="271" y="22"/>
                  </a:lnTo>
                  <a:lnTo>
                    <a:pt x="27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8" name="Freeform 5356">
              <a:extLst>
                <a:ext uri="{FF2B5EF4-FFF2-40B4-BE49-F238E27FC236}">
                  <a16:creationId xmlns:a16="http://schemas.microsoft.com/office/drawing/2014/main" id="{DD876C57-6A97-4A58-C2C9-5DB4B709AF6C}"/>
                </a:ext>
              </a:extLst>
            </p:cNvPr>
            <p:cNvSpPr>
              <a:spLocks noChangeArrowheads="1"/>
            </p:cNvSpPr>
            <p:nvPr/>
          </p:nvSpPr>
          <p:spPr bwMode="auto">
            <a:xfrm>
              <a:off x="17790056" y="8469313"/>
              <a:ext cx="101593" cy="106362"/>
            </a:xfrm>
            <a:custGeom>
              <a:avLst/>
              <a:gdLst>
                <a:gd name="T0" fmla="*/ 271 w 283"/>
                <a:gd name="T1" fmla="*/ 0 h 296"/>
                <a:gd name="T2" fmla="*/ 0 w 283"/>
                <a:gd name="T3" fmla="*/ 272 h 296"/>
                <a:gd name="T4" fmla="*/ 79 w 283"/>
                <a:gd name="T5" fmla="*/ 295 h 296"/>
                <a:gd name="T6" fmla="*/ 282 w 283"/>
                <a:gd name="T7" fmla="*/ 90 h 296"/>
                <a:gd name="T8" fmla="*/ 282 w 283"/>
                <a:gd name="T9" fmla="*/ 11 h 296"/>
                <a:gd name="T10" fmla="*/ 271 w 283"/>
                <a:gd name="T11" fmla="*/ 22 h 296"/>
                <a:gd name="T12" fmla="*/ 271 w 283"/>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283" h="296">
                  <a:moveTo>
                    <a:pt x="271" y="0"/>
                  </a:moveTo>
                  <a:lnTo>
                    <a:pt x="0" y="272"/>
                  </a:lnTo>
                  <a:lnTo>
                    <a:pt x="79" y="295"/>
                  </a:lnTo>
                  <a:lnTo>
                    <a:pt x="282" y="90"/>
                  </a:lnTo>
                  <a:lnTo>
                    <a:pt x="282" y="11"/>
                  </a:lnTo>
                  <a:lnTo>
                    <a:pt x="271" y="22"/>
                  </a:lnTo>
                  <a:lnTo>
                    <a:pt x="27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9" name="Freeform 5357">
              <a:extLst>
                <a:ext uri="{FF2B5EF4-FFF2-40B4-BE49-F238E27FC236}">
                  <a16:creationId xmlns:a16="http://schemas.microsoft.com/office/drawing/2014/main" id="{69C2EDDF-BB81-1D4C-AACF-B1E590FB713E}"/>
                </a:ext>
              </a:extLst>
            </p:cNvPr>
            <p:cNvSpPr>
              <a:spLocks noChangeArrowheads="1"/>
            </p:cNvSpPr>
            <p:nvPr/>
          </p:nvSpPr>
          <p:spPr bwMode="auto">
            <a:xfrm>
              <a:off x="17842440" y="8583614"/>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0" name="Freeform 5358">
              <a:extLst>
                <a:ext uri="{FF2B5EF4-FFF2-40B4-BE49-F238E27FC236}">
                  <a16:creationId xmlns:a16="http://schemas.microsoft.com/office/drawing/2014/main" id="{4A222A9C-89EF-89E0-57C7-950DCB3CF9E9}"/>
                </a:ext>
              </a:extLst>
            </p:cNvPr>
            <p:cNvSpPr>
              <a:spLocks noChangeArrowheads="1"/>
            </p:cNvSpPr>
            <p:nvPr/>
          </p:nvSpPr>
          <p:spPr bwMode="auto">
            <a:xfrm>
              <a:off x="17842440" y="8583614"/>
              <a:ext cx="28573" cy="7937"/>
            </a:xfrm>
            <a:custGeom>
              <a:avLst/>
              <a:gdLst>
                <a:gd name="T0" fmla="*/ 0 w 81"/>
                <a:gd name="T1" fmla="*/ 0 h 24"/>
                <a:gd name="T2" fmla="*/ 0 w 81"/>
                <a:gd name="T3" fmla="*/ 0 h 24"/>
                <a:gd name="T4" fmla="*/ 80 w 81"/>
                <a:gd name="T5" fmla="*/ 23 h 24"/>
                <a:gd name="T6" fmla="*/ 80 w 81"/>
                <a:gd name="T7" fmla="*/ 23 h 24"/>
                <a:gd name="T8" fmla="*/ 0 w 81"/>
                <a:gd name="T9" fmla="*/ 0 h 24"/>
              </a:gdLst>
              <a:ahLst/>
              <a:cxnLst>
                <a:cxn ang="0">
                  <a:pos x="T0" y="T1"/>
                </a:cxn>
                <a:cxn ang="0">
                  <a:pos x="T2" y="T3"/>
                </a:cxn>
                <a:cxn ang="0">
                  <a:pos x="T4" y="T5"/>
                </a:cxn>
                <a:cxn ang="0">
                  <a:pos x="T6" y="T7"/>
                </a:cxn>
                <a:cxn ang="0">
                  <a:pos x="T8" y="T9"/>
                </a:cxn>
              </a:cxnLst>
              <a:rect l="0" t="0" r="r" b="b"/>
              <a:pathLst>
                <a:path w="81" h="24">
                  <a:moveTo>
                    <a:pt x="0" y="0"/>
                  </a:moveTo>
                  <a:lnTo>
                    <a:pt x="0" y="0"/>
                  </a:lnTo>
                  <a:lnTo>
                    <a:pt x="80" y="23"/>
                  </a:lnTo>
                  <a:lnTo>
                    <a:pt x="80"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1" name="Freeform 5359">
              <a:extLst>
                <a:ext uri="{FF2B5EF4-FFF2-40B4-BE49-F238E27FC236}">
                  <a16:creationId xmlns:a16="http://schemas.microsoft.com/office/drawing/2014/main" id="{D4A0FDC7-5E94-2D6E-088F-B6CB8FEC2C7E}"/>
                </a:ext>
              </a:extLst>
            </p:cNvPr>
            <p:cNvSpPr>
              <a:spLocks noChangeArrowheads="1"/>
            </p:cNvSpPr>
            <p:nvPr/>
          </p:nvSpPr>
          <p:spPr bwMode="auto">
            <a:xfrm>
              <a:off x="17842439" y="8539164"/>
              <a:ext cx="49210" cy="53975"/>
            </a:xfrm>
            <a:custGeom>
              <a:avLst/>
              <a:gdLst>
                <a:gd name="T0" fmla="*/ 124 w 136"/>
                <a:gd name="T1" fmla="*/ 0 h 149"/>
                <a:gd name="T2" fmla="*/ 0 w 136"/>
                <a:gd name="T3" fmla="*/ 125 h 149"/>
                <a:gd name="T4" fmla="*/ 80 w 136"/>
                <a:gd name="T5" fmla="*/ 148 h 149"/>
                <a:gd name="T6" fmla="*/ 135 w 136"/>
                <a:gd name="T7" fmla="*/ 103 h 149"/>
                <a:gd name="T8" fmla="*/ 135 w 136"/>
                <a:gd name="T9" fmla="*/ 12 h 149"/>
                <a:gd name="T10" fmla="*/ 124 w 136"/>
                <a:gd name="T11" fmla="*/ 23 h 149"/>
                <a:gd name="T12" fmla="*/ 124 w 136"/>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36" h="149">
                  <a:moveTo>
                    <a:pt x="124" y="0"/>
                  </a:moveTo>
                  <a:lnTo>
                    <a:pt x="0" y="125"/>
                  </a:lnTo>
                  <a:lnTo>
                    <a:pt x="80" y="148"/>
                  </a:lnTo>
                  <a:lnTo>
                    <a:pt x="135" y="103"/>
                  </a:lnTo>
                  <a:lnTo>
                    <a:pt x="135" y="12"/>
                  </a:lnTo>
                  <a:lnTo>
                    <a:pt x="124" y="23"/>
                  </a:lnTo>
                  <a:lnTo>
                    <a:pt x="12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2" name="Freeform 5360">
              <a:extLst>
                <a:ext uri="{FF2B5EF4-FFF2-40B4-BE49-F238E27FC236}">
                  <a16:creationId xmlns:a16="http://schemas.microsoft.com/office/drawing/2014/main" id="{F54E6E7F-270C-454D-03A0-962ABA182D8D}"/>
                </a:ext>
              </a:extLst>
            </p:cNvPr>
            <p:cNvSpPr>
              <a:spLocks noChangeArrowheads="1"/>
            </p:cNvSpPr>
            <p:nvPr/>
          </p:nvSpPr>
          <p:spPr bwMode="auto">
            <a:xfrm>
              <a:off x="17842439" y="8539164"/>
              <a:ext cx="49210" cy="53975"/>
            </a:xfrm>
            <a:custGeom>
              <a:avLst/>
              <a:gdLst>
                <a:gd name="T0" fmla="*/ 124 w 136"/>
                <a:gd name="T1" fmla="*/ 0 h 149"/>
                <a:gd name="T2" fmla="*/ 0 w 136"/>
                <a:gd name="T3" fmla="*/ 125 h 149"/>
                <a:gd name="T4" fmla="*/ 80 w 136"/>
                <a:gd name="T5" fmla="*/ 148 h 149"/>
                <a:gd name="T6" fmla="*/ 135 w 136"/>
                <a:gd name="T7" fmla="*/ 103 h 149"/>
                <a:gd name="T8" fmla="*/ 135 w 136"/>
                <a:gd name="T9" fmla="*/ 12 h 149"/>
                <a:gd name="T10" fmla="*/ 124 w 136"/>
                <a:gd name="T11" fmla="*/ 23 h 149"/>
                <a:gd name="T12" fmla="*/ 124 w 136"/>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36" h="149">
                  <a:moveTo>
                    <a:pt x="124" y="0"/>
                  </a:moveTo>
                  <a:lnTo>
                    <a:pt x="0" y="125"/>
                  </a:lnTo>
                  <a:lnTo>
                    <a:pt x="80" y="148"/>
                  </a:lnTo>
                  <a:lnTo>
                    <a:pt x="135" y="103"/>
                  </a:lnTo>
                  <a:lnTo>
                    <a:pt x="135" y="12"/>
                  </a:lnTo>
                  <a:lnTo>
                    <a:pt x="124" y="23"/>
                  </a:lnTo>
                  <a:lnTo>
                    <a:pt x="124"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3" name="Freeform 5361">
              <a:extLst>
                <a:ext uri="{FF2B5EF4-FFF2-40B4-BE49-F238E27FC236}">
                  <a16:creationId xmlns:a16="http://schemas.microsoft.com/office/drawing/2014/main" id="{B462BFC0-1F9D-19C5-FCC6-8255B24AF951}"/>
                </a:ext>
              </a:extLst>
            </p:cNvPr>
            <p:cNvSpPr>
              <a:spLocks noChangeArrowheads="1"/>
            </p:cNvSpPr>
            <p:nvPr/>
          </p:nvSpPr>
          <p:spPr bwMode="auto">
            <a:xfrm>
              <a:off x="17886887" y="7675563"/>
              <a:ext cx="4763" cy="28575"/>
            </a:xfrm>
            <a:custGeom>
              <a:avLst/>
              <a:gdLst>
                <a:gd name="T0" fmla="*/ 11 w 12"/>
                <a:gd name="T1" fmla="*/ 0 h 81"/>
                <a:gd name="T2" fmla="*/ 11 w 12"/>
                <a:gd name="T3" fmla="*/ 0 h 81"/>
                <a:gd name="T4" fmla="*/ 11 w 12"/>
                <a:gd name="T5" fmla="*/ 0 h 81"/>
                <a:gd name="T6" fmla="*/ 0 w 12"/>
                <a:gd name="T7" fmla="*/ 0 h 81"/>
                <a:gd name="T8" fmla="*/ 0 w 12"/>
                <a:gd name="T9" fmla="*/ 68 h 81"/>
                <a:gd name="T10" fmla="*/ 11 w 12"/>
                <a:gd name="T11" fmla="*/ 57 h 81"/>
                <a:gd name="T12" fmla="*/ 11 w 12"/>
                <a:gd name="T13" fmla="*/ 80 h 81"/>
                <a:gd name="T14" fmla="*/ 11 w 12"/>
                <a:gd name="T15" fmla="*/ 80 h 81"/>
                <a:gd name="T16" fmla="*/ 11 w 12"/>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1" y="0"/>
                  </a:moveTo>
                  <a:lnTo>
                    <a:pt x="11" y="0"/>
                  </a:lnTo>
                  <a:lnTo>
                    <a:pt x="11" y="0"/>
                  </a:lnTo>
                  <a:lnTo>
                    <a:pt x="0" y="0"/>
                  </a:lnTo>
                  <a:lnTo>
                    <a:pt x="0" y="68"/>
                  </a:lnTo>
                  <a:lnTo>
                    <a:pt x="11" y="57"/>
                  </a:lnTo>
                  <a:lnTo>
                    <a:pt x="11" y="80"/>
                  </a:lnTo>
                  <a:lnTo>
                    <a:pt x="11" y="8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4" name="Freeform 5362">
              <a:extLst>
                <a:ext uri="{FF2B5EF4-FFF2-40B4-BE49-F238E27FC236}">
                  <a16:creationId xmlns:a16="http://schemas.microsoft.com/office/drawing/2014/main" id="{E5CAEC62-7B42-5C13-83CE-66878925DDBB}"/>
                </a:ext>
              </a:extLst>
            </p:cNvPr>
            <p:cNvSpPr>
              <a:spLocks noChangeArrowheads="1"/>
            </p:cNvSpPr>
            <p:nvPr/>
          </p:nvSpPr>
          <p:spPr bwMode="auto">
            <a:xfrm>
              <a:off x="17886887" y="7675563"/>
              <a:ext cx="4763" cy="28575"/>
            </a:xfrm>
            <a:custGeom>
              <a:avLst/>
              <a:gdLst>
                <a:gd name="T0" fmla="*/ 11 w 12"/>
                <a:gd name="T1" fmla="*/ 0 h 81"/>
                <a:gd name="T2" fmla="*/ 11 w 12"/>
                <a:gd name="T3" fmla="*/ 0 h 81"/>
                <a:gd name="T4" fmla="*/ 11 w 12"/>
                <a:gd name="T5" fmla="*/ 0 h 81"/>
                <a:gd name="T6" fmla="*/ 0 w 12"/>
                <a:gd name="T7" fmla="*/ 0 h 81"/>
                <a:gd name="T8" fmla="*/ 0 w 12"/>
                <a:gd name="T9" fmla="*/ 68 h 81"/>
                <a:gd name="T10" fmla="*/ 11 w 12"/>
                <a:gd name="T11" fmla="*/ 57 h 81"/>
                <a:gd name="T12" fmla="*/ 11 w 12"/>
                <a:gd name="T13" fmla="*/ 80 h 81"/>
                <a:gd name="T14" fmla="*/ 11 w 12"/>
                <a:gd name="T15" fmla="*/ 80 h 81"/>
                <a:gd name="T16" fmla="*/ 11 w 12"/>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1" y="0"/>
                  </a:moveTo>
                  <a:lnTo>
                    <a:pt x="11" y="0"/>
                  </a:lnTo>
                  <a:lnTo>
                    <a:pt x="11" y="0"/>
                  </a:lnTo>
                  <a:lnTo>
                    <a:pt x="0" y="0"/>
                  </a:lnTo>
                  <a:lnTo>
                    <a:pt x="0" y="68"/>
                  </a:lnTo>
                  <a:lnTo>
                    <a:pt x="11" y="57"/>
                  </a:lnTo>
                  <a:lnTo>
                    <a:pt x="11" y="80"/>
                  </a:lnTo>
                  <a:lnTo>
                    <a:pt x="11" y="80"/>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5" name="Freeform 5363">
              <a:extLst>
                <a:ext uri="{FF2B5EF4-FFF2-40B4-BE49-F238E27FC236}">
                  <a16:creationId xmlns:a16="http://schemas.microsoft.com/office/drawing/2014/main" id="{FBF13370-5E02-4AAF-99CA-22F506BFD4ED}"/>
                </a:ext>
              </a:extLst>
            </p:cNvPr>
            <p:cNvSpPr>
              <a:spLocks noChangeArrowheads="1"/>
            </p:cNvSpPr>
            <p:nvPr/>
          </p:nvSpPr>
          <p:spPr bwMode="auto">
            <a:xfrm>
              <a:off x="17891649" y="7667626"/>
              <a:ext cx="38098" cy="36513"/>
            </a:xfrm>
            <a:custGeom>
              <a:avLst/>
              <a:gdLst>
                <a:gd name="T0" fmla="*/ 103 w 104"/>
                <a:gd name="T1" fmla="*/ 0 h 103"/>
                <a:gd name="T2" fmla="*/ 0 w 104"/>
                <a:gd name="T3" fmla="*/ 22 h 103"/>
                <a:gd name="T4" fmla="*/ 0 w 104"/>
                <a:gd name="T5" fmla="*/ 22 h 103"/>
                <a:gd name="T6" fmla="*/ 0 w 104"/>
                <a:gd name="T7" fmla="*/ 102 h 103"/>
                <a:gd name="T8" fmla="*/ 103 w 104"/>
                <a:gd name="T9" fmla="*/ 0 h 103"/>
              </a:gdLst>
              <a:ahLst/>
              <a:cxnLst>
                <a:cxn ang="0">
                  <a:pos x="T0" y="T1"/>
                </a:cxn>
                <a:cxn ang="0">
                  <a:pos x="T2" y="T3"/>
                </a:cxn>
                <a:cxn ang="0">
                  <a:pos x="T4" y="T5"/>
                </a:cxn>
                <a:cxn ang="0">
                  <a:pos x="T6" y="T7"/>
                </a:cxn>
                <a:cxn ang="0">
                  <a:pos x="T8" y="T9"/>
                </a:cxn>
              </a:cxnLst>
              <a:rect l="0" t="0" r="r" b="b"/>
              <a:pathLst>
                <a:path w="104" h="103">
                  <a:moveTo>
                    <a:pt x="103" y="0"/>
                  </a:moveTo>
                  <a:lnTo>
                    <a:pt x="0" y="22"/>
                  </a:lnTo>
                  <a:lnTo>
                    <a:pt x="0" y="22"/>
                  </a:lnTo>
                  <a:lnTo>
                    <a:pt x="0" y="102"/>
                  </a:lnTo>
                  <a:lnTo>
                    <a:pt x="1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6" name="Freeform 5364">
              <a:extLst>
                <a:ext uri="{FF2B5EF4-FFF2-40B4-BE49-F238E27FC236}">
                  <a16:creationId xmlns:a16="http://schemas.microsoft.com/office/drawing/2014/main" id="{DC083C46-E5B9-F067-FC76-B54F6428C0B4}"/>
                </a:ext>
              </a:extLst>
            </p:cNvPr>
            <p:cNvSpPr>
              <a:spLocks noChangeArrowheads="1"/>
            </p:cNvSpPr>
            <p:nvPr/>
          </p:nvSpPr>
          <p:spPr bwMode="auto">
            <a:xfrm>
              <a:off x="17891649" y="7667626"/>
              <a:ext cx="38098" cy="36513"/>
            </a:xfrm>
            <a:custGeom>
              <a:avLst/>
              <a:gdLst>
                <a:gd name="T0" fmla="*/ 103 w 104"/>
                <a:gd name="T1" fmla="*/ 0 h 103"/>
                <a:gd name="T2" fmla="*/ 0 w 104"/>
                <a:gd name="T3" fmla="*/ 22 h 103"/>
                <a:gd name="T4" fmla="*/ 0 w 104"/>
                <a:gd name="T5" fmla="*/ 22 h 103"/>
                <a:gd name="T6" fmla="*/ 0 w 104"/>
                <a:gd name="T7" fmla="*/ 102 h 103"/>
                <a:gd name="T8" fmla="*/ 103 w 104"/>
                <a:gd name="T9" fmla="*/ 0 h 103"/>
              </a:gdLst>
              <a:ahLst/>
              <a:cxnLst>
                <a:cxn ang="0">
                  <a:pos x="T0" y="T1"/>
                </a:cxn>
                <a:cxn ang="0">
                  <a:pos x="T2" y="T3"/>
                </a:cxn>
                <a:cxn ang="0">
                  <a:pos x="T4" y="T5"/>
                </a:cxn>
                <a:cxn ang="0">
                  <a:pos x="T6" y="T7"/>
                </a:cxn>
                <a:cxn ang="0">
                  <a:pos x="T8" y="T9"/>
                </a:cxn>
              </a:cxnLst>
              <a:rect l="0" t="0" r="r" b="b"/>
              <a:pathLst>
                <a:path w="104" h="103">
                  <a:moveTo>
                    <a:pt x="103" y="0"/>
                  </a:moveTo>
                  <a:lnTo>
                    <a:pt x="0" y="22"/>
                  </a:lnTo>
                  <a:lnTo>
                    <a:pt x="0" y="22"/>
                  </a:lnTo>
                  <a:lnTo>
                    <a:pt x="0" y="102"/>
                  </a:lnTo>
                  <a:lnTo>
                    <a:pt x="1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7" name="Freeform 5365">
              <a:extLst>
                <a:ext uri="{FF2B5EF4-FFF2-40B4-BE49-F238E27FC236}">
                  <a16:creationId xmlns:a16="http://schemas.microsoft.com/office/drawing/2014/main" id="{D24FEE9B-59CA-8556-144A-7A694D09A9C4}"/>
                </a:ext>
              </a:extLst>
            </p:cNvPr>
            <p:cNvSpPr>
              <a:spLocks noChangeArrowheads="1"/>
            </p:cNvSpPr>
            <p:nvPr/>
          </p:nvSpPr>
          <p:spPr bwMode="auto">
            <a:xfrm>
              <a:off x="17891649" y="7667625"/>
              <a:ext cx="38098" cy="7938"/>
            </a:xfrm>
            <a:custGeom>
              <a:avLst/>
              <a:gdLst>
                <a:gd name="T0" fmla="*/ 103 w 104"/>
                <a:gd name="T1" fmla="*/ 0 h 23"/>
                <a:gd name="T2" fmla="*/ 0 w 104"/>
                <a:gd name="T3" fmla="*/ 22 h 23"/>
                <a:gd name="T4" fmla="*/ 0 w 104"/>
                <a:gd name="T5" fmla="*/ 22 h 23"/>
                <a:gd name="T6" fmla="*/ 0 w 104"/>
                <a:gd name="T7" fmla="*/ 22 h 23"/>
                <a:gd name="T8" fmla="*/ 103 w 104"/>
                <a:gd name="T9" fmla="*/ 0 h 23"/>
              </a:gdLst>
              <a:ahLst/>
              <a:cxnLst>
                <a:cxn ang="0">
                  <a:pos x="T0" y="T1"/>
                </a:cxn>
                <a:cxn ang="0">
                  <a:pos x="T2" y="T3"/>
                </a:cxn>
                <a:cxn ang="0">
                  <a:pos x="T4" y="T5"/>
                </a:cxn>
                <a:cxn ang="0">
                  <a:pos x="T6" y="T7"/>
                </a:cxn>
                <a:cxn ang="0">
                  <a:pos x="T8" y="T9"/>
                </a:cxn>
              </a:cxnLst>
              <a:rect l="0" t="0" r="r" b="b"/>
              <a:pathLst>
                <a:path w="104" h="23">
                  <a:moveTo>
                    <a:pt x="103" y="0"/>
                  </a:moveTo>
                  <a:lnTo>
                    <a:pt x="0" y="22"/>
                  </a:lnTo>
                  <a:lnTo>
                    <a:pt x="0" y="22"/>
                  </a:lnTo>
                  <a:lnTo>
                    <a:pt x="0" y="22"/>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8" name="Freeform 5366">
              <a:extLst>
                <a:ext uri="{FF2B5EF4-FFF2-40B4-BE49-F238E27FC236}">
                  <a16:creationId xmlns:a16="http://schemas.microsoft.com/office/drawing/2014/main" id="{5087C511-17BD-A515-F86D-005A53830E31}"/>
                </a:ext>
              </a:extLst>
            </p:cNvPr>
            <p:cNvSpPr>
              <a:spLocks noChangeArrowheads="1"/>
            </p:cNvSpPr>
            <p:nvPr/>
          </p:nvSpPr>
          <p:spPr bwMode="auto">
            <a:xfrm>
              <a:off x="17891649" y="7667625"/>
              <a:ext cx="38098" cy="7938"/>
            </a:xfrm>
            <a:custGeom>
              <a:avLst/>
              <a:gdLst>
                <a:gd name="T0" fmla="*/ 103 w 104"/>
                <a:gd name="T1" fmla="*/ 0 h 23"/>
                <a:gd name="T2" fmla="*/ 0 w 104"/>
                <a:gd name="T3" fmla="*/ 22 h 23"/>
                <a:gd name="T4" fmla="*/ 0 w 104"/>
                <a:gd name="T5" fmla="*/ 22 h 23"/>
                <a:gd name="T6" fmla="*/ 0 w 104"/>
                <a:gd name="T7" fmla="*/ 22 h 23"/>
                <a:gd name="T8" fmla="*/ 103 w 104"/>
                <a:gd name="T9" fmla="*/ 0 h 23"/>
              </a:gdLst>
              <a:ahLst/>
              <a:cxnLst>
                <a:cxn ang="0">
                  <a:pos x="T0" y="T1"/>
                </a:cxn>
                <a:cxn ang="0">
                  <a:pos x="T2" y="T3"/>
                </a:cxn>
                <a:cxn ang="0">
                  <a:pos x="T4" y="T5"/>
                </a:cxn>
                <a:cxn ang="0">
                  <a:pos x="T6" y="T7"/>
                </a:cxn>
                <a:cxn ang="0">
                  <a:pos x="T8" y="T9"/>
                </a:cxn>
              </a:cxnLst>
              <a:rect l="0" t="0" r="r" b="b"/>
              <a:pathLst>
                <a:path w="104" h="23">
                  <a:moveTo>
                    <a:pt x="103" y="0"/>
                  </a:moveTo>
                  <a:lnTo>
                    <a:pt x="0" y="22"/>
                  </a:lnTo>
                  <a:lnTo>
                    <a:pt x="0" y="22"/>
                  </a:lnTo>
                  <a:lnTo>
                    <a:pt x="0" y="22"/>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9" name="Freeform 5367">
              <a:extLst>
                <a:ext uri="{FF2B5EF4-FFF2-40B4-BE49-F238E27FC236}">
                  <a16:creationId xmlns:a16="http://schemas.microsoft.com/office/drawing/2014/main" id="{967BB453-7934-2D56-4F73-486CD53DE2FB}"/>
                </a:ext>
              </a:extLst>
            </p:cNvPr>
            <p:cNvSpPr>
              <a:spLocks noChangeArrowheads="1"/>
            </p:cNvSpPr>
            <p:nvPr/>
          </p:nvSpPr>
          <p:spPr bwMode="auto">
            <a:xfrm>
              <a:off x="17886887" y="7696200"/>
              <a:ext cx="4763" cy="7938"/>
            </a:xfrm>
            <a:custGeom>
              <a:avLst/>
              <a:gdLst>
                <a:gd name="T0" fmla="*/ 11 w 12"/>
                <a:gd name="T1" fmla="*/ 0 h 24"/>
                <a:gd name="T2" fmla="*/ 0 w 12"/>
                <a:gd name="T3" fmla="*/ 11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1"/>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0" name="Freeform 5368">
              <a:extLst>
                <a:ext uri="{FF2B5EF4-FFF2-40B4-BE49-F238E27FC236}">
                  <a16:creationId xmlns:a16="http://schemas.microsoft.com/office/drawing/2014/main" id="{347643CE-3229-5AC9-8E34-A3654124AE91}"/>
                </a:ext>
              </a:extLst>
            </p:cNvPr>
            <p:cNvSpPr>
              <a:spLocks noChangeArrowheads="1"/>
            </p:cNvSpPr>
            <p:nvPr/>
          </p:nvSpPr>
          <p:spPr bwMode="auto">
            <a:xfrm>
              <a:off x="17886887" y="7696200"/>
              <a:ext cx="4763" cy="7938"/>
            </a:xfrm>
            <a:custGeom>
              <a:avLst/>
              <a:gdLst>
                <a:gd name="T0" fmla="*/ 11 w 12"/>
                <a:gd name="T1" fmla="*/ 0 h 24"/>
                <a:gd name="T2" fmla="*/ 0 w 12"/>
                <a:gd name="T3" fmla="*/ 11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1"/>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1" name="Freeform 5369">
              <a:extLst>
                <a:ext uri="{FF2B5EF4-FFF2-40B4-BE49-F238E27FC236}">
                  <a16:creationId xmlns:a16="http://schemas.microsoft.com/office/drawing/2014/main" id="{EAFD815D-94DD-C824-4787-2F2EF13AB3C8}"/>
                </a:ext>
              </a:extLst>
            </p:cNvPr>
            <p:cNvSpPr>
              <a:spLocks noChangeArrowheads="1"/>
            </p:cNvSpPr>
            <p:nvPr/>
          </p:nvSpPr>
          <p:spPr bwMode="auto">
            <a:xfrm>
              <a:off x="17886887" y="7737475"/>
              <a:ext cx="4763" cy="38100"/>
            </a:xfrm>
            <a:custGeom>
              <a:avLst/>
              <a:gdLst>
                <a:gd name="T0" fmla="*/ 11 w 12"/>
                <a:gd name="T1" fmla="*/ 0 h 104"/>
                <a:gd name="T2" fmla="*/ 0 w 12"/>
                <a:gd name="T3" fmla="*/ 12 h 104"/>
                <a:gd name="T4" fmla="*/ 0 w 12"/>
                <a:gd name="T5" fmla="*/ 91 h 104"/>
                <a:gd name="T6" fmla="*/ 11 w 12"/>
                <a:gd name="T7" fmla="*/ 80 h 104"/>
                <a:gd name="T8" fmla="*/ 11 w 12"/>
                <a:gd name="T9" fmla="*/ 103 h 104"/>
                <a:gd name="T10" fmla="*/ 11 w 12"/>
                <a:gd name="T11" fmla="*/ 103 h 104"/>
                <a:gd name="T12" fmla="*/ 11 w 1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 h="104">
                  <a:moveTo>
                    <a:pt x="11" y="0"/>
                  </a:moveTo>
                  <a:lnTo>
                    <a:pt x="0" y="12"/>
                  </a:lnTo>
                  <a:lnTo>
                    <a:pt x="0" y="91"/>
                  </a:lnTo>
                  <a:lnTo>
                    <a:pt x="11" y="80"/>
                  </a:lnTo>
                  <a:lnTo>
                    <a:pt x="11" y="103"/>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2" name="Freeform 5370">
              <a:extLst>
                <a:ext uri="{FF2B5EF4-FFF2-40B4-BE49-F238E27FC236}">
                  <a16:creationId xmlns:a16="http://schemas.microsoft.com/office/drawing/2014/main" id="{99D00EB7-C52C-978A-E905-340264F57BF2}"/>
                </a:ext>
              </a:extLst>
            </p:cNvPr>
            <p:cNvSpPr>
              <a:spLocks noChangeArrowheads="1"/>
            </p:cNvSpPr>
            <p:nvPr/>
          </p:nvSpPr>
          <p:spPr bwMode="auto">
            <a:xfrm>
              <a:off x="17886887" y="7737475"/>
              <a:ext cx="4763" cy="38100"/>
            </a:xfrm>
            <a:custGeom>
              <a:avLst/>
              <a:gdLst>
                <a:gd name="T0" fmla="*/ 11 w 12"/>
                <a:gd name="T1" fmla="*/ 0 h 104"/>
                <a:gd name="T2" fmla="*/ 0 w 12"/>
                <a:gd name="T3" fmla="*/ 12 h 104"/>
                <a:gd name="T4" fmla="*/ 0 w 12"/>
                <a:gd name="T5" fmla="*/ 91 h 104"/>
                <a:gd name="T6" fmla="*/ 11 w 12"/>
                <a:gd name="T7" fmla="*/ 80 h 104"/>
                <a:gd name="T8" fmla="*/ 11 w 12"/>
                <a:gd name="T9" fmla="*/ 103 h 104"/>
                <a:gd name="T10" fmla="*/ 11 w 12"/>
                <a:gd name="T11" fmla="*/ 103 h 104"/>
                <a:gd name="T12" fmla="*/ 11 w 1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 h="104">
                  <a:moveTo>
                    <a:pt x="11" y="0"/>
                  </a:moveTo>
                  <a:lnTo>
                    <a:pt x="0" y="12"/>
                  </a:lnTo>
                  <a:lnTo>
                    <a:pt x="0" y="91"/>
                  </a:lnTo>
                  <a:lnTo>
                    <a:pt x="11" y="80"/>
                  </a:lnTo>
                  <a:lnTo>
                    <a:pt x="11" y="103"/>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3" name="Freeform 5371">
              <a:extLst>
                <a:ext uri="{FF2B5EF4-FFF2-40B4-BE49-F238E27FC236}">
                  <a16:creationId xmlns:a16="http://schemas.microsoft.com/office/drawing/2014/main" id="{35DD0C41-356A-ACC9-C827-F1E931B58B74}"/>
                </a:ext>
              </a:extLst>
            </p:cNvPr>
            <p:cNvSpPr>
              <a:spLocks noChangeArrowheads="1"/>
            </p:cNvSpPr>
            <p:nvPr/>
          </p:nvSpPr>
          <p:spPr bwMode="auto">
            <a:xfrm>
              <a:off x="17891649" y="7639050"/>
              <a:ext cx="134928" cy="134938"/>
            </a:xfrm>
            <a:custGeom>
              <a:avLst/>
              <a:gdLst>
                <a:gd name="T0" fmla="*/ 375 w 376"/>
                <a:gd name="T1" fmla="*/ 0 h 376"/>
                <a:gd name="T2" fmla="*/ 239 w 376"/>
                <a:gd name="T3" fmla="*/ 34 h 376"/>
                <a:gd name="T4" fmla="*/ 0 w 376"/>
                <a:gd name="T5" fmla="*/ 272 h 376"/>
                <a:gd name="T6" fmla="*/ 0 w 376"/>
                <a:gd name="T7" fmla="*/ 375 h 376"/>
                <a:gd name="T8" fmla="*/ 375 w 376"/>
                <a:gd name="T9" fmla="*/ 0 h 376"/>
              </a:gdLst>
              <a:ahLst/>
              <a:cxnLst>
                <a:cxn ang="0">
                  <a:pos x="T0" y="T1"/>
                </a:cxn>
                <a:cxn ang="0">
                  <a:pos x="T2" y="T3"/>
                </a:cxn>
                <a:cxn ang="0">
                  <a:pos x="T4" y="T5"/>
                </a:cxn>
                <a:cxn ang="0">
                  <a:pos x="T6" y="T7"/>
                </a:cxn>
                <a:cxn ang="0">
                  <a:pos x="T8" y="T9"/>
                </a:cxn>
              </a:cxnLst>
              <a:rect l="0" t="0" r="r" b="b"/>
              <a:pathLst>
                <a:path w="376" h="376">
                  <a:moveTo>
                    <a:pt x="375" y="0"/>
                  </a:moveTo>
                  <a:lnTo>
                    <a:pt x="239" y="34"/>
                  </a:lnTo>
                  <a:lnTo>
                    <a:pt x="0" y="272"/>
                  </a:lnTo>
                  <a:lnTo>
                    <a:pt x="0" y="375"/>
                  </a:lnTo>
                  <a:lnTo>
                    <a:pt x="37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4" name="Freeform 5372">
              <a:extLst>
                <a:ext uri="{FF2B5EF4-FFF2-40B4-BE49-F238E27FC236}">
                  <a16:creationId xmlns:a16="http://schemas.microsoft.com/office/drawing/2014/main" id="{1AE87CAC-3465-9B2B-4019-15A76425DB63}"/>
                </a:ext>
              </a:extLst>
            </p:cNvPr>
            <p:cNvSpPr>
              <a:spLocks noChangeArrowheads="1"/>
            </p:cNvSpPr>
            <p:nvPr/>
          </p:nvSpPr>
          <p:spPr bwMode="auto">
            <a:xfrm>
              <a:off x="17891649" y="7639050"/>
              <a:ext cx="134928" cy="134938"/>
            </a:xfrm>
            <a:custGeom>
              <a:avLst/>
              <a:gdLst>
                <a:gd name="T0" fmla="*/ 375 w 376"/>
                <a:gd name="T1" fmla="*/ 0 h 376"/>
                <a:gd name="T2" fmla="*/ 239 w 376"/>
                <a:gd name="T3" fmla="*/ 34 h 376"/>
                <a:gd name="T4" fmla="*/ 0 w 376"/>
                <a:gd name="T5" fmla="*/ 272 h 376"/>
                <a:gd name="T6" fmla="*/ 0 w 376"/>
                <a:gd name="T7" fmla="*/ 375 h 376"/>
                <a:gd name="T8" fmla="*/ 375 w 376"/>
                <a:gd name="T9" fmla="*/ 0 h 376"/>
              </a:gdLst>
              <a:ahLst/>
              <a:cxnLst>
                <a:cxn ang="0">
                  <a:pos x="T0" y="T1"/>
                </a:cxn>
                <a:cxn ang="0">
                  <a:pos x="T2" y="T3"/>
                </a:cxn>
                <a:cxn ang="0">
                  <a:pos x="T4" y="T5"/>
                </a:cxn>
                <a:cxn ang="0">
                  <a:pos x="T6" y="T7"/>
                </a:cxn>
                <a:cxn ang="0">
                  <a:pos x="T8" y="T9"/>
                </a:cxn>
              </a:cxnLst>
              <a:rect l="0" t="0" r="r" b="b"/>
              <a:pathLst>
                <a:path w="376" h="376">
                  <a:moveTo>
                    <a:pt x="375" y="0"/>
                  </a:moveTo>
                  <a:lnTo>
                    <a:pt x="239" y="34"/>
                  </a:lnTo>
                  <a:lnTo>
                    <a:pt x="0" y="272"/>
                  </a:lnTo>
                  <a:lnTo>
                    <a:pt x="0" y="375"/>
                  </a:lnTo>
                  <a:lnTo>
                    <a:pt x="37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5" name="Freeform 5373">
              <a:extLst>
                <a:ext uri="{FF2B5EF4-FFF2-40B4-BE49-F238E27FC236}">
                  <a16:creationId xmlns:a16="http://schemas.microsoft.com/office/drawing/2014/main" id="{8B2B9DAA-F47E-E72F-5F89-1FF4FD6CE32C}"/>
                </a:ext>
              </a:extLst>
            </p:cNvPr>
            <p:cNvSpPr>
              <a:spLocks noChangeArrowheads="1"/>
            </p:cNvSpPr>
            <p:nvPr/>
          </p:nvSpPr>
          <p:spPr bwMode="auto">
            <a:xfrm>
              <a:off x="17977368" y="7639050"/>
              <a:ext cx="49209" cy="12700"/>
            </a:xfrm>
            <a:custGeom>
              <a:avLst/>
              <a:gdLst>
                <a:gd name="T0" fmla="*/ 136 w 137"/>
                <a:gd name="T1" fmla="*/ 0 h 35"/>
                <a:gd name="T2" fmla="*/ 0 w 137"/>
                <a:gd name="T3" fmla="*/ 34 h 35"/>
                <a:gd name="T4" fmla="*/ 0 w 137"/>
                <a:gd name="T5" fmla="*/ 34 h 35"/>
                <a:gd name="T6" fmla="*/ 136 w 137"/>
                <a:gd name="T7" fmla="*/ 0 h 35"/>
              </a:gdLst>
              <a:ahLst/>
              <a:cxnLst>
                <a:cxn ang="0">
                  <a:pos x="T0" y="T1"/>
                </a:cxn>
                <a:cxn ang="0">
                  <a:pos x="T2" y="T3"/>
                </a:cxn>
                <a:cxn ang="0">
                  <a:pos x="T4" y="T5"/>
                </a:cxn>
                <a:cxn ang="0">
                  <a:pos x="T6" y="T7"/>
                </a:cxn>
              </a:cxnLst>
              <a:rect l="0" t="0" r="r" b="b"/>
              <a:pathLst>
                <a:path w="137" h="35">
                  <a:moveTo>
                    <a:pt x="136" y="0"/>
                  </a:move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6" name="Freeform 5374">
              <a:extLst>
                <a:ext uri="{FF2B5EF4-FFF2-40B4-BE49-F238E27FC236}">
                  <a16:creationId xmlns:a16="http://schemas.microsoft.com/office/drawing/2014/main" id="{0055BDE6-AA4E-CB7D-AF09-403C4D957FF7}"/>
                </a:ext>
              </a:extLst>
            </p:cNvPr>
            <p:cNvSpPr>
              <a:spLocks noChangeArrowheads="1"/>
            </p:cNvSpPr>
            <p:nvPr/>
          </p:nvSpPr>
          <p:spPr bwMode="auto">
            <a:xfrm>
              <a:off x="17977368" y="7639050"/>
              <a:ext cx="49209" cy="12700"/>
            </a:xfrm>
            <a:custGeom>
              <a:avLst/>
              <a:gdLst>
                <a:gd name="T0" fmla="*/ 136 w 137"/>
                <a:gd name="T1" fmla="*/ 0 h 35"/>
                <a:gd name="T2" fmla="*/ 0 w 137"/>
                <a:gd name="T3" fmla="*/ 34 h 35"/>
                <a:gd name="T4" fmla="*/ 0 w 137"/>
                <a:gd name="T5" fmla="*/ 34 h 35"/>
                <a:gd name="T6" fmla="*/ 136 w 137"/>
                <a:gd name="T7" fmla="*/ 0 h 35"/>
              </a:gdLst>
              <a:ahLst/>
              <a:cxnLst>
                <a:cxn ang="0">
                  <a:pos x="T0" y="T1"/>
                </a:cxn>
                <a:cxn ang="0">
                  <a:pos x="T2" y="T3"/>
                </a:cxn>
                <a:cxn ang="0">
                  <a:pos x="T4" y="T5"/>
                </a:cxn>
                <a:cxn ang="0">
                  <a:pos x="T6" y="T7"/>
                </a:cxn>
              </a:cxnLst>
              <a:rect l="0" t="0" r="r" b="b"/>
              <a:pathLst>
                <a:path w="137" h="35">
                  <a:moveTo>
                    <a:pt x="136" y="0"/>
                  </a:move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7" name="Freeform 5375">
              <a:extLst>
                <a:ext uri="{FF2B5EF4-FFF2-40B4-BE49-F238E27FC236}">
                  <a16:creationId xmlns:a16="http://schemas.microsoft.com/office/drawing/2014/main" id="{CD5C5EDF-9F74-8963-A7C6-86F3D6D601B3}"/>
                </a:ext>
              </a:extLst>
            </p:cNvPr>
            <p:cNvSpPr>
              <a:spLocks noChangeArrowheads="1"/>
            </p:cNvSpPr>
            <p:nvPr/>
          </p:nvSpPr>
          <p:spPr bwMode="auto">
            <a:xfrm>
              <a:off x="17886887" y="7766050"/>
              <a:ext cx="4763" cy="12700"/>
            </a:xfrm>
            <a:custGeom>
              <a:avLst/>
              <a:gdLst>
                <a:gd name="T0" fmla="*/ 11 w 12"/>
                <a:gd name="T1" fmla="*/ 0 h 35"/>
                <a:gd name="T2" fmla="*/ 0 w 12"/>
                <a:gd name="T3" fmla="*/ 11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1"/>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8" name="Freeform 5376">
              <a:extLst>
                <a:ext uri="{FF2B5EF4-FFF2-40B4-BE49-F238E27FC236}">
                  <a16:creationId xmlns:a16="http://schemas.microsoft.com/office/drawing/2014/main" id="{99CE7ADB-C526-C42D-0570-B8FCA4E2D18F}"/>
                </a:ext>
              </a:extLst>
            </p:cNvPr>
            <p:cNvSpPr>
              <a:spLocks noChangeArrowheads="1"/>
            </p:cNvSpPr>
            <p:nvPr/>
          </p:nvSpPr>
          <p:spPr bwMode="auto">
            <a:xfrm>
              <a:off x="17886887" y="7766050"/>
              <a:ext cx="4763" cy="12700"/>
            </a:xfrm>
            <a:custGeom>
              <a:avLst/>
              <a:gdLst>
                <a:gd name="T0" fmla="*/ 11 w 12"/>
                <a:gd name="T1" fmla="*/ 0 h 35"/>
                <a:gd name="T2" fmla="*/ 0 w 12"/>
                <a:gd name="T3" fmla="*/ 11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1"/>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9" name="Freeform 5377">
              <a:extLst>
                <a:ext uri="{FF2B5EF4-FFF2-40B4-BE49-F238E27FC236}">
                  <a16:creationId xmlns:a16="http://schemas.microsoft.com/office/drawing/2014/main" id="{FEA067B8-D97D-D873-88B4-C0497914B433}"/>
                </a:ext>
              </a:extLst>
            </p:cNvPr>
            <p:cNvSpPr>
              <a:spLocks noChangeArrowheads="1"/>
            </p:cNvSpPr>
            <p:nvPr/>
          </p:nvSpPr>
          <p:spPr bwMode="auto">
            <a:xfrm>
              <a:off x="17886887" y="780732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0" name="Freeform 5378">
              <a:extLst>
                <a:ext uri="{FF2B5EF4-FFF2-40B4-BE49-F238E27FC236}">
                  <a16:creationId xmlns:a16="http://schemas.microsoft.com/office/drawing/2014/main" id="{EF0BD59B-6D39-71D2-70F1-12C531F9C499}"/>
                </a:ext>
              </a:extLst>
            </p:cNvPr>
            <p:cNvSpPr>
              <a:spLocks noChangeArrowheads="1"/>
            </p:cNvSpPr>
            <p:nvPr/>
          </p:nvSpPr>
          <p:spPr bwMode="auto">
            <a:xfrm>
              <a:off x="17886887" y="780732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1" name="Freeform 5379">
              <a:extLst>
                <a:ext uri="{FF2B5EF4-FFF2-40B4-BE49-F238E27FC236}">
                  <a16:creationId xmlns:a16="http://schemas.microsoft.com/office/drawing/2014/main" id="{433153D6-2E75-7F47-3D3A-B37731DC8EE6}"/>
                </a:ext>
              </a:extLst>
            </p:cNvPr>
            <p:cNvSpPr>
              <a:spLocks noChangeArrowheads="1"/>
            </p:cNvSpPr>
            <p:nvPr/>
          </p:nvSpPr>
          <p:spPr bwMode="auto">
            <a:xfrm>
              <a:off x="17891649" y="7610476"/>
              <a:ext cx="233347" cy="233363"/>
            </a:xfrm>
            <a:custGeom>
              <a:avLst/>
              <a:gdLst>
                <a:gd name="T0" fmla="*/ 648 w 649"/>
                <a:gd name="T1" fmla="*/ 0 h 648"/>
                <a:gd name="T2" fmla="*/ 512 w 649"/>
                <a:gd name="T3" fmla="*/ 45 h 648"/>
                <a:gd name="T4" fmla="*/ 0 w 649"/>
                <a:gd name="T5" fmla="*/ 545 h 648"/>
                <a:gd name="T6" fmla="*/ 0 w 649"/>
                <a:gd name="T7" fmla="*/ 647 h 648"/>
                <a:gd name="T8" fmla="*/ 648 w 649"/>
                <a:gd name="T9" fmla="*/ 0 h 648"/>
              </a:gdLst>
              <a:ahLst/>
              <a:cxnLst>
                <a:cxn ang="0">
                  <a:pos x="T0" y="T1"/>
                </a:cxn>
                <a:cxn ang="0">
                  <a:pos x="T2" y="T3"/>
                </a:cxn>
                <a:cxn ang="0">
                  <a:pos x="T4" y="T5"/>
                </a:cxn>
                <a:cxn ang="0">
                  <a:pos x="T6" y="T7"/>
                </a:cxn>
                <a:cxn ang="0">
                  <a:pos x="T8" y="T9"/>
                </a:cxn>
              </a:cxnLst>
              <a:rect l="0" t="0" r="r" b="b"/>
              <a:pathLst>
                <a:path w="649" h="648">
                  <a:moveTo>
                    <a:pt x="648" y="0"/>
                  </a:moveTo>
                  <a:lnTo>
                    <a:pt x="512" y="45"/>
                  </a:lnTo>
                  <a:lnTo>
                    <a:pt x="0" y="545"/>
                  </a:lnTo>
                  <a:lnTo>
                    <a:pt x="0" y="647"/>
                  </a:lnTo>
                  <a:lnTo>
                    <a:pt x="6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2" name="Freeform 5380">
              <a:extLst>
                <a:ext uri="{FF2B5EF4-FFF2-40B4-BE49-F238E27FC236}">
                  <a16:creationId xmlns:a16="http://schemas.microsoft.com/office/drawing/2014/main" id="{207628AE-0F8E-C462-B3D1-0490016B82E5}"/>
                </a:ext>
              </a:extLst>
            </p:cNvPr>
            <p:cNvSpPr>
              <a:spLocks noChangeArrowheads="1"/>
            </p:cNvSpPr>
            <p:nvPr/>
          </p:nvSpPr>
          <p:spPr bwMode="auto">
            <a:xfrm>
              <a:off x="17891649" y="7610476"/>
              <a:ext cx="233347" cy="233363"/>
            </a:xfrm>
            <a:custGeom>
              <a:avLst/>
              <a:gdLst>
                <a:gd name="T0" fmla="*/ 648 w 649"/>
                <a:gd name="T1" fmla="*/ 0 h 648"/>
                <a:gd name="T2" fmla="*/ 512 w 649"/>
                <a:gd name="T3" fmla="*/ 45 h 648"/>
                <a:gd name="T4" fmla="*/ 0 w 649"/>
                <a:gd name="T5" fmla="*/ 545 h 648"/>
                <a:gd name="T6" fmla="*/ 0 w 649"/>
                <a:gd name="T7" fmla="*/ 647 h 648"/>
                <a:gd name="T8" fmla="*/ 648 w 649"/>
                <a:gd name="T9" fmla="*/ 0 h 648"/>
              </a:gdLst>
              <a:ahLst/>
              <a:cxnLst>
                <a:cxn ang="0">
                  <a:pos x="T0" y="T1"/>
                </a:cxn>
                <a:cxn ang="0">
                  <a:pos x="T2" y="T3"/>
                </a:cxn>
                <a:cxn ang="0">
                  <a:pos x="T4" y="T5"/>
                </a:cxn>
                <a:cxn ang="0">
                  <a:pos x="T6" y="T7"/>
                </a:cxn>
                <a:cxn ang="0">
                  <a:pos x="T8" y="T9"/>
                </a:cxn>
              </a:cxnLst>
              <a:rect l="0" t="0" r="r" b="b"/>
              <a:pathLst>
                <a:path w="649" h="648">
                  <a:moveTo>
                    <a:pt x="648" y="0"/>
                  </a:moveTo>
                  <a:lnTo>
                    <a:pt x="512" y="45"/>
                  </a:lnTo>
                  <a:lnTo>
                    <a:pt x="0" y="545"/>
                  </a:lnTo>
                  <a:lnTo>
                    <a:pt x="0" y="647"/>
                  </a:lnTo>
                  <a:lnTo>
                    <a:pt x="6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3" name="Freeform 5381">
              <a:extLst>
                <a:ext uri="{FF2B5EF4-FFF2-40B4-BE49-F238E27FC236}">
                  <a16:creationId xmlns:a16="http://schemas.microsoft.com/office/drawing/2014/main" id="{F4A8F4AE-8148-2C2C-6F68-BBA9494FAE91}"/>
                </a:ext>
              </a:extLst>
            </p:cNvPr>
            <p:cNvSpPr>
              <a:spLocks noChangeArrowheads="1"/>
            </p:cNvSpPr>
            <p:nvPr/>
          </p:nvSpPr>
          <p:spPr bwMode="auto">
            <a:xfrm>
              <a:off x="18075787" y="7610476"/>
              <a:ext cx="49209" cy="15875"/>
            </a:xfrm>
            <a:custGeom>
              <a:avLst/>
              <a:gdLst>
                <a:gd name="T0" fmla="*/ 136 w 137"/>
                <a:gd name="T1" fmla="*/ 0 h 46"/>
                <a:gd name="T2" fmla="*/ 0 w 137"/>
                <a:gd name="T3" fmla="*/ 34 h 46"/>
                <a:gd name="T4" fmla="*/ 0 w 137"/>
                <a:gd name="T5" fmla="*/ 45 h 46"/>
                <a:gd name="T6" fmla="*/ 136 w 137"/>
                <a:gd name="T7" fmla="*/ 0 h 46"/>
              </a:gdLst>
              <a:ahLst/>
              <a:cxnLst>
                <a:cxn ang="0">
                  <a:pos x="T0" y="T1"/>
                </a:cxn>
                <a:cxn ang="0">
                  <a:pos x="T2" y="T3"/>
                </a:cxn>
                <a:cxn ang="0">
                  <a:pos x="T4" y="T5"/>
                </a:cxn>
                <a:cxn ang="0">
                  <a:pos x="T6" y="T7"/>
                </a:cxn>
              </a:cxnLst>
              <a:rect l="0" t="0" r="r" b="b"/>
              <a:pathLst>
                <a:path w="137" h="46">
                  <a:moveTo>
                    <a:pt x="136" y="0"/>
                  </a:moveTo>
                  <a:lnTo>
                    <a:pt x="0" y="34"/>
                  </a:lnTo>
                  <a:lnTo>
                    <a:pt x="0" y="45"/>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4" name="Freeform 5382">
              <a:extLst>
                <a:ext uri="{FF2B5EF4-FFF2-40B4-BE49-F238E27FC236}">
                  <a16:creationId xmlns:a16="http://schemas.microsoft.com/office/drawing/2014/main" id="{988A4D1E-BF35-6E68-A9CC-8EB635D9BD7F}"/>
                </a:ext>
              </a:extLst>
            </p:cNvPr>
            <p:cNvSpPr>
              <a:spLocks noChangeArrowheads="1"/>
            </p:cNvSpPr>
            <p:nvPr/>
          </p:nvSpPr>
          <p:spPr bwMode="auto">
            <a:xfrm>
              <a:off x="18075787" y="7610476"/>
              <a:ext cx="49209" cy="15875"/>
            </a:xfrm>
            <a:custGeom>
              <a:avLst/>
              <a:gdLst>
                <a:gd name="T0" fmla="*/ 136 w 137"/>
                <a:gd name="T1" fmla="*/ 0 h 46"/>
                <a:gd name="T2" fmla="*/ 0 w 137"/>
                <a:gd name="T3" fmla="*/ 34 h 46"/>
                <a:gd name="T4" fmla="*/ 0 w 137"/>
                <a:gd name="T5" fmla="*/ 45 h 46"/>
                <a:gd name="T6" fmla="*/ 136 w 137"/>
                <a:gd name="T7" fmla="*/ 0 h 46"/>
              </a:gdLst>
              <a:ahLst/>
              <a:cxnLst>
                <a:cxn ang="0">
                  <a:pos x="T0" y="T1"/>
                </a:cxn>
                <a:cxn ang="0">
                  <a:pos x="T2" y="T3"/>
                </a:cxn>
                <a:cxn ang="0">
                  <a:pos x="T4" y="T5"/>
                </a:cxn>
                <a:cxn ang="0">
                  <a:pos x="T6" y="T7"/>
                </a:cxn>
              </a:cxnLst>
              <a:rect l="0" t="0" r="r" b="b"/>
              <a:pathLst>
                <a:path w="137" h="46">
                  <a:moveTo>
                    <a:pt x="136" y="0"/>
                  </a:moveTo>
                  <a:lnTo>
                    <a:pt x="0" y="34"/>
                  </a:lnTo>
                  <a:lnTo>
                    <a:pt x="0" y="45"/>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5" name="Freeform 5383">
              <a:extLst>
                <a:ext uri="{FF2B5EF4-FFF2-40B4-BE49-F238E27FC236}">
                  <a16:creationId xmlns:a16="http://schemas.microsoft.com/office/drawing/2014/main" id="{0173F3C7-8081-974C-2515-798D23222AEE}"/>
                </a:ext>
              </a:extLst>
            </p:cNvPr>
            <p:cNvSpPr>
              <a:spLocks noChangeArrowheads="1"/>
            </p:cNvSpPr>
            <p:nvPr/>
          </p:nvSpPr>
          <p:spPr bwMode="auto">
            <a:xfrm>
              <a:off x="17886887" y="783907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6" name="Freeform 5384">
              <a:extLst>
                <a:ext uri="{FF2B5EF4-FFF2-40B4-BE49-F238E27FC236}">
                  <a16:creationId xmlns:a16="http://schemas.microsoft.com/office/drawing/2014/main" id="{6079E4A7-A92B-02F5-A629-F49E5E483F49}"/>
                </a:ext>
              </a:extLst>
            </p:cNvPr>
            <p:cNvSpPr>
              <a:spLocks noChangeArrowheads="1"/>
            </p:cNvSpPr>
            <p:nvPr/>
          </p:nvSpPr>
          <p:spPr bwMode="auto">
            <a:xfrm>
              <a:off x="17886887" y="783907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7" name="Freeform 5385">
              <a:extLst>
                <a:ext uri="{FF2B5EF4-FFF2-40B4-BE49-F238E27FC236}">
                  <a16:creationId xmlns:a16="http://schemas.microsoft.com/office/drawing/2014/main" id="{FF718F51-C86A-EF7A-E9C2-076F67250AA4}"/>
                </a:ext>
              </a:extLst>
            </p:cNvPr>
            <p:cNvSpPr>
              <a:spLocks noChangeArrowheads="1"/>
            </p:cNvSpPr>
            <p:nvPr/>
          </p:nvSpPr>
          <p:spPr bwMode="auto">
            <a:xfrm>
              <a:off x="17886887" y="787717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8" name="Freeform 5386">
              <a:extLst>
                <a:ext uri="{FF2B5EF4-FFF2-40B4-BE49-F238E27FC236}">
                  <a16:creationId xmlns:a16="http://schemas.microsoft.com/office/drawing/2014/main" id="{3D8CFA38-8290-E5CD-F736-8B557DCEDC5C}"/>
                </a:ext>
              </a:extLst>
            </p:cNvPr>
            <p:cNvSpPr>
              <a:spLocks noChangeArrowheads="1"/>
            </p:cNvSpPr>
            <p:nvPr/>
          </p:nvSpPr>
          <p:spPr bwMode="auto">
            <a:xfrm>
              <a:off x="17886887" y="787717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9" name="Freeform 5387">
              <a:extLst>
                <a:ext uri="{FF2B5EF4-FFF2-40B4-BE49-F238E27FC236}">
                  <a16:creationId xmlns:a16="http://schemas.microsoft.com/office/drawing/2014/main" id="{2361793A-8311-E3C7-BD4F-098403B1DBBD}"/>
                </a:ext>
              </a:extLst>
            </p:cNvPr>
            <p:cNvSpPr>
              <a:spLocks noChangeArrowheads="1"/>
            </p:cNvSpPr>
            <p:nvPr/>
          </p:nvSpPr>
          <p:spPr bwMode="auto">
            <a:xfrm>
              <a:off x="17891650" y="7581900"/>
              <a:ext cx="331765" cy="331788"/>
            </a:xfrm>
            <a:custGeom>
              <a:avLst/>
              <a:gdLst>
                <a:gd name="T0" fmla="*/ 920 w 921"/>
                <a:gd name="T1" fmla="*/ 0 h 921"/>
                <a:gd name="T2" fmla="*/ 784 w 921"/>
                <a:gd name="T3" fmla="*/ 46 h 921"/>
                <a:gd name="T4" fmla="*/ 0 w 921"/>
                <a:gd name="T5" fmla="*/ 818 h 921"/>
                <a:gd name="T6" fmla="*/ 0 w 921"/>
                <a:gd name="T7" fmla="*/ 920 h 921"/>
                <a:gd name="T8" fmla="*/ 920 w 921"/>
                <a:gd name="T9" fmla="*/ 0 h 921"/>
              </a:gdLst>
              <a:ahLst/>
              <a:cxnLst>
                <a:cxn ang="0">
                  <a:pos x="T0" y="T1"/>
                </a:cxn>
                <a:cxn ang="0">
                  <a:pos x="T2" y="T3"/>
                </a:cxn>
                <a:cxn ang="0">
                  <a:pos x="T4" y="T5"/>
                </a:cxn>
                <a:cxn ang="0">
                  <a:pos x="T6" y="T7"/>
                </a:cxn>
                <a:cxn ang="0">
                  <a:pos x="T8" y="T9"/>
                </a:cxn>
              </a:cxnLst>
              <a:rect l="0" t="0" r="r" b="b"/>
              <a:pathLst>
                <a:path w="921" h="921">
                  <a:moveTo>
                    <a:pt x="920" y="0"/>
                  </a:moveTo>
                  <a:lnTo>
                    <a:pt x="784" y="46"/>
                  </a:lnTo>
                  <a:lnTo>
                    <a:pt x="0" y="818"/>
                  </a:lnTo>
                  <a:lnTo>
                    <a:pt x="0" y="920"/>
                  </a:lnTo>
                  <a:lnTo>
                    <a:pt x="92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0" name="Freeform 5388">
              <a:extLst>
                <a:ext uri="{FF2B5EF4-FFF2-40B4-BE49-F238E27FC236}">
                  <a16:creationId xmlns:a16="http://schemas.microsoft.com/office/drawing/2014/main" id="{C0C80D48-52EC-209F-D492-3ADA75C8E71A}"/>
                </a:ext>
              </a:extLst>
            </p:cNvPr>
            <p:cNvSpPr>
              <a:spLocks noChangeArrowheads="1"/>
            </p:cNvSpPr>
            <p:nvPr/>
          </p:nvSpPr>
          <p:spPr bwMode="auto">
            <a:xfrm>
              <a:off x="17891650" y="7581900"/>
              <a:ext cx="331765" cy="331788"/>
            </a:xfrm>
            <a:custGeom>
              <a:avLst/>
              <a:gdLst>
                <a:gd name="T0" fmla="*/ 920 w 921"/>
                <a:gd name="T1" fmla="*/ 0 h 921"/>
                <a:gd name="T2" fmla="*/ 784 w 921"/>
                <a:gd name="T3" fmla="*/ 46 h 921"/>
                <a:gd name="T4" fmla="*/ 0 w 921"/>
                <a:gd name="T5" fmla="*/ 818 h 921"/>
                <a:gd name="T6" fmla="*/ 0 w 921"/>
                <a:gd name="T7" fmla="*/ 920 h 921"/>
                <a:gd name="T8" fmla="*/ 920 w 921"/>
                <a:gd name="T9" fmla="*/ 0 h 921"/>
              </a:gdLst>
              <a:ahLst/>
              <a:cxnLst>
                <a:cxn ang="0">
                  <a:pos x="T0" y="T1"/>
                </a:cxn>
                <a:cxn ang="0">
                  <a:pos x="T2" y="T3"/>
                </a:cxn>
                <a:cxn ang="0">
                  <a:pos x="T4" y="T5"/>
                </a:cxn>
                <a:cxn ang="0">
                  <a:pos x="T6" y="T7"/>
                </a:cxn>
                <a:cxn ang="0">
                  <a:pos x="T8" y="T9"/>
                </a:cxn>
              </a:cxnLst>
              <a:rect l="0" t="0" r="r" b="b"/>
              <a:pathLst>
                <a:path w="921" h="921">
                  <a:moveTo>
                    <a:pt x="920" y="0"/>
                  </a:moveTo>
                  <a:lnTo>
                    <a:pt x="784" y="46"/>
                  </a:lnTo>
                  <a:lnTo>
                    <a:pt x="0" y="818"/>
                  </a:lnTo>
                  <a:lnTo>
                    <a:pt x="0" y="920"/>
                  </a:lnTo>
                  <a:lnTo>
                    <a:pt x="92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1" name="Freeform 5389">
              <a:extLst>
                <a:ext uri="{FF2B5EF4-FFF2-40B4-BE49-F238E27FC236}">
                  <a16:creationId xmlns:a16="http://schemas.microsoft.com/office/drawing/2014/main" id="{D53767D4-E244-1CCD-32BD-8E8484B3F008}"/>
                </a:ext>
              </a:extLst>
            </p:cNvPr>
            <p:cNvSpPr>
              <a:spLocks noChangeArrowheads="1"/>
            </p:cNvSpPr>
            <p:nvPr/>
          </p:nvSpPr>
          <p:spPr bwMode="auto">
            <a:xfrm>
              <a:off x="18172618" y="7581901"/>
              <a:ext cx="49210" cy="17463"/>
            </a:xfrm>
            <a:custGeom>
              <a:avLst/>
              <a:gdLst>
                <a:gd name="T0" fmla="*/ 136 w 137"/>
                <a:gd name="T1" fmla="*/ 0 h 47"/>
                <a:gd name="T2" fmla="*/ 0 w 137"/>
                <a:gd name="T3" fmla="*/ 46 h 47"/>
                <a:gd name="T4" fmla="*/ 0 w 137"/>
                <a:gd name="T5" fmla="*/ 46 h 47"/>
                <a:gd name="T6" fmla="*/ 136 w 137"/>
                <a:gd name="T7" fmla="*/ 0 h 47"/>
              </a:gdLst>
              <a:ahLst/>
              <a:cxnLst>
                <a:cxn ang="0">
                  <a:pos x="T0" y="T1"/>
                </a:cxn>
                <a:cxn ang="0">
                  <a:pos x="T2" y="T3"/>
                </a:cxn>
                <a:cxn ang="0">
                  <a:pos x="T4" y="T5"/>
                </a:cxn>
                <a:cxn ang="0">
                  <a:pos x="T6" y="T7"/>
                </a:cxn>
              </a:cxnLst>
              <a:rect l="0" t="0" r="r" b="b"/>
              <a:pathLst>
                <a:path w="137" h="47">
                  <a:moveTo>
                    <a:pt x="136" y="0"/>
                  </a:moveTo>
                  <a:lnTo>
                    <a:pt x="0" y="46"/>
                  </a:lnTo>
                  <a:lnTo>
                    <a:pt x="0" y="46"/>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2" name="Freeform 5390">
              <a:extLst>
                <a:ext uri="{FF2B5EF4-FFF2-40B4-BE49-F238E27FC236}">
                  <a16:creationId xmlns:a16="http://schemas.microsoft.com/office/drawing/2014/main" id="{02BCC8D4-2641-A3F4-91E3-F94BA928C6B2}"/>
                </a:ext>
              </a:extLst>
            </p:cNvPr>
            <p:cNvSpPr>
              <a:spLocks noChangeArrowheads="1"/>
            </p:cNvSpPr>
            <p:nvPr/>
          </p:nvSpPr>
          <p:spPr bwMode="auto">
            <a:xfrm>
              <a:off x="18172618" y="7581901"/>
              <a:ext cx="49210" cy="17463"/>
            </a:xfrm>
            <a:custGeom>
              <a:avLst/>
              <a:gdLst>
                <a:gd name="T0" fmla="*/ 136 w 137"/>
                <a:gd name="T1" fmla="*/ 0 h 47"/>
                <a:gd name="T2" fmla="*/ 0 w 137"/>
                <a:gd name="T3" fmla="*/ 46 h 47"/>
                <a:gd name="T4" fmla="*/ 0 w 137"/>
                <a:gd name="T5" fmla="*/ 46 h 47"/>
                <a:gd name="T6" fmla="*/ 136 w 137"/>
                <a:gd name="T7" fmla="*/ 0 h 47"/>
              </a:gdLst>
              <a:ahLst/>
              <a:cxnLst>
                <a:cxn ang="0">
                  <a:pos x="T0" y="T1"/>
                </a:cxn>
                <a:cxn ang="0">
                  <a:pos x="T2" y="T3"/>
                </a:cxn>
                <a:cxn ang="0">
                  <a:pos x="T4" y="T5"/>
                </a:cxn>
                <a:cxn ang="0">
                  <a:pos x="T6" y="T7"/>
                </a:cxn>
              </a:cxnLst>
              <a:rect l="0" t="0" r="r" b="b"/>
              <a:pathLst>
                <a:path w="137" h="47">
                  <a:moveTo>
                    <a:pt x="136" y="0"/>
                  </a:moveTo>
                  <a:lnTo>
                    <a:pt x="0" y="46"/>
                  </a:lnTo>
                  <a:lnTo>
                    <a:pt x="0" y="46"/>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3" name="Freeform 5391">
              <a:extLst>
                <a:ext uri="{FF2B5EF4-FFF2-40B4-BE49-F238E27FC236}">
                  <a16:creationId xmlns:a16="http://schemas.microsoft.com/office/drawing/2014/main" id="{18E29129-0CFF-75B0-0544-9B113CBDA41F}"/>
                </a:ext>
              </a:extLst>
            </p:cNvPr>
            <p:cNvSpPr>
              <a:spLocks noChangeArrowheads="1"/>
            </p:cNvSpPr>
            <p:nvPr/>
          </p:nvSpPr>
          <p:spPr bwMode="auto">
            <a:xfrm>
              <a:off x="17886887" y="790892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4" name="Freeform 5392">
              <a:extLst>
                <a:ext uri="{FF2B5EF4-FFF2-40B4-BE49-F238E27FC236}">
                  <a16:creationId xmlns:a16="http://schemas.microsoft.com/office/drawing/2014/main" id="{7EC95C44-1055-30F6-E579-A2EEE58F9767}"/>
                </a:ext>
              </a:extLst>
            </p:cNvPr>
            <p:cNvSpPr>
              <a:spLocks noChangeArrowheads="1"/>
            </p:cNvSpPr>
            <p:nvPr/>
          </p:nvSpPr>
          <p:spPr bwMode="auto">
            <a:xfrm>
              <a:off x="17886887" y="790892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5" name="Freeform 5393">
              <a:extLst>
                <a:ext uri="{FF2B5EF4-FFF2-40B4-BE49-F238E27FC236}">
                  <a16:creationId xmlns:a16="http://schemas.microsoft.com/office/drawing/2014/main" id="{A1A704C5-4D27-88A8-DF67-B563337AE4D8}"/>
                </a:ext>
              </a:extLst>
            </p:cNvPr>
            <p:cNvSpPr>
              <a:spLocks noChangeArrowheads="1"/>
            </p:cNvSpPr>
            <p:nvPr/>
          </p:nvSpPr>
          <p:spPr bwMode="auto">
            <a:xfrm>
              <a:off x="17886887" y="7945438"/>
              <a:ext cx="4763" cy="38100"/>
            </a:xfrm>
            <a:custGeom>
              <a:avLst/>
              <a:gdLst>
                <a:gd name="T0" fmla="*/ 11 w 12"/>
                <a:gd name="T1" fmla="*/ 0 h 104"/>
                <a:gd name="T2" fmla="*/ 0 w 12"/>
                <a:gd name="T3" fmla="*/ 12 h 104"/>
                <a:gd name="T4" fmla="*/ 0 w 12"/>
                <a:gd name="T5" fmla="*/ 91 h 104"/>
                <a:gd name="T6" fmla="*/ 11 w 12"/>
                <a:gd name="T7" fmla="*/ 91 h 104"/>
                <a:gd name="T8" fmla="*/ 11 w 12"/>
                <a:gd name="T9" fmla="*/ 103 h 104"/>
                <a:gd name="T10" fmla="*/ 11 w 12"/>
                <a:gd name="T11" fmla="*/ 103 h 104"/>
                <a:gd name="T12" fmla="*/ 11 w 1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 h="104">
                  <a:moveTo>
                    <a:pt x="11" y="0"/>
                  </a:moveTo>
                  <a:lnTo>
                    <a:pt x="0" y="12"/>
                  </a:lnTo>
                  <a:lnTo>
                    <a:pt x="0" y="91"/>
                  </a:lnTo>
                  <a:lnTo>
                    <a:pt x="11" y="91"/>
                  </a:lnTo>
                  <a:lnTo>
                    <a:pt x="11" y="103"/>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6" name="Freeform 5394">
              <a:extLst>
                <a:ext uri="{FF2B5EF4-FFF2-40B4-BE49-F238E27FC236}">
                  <a16:creationId xmlns:a16="http://schemas.microsoft.com/office/drawing/2014/main" id="{0BBCED4B-61D6-DF06-C072-9612CDAC8C84}"/>
                </a:ext>
              </a:extLst>
            </p:cNvPr>
            <p:cNvSpPr>
              <a:spLocks noChangeArrowheads="1"/>
            </p:cNvSpPr>
            <p:nvPr/>
          </p:nvSpPr>
          <p:spPr bwMode="auto">
            <a:xfrm>
              <a:off x="17886887" y="7945438"/>
              <a:ext cx="4763" cy="38100"/>
            </a:xfrm>
            <a:custGeom>
              <a:avLst/>
              <a:gdLst>
                <a:gd name="T0" fmla="*/ 11 w 12"/>
                <a:gd name="T1" fmla="*/ 0 h 104"/>
                <a:gd name="T2" fmla="*/ 0 w 12"/>
                <a:gd name="T3" fmla="*/ 12 h 104"/>
                <a:gd name="T4" fmla="*/ 0 w 12"/>
                <a:gd name="T5" fmla="*/ 91 h 104"/>
                <a:gd name="T6" fmla="*/ 11 w 12"/>
                <a:gd name="T7" fmla="*/ 91 h 104"/>
                <a:gd name="T8" fmla="*/ 11 w 12"/>
                <a:gd name="T9" fmla="*/ 103 h 104"/>
                <a:gd name="T10" fmla="*/ 11 w 12"/>
                <a:gd name="T11" fmla="*/ 103 h 104"/>
                <a:gd name="T12" fmla="*/ 11 w 12"/>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 h="104">
                  <a:moveTo>
                    <a:pt x="11" y="0"/>
                  </a:moveTo>
                  <a:lnTo>
                    <a:pt x="0" y="12"/>
                  </a:lnTo>
                  <a:lnTo>
                    <a:pt x="0" y="91"/>
                  </a:lnTo>
                  <a:lnTo>
                    <a:pt x="11" y="91"/>
                  </a:lnTo>
                  <a:lnTo>
                    <a:pt x="11" y="103"/>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7" name="Freeform 5395">
              <a:extLst>
                <a:ext uri="{FF2B5EF4-FFF2-40B4-BE49-F238E27FC236}">
                  <a16:creationId xmlns:a16="http://schemas.microsoft.com/office/drawing/2014/main" id="{2A74135B-D210-DDCB-938A-70B9095B5DFD}"/>
                </a:ext>
              </a:extLst>
            </p:cNvPr>
            <p:cNvSpPr>
              <a:spLocks noChangeArrowheads="1"/>
            </p:cNvSpPr>
            <p:nvPr/>
          </p:nvSpPr>
          <p:spPr bwMode="auto">
            <a:xfrm>
              <a:off x="17891649" y="7558088"/>
              <a:ext cx="430184" cy="425450"/>
            </a:xfrm>
            <a:custGeom>
              <a:avLst/>
              <a:gdLst>
                <a:gd name="T0" fmla="*/ 1193 w 1194"/>
                <a:gd name="T1" fmla="*/ 0 h 1182"/>
                <a:gd name="T2" fmla="*/ 1045 w 1194"/>
                <a:gd name="T3" fmla="*/ 34 h 1182"/>
                <a:gd name="T4" fmla="*/ 0 w 1194"/>
                <a:gd name="T5" fmla="*/ 1078 h 1182"/>
                <a:gd name="T6" fmla="*/ 0 w 1194"/>
                <a:gd name="T7" fmla="*/ 1181 h 1182"/>
                <a:gd name="T8" fmla="*/ 1193 w 1194"/>
                <a:gd name="T9" fmla="*/ 0 h 1182"/>
              </a:gdLst>
              <a:ahLst/>
              <a:cxnLst>
                <a:cxn ang="0">
                  <a:pos x="T0" y="T1"/>
                </a:cxn>
                <a:cxn ang="0">
                  <a:pos x="T2" y="T3"/>
                </a:cxn>
                <a:cxn ang="0">
                  <a:pos x="T4" y="T5"/>
                </a:cxn>
                <a:cxn ang="0">
                  <a:pos x="T6" y="T7"/>
                </a:cxn>
                <a:cxn ang="0">
                  <a:pos x="T8" y="T9"/>
                </a:cxn>
              </a:cxnLst>
              <a:rect l="0" t="0" r="r" b="b"/>
              <a:pathLst>
                <a:path w="1194" h="1182">
                  <a:moveTo>
                    <a:pt x="1193" y="0"/>
                  </a:moveTo>
                  <a:lnTo>
                    <a:pt x="1045" y="34"/>
                  </a:lnTo>
                  <a:lnTo>
                    <a:pt x="0" y="1078"/>
                  </a:lnTo>
                  <a:lnTo>
                    <a:pt x="0" y="1181"/>
                  </a:lnTo>
                  <a:lnTo>
                    <a:pt x="11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8" name="Freeform 5396">
              <a:extLst>
                <a:ext uri="{FF2B5EF4-FFF2-40B4-BE49-F238E27FC236}">
                  <a16:creationId xmlns:a16="http://schemas.microsoft.com/office/drawing/2014/main" id="{316B26D3-B404-E74A-2052-CE123B2468B8}"/>
                </a:ext>
              </a:extLst>
            </p:cNvPr>
            <p:cNvSpPr>
              <a:spLocks noChangeArrowheads="1"/>
            </p:cNvSpPr>
            <p:nvPr/>
          </p:nvSpPr>
          <p:spPr bwMode="auto">
            <a:xfrm>
              <a:off x="17891649" y="7558088"/>
              <a:ext cx="430184" cy="425450"/>
            </a:xfrm>
            <a:custGeom>
              <a:avLst/>
              <a:gdLst>
                <a:gd name="T0" fmla="*/ 1193 w 1194"/>
                <a:gd name="T1" fmla="*/ 0 h 1182"/>
                <a:gd name="T2" fmla="*/ 1045 w 1194"/>
                <a:gd name="T3" fmla="*/ 34 h 1182"/>
                <a:gd name="T4" fmla="*/ 0 w 1194"/>
                <a:gd name="T5" fmla="*/ 1078 h 1182"/>
                <a:gd name="T6" fmla="*/ 0 w 1194"/>
                <a:gd name="T7" fmla="*/ 1181 h 1182"/>
                <a:gd name="T8" fmla="*/ 1193 w 1194"/>
                <a:gd name="T9" fmla="*/ 0 h 1182"/>
              </a:gdLst>
              <a:ahLst/>
              <a:cxnLst>
                <a:cxn ang="0">
                  <a:pos x="T0" y="T1"/>
                </a:cxn>
                <a:cxn ang="0">
                  <a:pos x="T2" y="T3"/>
                </a:cxn>
                <a:cxn ang="0">
                  <a:pos x="T4" y="T5"/>
                </a:cxn>
                <a:cxn ang="0">
                  <a:pos x="T6" y="T7"/>
                </a:cxn>
                <a:cxn ang="0">
                  <a:pos x="T8" y="T9"/>
                </a:cxn>
              </a:cxnLst>
              <a:rect l="0" t="0" r="r" b="b"/>
              <a:pathLst>
                <a:path w="1194" h="1182">
                  <a:moveTo>
                    <a:pt x="1193" y="0"/>
                  </a:moveTo>
                  <a:lnTo>
                    <a:pt x="1045" y="34"/>
                  </a:lnTo>
                  <a:lnTo>
                    <a:pt x="0" y="1078"/>
                  </a:lnTo>
                  <a:lnTo>
                    <a:pt x="0" y="1181"/>
                  </a:lnTo>
                  <a:lnTo>
                    <a:pt x="11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9" name="Freeform 5397">
              <a:extLst>
                <a:ext uri="{FF2B5EF4-FFF2-40B4-BE49-F238E27FC236}">
                  <a16:creationId xmlns:a16="http://schemas.microsoft.com/office/drawing/2014/main" id="{8106E7EC-0F58-E8F0-D0F1-ED6DCB14563A}"/>
                </a:ext>
              </a:extLst>
            </p:cNvPr>
            <p:cNvSpPr>
              <a:spLocks noChangeArrowheads="1"/>
            </p:cNvSpPr>
            <p:nvPr/>
          </p:nvSpPr>
          <p:spPr bwMode="auto">
            <a:xfrm>
              <a:off x="18267862" y="7553326"/>
              <a:ext cx="53971" cy="15875"/>
            </a:xfrm>
            <a:custGeom>
              <a:avLst/>
              <a:gdLst>
                <a:gd name="T0" fmla="*/ 148 w 149"/>
                <a:gd name="T1" fmla="*/ 0 h 46"/>
                <a:gd name="T2" fmla="*/ 11 w 149"/>
                <a:gd name="T3" fmla="*/ 45 h 46"/>
                <a:gd name="T4" fmla="*/ 0 w 149"/>
                <a:gd name="T5" fmla="*/ 45 h 46"/>
                <a:gd name="T6" fmla="*/ 148 w 149"/>
                <a:gd name="T7" fmla="*/ 11 h 46"/>
                <a:gd name="T8" fmla="*/ 148 w 149"/>
                <a:gd name="T9" fmla="*/ 0 h 46"/>
              </a:gdLst>
              <a:ahLst/>
              <a:cxnLst>
                <a:cxn ang="0">
                  <a:pos x="T0" y="T1"/>
                </a:cxn>
                <a:cxn ang="0">
                  <a:pos x="T2" y="T3"/>
                </a:cxn>
                <a:cxn ang="0">
                  <a:pos x="T4" y="T5"/>
                </a:cxn>
                <a:cxn ang="0">
                  <a:pos x="T6" y="T7"/>
                </a:cxn>
                <a:cxn ang="0">
                  <a:pos x="T8" y="T9"/>
                </a:cxn>
              </a:cxnLst>
              <a:rect l="0" t="0" r="r" b="b"/>
              <a:pathLst>
                <a:path w="149" h="46">
                  <a:moveTo>
                    <a:pt x="148" y="0"/>
                  </a:moveTo>
                  <a:lnTo>
                    <a:pt x="11" y="45"/>
                  </a:lnTo>
                  <a:lnTo>
                    <a:pt x="0" y="45"/>
                  </a:lnTo>
                  <a:lnTo>
                    <a:pt x="148" y="11"/>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0" name="Freeform 5398">
              <a:extLst>
                <a:ext uri="{FF2B5EF4-FFF2-40B4-BE49-F238E27FC236}">
                  <a16:creationId xmlns:a16="http://schemas.microsoft.com/office/drawing/2014/main" id="{E94F58A5-3450-08F4-39BC-07A636485063}"/>
                </a:ext>
              </a:extLst>
            </p:cNvPr>
            <p:cNvSpPr>
              <a:spLocks noChangeArrowheads="1"/>
            </p:cNvSpPr>
            <p:nvPr/>
          </p:nvSpPr>
          <p:spPr bwMode="auto">
            <a:xfrm>
              <a:off x="18267862" y="7553326"/>
              <a:ext cx="53971" cy="15875"/>
            </a:xfrm>
            <a:custGeom>
              <a:avLst/>
              <a:gdLst>
                <a:gd name="T0" fmla="*/ 148 w 149"/>
                <a:gd name="T1" fmla="*/ 0 h 46"/>
                <a:gd name="T2" fmla="*/ 11 w 149"/>
                <a:gd name="T3" fmla="*/ 45 h 46"/>
                <a:gd name="T4" fmla="*/ 0 w 149"/>
                <a:gd name="T5" fmla="*/ 45 h 46"/>
                <a:gd name="T6" fmla="*/ 148 w 149"/>
                <a:gd name="T7" fmla="*/ 11 h 46"/>
                <a:gd name="T8" fmla="*/ 148 w 149"/>
                <a:gd name="T9" fmla="*/ 0 h 46"/>
              </a:gdLst>
              <a:ahLst/>
              <a:cxnLst>
                <a:cxn ang="0">
                  <a:pos x="T0" y="T1"/>
                </a:cxn>
                <a:cxn ang="0">
                  <a:pos x="T2" y="T3"/>
                </a:cxn>
                <a:cxn ang="0">
                  <a:pos x="T4" y="T5"/>
                </a:cxn>
                <a:cxn ang="0">
                  <a:pos x="T6" y="T7"/>
                </a:cxn>
                <a:cxn ang="0">
                  <a:pos x="T8" y="T9"/>
                </a:cxn>
              </a:cxnLst>
              <a:rect l="0" t="0" r="r" b="b"/>
              <a:pathLst>
                <a:path w="149" h="46">
                  <a:moveTo>
                    <a:pt x="148" y="0"/>
                  </a:moveTo>
                  <a:lnTo>
                    <a:pt x="11" y="45"/>
                  </a:lnTo>
                  <a:lnTo>
                    <a:pt x="0" y="45"/>
                  </a:lnTo>
                  <a:lnTo>
                    <a:pt x="148" y="11"/>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1" name="Freeform 5399">
              <a:extLst>
                <a:ext uri="{FF2B5EF4-FFF2-40B4-BE49-F238E27FC236}">
                  <a16:creationId xmlns:a16="http://schemas.microsoft.com/office/drawing/2014/main" id="{22762736-A11F-CC35-D8FF-E83F20489CFC}"/>
                </a:ext>
              </a:extLst>
            </p:cNvPr>
            <p:cNvSpPr>
              <a:spLocks noChangeArrowheads="1"/>
            </p:cNvSpPr>
            <p:nvPr/>
          </p:nvSpPr>
          <p:spPr bwMode="auto">
            <a:xfrm>
              <a:off x="17886887" y="797877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2" name="Freeform 5400">
              <a:extLst>
                <a:ext uri="{FF2B5EF4-FFF2-40B4-BE49-F238E27FC236}">
                  <a16:creationId xmlns:a16="http://schemas.microsoft.com/office/drawing/2014/main" id="{334F05FA-B3A7-6A64-445A-D23A87BD030A}"/>
                </a:ext>
              </a:extLst>
            </p:cNvPr>
            <p:cNvSpPr>
              <a:spLocks noChangeArrowheads="1"/>
            </p:cNvSpPr>
            <p:nvPr/>
          </p:nvSpPr>
          <p:spPr bwMode="auto">
            <a:xfrm>
              <a:off x="17886887" y="7978775"/>
              <a:ext cx="4763" cy="7938"/>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3" name="Freeform 5401">
              <a:extLst>
                <a:ext uri="{FF2B5EF4-FFF2-40B4-BE49-F238E27FC236}">
                  <a16:creationId xmlns:a16="http://schemas.microsoft.com/office/drawing/2014/main" id="{A0F8BEB8-D8D9-9D8C-372C-621AA3B7E35D}"/>
                </a:ext>
              </a:extLst>
            </p:cNvPr>
            <p:cNvSpPr>
              <a:spLocks noChangeArrowheads="1"/>
            </p:cNvSpPr>
            <p:nvPr/>
          </p:nvSpPr>
          <p:spPr bwMode="auto">
            <a:xfrm>
              <a:off x="17886887" y="8015289"/>
              <a:ext cx="4763" cy="41275"/>
            </a:xfrm>
            <a:custGeom>
              <a:avLst/>
              <a:gdLst>
                <a:gd name="T0" fmla="*/ 11 w 12"/>
                <a:gd name="T1" fmla="*/ 0 h 115"/>
                <a:gd name="T2" fmla="*/ 0 w 12"/>
                <a:gd name="T3" fmla="*/ 12 h 115"/>
                <a:gd name="T4" fmla="*/ 0 w 12"/>
                <a:gd name="T5" fmla="*/ 91 h 115"/>
                <a:gd name="T6" fmla="*/ 11 w 12"/>
                <a:gd name="T7" fmla="*/ 91 h 115"/>
                <a:gd name="T8" fmla="*/ 11 w 12"/>
                <a:gd name="T9" fmla="*/ 114 h 115"/>
                <a:gd name="T10" fmla="*/ 11 w 12"/>
                <a:gd name="T11" fmla="*/ 103 h 115"/>
                <a:gd name="T12" fmla="*/ 11 w 12"/>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2" h="115">
                  <a:moveTo>
                    <a:pt x="11" y="0"/>
                  </a:moveTo>
                  <a:lnTo>
                    <a:pt x="0" y="12"/>
                  </a:lnTo>
                  <a:lnTo>
                    <a:pt x="0" y="91"/>
                  </a:lnTo>
                  <a:lnTo>
                    <a:pt x="11" y="91"/>
                  </a:lnTo>
                  <a:lnTo>
                    <a:pt x="11" y="114"/>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4" name="Freeform 5402">
              <a:extLst>
                <a:ext uri="{FF2B5EF4-FFF2-40B4-BE49-F238E27FC236}">
                  <a16:creationId xmlns:a16="http://schemas.microsoft.com/office/drawing/2014/main" id="{9A46F695-F8BE-4F4A-711C-D1E9201D410C}"/>
                </a:ext>
              </a:extLst>
            </p:cNvPr>
            <p:cNvSpPr>
              <a:spLocks noChangeArrowheads="1"/>
            </p:cNvSpPr>
            <p:nvPr/>
          </p:nvSpPr>
          <p:spPr bwMode="auto">
            <a:xfrm>
              <a:off x="17886887" y="8015289"/>
              <a:ext cx="4763" cy="41275"/>
            </a:xfrm>
            <a:custGeom>
              <a:avLst/>
              <a:gdLst>
                <a:gd name="T0" fmla="*/ 11 w 12"/>
                <a:gd name="T1" fmla="*/ 0 h 115"/>
                <a:gd name="T2" fmla="*/ 0 w 12"/>
                <a:gd name="T3" fmla="*/ 12 h 115"/>
                <a:gd name="T4" fmla="*/ 0 w 12"/>
                <a:gd name="T5" fmla="*/ 91 h 115"/>
                <a:gd name="T6" fmla="*/ 11 w 12"/>
                <a:gd name="T7" fmla="*/ 91 h 115"/>
                <a:gd name="T8" fmla="*/ 11 w 12"/>
                <a:gd name="T9" fmla="*/ 114 h 115"/>
                <a:gd name="T10" fmla="*/ 11 w 12"/>
                <a:gd name="T11" fmla="*/ 103 h 115"/>
                <a:gd name="T12" fmla="*/ 11 w 12"/>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2" h="115">
                  <a:moveTo>
                    <a:pt x="11" y="0"/>
                  </a:moveTo>
                  <a:lnTo>
                    <a:pt x="0" y="12"/>
                  </a:lnTo>
                  <a:lnTo>
                    <a:pt x="0" y="91"/>
                  </a:lnTo>
                  <a:lnTo>
                    <a:pt x="11" y="91"/>
                  </a:lnTo>
                  <a:lnTo>
                    <a:pt x="11" y="114"/>
                  </a:lnTo>
                  <a:lnTo>
                    <a:pt x="11" y="103"/>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5" name="Freeform 5403">
              <a:extLst>
                <a:ext uri="{FF2B5EF4-FFF2-40B4-BE49-F238E27FC236}">
                  <a16:creationId xmlns:a16="http://schemas.microsoft.com/office/drawing/2014/main" id="{C79A652C-4724-B244-989A-09B8498D4EA1}"/>
                </a:ext>
              </a:extLst>
            </p:cNvPr>
            <p:cNvSpPr>
              <a:spLocks noChangeArrowheads="1"/>
            </p:cNvSpPr>
            <p:nvPr/>
          </p:nvSpPr>
          <p:spPr bwMode="auto">
            <a:xfrm>
              <a:off x="17891649" y="7529513"/>
              <a:ext cx="527016" cy="523875"/>
            </a:xfrm>
            <a:custGeom>
              <a:avLst/>
              <a:gdLst>
                <a:gd name="T0" fmla="*/ 1465 w 1466"/>
                <a:gd name="T1" fmla="*/ 0 h 1454"/>
                <a:gd name="T2" fmla="*/ 1317 w 1466"/>
                <a:gd name="T3" fmla="*/ 34 h 1454"/>
                <a:gd name="T4" fmla="*/ 0 w 1466"/>
                <a:gd name="T5" fmla="*/ 1350 h 1454"/>
                <a:gd name="T6" fmla="*/ 0 w 1466"/>
                <a:gd name="T7" fmla="*/ 1453 h 1454"/>
                <a:gd name="T8" fmla="*/ 1465 w 1466"/>
                <a:gd name="T9" fmla="*/ 0 h 1454"/>
              </a:gdLst>
              <a:ahLst/>
              <a:cxnLst>
                <a:cxn ang="0">
                  <a:pos x="T0" y="T1"/>
                </a:cxn>
                <a:cxn ang="0">
                  <a:pos x="T2" y="T3"/>
                </a:cxn>
                <a:cxn ang="0">
                  <a:pos x="T4" y="T5"/>
                </a:cxn>
                <a:cxn ang="0">
                  <a:pos x="T6" y="T7"/>
                </a:cxn>
                <a:cxn ang="0">
                  <a:pos x="T8" y="T9"/>
                </a:cxn>
              </a:cxnLst>
              <a:rect l="0" t="0" r="r" b="b"/>
              <a:pathLst>
                <a:path w="1466" h="1454">
                  <a:moveTo>
                    <a:pt x="1465" y="0"/>
                  </a:moveTo>
                  <a:lnTo>
                    <a:pt x="1317" y="34"/>
                  </a:lnTo>
                  <a:lnTo>
                    <a:pt x="0" y="1350"/>
                  </a:lnTo>
                  <a:lnTo>
                    <a:pt x="0" y="1453"/>
                  </a:lnTo>
                  <a:lnTo>
                    <a:pt x="146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6" name="Freeform 5404">
              <a:extLst>
                <a:ext uri="{FF2B5EF4-FFF2-40B4-BE49-F238E27FC236}">
                  <a16:creationId xmlns:a16="http://schemas.microsoft.com/office/drawing/2014/main" id="{2E1279FE-5B07-7F84-120B-741AA582F331}"/>
                </a:ext>
              </a:extLst>
            </p:cNvPr>
            <p:cNvSpPr>
              <a:spLocks noChangeArrowheads="1"/>
            </p:cNvSpPr>
            <p:nvPr/>
          </p:nvSpPr>
          <p:spPr bwMode="auto">
            <a:xfrm>
              <a:off x="17891649" y="7529513"/>
              <a:ext cx="527016" cy="523875"/>
            </a:xfrm>
            <a:custGeom>
              <a:avLst/>
              <a:gdLst>
                <a:gd name="T0" fmla="*/ 1465 w 1466"/>
                <a:gd name="T1" fmla="*/ 0 h 1454"/>
                <a:gd name="T2" fmla="*/ 1317 w 1466"/>
                <a:gd name="T3" fmla="*/ 34 h 1454"/>
                <a:gd name="T4" fmla="*/ 0 w 1466"/>
                <a:gd name="T5" fmla="*/ 1350 h 1454"/>
                <a:gd name="T6" fmla="*/ 0 w 1466"/>
                <a:gd name="T7" fmla="*/ 1453 h 1454"/>
                <a:gd name="T8" fmla="*/ 1465 w 1466"/>
                <a:gd name="T9" fmla="*/ 0 h 1454"/>
              </a:gdLst>
              <a:ahLst/>
              <a:cxnLst>
                <a:cxn ang="0">
                  <a:pos x="T0" y="T1"/>
                </a:cxn>
                <a:cxn ang="0">
                  <a:pos x="T2" y="T3"/>
                </a:cxn>
                <a:cxn ang="0">
                  <a:pos x="T4" y="T5"/>
                </a:cxn>
                <a:cxn ang="0">
                  <a:pos x="T6" y="T7"/>
                </a:cxn>
                <a:cxn ang="0">
                  <a:pos x="T8" y="T9"/>
                </a:cxn>
              </a:cxnLst>
              <a:rect l="0" t="0" r="r" b="b"/>
              <a:pathLst>
                <a:path w="1466" h="1454">
                  <a:moveTo>
                    <a:pt x="1465" y="0"/>
                  </a:moveTo>
                  <a:lnTo>
                    <a:pt x="1317" y="34"/>
                  </a:lnTo>
                  <a:lnTo>
                    <a:pt x="0" y="1350"/>
                  </a:lnTo>
                  <a:lnTo>
                    <a:pt x="0" y="1453"/>
                  </a:lnTo>
                  <a:lnTo>
                    <a:pt x="146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7" name="Freeform 5405">
              <a:extLst>
                <a:ext uri="{FF2B5EF4-FFF2-40B4-BE49-F238E27FC236}">
                  <a16:creationId xmlns:a16="http://schemas.microsoft.com/office/drawing/2014/main" id="{42ECF07F-A874-6475-B7A0-08E5373243D3}"/>
                </a:ext>
              </a:extLst>
            </p:cNvPr>
            <p:cNvSpPr>
              <a:spLocks noChangeArrowheads="1"/>
            </p:cNvSpPr>
            <p:nvPr/>
          </p:nvSpPr>
          <p:spPr bwMode="auto">
            <a:xfrm>
              <a:off x="18364694" y="7529513"/>
              <a:ext cx="53971" cy="12700"/>
            </a:xfrm>
            <a:custGeom>
              <a:avLst/>
              <a:gdLst>
                <a:gd name="T0" fmla="*/ 148 w 149"/>
                <a:gd name="T1" fmla="*/ 0 h 35"/>
                <a:gd name="T2" fmla="*/ 12 w 149"/>
                <a:gd name="T3" fmla="*/ 34 h 35"/>
                <a:gd name="T4" fmla="*/ 0 w 149"/>
                <a:gd name="T5" fmla="*/ 34 h 35"/>
                <a:gd name="T6" fmla="*/ 148 w 149"/>
                <a:gd name="T7" fmla="*/ 0 h 35"/>
              </a:gdLst>
              <a:ahLst/>
              <a:cxnLst>
                <a:cxn ang="0">
                  <a:pos x="T0" y="T1"/>
                </a:cxn>
                <a:cxn ang="0">
                  <a:pos x="T2" y="T3"/>
                </a:cxn>
                <a:cxn ang="0">
                  <a:pos x="T4" y="T5"/>
                </a:cxn>
                <a:cxn ang="0">
                  <a:pos x="T6" y="T7"/>
                </a:cxn>
              </a:cxnLst>
              <a:rect l="0" t="0" r="r" b="b"/>
              <a:pathLst>
                <a:path w="149" h="35">
                  <a:moveTo>
                    <a:pt x="148" y="0"/>
                  </a:moveTo>
                  <a:lnTo>
                    <a:pt x="12" y="34"/>
                  </a:lnTo>
                  <a:lnTo>
                    <a:pt x="0" y="34"/>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8" name="Freeform 5406">
              <a:extLst>
                <a:ext uri="{FF2B5EF4-FFF2-40B4-BE49-F238E27FC236}">
                  <a16:creationId xmlns:a16="http://schemas.microsoft.com/office/drawing/2014/main" id="{CFC90942-7B14-8B8A-49AB-6B01CDF1F207}"/>
                </a:ext>
              </a:extLst>
            </p:cNvPr>
            <p:cNvSpPr>
              <a:spLocks noChangeArrowheads="1"/>
            </p:cNvSpPr>
            <p:nvPr/>
          </p:nvSpPr>
          <p:spPr bwMode="auto">
            <a:xfrm>
              <a:off x="18364694" y="7529513"/>
              <a:ext cx="53971" cy="12700"/>
            </a:xfrm>
            <a:custGeom>
              <a:avLst/>
              <a:gdLst>
                <a:gd name="T0" fmla="*/ 148 w 149"/>
                <a:gd name="T1" fmla="*/ 0 h 35"/>
                <a:gd name="T2" fmla="*/ 12 w 149"/>
                <a:gd name="T3" fmla="*/ 34 h 35"/>
                <a:gd name="T4" fmla="*/ 0 w 149"/>
                <a:gd name="T5" fmla="*/ 34 h 35"/>
                <a:gd name="T6" fmla="*/ 148 w 149"/>
                <a:gd name="T7" fmla="*/ 0 h 35"/>
              </a:gdLst>
              <a:ahLst/>
              <a:cxnLst>
                <a:cxn ang="0">
                  <a:pos x="T0" y="T1"/>
                </a:cxn>
                <a:cxn ang="0">
                  <a:pos x="T2" y="T3"/>
                </a:cxn>
                <a:cxn ang="0">
                  <a:pos x="T4" y="T5"/>
                </a:cxn>
                <a:cxn ang="0">
                  <a:pos x="T6" y="T7"/>
                </a:cxn>
              </a:cxnLst>
              <a:rect l="0" t="0" r="r" b="b"/>
              <a:pathLst>
                <a:path w="149" h="35">
                  <a:moveTo>
                    <a:pt x="148" y="0"/>
                  </a:moveTo>
                  <a:lnTo>
                    <a:pt x="12" y="34"/>
                  </a:lnTo>
                  <a:lnTo>
                    <a:pt x="0" y="34"/>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9" name="Freeform 5407">
              <a:extLst>
                <a:ext uri="{FF2B5EF4-FFF2-40B4-BE49-F238E27FC236}">
                  <a16:creationId xmlns:a16="http://schemas.microsoft.com/office/drawing/2014/main" id="{0E5D8DBE-2EBA-E532-F9B4-E585A0F32374}"/>
                </a:ext>
              </a:extLst>
            </p:cNvPr>
            <p:cNvSpPr>
              <a:spLocks noChangeArrowheads="1"/>
            </p:cNvSpPr>
            <p:nvPr/>
          </p:nvSpPr>
          <p:spPr bwMode="auto">
            <a:xfrm>
              <a:off x="17886887" y="8048625"/>
              <a:ext cx="4763" cy="7938"/>
            </a:xfrm>
            <a:custGeom>
              <a:avLst/>
              <a:gdLst>
                <a:gd name="T0" fmla="*/ 11 w 12"/>
                <a:gd name="T1" fmla="*/ 0 h 24"/>
                <a:gd name="T2" fmla="*/ 0 w 12"/>
                <a:gd name="T3" fmla="*/ 0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0" name="Freeform 5408">
              <a:extLst>
                <a:ext uri="{FF2B5EF4-FFF2-40B4-BE49-F238E27FC236}">
                  <a16:creationId xmlns:a16="http://schemas.microsoft.com/office/drawing/2014/main" id="{22D22F84-0001-2FA0-5458-5D0B6A57B930}"/>
                </a:ext>
              </a:extLst>
            </p:cNvPr>
            <p:cNvSpPr>
              <a:spLocks noChangeArrowheads="1"/>
            </p:cNvSpPr>
            <p:nvPr/>
          </p:nvSpPr>
          <p:spPr bwMode="auto">
            <a:xfrm>
              <a:off x="17886887" y="8048625"/>
              <a:ext cx="4763" cy="7938"/>
            </a:xfrm>
            <a:custGeom>
              <a:avLst/>
              <a:gdLst>
                <a:gd name="T0" fmla="*/ 11 w 12"/>
                <a:gd name="T1" fmla="*/ 0 h 24"/>
                <a:gd name="T2" fmla="*/ 0 w 12"/>
                <a:gd name="T3" fmla="*/ 0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1" name="Freeform 5409">
              <a:extLst>
                <a:ext uri="{FF2B5EF4-FFF2-40B4-BE49-F238E27FC236}">
                  <a16:creationId xmlns:a16="http://schemas.microsoft.com/office/drawing/2014/main" id="{E03D3D95-941B-3749-FC3F-1366441D8D67}"/>
                </a:ext>
              </a:extLst>
            </p:cNvPr>
            <p:cNvSpPr>
              <a:spLocks noChangeArrowheads="1"/>
            </p:cNvSpPr>
            <p:nvPr/>
          </p:nvSpPr>
          <p:spPr bwMode="auto">
            <a:xfrm>
              <a:off x="17886887" y="8089901"/>
              <a:ext cx="4763" cy="36513"/>
            </a:xfrm>
            <a:custGeom>
              <a:avLst/>
              <a:gdLst>
                <a:gd name="T0" fmla="*/ 11 w 12"/>
                <a:gd name="T1" fmla="*/ 0 h 103"/>
                <a:gd name="T2" fmla="*/ 0 w 12"/>
                <a:gd name="T3" fmla="*/ 0 h 103"/>
                <a:gd name="T4" fmla="*/ 0 w 12"/>
                <a:gd name="T5" fmla="*/ 79 h 103"/>
                <a:gd name="T6" fmla="*/ 11 w 12"/>
                <a:gd name="T7" fmla="*/ 79 h 103"/>
                <a:gd name="T8" fmla="*/ 11 w 12"/>
                <a:gd name="T9" fmla="*/ 102 h 103"/>
                <a:gd name="T10" fmla="*/ 11 w 12"/>
                <a:gd name="T11" fmla="*/ 91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0"/>
                  </a:lnTo>
                  <a:lnTo>
                    <a:pt x="0" y="79"/>
                  </a:lnTo>
                  <a:lnTo>
                    <a:pt x="11" y="79"/>
                  </a:lnTo>
                  <a:lnTo>
                    <a:pt x="11" y="102"/>
                  </a:lnTo>
                  <a:lnTo>
                    <a:pt x="11" y="9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2" name="Freeform 5410">
              <a:extLst>
                <a:ext uri="{FF2B5EF4-FFF2-40B4-BE49-F238E27FC236}">
                  <a16:creationId xmlns:a16="http://schemas.microsoft.com/office/drawing/2014/main" id="{965E54E3-B100-9E60-578B-7B795DF99BD5}"/>
                </a:ext>
              </a:extLst>
            </p:cNvPr>
            <p:cNvSpPr>
              <a:spLocks noChangeArrowheads="1"/>
            </p:cNvSpPr>
            <p:nvPr/>
          </p:nvSpPr>
          <p:spPr bwMode="auto">
            <a:xfrm>
              <a:off x="17886887" y="8089901"/>
              <a:ext cx="4763" cy="36513"/>
            </a:xfrm>
            <a:custGeom>
              <a:avLst/>
              <a:gdLst>
                <a:gd name="T0" fmla="*/ 11 w 12"/>
                <a:gd name="T1" fmla="*/ 0 h 103"/>
                <a:gd name="T2" fmla="*/ 0 w 12"/>
                <a:gd name="T3" fmla="*/ 0 h 103"/>
                <a:gd name="T4" fmla="*/ 0 w 12"/>
                <a:gd name="T5" fmla="*/ 79 h 103"/>
                <a:gd name="T6" fmla="*/ 11 w 12"/>
                <a:gd name="T7" fmla="*/ 79 h 103"/>
                <a:gd name="T8" fmla="*/ 11 w 12"/>
                <a:gd name="T9" fmla="*/ 102 h 103"/>
                <a:gd name="T10" fmla="*/ 11 w 12"/>
                <a:gd name="T11" fmla="*/ 91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0"/>
                  </a:lnTo>
                  <a:lnTo>
                    <a:pt x="0" y="79"/>
                  </a:lnTo>
                  <a:lnTo>
                    <a:pt x="11" y="79"/>
                  </a:lnTo>
                  <a:lnTo>
                    <a:pt x="11" y="102"/>
                  </a:lnTo>
                  <a:lnTo>
                    <a:pt x="11" y="9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3" name="Freeform 5411">
              <a:extLst>
                <a:ext uri="{FF2B5EF4-FFF2-40B4-BE49-F238E27FC236}">
                  <a16:creationId xmlns:a16="http://schemas.microsoft.com/office/drawing/2014/main" id="{8E0A178F-3832-0761-2D72-EF6CF15EAB32}"/>
                </a:ext>
              </a:extLst>
            </p:cNvPr>
            <p:cNvSpPr>
              <a:spLocks noChangeArrowheads="1"/>
            </p:cNvSpPr>
            <p:nvPr/>
          </p:nvSpPr>
          <p:spPr bwMode="auto">
            <a:xfrm>
              <a:off x="17891650" y="7500938"/>
              <a:ext cx="625434" cy="622300"/>
            </a:xfrm>
            <a:custGeom>
              <a:avLst/>
              <a:gdLst>
                <a:gd name="T0" fmla="*/ 1738 w 1739"/>
                <a:gd name="T1" fmla="*/ 0 h 1727"/>
                <a:gd name="T2" fmla="*/ 1590 w 1739"/>
                <a:gd name="T3" fmla="*/ 34 h 1727"/>
                <a:gd name="T4" fmla="*/ 0 w 1739"/>
                <a:gd name="T5" fmla="*/ 1635 h 1727"/>
                <a:gd name="T6" fmla="*/ 0 w 1739"/>
                <a:gd name="T7" fmla="*/ 1726 h 1727"/>
                <a:gd name="T8" fmla="*/ 1738 w 1739"/>
                <a:gd name="T9" fmla="*/ 0 h 1727"/>
              </a:gdLst>
              <a:ahLst/>
              <a:cxnLst>
                <a:cxn ang="0">
                  <a:pos x="T0" y="T1"/>
                </a:cxn>
                <a:cxn ang="0">
                  <a:pos x="T2" y="T3"/>
                </a:cxn>
                <a:cxn ang="0">
                  <a:pos x="T4" y="T5"/>
                </a:cxn>
                <a:cxn ang="0">
                  <a:pos x="T6" y="T7"/>
                </a:cxn>
                <a:cxn ang="0">
                  <a:pos x="T8" y="T9"/>
                </a:cxn>
              </a:cxnLst>
              <a:rect l="0" t="0" r="r" b="b"/>
              <a:pathLst>
                <a:path w="1739" h="1727">
                  <a:moveTo>
                    <a:pt x="1738" y="0"/>
                  </a:moveTo>
                  <a:lnTo>
                    <a:pt x="1590" y="34"/>
                  </a:lnTo>
                  <a:lnTo>
                    <a:pt x="0" y="1635"/>
                  </a:lnTo>
                  <a:lnTo>
                    <a:pt x="0" y="1726"/>
                  </a:lnTo>
                  <a:lnTo>
                    <a:pt x="173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4" name="Freeform 5412">
              <a:extLst>
                <a:ext uri="{FF2B5EF4-FFF2-40B4-BE49-F238E27FC236}">
                  <a16:creationId xmlns:a16="http://schemas.microsoft.com/office/drawing/2014/main" id="{5F0E297B-B0A5-8044-3B2E-178E26F57792}"/>
                </a:ext>
              </a:extLst>
            </p:cNvPr>
            <p:cNvSpPr>
              <a:spLocks noChangeArrowheads="1"/>
            </p:cNvSpPr>
            <p:nvPr/>
          </p:nvSpPr>
          <p:spPr bwMode="auto">
            <a:xfrm>
              <a:off x="17891650" y="7500938"/>
              <a:ext cx="625434" cy="622300"/>
            </a:xfrm>
            <a:custGeom>
              <a:avLst/>
              <a:gdLst>
                <a:gd name="T0" fmla="*/ 1738 w 1739"/>
                <a:gd name="T1" fmla="*/ 0 h 1727"/>
                <a:gd name="T2" fmla="*/ 1590 w 1739"/>
                <a:gd name="T3" fmla="*/ 34 h 1727"/>
                <a:gd name="T4" fmla="*/ 0 w 1739"/>
                <a:gd name="T5" fmla="*/ 1635 h 1727"/>
                <a:gd name="T6" fmla="*/ 0 w 1739"/>
                <a:gd name="T7" fmla="*/ 1726 h 1727"/>
                <a:gd name="T8" fmla="*/ 1738 w 1739"/>
                <a:gd name="T9" fmla="*/ 0 h 1727"/>
              </a:gdLst>
              <a:ahLst/>
              <a:cxnLst>
                <a:cxn ang="0">
                  <a:pos x="T0" y="T1"/>
                </a:cxn>
                <a:cxn ang="0">
                  <a:pos x="T2" y="T3"/>
                </a:cxn>
                <a:cxn ang="0">
                  <a:pos x="T4" y="T5"/>
                </a:cxn>
                <a:cxn ang="0">
                  <a:pos x="T6" y="T7"/>
                </a:cxn>
                <a:cxn ang="0">
                  <a:pos x="T8" y="T9"/>
                </a:cxn>
              </a:cxnLst>
              <a:rect l="0" t="0" r="r" b="b"/>
              <a:pathLst>
                <a:path w="1739" h="1727">
                  <a:moveTo>
                    <a:pt x="1738" y="0"/>
                  </a:moveTo>
                  <a:lnTo>
                    <a:pt x="1590" y="34"/>
                  </a:lnTo>
                  <a:lnTo>
                    <a:pt x="0" y="1635"/>
                  </a:lnTo>
                  <a:lnTo>
                    <a:pt x="0" y="1726"/>
                  </a:lnTo>
                  <a:lnTo>
                    <a:pt x="173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5" name="Freeform 5413">
              <a:extLst>
                <a:ext uri="{FF2B5EF4-FFF2-40B4-BE49-F238E27FC236}">
                  <a16:creationId xmlns:a16="http://schemas.microsoft.com/office/drawing/2014/main" id="{CF4CD2D3-2CDB-2ED3-25E7-CB1FFB41702C}"/>
                </a:ext>
              </a:extLst>
            </p:cNvPr>
            <p:cNvSpPr>
              <a:spLocks noChangeArrowheads="1"/>
            </p:cNvSpPr>
            <p:nvPr/>
          </p:nvSpPr>
          <p:spPr bwMode="auto">
            <a:xfrm>
              <a:off x="18463112" y="7500938"/>
              <a:ext cx="53971" cy="12700"/>
            </a:xfrm>
            <a:custGeom>
              <a:avLst/>
              <a:gdLst>
                <a:gd name="T0" fmla="*/ 148 w 149"/>
                <a:gd name="T1" fmla="*/ 0 h 35"/>
                <a:gd name="T2" fmla="*/ 0 w 149"/>
                <a:gd name="T3" fmla="*/ 34 h 35"/>
                <a:gd name="T4" fmla="*/ 0 w 149"/>
                <a:gd name="T5" fmla="*/ 34 h 35"/>
                <a:gd name="T6" fmla="*/ 148 w 149"/>
                <a:gd name="T7" fmla="*/ 0 h 35"/>
              </a:gdLst>
              <a:ahLst/>
              <a:cxnLst>
                <a:cxn ang="0">
                  <a:pos x="T0" y="T1"/>
                </a:cxn>
                <a:cxn ang="0">
                  <a:pos x="T2" y="T3"/>
                </a:cxn>
                <a:cxn ang="0">
                  <a:pos x="T4" y="T5"/>
                </a:cxn>
                <a:cxn ang="0">
                  <a:pos x="T6" y="T7"/>
                </a:cxn>
              </a:cxnLst>
              <a:rect l="0" t="0" r="r" b="b"/>
              <a:pathLst>
                <a:path w="149" h="35">
                  <a:moveTo>
                    <a:pt x="148" y="0"/>
                  </a:moveTo>
                  <a:lnTo>
                    <a:pt x="0" y="34"/>
                  </a:lnTo>
                  <a:lnTo>
                    <a:pt x="0" y="34"/>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6" name="Freeform 5414">
              <a:extLst>
                <a:ext uri="{FF2B5EF4-FFF2-40B4-BE49-F238E27FC236}">
                  <a16:creationId xmlns:a16="http://schemas.microsoft.com/office/drawing/2014/main" id="{6B531726-F9DA-9F2F-0BB0-D925AED8E2E2}"/>
                </a:ext>
              </a:extLst>
            </p:cNvPr>
            <p:cNvSpPr>
              <a:spLocks noChangeArrowheads="1"/>
            </p:cNvSpPr>
            <p:nvPr/>
          </p:nvSpPr>
          <p:spPr bwMode="auto">
            <a:xfrm>
              <a:off x="18463112" y="7500938"/>
              <a:ext cx="53971" cy="12700"/>
            </a:xfrm>
            <a:custGeom>
              <a:avLst/>
              <a:gdLst>
                <a:gd name="T0" fmla="*/ 148 w 149"/>
                <a:gd name="T1" fmla="*/ 0 h 35"/>
                <a:gd name="T2" fmla="*/ 0 w 149"/>
                <a:gd name="T3" fmla="*/ 34 h 35"/>
                <a:gd name="T4" fmla="*/ 0 w 149"/>
                <a:gd name="T5" fmla="*/ 34 h 35"/>
                <a:gd name="T6" fmla="*/ 148 w 149"/>
                <a:gd name="T7" fmla="*/ 0 h 35"/>
              </a:gdLst>
              <a:ahLst/>
              <a:cxnLst>
                <a:cxn ang="0">
                  <a:pos x="T0" y="T1"/>
                </a:cxn>
                <a:cxn ang="0">
                  <a:pos x="T2" y="T3"/>
                </a:cxn>
                <a:cxn ang="0">
                  <a:pos x="T4" y="T5"/>
                </a:cxn>
                <a:cxn ang="0">
                  <a:pos x="T6" y="T7"/>
                </a:cxn>
              </a:cxnLst>
              <a:rect l="0" t="0" r="r" b="b"/>
              <a:pathLst>
                <a:path w="149" h="35">
                  <a:moveTo>
                    <a:pt x="148" y="0"/>
                  </a:moveTo>
                  <a:lnTo>
                    <a:pt x="0" y="34"/>
                  </a:lnTo>
                  <a:lnTo>
                    <a:pt x="0" y="34"/>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7" name="Freeform 5415">
              <a:extLst>
                <a:ext uri="{FF2B5EF4-FFF2-40B4-BE49-F238E27FC236}">
                  <a16:creationId xmlns:a16="http://schemas.microsoft.com/office/drawing/2014/main" id="{AC9B286A-5D67-ECAD-D0BC-7FCF22F620F5}"/>
                </a:ext>
              </a:extLst>
            </p:cNvPr>
            <p:cNvSpPr>
              <a:spLocks noChangeArrowheads="1"/>
            </p:cNvSpPr>
            <p:nvPr/>
          </p:nvSpPr>
          <p:spPr bwMode="auto">
            <a:xfrm>
              <a:off x="17886887" y="8116888"/>
              <a:ext cx="4763" cy="7937"/>
            </a:xfrm>
            <a:custGeom>
              <a:avLst/>
              <a:gdLst>
                <a:gd name="T0" fmla="*/ 11 w 12"/>
                <a:gd name="T1" fmla="*/ 0 h 24"/>
                <a:gd name="T2" fmla="*/ 0 w 12"/>
                <a:gd name="T3" fmla="*/ 0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8" name="Freeform 5416">
              <a:extLst>
                <a:ext uri="{FF2B5EF4-FFF2-40B4-BE49-F238E27FC236}">
                  <a16:creationId xmlns:a16="http://schemas.microsoft.com/office/drawing/2014/main" id="{5BFB67D5-5A24-F0AD-6A02-6349D7B03AA0}"/>
                </a:ext>
              </a:extLst>
            </p:cNvPr>
            <p:cNvSpPr>
              <a:spLocks noChangeArrowheads="1"/>
            </p:cNvSpPr>
            <p:nvPr/>
          </p:nvSpPr>
          <p:spPr bwMode="auto">
            <a:xfrm>
              <a:off x="17886887" y="8116888"/>
              <a:ext cx="4763" cy="7937"/>
            </a:xfrm>
            <a:custGeom>
              <a:avLst/>
              <a:gdLst>
                <a:gd name="T0" fmla="*/ 11 w 12"/>
                <a:gd name="T1" fmla="*/ 0 h 24"/>
                <a:gd name="T2" fmla="*/ 0 w 12"/>
                <a:gd name="T3" fmla="*/ 0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9" name="Freeform 5417">
              <a:extLst>
                <a:ext uri="{FF2B5EF4-FFF2-40B4-BE49-F238E27FC236}">
                  <a16:creationId xmlns:a16="http://schemas.microsoft.com/office/drawing/2014/main" id="{596FE428-D69E-01BB-0A38-AA5AF254C2F2}"/>
                </a:ext>
              </a:extLst>
            </p:cNvPr>
            <p:cNvSpPr>
              <a:spLocks noChangeArrowheads="1"/>
            </p:cNvSpPr>
            <p:nvPr/>
          </p:nvSpPr>
          <p:spPr bwMode="auto">
            <a:xfrm>
              <a:off x="17886887" y="8158163"/>
              <a:ext cx="4763" cy="36512"/>
            </a:xfrm>
            <a:custGeom>
              <a:avLst/>
              <a:gdLst>
                <a:gd name="T0" fmla="*/ 11 w 12"/>
                <a:gd name="T1" fmla="*/ 0 h 103"/>
                <a:gd name="T2" fmla="*/ 0 w 12"/>
                <a:gd name="T3" fmla="*/ 0 h 103"/>
                <a:gd name="T4" fmla="*/ 0 w 12"/>
                <a:gd name="T5" fmla="*/ 91 h 103"/>
                <a:gd name="T6" fmla="*/ 11 w 12"/>
                <a:gd name="T7" fmla="*/ 79 h 103"/>
                <a:gd name="T8" fmla="*/ 11 w 12"/>
                <a:gd name="T9" fmla="*/ 102 h 103"/>
                <a:gd name="T10" fmla="*/ 11 w 12"/>
                <a:gd name="T11" fmla="*/ 91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0"/>
                  </a:lnTo>
                  <a:lnTo>
                    <a:pt x="0" y="91"/>
                  </a:lnTo>
                  <a:lnTo>
                    <a:pt x="11" y="79"/>
                  </a:lnTo>
                  <a:lnTo>
                    <a:pt x="11" y="102"/>
                  </a:lnTo>
                  <a:lnTo>
                    <a:pt x="11" y="9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0" name="Freeform 5418">
              <a:extLst>
                <a:ext uri="{FF2B5EF4-FFF2-40B4-BE49-F238E27FC236}">
                  <a16:creationId xmlns:a16="http://schemas.microsoft.com/office/drawing/2014/main" id="{C2849B05-B084-3206-2CE9-711288F724C0}"/>
                </a:ext>
              </a:extLst>
            </p:cNvPr>
            <p:cNvSpPr>
              <a:spLocks noChangeArrowheads="1"/>
            </p:cNvSpPr>
            <p:nvPr/>
          </p:nvSpPr>
          <p:spPr bwMode="auto">
            <a:xfrm>
              <a:off x="17886887" y="8158163"/>
              <a:ext cx="4763" cy="36512"/>
            </a:xfrm>
            <a:custGeom>
              <a:avLst/>
              <a:gdLst>
                <a:gd name="T0" fmla="*/ 11 w 12"/>
                <a:gd name="T1" fmla="*/ 0 h 103"/>
                <a:gd name="T2" fmla="*/ 0 w 12"/>
                <a:gd name="T3" fmla="*/ 0 h 103"/>
                <a:gd name="T4" fmla="*/ 0 w 12"/>
                <a:gd name="T5" fmla="*/ 91 h 103"/>
                <a:gd name="T6" fmla="*/ 11 w 12"/>
                <a:gd name="T7" fmla="*/ 79 h 103"/>
                <a:gd name="T8" fmla="*/ 11 w 12"/>
                <a:gd name="T9" fmla="*/ 102 h 103"/>
                <a:gd name="T10" fmla="*/ 11 w 12"/>
                <a:gd name="T11" fmla="*/ 91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0"/>
                  </a:lnTo>
                  <a:lnTo>
                    <a:pt x="0" y="91"/>
                  </a:lnTo>
                  <a:lnTo>
                    <a:pt x="11" y="79"/>
                  </a:lnTo>
                  <a:lnTo>
                    <a:pt x="11" y="102"/>
                  </a:lnTo>
                  <a:lnTo>
                    <a:pt x="11" y="91"/>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1" name="Freeform 5419">
              <a:extLst>
                <a:ext uri="{FF2B5EF4-FFF2-40B4-BE49-F238E27FC236}">
                  <a16:creationId xmlns:a16="http://schemas.microsoft.com/office/drawing/2014/main" id="{091D9434-6C24-E1B3-5FEF-419C1BE8A756}"/>
                </a:ext>
              </a:extLst>
            </p:cNvPr>
            <p:cNvSpPr>
              <a:spLocks noChangeArrowheads="1"/>
            </p:cNvSpPr>
            <p:nvPr/>
          </p:nvSpPr>
          <p:spPr bwMode="auto">
            <a:xfrm>
              <a:off x="17891649" y="7472363"/>
              <a:ext cx="719090" cy="719137"/>
            </a:xfrm>
            <a:custGeom>
              <a:avLst/>
              <a:gdLst>
                <a:gd name="T0" fmla="*/ 1998 w 1999"/>
                <a:gd name="T1" fmla="*/ 0 h 1999"/>
                <a:gd name="T2" fmla="*/ 1862 w 1999"/>
                <a:gd name="T3" fmla="*/ 45 h 1999"/>
                <a:gd name="T4" fmla="*/ 0 w 1999"/>
                <a:gd name="T5" fmla="*/ 1907 h 1999"/>
                <a:gd name="T6" fmla="*/ 0 w 1999"/>
                <a:gd name="T7" fmla="*/ 1998 h 1999"/>
                <a:gd name="T8" fmla="*/ 1998 w 1999"/>
                <a:gd name="T9" fmla="*/ 0 h 1999"/>
              </a:gdLst>
              <a:ahLst/>
              <a:cxnLst>
                <a:cxn ang="0">
                  <a:pos x="T0" y="T1"/>
                </a:cxn>
                <a:cxn ang="0">
                  <a:pos x="T2" y="T3"/>
                </a:cxn>
                <a:cxn ang="0">
                  <a:pos x="T4" y="T5"/>
                </a:cxn>
                <a:cxn ang="0">
                  <a:pos x="T6" y="T7"/>
                </a:cxn>
                <a:cxn ang="0">
                  <a:pos x="T8" y="T9"/>
                </a:cxn>
              </a:cxnLst>
              <a:rect l="0" t="0" r="r" b="b"/>
              <a:pathLst>
                <a:path w="1999" h="1999">
                  <a:moveTo>
                    <a:pt x="1998" y="0"/>
                  </a:moveTo>
                  <a:lnTo>
                    <a:pt x="1862" y="45"/>
                  </a:lnTo>
                  <a:lnTo>
                    <a:pt x="0" y="1907"/>
                  </a:lnTo>
                  <a:lnTo>
                    <a:pt x="0" y="1998"/>
                  </a:lnTo>
                  <a:lnTo>
                    <a:pt x="19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2" name="Freeform 5420">
              <a:extLst>
                <a:ext uri="{FF2B5EF4-FFF2-40B4-BE49-F238E27FC236}">
                  <a16:creationId xmlns:a16="http://schemas.microsoft.com/office/drawing/2014/main" id="{D4B046CD-7785-19AF-2EAC-AB7F02AA29E0}"/>
                </a:ext>
              </a:extLst>
            </p:cNvPr>
            <p:cNvSpPr>
              <a:spLocks noChangeArrowheads="1"/>
            </p:cNvSpPr>
            <p:nvPr/>
          </p:nvSpPr>
          <p:spPr bwMode="auto">
            <a:xfrm>
              <a:off x="17891649" y="7472363"/>
              <a:ext cx="719090" cy="719137"/>
            </a:xfrm>
            <a:custGeom>
              <a:avLst/>
              <a:gdLst>
                <a:gd name="T0" fmla="*/ 1998 w 1999"/>
                <a:gd name="T1" fmla="*/ 0 h 1999"/>
                <a:gd name="T2" fmla="*/ 1862 w 1999"/>
                <a:gd name="T3" fmla="*/ 45 h 1999"/>
                <a:gd name="T4" fmla="*/ 0 w 1999"/>
                <a:gd name="T5" fmla="*/ 1907 h 1999"/>
                <a:gd name="T6" fmla="*/ 0 w 1999"/>
                <a:gd name="T7" fmla="*/ 1998 h 1999"/>
                <a:gd name="T8" fmla="*/ 1998 w 1999"/>
                <a:gd name="T9" fmla="*/ 0 h 1999"/>
              </a:gdLst>
              <a:ahLst/>
              <a:cxnLst>
                <a:cxn ang="0">
                  <a:pos x="T0" y="T1"/>
                </a:cxn>
                <a:cxn ang="0">
                  <a:pos x="T2" y="T3"/>
                </a:cxn>
                <a:cxn ang="0">
                  <a:pos x="T4" y="T5"/>
                </a:cxn>
                <a:cxn ang="0">
                  <a:pos x="T6" y="T7"/>
                </a:cxn>
                <a:cxn ang="0">
                  <a:pos x="T8" y="T9"/>
                </a:cxn>
              </a:cxnLst>
              <a:rect l="0" t="0" r="r" b="b"/>
              <a:pathLst>
                <a:path w="1999" h="1999">
                  <a:moveTo>
                    <a:pt x="1998" y="0"/>
                  </a:moveTo>
                  <a:lnTo>
                    <a:pt x="1862" y="45"/>
                  </a:lnTo>
                  <a:lnTo>
                    <a:pt x="0" y="1907"/>
                  </a:lnTo>
                  <a:lnTo>
                    <a:pt x="0" y="1998"/>
                  </a:lnTo>
                  <a:lnTo>
                    <a:pt x="199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3" name="Freeform 5421">
              <a:extLst>
                <a:ext uri="{FF2B5EF4-FFF2-40B4-BE49-F238E27FC236}">
                  <a16:creationId xmlns:a16="http://schemas.microsoft.com/office/drawing/2014/main" id="{AD81D0B9-E616-D8F2-A2F7-56CA09F90C44}"/>
                </a:ext>
              </a:extLst>
            </p:cNvPr>
            <p:cNvSpPr>
              <a:spLocks noChangeArrowheads="1"/>
            </p:cNvSpPr>
            <p:nvPr/>
          </p:nvSpPr>
          <p:spPr bwMode="auto">
            <a:xfrm>
              <a:off x="18561531" y="7472364"/>
              <a:ext cx="53971" cy="15875"/>
            </a:xfrm>
            <a:custGeom>
              <a:avLst/>
              <a:gdLst>
                <a:gd name="T0" fmla="*/ 148 w 149"/>
                <a:gd name="T1" fmla="*/ 0 h 46"/>
                <a:gd name="T2" fmla="*/ 0 w 149"/>
                <a:gd name="T3" fmla="*/ 45 h 46"/>
                <a:gd name="T4" fmla="*/ 0 w 149"/>
                <a:gd name="T5" fmla="*/ 45 h 46"/>
                <a:gd name="T6" fmla="*/ 136 w 149"/>
                <a:gd name="T7" fmla="*/ 0 h 46"/>
                <a:gd name="T8" fmla="*/ 148 w 149"/>
                <a:gd name="T9" fmla="*/ 0 h 46"/>
              </a:gdLst>
              <a:ahLst/>
              <a:cxnLst>
                <a:cxn ang="0">
                  <a:pos x="T0" y="T1"/>
                </a:cxn>
                <a:cxn ang="0">
                  <a:pos x="T2" y="T3"/>
                </a:cxn>
                <a:cxn ang="0">
                  <a:pos x="T4" y="T5"/>
                </a:cxn>
                <a:cxn ang="0">
                  <a:pos x="T6" y="T7"/>
                </a:cxn>
                <a:cxn ang="0">
                  <a:pos x="T8" y="T9"/>
                </a:cxn>
              </a:cxnLst>
              <a:rect l="0" t="0" r="r" b="b"/>
              <a:pathLst>
                <a:path w="149" h="46">
                  <a:moveTo>
                    <a:pt x="148" y="0"/>
                  </a:moveTo>
                  <a:lnTo>
                    <a:pt x="0" y="45"/>
                  </a:lnTo>
                  <a:lnTo>
                    <a:pt x="0" y="45"/>
                  </a:lnTo>
                  <a:lnTo>
                    <a:pt x="136" y="0"/>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4" name="Freeform 5422">
              <a:extLst>
                <a:ext uri="{FF2B5EF4-FFF2-40B4-BE49-F238E27FC236}">
                  <a16:creationId xmlns:a16="http://schemas.microsoft.com/office/drawing/2014/main" id="{B95936FE-A047-969A-6A2F-DE90350B8562}"/>
                </a:ext>
              </a:extLst>
            </p:cNvPr>
            <p:cNvSpPr>
              <a:spLocks noChangeArrowheads="1"/>
            </p:cNvSpPr>
            <p:nvPr/>
          </p:nvSpPr>
          <p:spPr bwMode="auto">
            <a:xfrm>
              <a:off x="18561531" y="7472364"/>
              <a:ext cx="53971" cy="15875"/>
            </a:xfrm>
            <a:custGeom>
              <a:avLst/>
              <a:gdLst>
                <a:gd name="T0" fmla="*/ 148 w 149"/>
                <a:gd name="T1" fmla="*/ 0 h 46"/>
                <a:gd name="T2" fmla="*/ 0 w 149"/>
                <a:gd name="T3" fmla="*/ 45 h 46"/>
                <a:gd name="T4" fmla="*/ 0 w 149"/>
                <a:gd name="T5" fmla="*/ 45 h 46"/>
                <a:gd name="T6" fmla="*/ 136 w 149"/>
                <a:gd name="T7" fmla="*/ 0 h 46"/>
                <a:gd name="T8" fmla="*/ 148 w 149"/>
                <a:gd name="T9" fmla="*/ 0 h 46"/>
              </a:gdLst>
              <a:ahLst/>
              <a:cxnLst>
                <a:cxn ang="0">
                  <a:pos x="T0" y="T1"/>
                </a:cxn>
                <a:cxn ang="0">
                  <a:pos x="T2" y="T3"/>
                </a:cxn>
                <a:cxn ang="0">
                  <a:pos x="T4" y="T5"/>
                </a:cxn>
                <a:cxn ang="0">
                  <a:pos x="T6" y="T7"/>
                </a:cxn>
                <a:cxn ang="0">
                  <a:pos x="T8" y="T9"/>
                </a:cxn>
              </a:cxnLst>
              <a:rect l="0" t="0" r="r" b="b"/>
              <a:pathLst>
                <a:path w="149" h="46">
                  <a:moveTo>
                    <a:pt x="148" y="0"/>
                  </a:moveTo>
                  <a:lnTo>
                    <a:pt x="0" y="45"/>
                  </a:lnTo>
                  <a:lnTo>
                    <a:pt x="0" y="45"/>
                  </a:lnTo>
                  <a:lnTo>
                    <a:pt x="136" y="0"/>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5" name="Freeform 5423">
              <a:extLst>
                <a:ext uri="{FF2B5EF4-FFF2-40B4-BE49-F238E27FC236}">
                  <a16:creationId xmlns:a16="http://schemas.microsoft.com/office/drawing/2014/main" id="{BA862B5D-E1BC-B0CF-70CD-126D82086B7C}"/>
                </a:ext>
              </a:extLst>
            </p:cNvPr>
            <p:cNvSpPr>
              <a:spLocks noChangeArrowheads="1"/>
            </p:cNvSpPr>
            <p:nvPr/>
          </p:nvSpPr>
          <p:spPr bwMode="auto">
            <a:xfrm>
              <a:off x="17886887" y="8186739"/>
              <a:ext cx="4763" cy="7937"/>
            </a:xfrm>
            <a:custGeom>
              <a:avLst/>
              <a:gdLst>
                <a:gd name="T0" fmla="*/ 11 w 12"/>
                <a:gd name="T1" fmla="*/ 0 h 24"/>
                <a:gd name="T2" fmla="*/ 0 w 12"/>
                <a:gd name="T3" fmla="*/ 12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2"/>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6" name="Freeform 5424">
              <a:extLst>
                <a:ext uri="{FF2B5EF4-FFF2-40B4-BE49-F238E27FC236}">
                  <a16:creationId xmlns:a16="http://schemas.microsoft.com/office/drawing/2014/main" id="{94ACF54E-3DEB-BFBA-DB55-F05DCBCAA913}"/>
                </a:ext>
              </a:extLst>
            </p:cNvPr>
            <p:cNvSpPr>
              <a:spLocks noChangeArrowheads="1"/>
            </p:cNvSpPr>
            <p:nvPr/>
          </p:nvSpPr>
          <p:spPr bwMode="auto">
            <a:xfrm>
              <a:off x="17886887" y="8186739"/>
              <a:ext cx="4763" cy="7937"/>
            </a:xfrm>
            <a:custGeom>
              <a:avLst/>
              <a:gdLst>
                <a:gd name="T0" fmla="*/ 11 w 12"/>
                <a:gd name="T1" fmla="*/ 0 h 24"/>
                <a:gd name="T2" fmla="*/ 0 w 12"/>
                <a:gd name="T3" fmla="*/ 12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2"/>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7" name="Freeform 5425">
              <a:extLst>
                <a:ext uri="{FF2B5EF4-FFF2-40B4-BE49-F238E27FC236}">
                  <a16:creationId xmlns:a16="http://schemas.microsoft.com/office/drawing/2014/main" id="{FB91331E-DEDB-39E0-DE5E-7E2F5F0CC320}"/>
                </a:ext>
              </a:extLst>
            </p:cNvPr>
            <p:cNvSpPr>
              <a:spLocks noChangeArrowheads="1"/>
            </p:cNvSpPr>
            <p:nvPr/>
          </p:nvSpPr>
          <p:spPr bwMode="auto">
            <a:xfrm>
              <a:off x="17886887" y="8228013"/>
              <a:ext cx="4763" cy="36512"/>
            </a:xfrm>
            <a:custGeom>
              <a:avLst/>
              <a:gdLst>
                <a:gd name="T0" fmla="*/ 11 w 12"/>
                <a:gd name="T1" fmla="*/ 0 h 103"/>
                <a:gd name="T2" fmla="*/ 0 w 12"/>
                <a:gd name="T3" fmla="*/ 11 h 103"/>
                <a:gd name="T4" fmla="*/ 0 w 12"/>
                <a:gd name="T5" fmla="*/ 90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8" name="Freeform 5426">
              <a:extLst>
                <a:ext uri="{FF2B5EF4-FFF2-40B4-BE49-F238E27FC236}">
                  <a16:creationId xmlns:a16="http://schemas.microsoft.com/office/drawing/2014/main" id="{82F198AA-C1A0-908F-3A0C-13B9783570DF}"/>
                </a:ext>
              </a:extLst>
            </p:cNvPr>
            <p:cNvSpPr>
              <a:spLocks noChangeArrowheads="1"/>
            </p:cNvSpPr>
            <p:nvPr/>
          </p:nvSpPr>
          <p:spPr bwMode="auto">
            <a:xfrm>
              <a:off x="17886887" y="8228013"/>
              <a:ext cx="4763" cy="36512"/>
            </a:xfrm>
            <a:custGeom>
              <a:avLst/>
              <a:gdLst>
                <a:gd name="T0" fmla="*/ 11 w 12"/>
                <a:gd name="T1" fmla="*/ 0 h 103"/>
                <a:gd name="T2" fmla="*/ 0 w 12"/>
                <a:gd name="T3" fmla="*/ 11 h 103"/>
                <a:gd name="T4" fmla="*/ 0 w 12"/>
                <a:gd name="T5" fmla="*/ 90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9" name="Freeform 5427">
              <a:extLst>
                <a:ext uri="{FF2B5EF4-FFF2-40B4-BE49-F238E27FC236}">
                  <a16:creationId xmlns:a16="http://schemas.microsoft.com/office/drawing/2014/main" id="{F89D82B5-42B1-BE39-317D-5E280883F2A1}"/>
                </a:ext>
              </a:extLst>
            </p:cNvPr>
            <p:cNvSpPr>
              <a:spLocks noChangeArrowheads="1"/>
            </p:cNvSpPr>
            <p:nvPr/>
          </p:nvSpPr>
          <p:spPr bwMode="auto">
            <a:xfrm>
              <a:off x="17891649" y="7443789"/>
              <a:ext cx="817509" cy="822325"/>
            </a:xfrm>
            <a:custGeom>
              <a:avLst/>
              <a:gdLst>
                <a:gd name="T0" fmla="*/ 2271 w 2272"/>
                <a:gd name="T1" fmla="*/ 0 h 2283"/>
                <a:gd name="T2" fmla="*/ 2135 w 2272"/>
                <a:gd name="T3" fmla="*/ 45 h 2283"/>
                <a:gd name="T4" fmla="*/ 0 w 2272"/>
                <a:gd name="T5" fmla="*/ 2180 h 2283"/>
                <a:gd name="T6" fmla="*/ 0 w 2272"/>
                <a:gd name="T7" fmla="*/ 2282 h 2283"/>
                <a:gd name="T8" fmla="*/ 2271 w 2272"/>
                <a:gd name="T9" fmla="*/ 0 h 2283"/>
              </a:gdLst>
              <a:ahLst/>
              <a:cxnLst>
                <a:cxn ang="0">
                  <a:pos x="T0" y="T1"/>
                </a:cxn>
                <a:cxn ang="0">
                  <a:pos x="T2" y="T3"/>
                </a:cxn>
                <a:cxn ang="0">
                  <a:pos x="T4" y="T5"/>
                </a:cxn>
                <a:cxn ang="0">
                  <a:pos x="T6" y="T7"/>
                </a:cxn>
                <a:cxn ang="0">
                  <a:pos x="T8" y="T9"/>
                </a:cxn>
              </a:cxnLst>
              <a:rect l="0" t="0" r="r" b="b"/>
              <a:pathLst>
                <a:path w="2272" h="2283">
                  <a:moveTo>
                    <a:pt x="2271" y="0"/>
                  </a:moveTo>
                  <a:lnTo>
                    <a:pt x="2135" y="45"/>
                  </a:lnTo>
                  <a:lnTo>
                    <a:pt x="0" y="2180"/>
                  </a:lnTo>
                  <a:lnTo>
                    <a:pt x="0" y="2282"/>
                  </a:lnTo>
                  <a:lnTo>
                    <a:pt x="227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0" name="Freeform 5428">
              <a:extLst>
                <a:ext uri="{FF2B5EF4-FFF2-40B4-BE49-F238E27FC236}">
                  <a16:creationId xmlns:a16="http://schemas.microsoft.com/office/drawing/2014/main" id="{09E7B1E4-1D03-79C9-9709-062C93C5F394}"/>
                </a:ext>
              </a:extLst>
            </p:cNvPr>
            <p:cNvSpPr>
              <a:spLocks noChangeArrowheads="1"/>
            </p:cNvSpPr>
            <p:nvPr/>
          </p:nvSpPr>
          <p:spPr bwMode="auto">
            <a:xfrm>
              <a:off x="17891649" y="7443789"/>
              <a:ext cx="817509" cy="822325"/>
            </a:xfrm>
            <a:custGeom>
              <a:avLst/>
              <a:gdLst>
                <a:gd name="T0" fmla="*/ 2271 w 2272"/>
                <a:gd name="T1" fmla="*/ 0 h 2283"/>
                <a:gd name="T2" fmla="*/ 2135 w 2272"/>
                <a:gd name="T3" fmla="*/ 45 h 2283"/>
                <a:gd name="T4" fmla="*/ 0 w 2272"/>
                <a:gd name="T5" fmla="*/ 2180 h 2283"/>
                <a:gd name="T6" fmla="*/ 0 w 2272"/>
                <a:gd name="T7" fmla="*/ 2282 h 2283"/>
                <a:gd name="T8" fmla="*/ 2271 w 2272"/>
                <a:gd name="T9" fmla="*/ 0 h 2283"/>
              </a:gdLst>
              <a:ahLst/>
              <a:cxnLst>
                <a:cxn ang="0">
                  <a:pos x="T0" y="T1"/>
                </a:cxn>
                <a:cxn ang="0">
                  <a:pos x="T2" y="T3"/>
                </a:cxn>
                <a:cxn ang="0">
                  <a:pos x="T4" y="T5"/>
                </a:cxn>
                <a:cxn ang="0">
                  <a:pos x="T6" y="T7"/>
                </a:cxn>
                <a:cxn ang="0">
                  <a:pos x="T8" y="T9"/>
                </a:cxn>
              </a:cxnLst>
              <a:rect l="0" t="0" r="r" b="b"/>
              <a:pathLst>
                <a:path w="2272" h="2283">
                  <a:moveTo>
                    <a:pt x="2271" y="0"/>
                  </a:moveTo>
                  <a:lnTo>
                    <a:pt x="2135" y="45"/>
                  </a:lnTo>
                  <a:lnTo>
                    <a:pt x="0" y="2180"/>
                  </a:lnTo>
                  <a:lnTo>
                    <a:pt x="0" y="2282"/>
                  </a:lnTo>
                  <a:lnTo>
                    <a:pt x="227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1" name="Freeform 5429">
              <a:extLst>
                <a:ext uri="{FF2B5EF4-FFF2-40B4-BE49-F238E27FC236}">
                  <a16:creationId xmlns:a16="http://schemas.microsoft.com/office/drawing/2014/main" id="{28812965-5D8B-AA26-D2EB-36821C90A1A3}"/>
                </a:ext>
              </a:extLst>
            </p:cNvPr>
            <p:cNvSpPr>
              <a:spLocks noChangeArrowheads="1"/>
            </p:cNvSpPr>
            <p:nvPr/>
          </p:nvSpPr>
          <p:spPr bwMode="auto">
            <a:xfrm>
              <a:off x="18659950" y="7443789"/>
              <a:ext cx="53971" cy="15875"/>
            </a:xfrm>
            <a:custGeom>
              <a:avLst/>
              <a:gdLst>
                <a:gd name="T0" fmla="*/ 147 w 148"/>
                <a:gd name="T1" fmla="*/ 0 h 46"/>
                <a:gd name="T2" fmla="*/ 0 w 148"/>
                <a:gd name="T3" fmla="*/ 45 h 46"/>
                <a:gd name="T4" fmla="*/ 0 w 148"/>
                <a:gd name="T5" fmla="*/ 45 h 46"/>
                <a:gd name="T6" fmla="*/ 136 w 148"/>
                <a:gd name="T7" fmla="*/ 0 h 46"/>
                <a:gd name="T8" fmla="*/ 147 w 148"/>
                <a:gd name="T9" fmla="*/ 0 h 46"/>
              </a:gdLst>
              <a:ahLst/>
              <a:cxnLst>
                <a:cxn ang="0">
                  <a:pos x="T0" y="T1"/>
                </a:cxn>
                <a:cxn ang="0">
                  <a:pos x="T2" y="T3"/>
                </a:cxn>
                <a:cxn ang="0">
                  <a:pos x="T4" y="T5"/>
                </a:cxn>
                <a:cxn ang="0">
                  <a:pos x="T6" y="T7"/>
                </a:cxn>
                <a:cxn ang="0">
                  <a:pos x="T8" y="T9"/>
                </a:cxn>
              </a:cxnLst>
              <a:rect l="0" t="0" r="r" b="b"/>
              <a:pathLst>
                <a:path w="148" h="46">
                  <a:moveTo>
                    <a:pt x="147" y="0"/>
                  </a:moveTo>
                  <a:lnTo>
                    <a:pt x="0" y="45"/>
                  </a:lnTo>
                  <a:lnTo>
                    <a:pt x="0" y="45"/>
                  </a:lnTo>
                  <a:lnTo>
                    <a:pt x="136" y="0"/>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2" name="Freeform 5430">
              <a:extLst>
                <a:ext uri="{FF2B5EF4-FFF2-40B4-BE49-F238E27FC236}">
                  <a16:creationId xmlns:a16="http://schemas.microsoft.com/office/drawing/2014/main" id="{B213D87A-1B4E-726A-BA74-D35B76ADC769}"/>
                </a:ext>
              </a:extLst>
            </p:cNvPr>
            <p:cNvSpPr>
              <a:spLocks noChangeArrowheads="1"/>
            </p:cNvSpPr>
            <p:nvPr/>
          </p:nvSpPr>
          <p:spPr bwMode="auto">
            <a:xfrm>
              <a:off x="18659950" y="7443789"/>
              <a:ext cx="53971" cy="15875"/>
            </a:xfrm>
            <a:custGeom>
              <a:avLst/>
              <a:gdLst>
                <a:gd name="T0" fmla="*/ 147 w 148"/>
                <a:gd name="T1" fmla="*/ 0 h 46"/>
                <a:gd name="T2" fmla="*/ 0 w 148"/>
                <a:gd name="T3" fmla="*/ 45 h 46"/>
                <a:gd name="T4" fmla="*/ 0 w 148"/>
                <a:gd name="T5" fmla="*/ 45 h 46"/>
                <a:gd name="T6" fmla="*/ 136 w 148"/>
                <a:gd name="T7" fmla="*/ 0 h 46"/>
                <a:gd name="T8" fmla="*/ 147 w 148"/>
                <a:gd name="T9" fmla="*/ 0 h 46"/>
              </a:gdLst>
              <a:ahLst/>
              <a:cxnLst>
                <a:cxn ang="0">
                  <a:pos x="T0" y="T1"/>
                </a:cxn>
                <a:cxn ang="0">
                  <a:pos x="T2" y="T3"/>
                </a:cxn>
                <a:cxn ang="0">
                  <a:pos x="T4" y="T5"/>
                </a:cxn>
                <a:cxn ang="0">
                  <a:pos x="T6" y="T7"/>
                </a:cxn>
                <a:cxn ang="0">
                  <a:pos x="T8" y="T9"/>
                </a:cxn>
              </a:cxnLst>
              <a:rect l="0" t="0" r="r" b="b"/>
              <a:pathLst>
                <a:path w="148" h="46">
                  <a:moveTo>
                    <a:pt x="147" y="0"/>
                  </a:moveTo>
                  <a:lnTo>
                    <a:pt x="0" y="45"/>
                  </a:lnTo>
                  <a:lnTo>
                    <a:pt x="0" y="45"/>
                  </a:lnTo>
                  <a:lnTo>
                    <a:pt x="136" y="0"/>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3" name="Freeform 5431">
              <a:extLst>
                <a:ext uri="{FF2B5EF4-FFF2-40B4-BE49-F238E27FC236}">
                  <a16:creationId xmlns:a16="http://schemas.microsoft.com/office/drawing/2014/main" id="{0ED33AC3-5DC0-E00B-3845-5C60412F19A4}"/>
                </a:ext>
              </a:extLst>
            </p:cNvPr>
            <p:cNvSpPr>
              <a:spLocks noChangeArrowheads="1"/>
            </p:cNvSpPr>
            <p:nvPr/>
          </p:nvSpPr>
          <p:spPr bwMode="auto">
            <a:xfrm>
              <a:off x="17886887" y="8256588"/>
              <a:ext cx="4763" cy="7937"/>
            </a:xfrm>
            <a:custGeom>
              <a:avLst/>
              <a:gdLst>
                <a:gd name="T0" fmla="*/ 11 w 12"/>
                <a:gd name="T1" fmla="*/ 0 h 24"/>
                <a:gd name="T2" fmla="*/ 0 w 12"/>
                <a:gd name="T3" fmla="*/ 11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1"/>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4" name="Freeform 5432">
              <a:extLst>
                <a:ext uri="{FF2B5EF4-FFF2-40B4-BE49-F238E27FC236}">
                  <a16:creationId xmlns:a16="http://schemas.microsoft.com/office/drawing/2014/main" id="{E283DFC2-1044-3E70-5B8E-57B2A503918B}"/>
                </a:ext>
              </a:extLst>
            </p:cNvPr>
            <p:cNvSpPr>
              <a:spLocks noChangeArrowheads="1"/>
            </p:cNvSpPr>
            <p:nvPr/>
          </p:nvSpPr>
          <p:spPr bwMode="auto">
            <a:xfrm>
              <a:off x="17886887" y="8256588"/>
              <a:ext cx="4763" cy="7937"/>
            </a:xfrm>
            <a:custGeom>
              <a:avLst/>
              <a:gdLst>
                <a:gd name="T0" fmla="*/ 11 w 12"/>
                <a:gd name="T1" fmla="*/ 0 h 24"/>
                <a:gd name="T2" fmla="*/ 0 w 12"/>
                <a:gd name="T3" fmla="*/ 11 h 24"/>
                <a:gd name="T4" fmla="*/ 0 w 12"/>
                <a:gd name="T5" fmla="*/ 23 h 24"/>
                <a:gd name="T6" fmla="*/ 11 w 12"/>
                <a:gd name="T7" fmla="*/ 23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11"/>
                  </a:lnTo>
                  <a:lnTo>
                    <a:pt x="0" y="23"/>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5" name="Freeform 5433">
              <a:extLst>
                <a:ext uri="{FF2B5EF4-FFF2-40B4-BE49-F238E27FC236}">
                  <a16:creationId xmlns:a16="http://schemas.microsoft.com/office/drawing/2014/main" id="{BCB64A93-C2A0-BB4F-CD88-72203C2841C2}"/>
                </a:ext>
              </a:extLst>
            </p:cNvPr>
            <p:cNvSpPr>
              <a:spLocks noChangeArrowheads="1"/>
            </p:cNvSpPr>
            <p:nvPr/>
          </p:nvSpPr>
          <p:spPr bwMode="auto">
            <a:xfrm>
              <a:off x="17886887" y="8297863"/>
              <a:ext cx="4763" cy="36512"/>
            </a:xfrm>
            <a:custGeom>
              <a:avLst/>
              <a:gdLst>
                <a:gd name="T0" fmla="*/ 11 w 12"/>
                <a:gd name="T1" fmla="*/ 0 h 103"/>
                <a:gd name="T2" fmla="*/ 0 w 12"/>
                <a:gd name="T3" fmla="*/ 11 h 103"/>
                <a:gd name="T4" fmla="*/ 0 w 12"/>
                <a:gd name="T5" fmla="*/ 91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6" name="Freeform 5434">
              <a:extLst>
                <a:ext uri="{FF2B5EF4-FFF2-40B4-BE49-F238E27FC236}">
                  <a16:creationId xmlns:a16="http://schemas.microsoft.com/office/drawing/2014/main" id="{D17FB5AE-6764-5FB9-7F71-55B2781F3EE5}"/>
                </a:ext>
              </a:extLst>
            </p:cNvPr>
            <p:cNvSpPr>
              <a:spLocks noChangeArrowheads="1"/>
            </p:cNvSpPr>
            <p:nvPr/>
          </p:nvSpPr>
          <p:spPr bwMode="auto">
            <a:xfrm>
              <a:off x="17886887" y="8297863"/>
              <a:ext cx="4763" cy="36512"/>
            </a:xfrm>
            <a:custGeom>
              <a:avLst/>
              <a:gdLst>
                <a:gd name="T0" fmla="*/ 11 w 12"/>
                <a:gd name="T1" fmla="*/ 0 h 103"/>
                <a:gd name="T2" fmla="*/ 0 w 12"/>
                <a:gd name="T3" fmla="*/ 11 h 103"/>
                <a:gd name="T4" fmla="*/ 0 w 12"/>
                <a:gd name="T5" fmla="*/ 91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7" name="Freeform 5435">
              <a:extLst>
                <a:ext uri="{FF2B5EF4-FFF2-40B4-BE49-F238E27FC236}">
                  <a16:creationId xmlns:a16="http://schemas.microsoft.com/office/drawing/2014/main" id="{B0F4531C-6242-6952-FC40-97B20DF7C2C9}"/>
                </a:ext>
              </a:extLst>
            </p:cNvPr>
            <p:cNvSpPr>
              <a:spLocks noChangeArrowheads="1"/>
            </p:cNvSpPr>
            <p:nvPr/>
          </p:nvSpPr>
          <p:spPr bwMode="auto">
            <a:xfrm>
              <a:off x="17891650" y="7418389"/>
              <a:ext cx="915927" cy="915987"/>
            </a:xfrm>
            <a:custGeom>
              <a:avLst/>
              <a:gdLst>
                <a:gd name="T0" fmla="*/ 2543 w 2544"/>
                <a:gd name="T1" fmla="*/ 0 h 2544"/>
                <a:gd name="T2" fmla="*/ 2407 w 2544"/>
                <a:gd name="T3" fmla="*/ 34 h 2544"/>
                <a:gd name="T4" fmla="*/ 0 w 2544"/>
                <a:gd name="T5" fmla="*/ 2441 h 2544"/>
                <a:gd name="T6" fmla="*/ 0 w 2544"/>
                <a:gd name="T7" fmla="*/ 2543 h 2544"/>
                <a:gd name="T8" fmla="*/ 2543 w 2544"/>
                <a:gd name="T9" fmla="*/ 0 h 2544"/>
              </a:gdLst>
              <a:ahLst/>
              <a:cxnLst>
                <a:cxn ang="0">
                  <a:pos x="T0" y="T1"/>
                </a:cxn>
                <a:cxn ang="0">
                  <a:pos x="T2" y="T3"/>
                </a:cxn>
                <a:cxn ang="0">
                  <a:pos x="T4" y="T5"/>
                </a:cxn>
                <a:cxn ang="0">
                  <a:pos x="T6" y="T7"/>
                </a:cxn>
                <a:cxn ang="0">
                  <a:pos x="T8" y="T9"/>
                </a:cxn>
              </a:cxnLst>
              <a:rect l="0" t="0" r="r" b="b"/>
              <a:pathLst>
                <a:path w="2544" h="2544">
                  <a:moveTo>
                    <a:pt x="2543" y="0"/>
                  </a:moveTo>
                  <a:lnTo>
                    <a:pt x="2407" y="34"/>
                  </a:lnTo>
                  <a:lnTo>
                    <a:pt x="0" y="2441"/>
                  </a:lnTo>
                  <a:lnTo>
                    <a:pt x="0" y="2543"/>
                  </a:lnTo>
                  <a:lnTo>
                    <a:pt x="25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8" name="Freeform 5437">
              <a:extLst>
                <a:ext uri="{FF2B5EF4-FFF2-40B4-BE49-F238E27FC236}">
                  <a16:creationId xmlns:a16="http://schemas.microsoft.com/office/drawing/2014/main" id="{AD3D7A4C-1114-CF61-7155-9725E382279F}"/>
                </a:ext>
              </a:extLst>
            </p:cNvPr>
            <p:cNvSpPr>
              <a:spLocks noChangeArrowheads="1"/>
            </p:cNvSpPr>
            <p:nvPr/>
          </p:nvSpPr>
          <p:spPr bwMode="auto">
            <a:xfrm>
              <a:off x="18756780" y="7415214"/>
              <a:ext cx="49210" cy="15875"/>
            </a:xfrm>
            <a:custGeom>
              <a:avLst/>
              <a:gdLst>
                <a:gd name="T0" fmla="*/ 136 w 137"/>
                <a:gd name="T1" fmla="*/ 0 h 46"/>
                <a:gd name="T2" fmla="*/ 0 w 137"/>
                <a:gd name="T3" fmla="*/ 45 h 46"/>
                <a:gd name="T4" fmla="*/ 0 w 137"/>
                <a:gd name="T5" fmla="*/ 45 h 46"/>
                <a:gd name="T6" fmla="*/ 136 w 137"/>
                <a:gd name="T7" fmla="*/ 11 h 46"/>
                <a:gd name="T8" fmla="*/ 136 w 137"/>
                <a:gd name="T9" fmla="*/ 0 h 46"/>
              </a:gdLst>
              <a:ahLst/>
              <a:cxnLst>
                <a:cxn ang="0">
                  <a:pos x="T0" y="T1"/>
                </a:cxn>
                <a:cxn ang="0">
                  <a:pos x="T2" y="T3"/>
                </a:cxn>
                <a:cxn ang="0">
                  <a:pos x="T4" y="T5"/>
                </a:cxn>
                <a:cxn ang="0">
                  <a:pos x="T6" y="T7"/>
                </a:cxn>
                <a:cxn ang="0">
                  <a:pos x="T8" y="T9"/>
                </a:cxn>
              </a:cxnLst>
              <a:rect l="0" t="0" r="r" b="b"/>
              <a:pathLst>
                <a:path w="137" h="46">
                  <a:moveTo>
                    <a:pt x="136" y="0"/>
                  </a:moveTo>
                  <a:lnTo>
                    <a:pt x="0" y="45"/>
                  </a:lnTo>
                  <a:lnTo>
                    <a:pt x="0" y="45"/>
                  </a:lnTo>
                  <a:lnTo>
                    <a:pt x="136" y="11"/>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9" name="Freeform 5438">
              <a:extLst>
                <a:ext uri="{FF2B5EF4-FFF2-40B4-BE49-F238E27FC236}">
                  <a16:creationId xmlns:a16="http://schemas.microsoft.com/office/drawing/2014/main" id="{A2C4C77A-0113-74B5-2E97-C5A72F0F4CFF}"/>
                </a:ext>
              </a:extLst>
            </p:cNvPr>
            <p:cNvSpPr>
              <a:spLocks noChangeArrowheads="1"/>
            </p:cNvSpPr>
            <p:nvPr/>
          </p:nvSpPr>
          <p:spPr bwMode="auto">
            <a:xfrm>
              <a:off x="18756780" y="7415214"/>
              <a:ext cx="49210" cy="15875"/>
            </a:xfrm>
            <a:custGeom>
              <a:avLst/>
              <a:gdLst>
                <a:gd name="T0" fmla="*/ 136 w 137"/>
                <a:gd name="T1" fmla="*/ 0 h 46"/>
                <a:gd name="T2" fmla="*/ 0 w 137"/>
                <a:gd name="T3" fmla="*/ 45 h 46"/>
                <a:gd name="T4" fmla="*/ 0 w 137"/>
                <a:gd name="T5" fmla="*/ 45 h 46"/>
                <a:gd name="T6" fmla="*/ 136 w 137"/>
                <a:gd name="T7" fmla="*/ 11 h 46"/>
                <a:gd name="T8" fmla="*/ 136 w 137"/>
                <a:gd name="T9" fmla="*/ 0 h 46"/>
              </a:gdLst>
              <a:ahLst/>
              <a:cxnLst>
                <a:cxn ang="0">
                  <a:pos x="T0" y="T1"/>
                </a:cxn>
                <a:cxn ang="0">
                  <a:pos x="T2" y="T3"/>
                </a:cxn>
                <a:cxn ang="0">
                  <a:pos x="T4" y="T5"/>
                </a:cxn>
                <a:cxn ang="0">
                  <a:pos x="T6" y="T7"/>
                </a:cxn>
                <a:cxn ang="0">
                  <a:pos x="T8" y="T9"/>
                </a:cxn>
              </a:cxnLst>
              <a:rect l="0" t="0" r="r" b="b"/>
              <a:pathLst>
                <a:path w="137" h="46">
                  <a:moveTo>
                    <a:pt x="136" y="0"/>
                  </a:moveTo>
                  <a:lnTo>
                    <a:pt x="0" y="45"/>
                  </a:lnTo>
                  <a:lnTo>
                    <a:pt x="0" y="45"/>
                  </a:lnTo>
                  <a:lnTo>
                    <a:pt x="136" y="11"/>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0" name="Freeform 5439">
              <a:extLst>
                <a:ext uri="{FF2B5EF4-FFF2-40B4-BE49-F238E27FC236}">
                  <a16:creationId xmlns:a16="http://schemas.microsoft.com/office/drawing/2014/main" id="{0E67936F-7755-F347-D974-8A5FCDA87E33}"/>
                </a:ext>
              </a:extLst>
            </p:cNvPr>
            <p:cNvSpPr>
              <a:spLocks noChangeArrowheads="1"/>
            </p:cNvSpPr>
            <p:nvPr/>
          </p:nvSpPr>
          <p:spPr bwMode="auto">
            <a:xfrm>
              <a:off x="17886887" y="8326438"/>
              <a:ext cx="4763" cy="12700"/>
            </a:xfrm>
            <a:custGeom>
              <a:avLst/>
              <a:gdLst>
                <a:gd name="T0" fmla="*/ 11 w 12"/>
                <a:gd name="T1" fmla="*/ 0 h 35"/>
                <a:gd name="T2" fmla="*/ 0 w 12"/>
                <a:gd name="T3" fmla="*/ 12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2"/>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1" name="Freeform 5440">
              <a:extLst>
                <a:ext uri="{FF2B5EF4-FFF2-40B4-BE49-F238E27FC236}">
                  <a16:creationId xmlns:a16="http://schemas.microsoft.com/office/drawing/2014/main" id="{46ECE5DB-4868-54BB-222B-F1B5A7AFB168}"/>
                </a:ext>
              </a:extLst>
            </p:cNvPr>
            <p:cNvSpPr>
              <a:spLocks noChangeArrowheads="1"/>
            </p:cNvSpPr>
            <p:nvPr/>
          </p:nvSpPr>
          <p:spPr bwMode="auto">
            <a:xfrm>
              <a:off x="17886887" y="8326438"/>
              <a:ext cx="4763" cy="12700"/>
            </a:xfrm>
            <a:custGeom>
              <a:avLst/>
              <a:gdLst>
                <a:gd name="T0" fmla="*/ 11 w 12"/>
                <a:gd name="T1" fmla="*/ 0 h 35"/>
                <a:gd name="T2" fmla="*/ 0 w 12"/>
                <a:gd name="T3" fmla="*/ 12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2"/>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2" name="Freeform 5441">
              <a:extLst>
                <a:ext uri="{FF2B5EF4-FFF2-40B4-BE49-F238E27FC236}">
                  <a16:creationId xmlns:a16="http://schemas.microsoft.com/office/drawing/2014/main" id="{8E39FC4F-451A-EC8B-A9F8-91A066365FA4}"/>
                </a:ext>
              </a:extLst>
            </p:cNvPr>
            <p:cNvSpPr>
              <a:spLocks noChangeArrowheads="1"/>
            </p:cNvSpPr>
            <p:nvPr/>
          </p:nvSpPr>
          <p:spPr bwMode="auto">
            <a:xfrm>
              <a:off x="17886887" y="8367713"/>
              <a:ext cx="4763" cy="36512"/>
            </a:xfrm>
            <a:custGeom>
              <a:avLst/>
              <a:gdLst>
                <a:gd name="T0" fmla="*/ 11 w 12"/>
                <a:gd name="T1" fmla="*/ 0 h 103"/>
                <a:gd name="T2" fmla="*/ 0 w 12"/>
                <a:gd name="T3" fmla="*/ 11 h 103"/>
                <a:gd name="T4" fmla="*/ 0 w 12"/>
                <a:gd name="T5" fmla="*/ 91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3" name="Freeform 5442">
              <a:extLst>
                <a:ext uri="{FF2B5EF4-FFF2-40B4-BE49-F238E27FC236}">
                  <a16:creationId xmlns:a16="http://schemas.microsoft.com/office/drawing/2014/main" id="{5C1E319F-D56D-19A3-5419-F11AFD637688}"/>
                </a:ext>
              </a:extLst>
            </p:cNvPr>
            <p:cNvSpPr>
              <a:spLocks noChangeArrowheads="1"/>
            </p:cNvSpPr>
            <p:nvPr/>
          </p:nvSpPr>
          <p:spPr bwMode="auto">
            <a:xfrm>
              <a:off x="17886887" y="8367713"/>
              <a:ext cx="4763" cy="36512"/>
            </a:xfrm>
            <a:custGeom>
              <a:avLst/>
              <a:gdLst>
                <a:gd name="T0" fmla="*/ 11 w 12"/>
                <a:gd name="T1" fmla="*/ 0 h 103"/>
                <a:gd name="T2" fmla="*/ 0 w 12"/>
                <a:gd name="T3" fmla="*/ 11 h 103"/>
                <a:gd name="T4" fmla="*/ 0 w 12"/>
                <a:gd name="T5" fmla="*/ 91 h 103"/>
                <a:gd name="T6" fmla="*/ 11 w 12"/>
                <a:gd name="T7" fmla="*/ 79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79"/>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 name="Freeform 5443">
              <a:extLst>
                <a:ext uri="{FF2B5EF4-FFF2-40B4-BE49-F238E27FC236}">
                  <a16:creationId xmlns:a16="http://schemas.microsoft.com/office/drawing/2014/main" id="{5D9A7306-3F13-EAF2-C62C-6BFA4B8F26BE}"/>
                </a:ext>
              </a:extLst>
            </p:cNvPr>
            <p:cNvSpPr>
              <a:spLocks noChangeArrowheads="1"/>
            </p:cNvSpPr>
            <p:nvPr/>
          </p:nvSpPr>
          <p:spPr bwMode="auto">
            <a:xfrm>
              <a:off x="17891649" y="7389813"/>
              <a:ext cx="1014346" cy="1014412"/>
            </a:xfrm>
            <a:custGeom>
              <a:avLst/>
              <a:gdLst>
                <a:gd name="T0" fmla="*/ 2816 w 2817"/>
                <a:gd name="T1" fmla="*/ 0 h 2816"/>
                <a:gd name="T2" fmla="*/ 2679 w 2817"/>
                <a:gd name="T3" fmla="*/ 34 h 2816"/>
                <a:gd name="T4" fmla="*/ 0 w 2817"/>
                <a:gd name="T5" fmla="*/ 2713 h 2816"/>
                <a:gd name="T6" fmla="*/ 0 w 2817"/>
                <a:gd name="T7" fmla="*/ 2815 h 2816"/>
                <a:gd name="T8" fmla="*/ 2816 w 2817"/>
                <a:gd name="T9" fmla="*/ 0 h 2816"/>
              </a:gdLst>
              <a:ahLst/>
              <a:cxnLst>
                <a:cxn ang="0">
                  <a:pos x="T0" y="T1"/>
                </a:cxn>
                <a:cxn ang="0">
                  <a:pos x="T2" y="T3"/>
                </a:cxn>
                <a:cxn ang="0">
                  <a:pos x="T4" y="T5"/>
                </a:cxn>
                <a:cxn ang="0">
                  <a:pos x="T6" y="T7"/>
                </a:cxn>
                <a:cxn ang="0">
                  <a:pos x="T8" y="T9"/>
                </a:cxn>
              </a:cxnLst>
              <a:rect l="0" t="0" r="r" b="b"/>
              <a:pathLst>
                <a:path w="2817" h="2816">
                  <a:moveTo>
                    <a:pt x="2816" y="0"/>
                  </a:moveTo>
                  <a:lnTo>
                    <a:pt x="2679" y="34"/>
                  </a:lnTo>
                  <a:lnTo>
                    <a:pt x="0" y="2713"/>
                  </a:lnTo>
                  <a:lnTo>
                    <a:pt x="0" y="2815"/>
                  </a:lnTo>
                  <a:lnTo>
                    <a:pt x="281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5" name="Freeform 5444">
              <a:extLst>
                <a:ext uri="{FF2B5EF4-FFF2-40B4-BE49-F238E27FC236}">
                  <a16:creationId xmlns:a16="http://schemas.microsoft.com/office/drawing/2014/main" id="{D48B21AF-65FB-3258-663B-C743860540BF}"/>
                </a:ext>
              </a:extLst>
            </p:cNvPr>
            <p:cNvSpPr>
              <a:spLocks noChangeArrowheads="1"/>
            </p:cNvSpPr>
            <p:nvPr/>
          </p:nvSpPr>
          <p:spPr bwMode="auto">
            <a:xfrm>
              <a:off x="17891649" y="7389813"/>
              <a:ext cx="1014346" cy="1014412"/>
            </a:xfrm>
            <a:custGeom>
              <a:avLst/>
              <a:gdLst>
                <a:gd name="T0" fmla="*/ 2816 w 2817"/>
                <a:gd name="T1" fmla="*/ 0 h 2816"/>
                <a:gd name="T2" fmla="*/ 2679 w 2817"/>
                <a:gd name="T3" fmla="*/ 34 h 2816"/>
                <a:gd name="T4" fmla="*/ 0 w 2817"/>
                <a:gd name="T5" fmla="*/ 2713 h 2816"/>
                <a:gd name="T6" fmla="*/ 0 w 2817"/>
                <a:gd name="T7" fmla="*/ 2815 h 2816"/>
                <a:gd name="T8" fmla="*/ 2816 w 2817"/>
                <a:gd name="T9" fmla="*/ 0 h 2816"/>
              </a:gdLst>
              <a:ahLst/>
              <a:cxnLst>
                <a:cxn ang="0">
                  <a:pos x="T0" y="T1"/>
                </a:cxn>
                <a:cxn ang="0">
                  <a:pos x="T2" y="T3"/>
                </a:cxn>
                <a:cxn ang="0">
                  <a:pos x="T4" y="T5"/>
                </a:cxn>
                <a:cxn ang="0">
                  <a:pos x="T6" y="T7"/>
                </a:cxn>
                <a:cxn ang="0">
                  <a:pos x="T8" y="T9"/>
                </a:cxn>
              </a:cxnLst>
              <a:rect l="0" t="0" r="r" b="b"/>
              <a:pathLst>
                <a:path w="2817" h="2816">
                  <a:moveTo>
                    <a:pt x="2816" y="0"/>
                  </a:moveTo>
                  <a:lnTo>
                    <a:pt x="2679" y="34"/>
                  </a:lnTo>
                  <a:lnTo>
                    <a:pt x="0" y="2713"/>
                  </a:lnTo>
                  <a:lnTo>
                    <a:pt x="0" y="2815"/>
                  </a:lnTo>
                  <a:lnTo>
                    <a:pt x="281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6" name="Freeform 5445">
              <a:extLst>
                <a:ext uri="{FF2B5EF4-FFF2-40B4-BE49-F238E27FC236}">
                  <a16:creationId xmlns:a16="http://schemas.microsoft.com/office/drawing/2014/main" id="{A7C92D7A-51AB-4EBC-7DF1-B7D3E17A233E}"/>
                </a:ext>
              </a:extLst>
            </p:cNvPr>
            <p:cNvSpPr>
              <a:spLocks noChangeArrowheads="1"/>
            </p:cNvSpPr>
            <p:nvPr/>
          </p:nvSpPr>
          <p:spPr bwMode="auto">
            <a:xfrm>
              <a:off x="18855199" y="7389813"/>
              <a:ext cx="49210" cy="12700"/>
            </a:xfrm>
            <a:custGeom>
              <a:avLst/>
              <a:gdLst>
                <a:gd name="T0" fmla="*/ 137 w 138"/>
                <a:gd name="T1" fmla="*/ 0 h 35"/>
                <a:gd name="T2" fmla="*/ 0 w 138"/>
                <a:gd name="T3" fmla="*/ 34 h 35"/>
                <a:gd name="T4" fmla="*/ 0 w 138"/>
                <a:gd name="T5" fmla="*/ 34 h 35"/>
                <a:gd name="T6" fmla="*/ 137 w 138"/>
                <a:gd name="T7" fmla="*/ 0 h 35"/>
              </a:gdLst>
              <a:ahLst/>
              <a:cxnLst>
                <a:cxn ang="0">
                  <a:pos x="T0" y="T1"/>
                </a:cxn>
                <a:cxn ang="0">
                  <a:pos x="T2" y="T3"/>
                </a:cxn>
                <a:cxn ang="0">
                  <a:pos x="T4" y="T5"/>
                </a:cxn>
                <a:cxn ang="0">
                  <a:pos x="T6" y="T7"/>
                </a:cxn>
              </a:cxnLst>
              <a:rect l="0" t="0" r="r" b="b"/>
              <a:pathLst>
                <a:path w="138" h="35">
                  <a:moveTo>
                    <a:pt x="137" y="0"/>
                  </a:moveTo>
                  <a:lnTo>
                    <a:pt x="0" y="34"/>
                  </a:lnTo>
                  <a:lnTo>
                    <a:pt x="0" y="34"/>
                  </a:lnTo>
                  <a:lnTo>
                    <a:pt x="13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7" name="Freeform 5446">
              <a:extLst>
                <a:ext uri="{FF2B5EF4-FFF2-40B4-BE49-F238E27FC236}">
                  <a16:creationId xmlns:a16="http://schemas.microsoft.com/office/drawing/2014/main" id="{38A43361-3051-36CC-378F-449D94C2DA9A}"/>
                </a:ext>
              </a:extLst>
            </p:cNvPr>
            <p:cNvSpPr>
              <a:spLocks noChangeArrowheads="1"/>
            </p:cNvSpPr>
            <p:nvPr/>
          </p:nvSpPr>
          <p:spPr bwMode="auto">
            <a:xfrm>
              <a:off x="18855199" y="7389813"/>
              <a:ext cx="49210" cy="12700"/>
            </a:xfrm>
            <a:custGeom>
              <a:avLst/>
              <a:gdLst>
                <a:gd name="T0" fmla="*/ 137 w 138"/>
                <a:gd name="T1" fmla="*/ 0 h 35"/>
                <a:gd name="T2" fmla="*/ 0 w 138"/>
                <a:gd name="T3" fmla="*/ 34 h 35"/>
                <a:gd name="T4" fmla="*/ 0 w 138"/>
                <a:gd name="T5" fmla="*/ 34 h 35"/>
                <a:gd name="T6" fmla="*/ 137 w 138"/>
                <a:gd name="T7" fmla="*/ 0 h 35"/>
              </a:gdLst>
              <a:ahLst/>
              <a:cxnLst>
                <a:cxn ang="0">
                  <a:pos x="T0" y="T1"/>
                </a:cxn>
                <a:cxn ang="0">
                  <a:pos x="T2" y="T3"/>
                </a:cxn>
                <a:cxn ang="0">
                  <a:pos x="T4" y="T5"/>
                </a:cxn>
                <a:cxn ang="0">
                  <a:pos x="T6" y="T7"/>
                </a:cxn>
              </a:cxnLst>
              <a:rect l="0" t="0" r="r" b="b"/>
              <a:pathLst>
                <a:path w="138" h="35">
                  <a:moveTo>
                    <a:pt x="137" y="0"/>
                  </a:moveTo>
                  <a:lnTo>
                    <a:pt x="0" y="34"/>
                  </a:lnTo>
                  <a:lnTo>
                    <a:pt x="0" y="34"/>
                  </a:lnTo>
                  <a:lnTo>
                    <a:pt x="13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8" name="Freeform 5447">
              <a:extLst>
                <a:ext uri="{FF2B5EF4-FFF2-40B4-BE49-F238E27FC236}">
                  <a16:creationId xmlns:a16="http://schemas.microsoft.com/office/drawing/2014/main" id="{FE260CB2-574A-BAF8-105E-15FB41C3544A}"/>
                </a:ext>
              </a:extLst>
            </p:cNvPr>
            <p:cNvSpPr>
              <a:spLocks noChangeArrowheads="1"/>
            </p:cNvSpPr>
            <p:nvPr/>
          </p:nvSpPr>
          <p:spPr bwMode="auto">
            <a:xfrm>
              <a:off x="17886887" y="8394700"/>
              <a:ext cx="4763" cy="12700"/>
            </a:xfrm>
            <a:custGeom>
              <a:avLst/>
              <a:gdLst>
                <a:gd name="T0" fmla="*/ 11 w 12"/>
                <a:gd name="T1" fmla="*/ 0 h 35"/>
                <a:gd name="T2" fmla="*/ 0 w 12"/>
                <a:gd name="T3" fmla="*/ 12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2"/>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9" name="Freeform 5448">
              <a:extLst>
                <a:ext uri="{FF2B5EF4-FFF2-40B4-BE49-F238E27FC236}">
                  <a16:creationId xmlns:a16="http://schemas.microsoft.com/office/drawing/2014/main" id="{961178BD-C169-4EB2-B18A-F938877F8E7A}"/>
                </a:ext>
              </a:extLst>
            </p:cNvPr>
            <p:cNvSpPr>
              <a:spLocks noChangeArrowheads="1"/>
            </p:cNvSpPr>
            <p:nvPr/>
          </p:nvSpPr>
          <p:spPr bwMode="auto">
            <a:xfrm>
              <a:off x="17886887" y="8394700"/>
              <a:ext cx="4763" cy="12700"/>
            </a:xfrm>
            <a:custGeom>
              <a:avLst/>
              <a:gdLst>
                <a:gd name="T0" fmla="*/ 11 w 12"/>
                <a:gd name="T1" fmla="*/ 0 h 35"/>
                <a:gd name="T2" fmla="*/ 0 w 12"/>
                <a:gd name="T3" fmla="*/ 12 h 35"/>
                <a:gd name="T4" fmla="*/ 0 w 12"/>
                <a:gd name="T5" fmla="*/ 34 h 35"/>
                <a:gd name="T6" fmla="*/ 11 w 12"/>
                <a:gd name="T7" fmla="*/ 23 h 35"/>
                <a:gd name="T8" fmla="*/ 11 w 12"/>
                <a:gd name="T9" fmla="*/ 0 h 35"/>
              </a:gdLst>
              <a:ahLst/>
              <a:cxnLst>
                <a:cxn ang="0">
                  <a:pos x="T0" y="T1"/>
                </a:cxn>
                <a:cxn ang="0">
                  <a:pos x="T2" y="T3"/>
                </a:cxn>
                <a:cxn ang="0">
                  <a:pos x="T4" y="T5"/>
                </a:cxn>
                <a:cxn ang="0">
                  <a:pos x="T6" y="T7"/>
                </a:cxn>
                <a:cxn ang="0">
                  <a:pos x="T8" y="T9"/>
                </a:cxn>
              </a:cxnLst>
              <a:rect l="0" t="0" r="r" b="b"/>
              <a:pathLst>
                <a:path w="12" h="35">
                  <a:moveTo>
                    <a:pt x="11" y="0"/>
                  </a:moveTo>
                  <a:lnTo>
                    <a:pt x="0" y="12"/>
                  </a:lnTo>
                  <a:lnTo>
                    <a:pt x="0" y="34"/>
                  </a:lnTo>
                  <a:lnTo>
                    <a:pt x="11" y="23"/>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0" name="Freeform 5449">
              <a:extLst>
                <a:ext uri="{FF2B5EF4-FFF2-40B4-BE49-F238E27FC236}">
                  <a16:creationId xmlns:a16="http://schemas.microsoft.com/office/drawing/2014/main" id="{624F352A-5FCB-C296-9FDF-F07DF30DC507}"/>
                </a:ext>
              </a:extLst>
            </p:cNvPr>
            <p:cNvSpPr>
              <a:spLocks noChangeArrowheads="1"/>
            </p:cNvSpPr>
            <p:nvPr/>
          </p:nvSpPr>
          <p:spPr bwMode="auto">
            <a:xfrm>
              <a:off x="17886887" y="8435976"/>
              <a:ext cx="4763" cy="36513"/>
            </a:xfrm>
            <a:custGeom>
              <a:avLst/>
              <a:gdLst>
                <a:gd name="T0" fmla="*/ 11 w 12"/>
                <a:gd name="T1" fmla="*/ 0 h 103"/>
                <a:gd name="T2" fmla="*/ 0 w 12"/>
                <a:gd name="T3" fmla="*/ 11 h 103"/>
                <a:gd name="T4" fmla="*/ 0 w 12"/>
                <a:gd name="T5" fmla="*/ 91 h 103"/>
                <a:gd name="T6" fmla="*/ 11 w 12"/>
                <a:gd name="T7" fmla="*/ 91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91"/>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1" name="Freeform 5450">
              <a:extLst>
                <a:ext uri="{FF2B5EF4-FFF2-40B4-BE49-F238E27FC236}">
                  <a16:creationId xmlns:a16="http://schemas.microsoft.com/office/drawing/2014/main" id="{292DB59C-3CAB-56C2-0970-8743FAC3BDA8}"/>
                </a:ext>
              </a:extLst>
            </p:cNvPr>
            <p:cNvSpPr>
              <a:spLocks noChangeArrowheads="1"/>
            </p:cNvSpPr>
            <p:nvPr/>
          </p:nvSpPr>
          <p:spPr bwMode="auto">
            <a:xfrm>
              <a:off x="17886887" y="8435976"/>
              <a:ext cx="4763" cy="36513"/>
            </a:xfrm>
            <a:custGeom>
              <a:avLst/>
              <a:gdLst>
                <a:gd name="T0" fmla="*/ 11 w 12"/>
                <a:gd name="T1" fmla="*/ 0 h 103"/>
                <a:gd name="T2" fmla="*/ 0 w 12"/>
                <a:gd name="T3" fmla="*/ 11 h 103"/>
                <a:gd name="T4" fmla="*/ 0 w 12"/>
                <a:gd name="T5" fmla="*/ 91 h 103"/>
                <a:gd name="T6" fmla="*/ 11 w 12"/>
                <a:gd name="T7" fmla="*/ 91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1"/>
                  </a:lnTo>
                  <a:lnTo>
                    <a:pt x="11" y="91"/>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2" name="Freeform 5451">
              <a:extLst>
                <a:ext uri="{FF2B5EF4-FFF2-40B4-BE49-F238E27FC236}">
                  <a16:creationId xmlns:a16="http://schemas.microsoft.com/office/drawing/2014/main" id="{72F2699A-B1BD-5F18-9DE4-22D2CA4261C9}"/>
                </a:ext>
              </a:extLst>
            </p:cNvPr>
            <p:cNvSpPr>
              <a:spLocks noChangeArrowheads="1"/>
            </p:cNvSpPr>
            <p:nvPr/>
          </p:nvSpPr>
          <p:spPr bwMode="auto">
            <a:xfrm>
              <a:off x="17891649" y="7361238"/>
              <a:ext cx="1111178" cy="1111250"/>
            </a:xfrm>
            <a:custGeom>
              <a:avLst/>
              <a:gdLst>
                <a:gd name="T0" fmla="*/ 3088 w 3089"/>
                <a:gd name="T1" fmla="*/ 0 h 3088"/>
                <a:gd name="T2" fmla="*/ 2952 w 3089"/>
                <a:gd name="T3" fmla="*/ 44 h 3088"/>
                <a:gd name="T4" fmla="*/ 0 w 3089"/>
                <a:gd name="T5" fmla="*/ 2985 h 3088"/>
                <a:gd name="T6" fmla="*/ 0 w 3089"/>
                <a:gd name="T7" fmla="*/ 3087 h 3088"/>
                <a:gd name="T8" fmla="*/ 3088 w 3089"/>
                <a:gd name="T9" fmla="*/ 0 h 3088"/>
              </a:gdLst>
              <a:ahLst/>
              <a:cxnLst>
                <a:cxn ang="0">
                  <a:pos x="T0" y="T1"/>
                </a:cxn>
                <a:cxn ang="0">
                  <a:pos x="T2" y="T3"/>
                </a:cxn>
                <a:cxn ang="0">
                  <a:pos x="T4" y="T5"/>
                </a:cxn>
                <a:cxn ang="0">
                  <a:pos x="T6" y="T7"/>
                </a:cxn>
                <a:cxn ang="0">
                  <a:pos x="T8" y="T9"/>
                </a:cxn>
              </a:cxnLst>
              <a:rect l="0" t="0" r="r" b="b"/>
              <a:pathLst>
                <a:path w="3089" h="3088">
                  <a:moveTo>
                    <a:pt x="3088" y="0"/>
                  </a:moveTo>
                  <a:lnTo>
                    <a:pt x="2952" y="44"/>
                  </a:lnTo>
                  <a:lnTo>
                    <a:pt x="0" y="2985"/>
                  </a:lnTo>
                  <a:lnTo>
                    <a:pt x="0" y="3087"/>
                  </a:lnTo>
                  <a:lnTo>
                    <a:pt x="308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3" name="Freeform 5452">
              <a:extLst>
                <a:ext uri="{FF2B5EF4-FFF2-40B4-BE49-F238E27FC236}">
                  <a16:creationId xmlns:a16="http://schemas.microsoft.com/office/drawing/2014/main" id="{399F4BC5-974C-78E8-F3BB-3B797FA898E4}"/>
                </a:ext>
              </a:extLst>
            </p:cNvPr>
            <p:cNvSpPr>
              <a:spLocks noChangeArrowheads="1"/>
            </p:cNvSpPr>
            <p:nvPr/>
          </p:nvSpPr>
          <p:spPr bwMode="auto">
            <a:xfrm>
              <a:off x="17891649" y="7361238"/>
              <a:ext cx="1111178" cy="1111250"/>
            </a:xfrm>
            <a:custGeom>
              <a:avLst/>
              <a:gdLst>
                <a:gd name="T0" fmla="*/ 3088 w 3089"/>
                <a:gd name="T1" fmla="*/ 0 h 3088"/>
                <a:gd name="T2" fmla="*/ 2952 w 3089"/>
                <a:gd name="T3" fmla="*/ 44 h 3088"/>
                <a:gd name="T4" fmla="*/ 0 w 3089"/>
                <a:gd name="T5" fmla="*/ 2985 h 3088"/>
                <a:gd name="T6" fmla="*/ 0 w 3089"/>
                <a:gd name="T7" fmla="*/ 3087 h 3088"/>
                <a:gd name="T8" fmla="*/ 3088 w 3089"/>
                <a:gd name="T9" fmla="*/ 0 h 3088"/>
              </a:gdLst>
              <a:ahLst/>
              <a:cxnLst>
                <a:cxn ang="0">
                  <a:pos x="T0" y="T1"/>
                </a:cxn>
                <a:cxn ang="0">
                  <a:pos x="T2" y="T3"/>
                </a:cxn>
                <a:cxn ang="0">
                  <a:pos x="T4" y="T5"/>
                </a:cxn>
                <a:cxn ang="0">
                  <a:pos x="T6" y="T7"/>
                </a:cxn>
                <a:cxn ang="0">
                  <a:pos x="T8" y="T9"/>
                </a:cxn>
              </a:cxnLst>
              <a:rect l="0" t="0" r="r" b="b"/>
              <a:pathLst>
                <a:path w="3089" h="3088">
                  <a:moveTo>
                    <a:pt x="3088" y="0"/>
                  </a:moveTo>
                  <a:lnTo>
                    <a:pt x="2952" y="44"/>
                  </a:lnTo>
                  <a:lnTo>
                    <a:pt x="0" y="2985"/>
                  </a:lnTo>
                  <a:lnTo>
                    <a:pt x="0" y="3087"/>
                  </a:lnTo>
                  <a:lnTo>
                    <a:pt x="308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4" name="Freeform 5453">
              <a:extLst>
                <a:ext uri="{FF2B5EF4-FFF2-40B4-BE49-F238E27FC236}">
                  <a16:creationId xmlns:a16="http://schemas.microsoft.com/office/drawing/2014/main" id="{AE8767CA-6B11-3CAB-E7CB-ED96D8B6403A}"/>
                </a:ext>
              </a:extLst>
            </p:cNvPr>
            <p:cNvSpPr>
              <a:spLocks noChangeArrowheads="1"/>
            </p:cNvSpPr>
            <p:nvPr/>
          </p:nvSpPr>
          <p:spPr bwMode="auto">
            <a:xfrm>
              <a:off x="18953617" y="7361239"/>
              <a:ext cx="49210" cy="15875"/>
            </a:xfrm>
            <a:custGeom>
              <a:avLst/>
              <a:gdLst>
                <a:gd name="T0" fmla="*/ 136 w 137"/>
                <a:gd name="T1" fmla="*/ 0 h 45"/>
                <a:gd name="T2" fmla="*/ 0 w 137"/>
                <a:gd name="T3" fmla="*/ 33 h 45"/>
                <a:gd name="T4" fmla="*/ 0 w 137"/>
                <a:gd name="T5" fmla="*/ 44 h 45"/>
                <a:gd name="T6" fmla="*/ 136 w 137"/>
                <a:gd name="T7" fmla="*/ 0 h 45"/>
              </a:gdLst>
              <a:ahLst/>
              <a:cxnLst>
                <a:cxn ang="0">
                  <a:pos x="T0" y="T1"/>
                </a:cxn>
                <a:cxn ang="0">
                  <a:pos x="T2" y="T3"/>
                </a:cxn>
                <a:cxn ang="0">
                  <a:pos x="T4" y="T5"/>
                </a:cxn>
                <a:cxn ang="0">
                  <a:pos x="T6" y="T7"/>
                </a:cxn>
              </a:cxnLst>
              <a:rect l="0" t="0" r="r" b="b"/>
              <a:pathLst>
                <a:path w="137" h="45">
                  <a:moveTo>
                    <a:pt x="136" y="0"/>
                  </a:moveTo>
                  <a:lnTo>
                    <a:pt x="0" y="33"/>
                  </a:lnTo>
                  <a:lnTo>
                    <a:pt x="0" y="4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5" name="Freeform 5454">
              <a:extLst>
                <a:ext uri="{FF2B5EF4-FFF2-40B4-BE49-F238E27FC236}">
                  <a16:creationId xmlns:a16="http://schemas.microsoft.com/office/drawing/2014/main" id="{C2A97936-0897-BD85-DE67-E90F926755D0}"/>
                </a:ext>
              </a:extLst>
            </p:cNvPr>
            <p:cNvSpPr>
              <a:spLocks noChangeArrowheads="1"/>
            </p:cNvSpPr>
            <p:nvPr/>
          </p:nvSpPr>
          <p:spPr bwMode="auto">
            <a:xfrm>
              <a:off x="18953617" y="7361239"/>
              <a:ext cx="49210" cy="15875"/>
            </a:xfrm>
            <a:custGeom>
              <a:avLst/>
              <a:gdLst>
                <a:gd name="T0" fmla="*/ 136 w 137"/>
                <a:gd name="T1" fmla="*/ 0 h 45"/>
                <a:gd name="T2" fmla="*/ 0 w 137"/>
                <a:gd name="T3" fmla="*/ 33 h 45"/>
                <a:gd name="T4" fmla="*/ 0 w 137"/>
                <a:gd name="T5" fmla="*/ 44 h 45"/>
                <a:gd name="T6" fmla="*/ 136 w 137"/>
                <a:gd name="T7" fmla="*/ 0 h 45"/>
              </a:gdLst>
              <a:ahLst/>
              <a:cxnLst>
                <a:cxn ang="0">
                  <a:pos x="T0" y="T1"/>
                </a:cxn>
                <a:cxn ang="0">
                  <a:pos x="T2" y="T3"/>
                </a:cxn>
                <a:cxn ang="0">
                  <a:pos x="T4" y="T5"/>
                </a:cxn>
                <a:cxn ang="0">
                  <a:pos x="T6" y="T7"/>
                </a:cxn>
              </a:cxnLst>
              <a:rect l="0" t="0" r="r" b="b"/>
              <a:pathLst>
                <a:path w="137" h="45">
                  <a:moveTo>
                    <a:pt x="136" y="0"/>
                  </a:moveTo>
                  <a:lnTo>
                    <a:pt x="0" y="33"/>
                  </a:lnTo>
                  <a:lnTo>
                    <a:pt x="0" y="4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6" name="Freeform 5455">
              <a:extLst>
                <a:ext uri="{FF2B5EF4-FFF2-40B4-BE49-F238E27FC236}">
                  <a16:creationId xmlns:a16="http://schemas.microsoft.com/office/drawing/2014/main" id="{D59787EC-4F3A-6324-1904-BA7140682F09}"/>
                </a:ext>
              </a:extLst>
            </p:cNvPr>
            <p:cNvSpPr>
              <a:spLocks noChangeArrowheads="1"/>
            </p:cNvSpPr>
            <p:nvPr/>
          </p:nvSpPr>
          <p:spPr bwMode="auto">
            <a:xfrm>
              <a:off x="17886887" y="8469314"/>
              <a:ext cx="4763" cy="7937"/>
            </a:xfrm>
            <a:custGeom>
              <a:avLst/>
              <a:gdLst>
                <a:gd name="T0" fmla="*/ 11 w 12"/>
                <a:gd name="T1" fmla="*/ 0 h 23"/>
                <a:gd name="T2" fmla="*/ 0 w 12"/>
                <a:gd name="T3" fmla="*/ 0 h 23"/>
                <a:gd name="T4" fmla="*/ 0 w 12"/>
                <a:gd name="T5" fmla="*/ 22 h 23"/>
                <a:gd name="T6" fmla="*/ 11 w 12"/>
                <a:gd name="T7" fmla="*/ 11 h 23"/>
                <a:gd name="T8" fmla="*/ 11 w 12"/>
                <a:gd name="T9" fmla="*/ 0 h 23"/>
              </a:gdLst>
              <a:ahLst/>
              <a:cxnLst>
                <a:cxn ang="0">
                  <a:pos x="T0" y="T1"/>
                </a:cxn>
                <a:cxn ang="0">
                  <a:pos x="T2" y="T3"/>
                </a:cxn>
                <a:cxn ang="0">
                  <a:pos x="T4" y="T5"/>
                </a:cxn>
                <a:cxn ang="0">
                  <a:pos x="T6" y="T7"/>
                </a:cxn>
                <a:cxn ang="0">
                  <a:pos x="T8" y="T9"/>
                </a:cxn>
              </a:cxnLst>
              <a:rect l="0" t="0" r="r" b="b"/>
              <a:pathLst>
                <a:path w="12" h="23">
                  <a:moveTo>
                    <a:pt x="11" y="0"/>
                  </a:moveTo>
                  <a:lnTo>
                    <a:pt x="0" y="0"/>
                  </a:lnTo>
                  <a:lnTo>
                    <a:pt x="0" y="22"/>
                  </a:lnTo>
                  <a:lnTo>
                    <a:pt x="11" y="11"/>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7" name="Freeform 5456">
              <a:extLst>
                <a:ext uri="{FF2B5EF4-FFF2-40B4-BE49-F238E27FC236}">
                  <a16:creationId xmlns:a16="http://schemas.microsoft.com/office/drawing/2014/main" id="{4FA8E23D-BAA0-ABBF-E1B4-E1747CDD74B0}"/>
                </a:ext>
              </a:extLst>
            </p:cNvPr>
            <p:cNvSpPr>
              <a:spLocks noChangeArrowheads="1"/>
            </p:cNvSpPr>
            <p:nvPr/>
          </p:nvSpPr>
          <p:spPr bwMode="auto">
            <a:xfrm>
              <a:off x="17886887" y="8469314"/>
              <a:ext cx="4763" cy="7937"/>
            </a:xfrm>
            <a:custGeom>
              <a:avLst/>
              <a:gdLst>
                <a:gd name="T0" fmla="*/ 11 w 12"/>
                <a:gd name="T1" fmla="*/ 0 h 23"/>
                <a:gd name="T2" fmla="*/ 0 w 12"/>
                <a:gd name="T3" fmla="*/ 0 h 23"/>
                <a:gd name="T4" fmla="*/ 0 w 12"/>
                <a:gd name="T5" fmla="*/ 22 h 23"/>
                <a:gd name="T6" fmla="*/ 11 w 12"/>
                <a:gd name="T7" fmla="*/ 11 h 23"/>
                <a:gd name="T8" fmla="*/ 11 w 12"/>
                <a:gd name="T9" fmla="*/ 0 h 23"/>
              </a:gdLst>
              <a:ahLst/>
              <a:cxnLst>
                <a:cxn ang="0">
                  <a:pos x="T0" y="T1"/>
                </a:cxn>
                <a:cxn ang="0">
                  <a:pos x="T2" y="T3"/>
                </a:cxn>
                <a:cxn ang="0">
                  <a:pos x="T4" y="T5"/>
                </a:cxn>
                <a:cxn ang="0">
                  <a:pos x="T6" y="T7"/>
                </a:cxn>
                <a:cxn ang="0">
                  <a:pos x="T8" y="T9"/>
                </a:cxn>
              </a:cxnLst>
              <a:rect l="0" t="0" r="r" b="b"/>
              <a:pathLst>
                <a:path w="12" h="23">
                  <a:moveTo>
                    <a:pt x="11" y="0"/>
                  </a:moveTo>
                  <a:lnTo>
                    <a:pt x="0" y="0"/>
                  </a:lnTo>
                  <a:lnTo>
                    <a:pt x="0" y="22"/>
                  </a:lnTo>
                  <a:lnTo>
                    <a:pt x="11" y="11"/>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8" name="Freeform 5457">
              <a:extLst>
                <a:ext uri="{FF2B5EF4-FFF2-40B4-BE49-F238E27FC236}">
                  <a16:creationId xmlns:a16="http://schemas.microsoft.com/office/drawing/2014/main" id="{FE2BFA1D-A320-B788-67AD-FE97AA333D35}"/>
                </a:ext>
              </a:extLst>
            </p:cNvPr>
            <p:cNvSpPr>
              <a:spLocks noChangeArrowheads="1"/>
            </p:cNvSpPr>
            <p:nvPr/>
          </p:nvSpPr>
          <p:spPr bwMode="auto">
            <a:xfrm>
              <a:off x="17886887" y="850582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9" name="Freeform 5458">
              <a:extLst>
                <a:ext uri="{FF2B5EF4-FFF2-40B4-BE49-F238E27FC236}">
                  <a16:creationId xmlns:a16="http://schemas.microsoft.com/office/drawing/2014/main" id="{9F478D40-6E56-3832-2EE1-4AFE9645C5E6}"/>
                </a:ext>
              </a:extLst>
            </p:cNvPr>
            <p:cNvSpPr>
              <a:spLocks noChangeArrowheads="1"/>
            </p:cNvSpPr>
            <p:nvPr/>
          </p:nvSpPr>
          <p:spPr bwMode="auto">
            <a:xfrm>
              <a:off x="17886887" y="8505826"/>
              <a:ext cx="4763" cy="36513"/>
            </a:xfrm>
            <a:custGeom>
              <a:avLst/>
              <a:gdLst>
                <a:gd name="T0" fmla="*/ 11 w 12"/>
                <a:gd name="T1" fmla="*/ 0 h 103"/>
                <a:gd name="T2" fmla="*/ 0 w 12"/>
                <a:gd name="T3" fmla="*/ 11 h 103"/>
                <a:gd name="T4" fmla="*/ 0 w 12"/>
                <a:gd name="T5" fmla="*/ 90 h 103"/>
                <a:gd name="T6" fmla="*/ 11 w 12"/>
                <a:gd name="T7" fmla="*/ 90 h 103"/>
                <a:gd name="T8" fmla="*/ 11 w 12"/>
                <a:gd name="T9" fmla="*/ 102 h 103"/>
                <a:gd name="T10" fmla="*/ 11 w 12"/>
                <a:gd name="T11" fmla="*/ 102 h 103"/>
                <a:gd name="T12" fmla="*/ 11 w 1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2" h="103">
                  <a:moveTo>
                    <a:pt x="11" y="0"/>
                  </a:moveTo>
                  <a:lnTo>
                    <a:pt x="0" y="11"/>
                  </a:lnTo>
                  <a:lnTo>
                    <a:pt x="0" y="90"/>
                  </a:lnTo>
                  <a:lnTo>
                    <a:pt x="11" y="90"/>
                  </a:lnTo>
                  <a:lnTo>
                    <a:pt x="11" y="102"/>
                  </a:lnTo>
                  <a:lnTo>
                    <a:pt x="11" y="10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0" name="Freeform 5459">
              <a:extLst>
                <a:ext uri="{FF2B5EF4-FFF2-40B4-BE49-F238E27FC236}">
                  <a16:creationId xmlns:a16="http://schemas.microsoft.com/office/drawing/2014/main" id="{E9BBB043-F063-E27C-E0B7-B46158B76446}"/>
                </a:ext>
              </a:extLst>
            </p:cNvPr>
            <p:cNvSpPr>
              <a:spLocks noChangeArrowheads="1"/>
            </p:cNvSpPr>
            <p:nvPr/>
          </p:nvSpPr>
          <p:spPr bwMode="auto">
            <a:xfrm>
              <a:off x="17891649" y="7334251"/>
              <a:ext cx="1209596" cy="1209675"/>
            </a:xfrm>
            <a:custGeom>
              <a:avLst/>
              <a:gdLst>
                <a:gd name="T0" fmla="*/ 3361 w 3362"/>
                <a:gd name="T1" fmla="*/ 0 h 3360"/>
                <a:gd name="T2" fmla="*/ 3224 w 3362"/>
                <a:gd name="T3" fmla="*/ 45 h 3360"/>
                <a:gd name="T4" fmla="*/ 0 w 3362"/>
                <a:gd name="T5" fmla="*/ 3257 h 3360"/>
                <a:gd name="T6" fmla="*/ 0 w 3362"/>
                <a:gd name="T7" fmla="*/ 3359 h 3360"/>
                <a:gd name="T8" fmla="*/ 3361 w 3362"/>
                <a:gd name="T9" fmla="*/ 0 h 3360"/>
              </a:gdLst>
              <a:ahLst/>
              <a:cxnLst>
                <a:cxn ang="0">
                  <a:pos x="T0" y="T1"/>
                </a:cxn>
                <a:cxn ang="0">
                  <a:pos x="T2" y="T3"/>
                </a:cxn>
                <a:cxn ang="0">
                  <a:pos x="T4" y="T5"/>
                </a:cxn>
                <a:cxn ang="0">
                  <a:pos x="T6" y="T7"/>
                </a:cxn>
                <a:cxn ang="0">
                  <a:pos x="T8" y="T9"/>
                </a:cxn>
              </a:cxnLst>
              <a:rect l="0" t="0" r="r" b="b"/>
              <a:pathLst>
                <a:path w="3362" h="3360">
                  <a:moveTo>
                    <a:pt x="3361" y="0"/>
                  </a:moveTo>
                  <a:lnTo>
                    <a:pt x="3224" y="45"/>
                  </a:lnTo>
                  <a:lnTo>
                    <a:pt x="0" y="3257"/>
                  </a:lnTo>
                  <a:lnTo>
                    <a:pt x="0" y="3359"/>
                  </a:lnTo>
                  <a:lnTo>
                    <a:pt x="336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1" name="Freeform 5460">
              <a:extLst>
                <a:ext uri="{FF2B5EF4-FFF2-40B4-BE49-F238E27FC236}">
                  <a16:creationId xmlns:a16="http://schemas.microsoft.com/office/drawing/2014/main" id="{1139A8EE-7112-A66C-8BA6-330EEE16B601}"/>
                </a:ext>
              </a:extLst>
            </p:cNvPr>
            <p:cNvSpPr>
              <a:spLocks noChangeArrowheads="1"/>
            </p:cNvSpPr>
            <p:nvPr/>
          </p:nvSpPr>
          <p:spPr bwMode="auto">
            <a:xfrm>
              <a:off x="17891649" y="7334251"/>
              <a:ext cx="1209596" cy="1209675"/>
            </a:xfrm>
            <a:custGeom>
              <a:avLst/>
              <a:gdLst>
                <a:gd name="T0" fmla="*/ 3361 w 3362"/>
                <a:gd name="T1" fmla="*/ 0 h 3360"/>
                <a:gd name="T2" fmla="*/ 3224 w 3362"/>
                <a:gd name="T3" fmla="*/ 45 h 3360"/>
                <a:gd name="T4" fmla="*/ 0 w 3362"/>
                <a:gd name="T5" fmla="*/ 3257 h 3360"/>
                <a:gd name="T6" fmla="*/ 0 w 3362"/>
                <a:gd name="T7" fmla="*/ 3359 h 3360"/>
                <a:gd name="T8" fmla="*/ 3361 w 3362"/>
                <a:gd name="T9" fmla="*/ 0 h 3360"/>
              </a:gdLst>
              <a:ahLst/>
              <a:cxnLst>
                <a:cxn ang="0">
                  <a:pos x="T0" y="T1"/>
                </a:cxn>
                <a:cxn ang="0">
                  <a:pos x="T2" y="T3"/>
                </a:cxn>
                <a:cxn ang="0">
                  <a:pos x="T4" y="T5"/>
                </a:cxn>
                <a:cxn ang="0">
                  <a:pos x="T6" y="T7"/>
                </a:cxn>
                <a:cxn ang="0">
                  <a:pos x="T8" y="T9"/>
                </a:cxn>
              </a:cxnLst>
              <a:rect l="0" t="0" r="r" b="b"/>
              <a:pathLst>
                <a:path w="3362" h="3360">
                  <a:moveTo>
                    <a:pt x="3361" y="0"/>
                  </a:moveTo>
                  <a:lnTo>
                    <a:pt x="3224" y="45"/>
                  </a:lnTo>
                  <a:lnTo>
                    <a:pt x="0" y="3257"/>
                  </a:lnTo>
                  <a:lnTo>
                    <a:pt x="0" y="3359"/>
                  </a:lnTo>
                  <a:lnTo>
                    <a:pt x="336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2" name="Freeform 5461">
              <a:extLst>
                <a:ext uri="{FF2B5EF4-FFF2-40B4-BE49-F238E27FC236}">
                  <a16:creationId xmlns:a16="http://schemas.microsoft.com/office/drawing/2014/main" id="{258D1337-304D-5B99-23D2-011A411F5EF7}"/>
                </a:ext>
              </a:extLst>
            </p:cNvPr>
            <p:cNvSpPr>
              <a:spLocks noChangeArrowheads="1"/>
            </p:cNvSpPr>
            <p:nvPr/>
          </p:nvSpPr>
          <p:spPr bwMode="auto">
            <a:xfrm>
              <a:off x="19052036" y="7334251"/>
              <a:ext cx="49210" cy="15875"/>
            </a:xfrm>
            <a:custGeom>
              <a:avLst/>
              <a:gdLst>
                <a:gd name="T0" fmla="*/ 137 w 138"/>
                <a:gd name="T1" fmla="*/ 0 h 46"/>
                <a:gd name="T2" fmla="*/ 0 w 138"/>
                <a:gd name="T3" fmla="*/ 45 h 46"/>
                <a:gd name="T4" fmla="*/ 0 w 138"/>
                <a:gd name="T5" fmla="*/ 45 h 46"/>
                <a:gd name="T6" fmla="*/ 137 w 138"/>
                <a:gd name="T7" fmla="*/ 0 h 46"/>
              </a:gdLst>
              <a:ahLst/>
              <a:cxnLst>
                <a:cxn ang="0">
                  <a:pos x="T0" y="T1"/>
                </a:cxn>
                <a:cxn ang="0">
                  <a:pos x="T2" y="T3"/>
                </a:cxn>
                <a:cxn ang="0">
                  <a:pos x="T4" y="T5"/>
                </a:cxn>
                <a:cxn ang="0">
                  <a:pos x="T6" y="T7"/>
                </a:cxn>
              </a:cxnLst>
              <a:rect l="0" t="0" r="r" b="b"/>
              <a:pathLst>
                <a:path w="138" h="46">
                  <a:moveTo>
                    <a:pt x="137" y="0"/>
                  </a:moveTo>
                  <a:lnTo>
                    <a:pt x="0" y="45"/>
                  </a:lnTo>
                  <a:lnTo>
                    <a:pt x="0" y="45"/>
                  </a:lnTo>
                  <a:lnTo>
                    <a:pt x="13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3" name="Freeform 5462">
              <a:extLst>
                <a:ext uri="{FF2B5EF4-FFF2-40B4-BE49-F238E27FC236}">
                  <a16:creationId xmlns:a16="http://schemas.microsoft.com/office/drawing/2014/main" id="{D3289005-A7B5-BC3B-D06E-1C1E791C18A7}"/>
                </a:ext>
              </a:extLst>
            </p:cNvPr>
            <p:cNvSpPr>
              <a:spLocks noChangeArrowheads="1"/>
            </p:cNvSpPr>
            <p:nvPr/>
          </p:nvSpPr>
          <p:spPr bwMode="auto">
            <a:xfrm>
              <a:off x="19052036" y="7334251"/>
              <a:ext cx="49210" cy="15875"/>
            </a:xfrm>
            <a:custGeom>
              <a:avLst/>
              <a:gdLst>
                <a:gd name="T0" fmla="*/ 137 w 138"/>
                <a:gd name="T1" fmla="*/ 0 h 46"/>
                <a:gd name="T2" fmla="*/ 0 w 138"/>
                <a:gd name="T3" fmla="*/ 45 h 46"/>
                <a:gd name="T4" fmla="*/ 0 w 138"/>
                <a:gd name="T5" fmla="*/ 45 h 46"/>
                <a:gd name="T6" fmla="*/ 137 w 138"/>
                <a:gd name="T7" fmla="*/ 0 h 46"/>
              </a:gdLst>
              <a:ahLst/>
              <a:cxnLst>
                <a:cxn ang="0">
                  <a:pos x="T0" y="T1"/>
                </a:cxn>
                <a:cxn ang="0">
                  <a:pos x="T2" y="T3"/>
                </a:cxn>
                <a:cxn ang="0">
                  <a:pos x="T4" y="T5"/>
                </a:cxn>
                <a:cxn ang="0">
                  <a:pos x="T6" y="T7"/>
                </a:cxn>
              </a:cxnLst>
              <a:rect l="0" t="0" r="r" b="b"/>
              <a:pathLst>
                <a:path w="138" h="46">
                  <a:moveTo>
                    <a:pt x="137" y="0"/>
                  </a:moveTo>
                  <a:lnTo>
                    <a:pt x="0" y="45"/>
                  </a:lnTo>
                  <a:lnTo>
                    <a:pt x="0" y="45"/>
                  </a:lnTo>
                  <a:lnTo>
                    <a:pt x="13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4" name="Freeform 5463">
              <a:extLst>
                <a:ext uri="{FF2B5EF4-FFF2-40B4-BE49-F238E27FC236}">
                  <a16:creationId xmlns:a16="http://schemas.microsoft.com/office/drawing/2014/main" id="{1C6EAF9F-4281-C46C-12E6-DA455AA1D413}"/>
                </a:ext>
              </a:extLst>
            </p:cNvPr>
            <p:cNvSpPr>
              <a:spLocks noChangeArrowheads="1"/>
            </p:cNvSpPr>
            <p:nvPr/>
          </p:nvSpPr>
          <p:spPr bwMode="auto">
            <a:xfrm>
              <a:off x="17886887" y="8539164"/>
              <a:ext cx="4763" cy="7937"/>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5" name="Freeform 5464">
              <a:extLst>
                <a:ext uri="{FF2B5EF4-FFF2-40B4-BE49-F238E27FC236}">
                  <a16:creationId xmlns:a16="http://schemas.microsoft.com/office/drawing/2014/main" id="{CB1D3A9E-00F1-1D32-F440-A0B5337DE168}"/>
                </a:ext>
              </a:extLst>
            </p:cNvPr>
            <p:cNvSpPr>
              <a:spLocks noChangeArrowheads="1"/>
            </p:cNvSpPr>
            <p:nvPr/>
          </p:nvSpPr>
          <p:spPr bwMode="auto">
            <a:xfrm>
              <a:off x="17886887" y="8539164"/>
              <a:ext cx="4763" cy="7937"/>
            </a:xfrm>
            <a:custGeom>
              <a:avLst/>
              <a:gdLst>
                <a:gd name="T0" fmla="*/ 11 w 12"/>
                <a:gd name="T1" fmla="*/ 0 h 24"/>
                <a:gd name="T2" fmla="*/ 0 w 12"/>
                <a:gd name="T3" fmla="*/ 0 h 24"/>
                <a:gd name="T4" fmla="*/ 0 w 12"/>
                <a:gd name="T5" fmla="*/ 23 h 24"/>
                <a:gd name="T6" fmla="*/ 11 w 12"/>
                <a:gd name="T7" fmla="*/ 12 h 24"/>
                <a:gd name="T8" fmla="*/ 11 w 12"/>
                <a:gd name="T9" fmla="*/ 0 h 24"/>
              </a:gdLst>
              <a:ahLst/>
              <a:cxnLst>
                <a:cxn ang="0">
                  <a:pos x="T0" y="T1"/>
                </a:cxn>
                <a:cxn ang="0">
                  <a:pos x="T2" y="T3"/>
                </a:cxn>
                <a:cxn ang="0">
                  <a:pos x="T4" y="T5"/>
                </a:cxn>
                <a:cxn ang="0">
                  <a:pos x="T6" y="T7"/>
                </a:cxn>
                <a:cxn ang="0">
                  <a:pos x="T8" y="T9"/>
                </a:cxn>
              </a:cxnLst>
              <a:rect l="0" t="0" r="r" b="b"/>
              <a:pathLst>
                <a:path w="12" h="24">
                  <a:moveTo>
                    <a:pt x="11" y="0"/>
                  </a:moveTo>
                  <a:lnTo>
                    <a:pt x="0" y="0"/>
                  </a:lnTo>
                  <a:lnTo>
                    <a:pt x="0" y="23"/>
                  </a:lnTo>
                  <a:lnTo>
                    <a:pt x="11" y="12"/>
                  </a:lnTo>
                  <a:lnTo>
                    <a:pt x="11"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6" name="Freeform 5465">
              <a:extLst>
                <a:ext uri="{FF2B5EF4-FFF2-40B4-BE49-F238E27FC236}">
                  <a16:creationId xmlns:a16="http://schemas.microsoft.com/office/drawing/2014/main" id="{BDA08FA5-0149-F180-DDFC-0B587BE3D012}"/>
                </a:ext>
              </a:extLst>
            </p:cNvPr>
            <p:cNvSpPr>
              <a:spLocks noChangeArrowheads="1"/>
            </p:cNvSpPr>
            <p:nvPr/>
          </p:nvSpPr>
          <p:spPr bwMode="auto">
            <a:xfrm>
              <a:off x="17886887" y="8596313"/>
              <a:ext cx="4763" cy="4762"/>
            </a:xfrm>
            <a:custGeom>
              <a:avLst/>
              <a:gdLst>
                <a:gd name="T0" fmla="*/ 0 w 12"/>
                <a:gd name="T1" fmla="*/ 0 h 12"/>
                <a:gd name="T2" fmla="*/ 0 w 12"/>
                <a:gd name="T3" fmla="*/ 11 h 12"/>
                <a:gd name="T4" fmla="*/ 11 w 12"/>
                <a:gd name="T5" fmla="*/ 11 h 12"/>
                <a:gd name="T6" fmla="*/ 11 w 12"/>
                <a:gd name="T7" fmla="*/ 11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1"/>
                  </a:lnTo>
                  <a:lnTo>
                    <a:pt x="11" y="11"/>
                  </a:lnTo>
                  <a:lnTo>
                    <a:pt x="11"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7" name="Freeform 5466">
              <a:extLst>
                <a:ext uri="{FF2B5EF4-FFF2-40B4-BE49-F238E27FC236}">
                  <a16:creationId xmlns:a16="http://schemas.microsoft.com/office/drawing/2014/main" id="{BA364948-6A83-4731-09BB-C3FDB1A4591A}"/>
                </a:ext>
              </a:extLst>
            </p:cNvPr>
            <p:cNvSpPr>
              <a:spLocks noChangeArrowheads="1"/>
            </p:cNvSpPr>
            <p:nvPr/>
          </p:nvSpPr>
          <p:spPr bwMode="auto">
            <a:xfrm>
              <a:off x="17886887" y="8596313"/>
              <a:ext cx="4763" cy="4762"/>
            </a:xfrm>
            <a:custGeom>
              <a:avLst/>
              <a:gdLst>
                <a:gd name="T0" fmla="*/ 0 w 12"/>
                <a:gd name="T1" fmla="*/ 0 h 12"/>
                <a:gd name="T2" fmla="*/ 0 w 12"/>
                <a:gd name="T3" fmla="*/ 11 h 12"/>
                <a:gd name="T4" fmla="*/ 11 w 12"/>
                <a:gd name="T5" fmla="*/ 11 h 12"/>
                <a:gd name="T6" fmla="*/ 11 w 12"/>
                <a:gd name="T7" fmla="*/ 11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lnTo>
                    <a:pt x="0" y="11"/>
                  </a:lnTo>
                  <a:lnTo>
                    <a:pt x="11" y="11"/>
                  </a:lnTo>
                  <a:lnTo>
                    <a:pt x="11"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8" name="Freeform 5467">
              <a:extLst>
                <a:ext uri="{FF2B5EF4-FFF2-40B4-BE49-F238E27FC236}">
                  <a16:creationId xmlns:a16="http://schemas.microsoft.com/office/drawing/2014/main" id="{825A204D-CD5C-79F6-2BD3-E06B02DE9431}"/>
                </a:ext>
              </a:extLst>
            </p:cNvPr>
            <p:cNvSpPr>
              <a:spLocks noChangeArrowheads="1"/>
            </p:cNvSpPr>
            <p:nvPr/>
          </p:nvSpPr>
          <p:spPr bwMode="auto">
            <a:xfrm>
              <a:off x="17886887" y="8575675"/>
              <a:ext cx="4763" cy="25400"/>
            </a:xfrm>
            <a:custGeom>
              <a:avLst/>
              <a:gdLst>
                <a:gd name="T0" fmla="*/ 11 w 12"/>
                <a:gd name="T1" fmla="*/ 0 h 69"/>
                <a:gd name="T2" fmla="*/ 0 w 12"/>
                <a:gd name="T3" fmla="*/ 11 h 69"/>
                <a:gd name="T4" fmla="*/ 0 w 12"/>
                <a:gd name="T5" fmla="*/ 57 h 69"/>
                <a:gd name="T6" fmla="*/ 11 w 12"/>
                <a:gd name="T7" fmla="*/ 68 h 69"/>
                <a:gd name="T8" fmla="*/ 11 w 12"/>
                <a:gd name="T9" fmla="*/ 0 h 69"/>
              </a:gdLst>
              <a:ahLst/>
              <a:cxnLst>
                <a:cxn ang="0">
                  <a:pos x="T0" y="T1"/>
                </a:cxn>
                <a:cxn ang="0">
                  <a:pos x="T2" y="T3"/>
                </a:cxn>
                <a:cxn ang="0">
                  <a:pos x="T4" y="T5"/>
                </a:cxn>
                <a:cxn ang="0">
                  <a:pos x="T6" y="T7"/>
                </a:cxn>
                <a:cxn ang="0">
                  <a:pos x="T8" y="T9"/>
                </a:cxn>
              </a:cxnLst>
              <a:rect l="0" t="0" r="r" b="b"/>
              <a:pathLst>
                <a:path w="12" h="69">
                  <a:moveTo>
                    <a:pt x="11" y="0"/>
                  </a:moveTo>
                  <a:lnTo>
                    <a:pt x="0" y="11"/>
                  </a:lnTo>
                  <a:lnTo>
                    <a:pt x="0" y="57"/>
                  </a:lnTo>
                  <a:lnTo>
                    <a:pt x="11" y="68"/>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9" name="Freeform 5468">
              <a:extLst>
                <a:ext uri="{FF2B5EF4-FFF2-40B4-BE49-F238E27FC236}">
                  <a16:creationId xmlns:a16="http://schemas.microsoft.com/office/drawing/2014/main" id="{2DE1C3B2-B753-0088-9F88-80099392D5C6}"/>
                </a:ext>
              </a:extLst>
            </p:cNvPr>
            <p:cNvSpPr>
              <a:spLocks noChangeArrowheads="1"/>
            </p:cNvSpPr>
            <p:nvPr/>
          </p:nvSpPr>
          <p:spPr bwMode="auto">
            <a:xfrm>
              <a:off x="17886887" y="8575675"/>
              <a:ext cx="4763" cy="25400"/>
            </a:xfrm>
            <a:custGeom>
              <a:avLst/>
              <a:gdLst>
                <a:gd name="T0" fmla="*/ 11 w 12"/>
                <a:gd name="T1" fmla="*/ 0 h 69"/>
                <a:gd name="T2" fmla="*/ 0 w 12"/>
                <a:gd name="T3" fmla="*/ 11 h 69"/>
                <a:gd name="T4" fmla="*/ 0 w 12"/>
                <a:gd name="T5" fmla="*/ 57 h 69"/>
                <a:gd name="T6" fmla="*/ 11 w 12"/>
                <a:gd name="T7" fmla="*/ 68 h 69"/>
                <a:gd name="T8" fmla="*/ 11 w 12"/>
                <a:gd name="T9" fmla="*/ 0 h 69"/>
              </a:gdLst>
              <a:ahLst/>
              <a:cxnLst>
                <a:cxn ang="0">
                  <a:pos x="T0" y="T1"/>
                </a:cxn>
                <a:cxn ang="0">
                  <a:pos x="T2" y="T3"/>
                </a:cxn>
                <a:cxn ang="0">
                  <a:pos x="T4" y="T5"/>
                </a:cxn>
                <a:cxn ang="0">
                  <a:pos x="T6" y="T7"/>
                </a:cxn>
                <a:cxn ang="0">
                  <a:pos x="T8" y="T9"/>
                </a:cxn>
              </a:cxnLst>
              <a:rect l="0" t="0" r="r" b="b"/>
              <a:pathLst>
                <a:path w="12" h="69">
                  <a:moveTo>
                    <a:pt x="11" y="0"/>
                  </a:moveTo>
                  <a:lnTo>
                    <a:pt x="0" y="11"/>
                  </a:lnTo>
                  <a:lnTo>
                    <a:pt x="0" y="57"/>
                  </a:lnTo>
                  <a:lnTo>
                    <a:pt x="11" y="68"/>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0" name="Freeform 5469">
              <a:extLst>
                <a:ext uri="{FF2B5EF4-FFF2-40B4-BE49-F238E27FC236}">
                  <a16:creationId xmlns:a16="http://schemas.microsoft.com/office/drawing/2014/main" id="{7609D05D-A1A0-7828-DF26-C0806DC90C61}"/>
                </a:ext>
              </a:extLst>
            </p:cNvPr>
            <p:cNvSpPr>
              <a:spLocks noChangeArrowheads="1"/>
            </p:cNvSpPr>
            <p:nvPr/>
          </p:nvSpPr>
          <p:spPr bwMode="auto">
            <a:xfrm>
              <a:off x="17891649" y="7304088"/>
              <a:ext cx="1308015" cy="1295400"/>
            </a:xfrm>
            <a:custGeom>
              <a:avLst/>
              <a:gdLst>
                <a:gd name="T0" fmla="*/ 3633 w 3634"/>
                <a:gd name="T1" fmla="*/ 0 h 3599"/>
                <a:gd name="T2" fmla="*/ 3497 w 3634"/>
                <a:gd name="T3" fmla="*/ 46 h 3599"/>
                <a:gd name="T4" fmla="*/ 0 w 3634"/>
                <a:gd name="T5" fmla="*/ 3530 h 3599"/>
                <a:gd name="T6" fmla="*/ 0 w 3634"/>
                <a:gd name="T7" fmla="*/ 3598 h 3599"/>
                <a:gd name="T8" fmla="*/ 0 w 3634"/>
                <a:gd name="T9" fmla="*/ 3598 h 3599"/>
                <a:gd name="T10" fmla="*/ 57 w 3634"/>
                <a:gd name="T11" fmla="*/ 3575 h 3599"/>
                <a:gd name="T12" fmla="*/ 3633 w 3634"/>
                <a:gd name="T13" fmla="*/ 0 h 3599"/>
              </a:gdLst>
              <a:ahLst/>
              <a:cxnLst>
                <a:cxn ang="0">
                  <a:pos x="T0" y="T1"/>
                </a:cxn>
                <a:cxn ang="0">
                  <a:pos x="T2" y="T3"/>
                </a:cxn>
                <a:cxn ang="0">
                  <a:pos x="T4" y="T5"/>
                </a:cxn>
                <a:cxn ang="0">
                  <a:pos x="T6" y="T7"/>
                </a:cxn>
                <a:cxn ang="0">
                  <a:pos x="T8" y="T9"/>
                </a:cxn>
                <a:cxn ang="0">
                  <a:pos x="T10" y="T11"/>
                </a:cxn>
                <a:cxn ang="0">
                  <a:pos x="T12" y="T13"/>
                </a:cxn>
              </a:cxnLst>
              <a:rect l="0" t="0" r="r" b="b"/>
              <a:pathLst>
                <a:path w="3634" h="3599">
                  <a:moveTo>
                    <a:pt x="3633" y="0"/>
                  </a:moveTo>
                  <a:lnTo>
                    <a:pt x="3497" y="46"/>
                  </a:lnTo>
                  <a:lnTo>
                    <a:pt x="0" y="3530"/>
                  </a:lnTo>
                  <a:lnTo>
                    <a:pt x="0" y="3598"/>
                  </a:lnTo>
                  <a:lnTo>
                    <a:pt x="0" y="3598"/>
                  </a:lnTo>
                  <a:lnTo>
                    <a:pt x="57" y="3575"/>
                  </a:lnTo>
                  <a:lnTo>
                    <a:pt x="363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1" name="Freeform 5470">
              <a:extLst>
                <a:ext uri="{FF2B5EF4-FFF2-40B4-BE49-F238E27FC236}">
                  <a16:creationId xmlns:a16="http://schemas.microsoft.com/office/drawing/2014/main" id="{99E06074-8F3F-3C59-639F-E24A1A842E85}"/>
                </a:ext>
              </a:extLst>
            </p:cNvPr>
            <p:cNvSpPr>
              <a:spLocks noChangeArrowheads="1"/>
            </p:cNvSpPr>
            <p:nvPr/>
          </p:nvSpPr>
          <p:spPr bwMode="auto">
            <a:xfrm>
              <a:off x="17891649" y="7304088"/>
              <a:ext cx="1308015" cy="1295400"/>
            </a:xfrm>
            <a:custGeom>
              <a:avLst/>
              <a:gdLst>
                <a:gd name="T0" fmla="*/ 3633 w 3634"/>
                <a:gd name="T1" fmla="*/ 0 h 3599"/>
                <a:gd name="T2" fmla="*/ 3497 w 3634"/>
                <a:gd name="T3" fmla="*/ 46 h 3599"/>
                <a:gd name="T4" fmla="*/ 0 w 3634"/>
                <a:gd name="T5" fmla="*/ 3530 h 3599"/>
                <a:gd name="T6" fmla="*/ 0 w 3634"/>
                <a:gd name="T7" fmla="*/ 3598 h 3599"/>
                <a:gd name="T8" fmla="*/ 0 w 3634"/>
                <a:gd name="T9" fmla="*/ 3598 h 3599"/>
                <a:gd name="T10" fmla="*/ 57 w 3634"/>
                <a:gd name="T11" fmla="*/ 3575 h 3599"/>
                <a:gd name="T12" fmla="*/ 3633 w 3634"/>
                <a:gd name="T13" fmla="*/ 0 h 3599"/>
              </a:gdLst>
              <a:ahLst/>
              <a:cxnLst>
                <a:cxn ang="0">
                  <a:pos x="T0" y="T1"/>
                </a:cxn>
                <a:cxn ang="0">
                  <a:pos x="T2" y="T3"/>
                </a:cxn>
                <a:cxn ang="0">
                  <a:pos x="T4" y="T5"/>
                </a:cxn>
                <a:cxn ang="0">
                  <a:pos x="T6" y="T7"/>
                </a:cxn>
                <a:cxn ang="0">
                  <a:pos x="T8" y="T9"/>
                </a:cxn>
                <a:cxn ang="0">
                  <a:pos x="T10" y="T11"/>
                </a:cxn>
                <a:cxn ang="0">
                  <a:pos x="T12" y="T13"/>
                </a:cxn>
              </a:cxnLst>
              <a:rect l="0" t="0" r="r" b="b"/>
              <a:pathLst>
                <a:path w="3634" h="3599">
                  <a:moveTo>
                    <a:pt x="3633" y="0"/>
                  </a:moveTo>
                  <a:lnTo>
                    <a:pt x="3497" y="46"/>
                  </a:lnTo>
                  <a:lnTo>
                    <a:pt x="0" y="3530"/>
                  </a:lnTo>
                  <a:lnTo>
                    <a:pt x="0" y="3598"/>
                  </a:lnTo>
                  <a:lnTo>
                    <a:pt x="0" y="3598"/>
                  </a:lnTo>
                  <a:lnTo>
                    <a:pt x="57" y="3575"/>
                  </a:lnTo>
                  <a:lnTo>
                    <a:pt x="363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2" name="Freeform 5471">
              <a:extLst>
                <a:ext uri="{FF2B5EF4-FFF2-40B4-BE49-F238E27FC236}">
                  <a16:creationId xmlns:a16="http://schemas.microsoft.com/office/drawing/2014/main" id="{2B097188-9BC4-B571-C03F-8C880F88EBE3}"/>
                </a:ext>
              </a:extLst>
            </p:cNvPr>
            <p:cNvSpPr>
              <a:spLocks noChangeArrowheads="1"/>
            </p:cNvSpPr>
            <p:nvPr/>
          </p:nvSpPr>
          <p:spPr bwMode="auto">
            <a:xfrm>
              <a:off x="19150454" y="7304088"/>
              <a:ext cx="49210" cy="17462"/>
            </a:xfrm>
            <a:custGeom>
              <a:avLst/>
              <a:gdLst>
                <a:gd name="T0" fmla="*/ 136 w 137"/>
                <a:gd name="T1" fmla="*/ 0 h 47"/>
                <a:gd name="T2" fmla="*/ 0 w 137"/>
                <a:gd name="T3" fmla="*/ 46 h 47"/>
                <a:gd name="T4" fmla="*/ 0 w 137"/>
                <a:gd name="T5" fmla="*/ 46 h 47"/>
                <a:gd name="T6" fmla="*/ 136 w 137"/>
                <a:gd name="T7" fmla="*/ 0 h 47"/>
              </a:gdLst>
              <a:ahLst/>
              <a:cxnLst>
                <a:cxn ang="0">
                  <a:pos x="T0" y="T1"/>
                </a:cxn>
                <a:cxn ang="0">
                  <a:pos x="T2" y="T3"/>
                </a:cxn>
                <a:cxn ang="0">
                  <a:pos x="T4" y="T5"/>
                </a:cxn>
                <a:cxn ang="0">
                  <a:pos x="T6" y="T7"/>
                </a:cxn>
              </a:cxnLst>
              <a:rect l="0" t="0" r="r" b="b"/>
              <a:pathLst>
                <a:path w="137" h="47">
                  <a:moveTo>
                    <a:pt x="136" y="0"/>
                  </a:moveTo>
                  <a:lnTo>
                    <a:pt x="0" y="46"/>
                  </a:lnTo>
                  <a:lnTo>
                    <a:pt x="0" y="46"/>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3" name="Freeform 5472">
              <a:extLst>
                <a:ext uri="{FF2B5EF4-FFF2-40B4-BE49-F238E27FC236}">
                  <a16:creationId xmlns:a16="http://schemas.microsoft.com/office/drawing/2014/main" id="{97B43ED4-FA91-A0B9-88C7-42E8B9B2FAD7}"/>
                </a:ext>
              </a:extLst>
            </p:cNvPr>
            <p:cNvSpPr>
              <a:spLocks noChangeArrowheads="1"/>
            </p:cNvSpPr>
            <p:nvPr/>
          </p:nvSpPr>
          <p:spPr bwMode="auto">
            <a:xfrm>
              <a:off x="19150454" y="7304088"/>
              <a:ext cx="49210" cy="17462"/>
            </a:xfrm>
            <a:custGeom>
              <a:avLst/>
              <a:gdLst>
                <a:gd name="T0" fmla="*/ 136 w 137"/>
                <a:gd name="T1" fmla="*/ 0 h 47"/>
                <a:gd name="T2" fmla="*/ 0 w 137"/>
                <a:gd name="T3" fmla="*/ 46 h 47"/>
                <a:gd name="T4" fmla="*/ 0 w 137"/>
                <a:gd name="T5" fmla="*/ 46 h 47"/>
                <a:gd name="T6" fmla="*/ 136 w 137"/>
                <a:gd name="T7" fmla="*/ 0 h 47"/>
              </a:gdLst>
              <a:ahLst/>
              <a:cxnLst>
                <a:cxn ang="0">
                  <a:pos x="T0" y="T1"/>
                </a:cxn>
                <a:cxn ang="0">
                  <a:pos x="T2" y="T3"/>
                </a:cxn>
                <a:cxn ang="0">
                  <a:pos x="T4" y="T5"/>
                </a:cxn>
                <a:cxn ang="0">
                  <a:pos x="T6" y="T7"/>
                </a:cxn>
              </a:cxnLst>
              <a:rect l="0" t="0" r="r" b="b"/>
              <a:pathLst>
                <a:path w="137" h="47">
                  <a:moveTo>
                    <a:pt x="136" y="0"/>
                  </a:moveTo>
                  <a:lnTo>
                    <a:pt x="0" y="46"/>
                  </a:lnTo>
                  <a:lnTo>
                    <a:pt x="0" y="46"/>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4" name="Freeform 5473">
              <a:extLst>
                <a:ext uri="{FF2B5EF4-FFF2-40B4-BE49-F238E27FC236}">
                  <a16:creationId xmlns:a16="http://schemas.microsoft.com/office/drawing/2014/main" id="{9C9BEF3B-2BA0-3E15-82F1-EEDBE89BB23F}"/>
                </a:ext>
              </a:extLst>
            </p:cNvPr>
            <p:cNvSpPr>
              <a:spLocks noChangeArrowheads="1"/>
            </p:cNvSpPr>
            <p:nvPr/>
          </p:nvSpPr>
          <p:spPr bwMode="auto">
            <a:xfrm>
              <a:off x="17961495" y="7280276"/>
              <a:ext cx="1336588" cy="1300163"/>
            </a:xfrm>
            <a:custGeom>
              <a:avLst/>
              <a:gdLst>
                <a:gd name="T0" fmla="*/ 3711 w 3712"/>
                <a:gd name="T1" fmla="*/ 0 h 3610"/>
                <a:gd name="T2" fmla="*/ 3575 w 3712"/>
                <a:gd name="T3" fmla="*/ 34 h 3610"/>
                <a:gd name="T4" fmla="*/ 0 w 3712"/>
                <a:gd name="T5" fmla="*/ 3609 h 3610"/>
                <a:gd name="T6" fmla="*/ 136 w 3712"/>
                <a:gd name="T7" fmla="*/ 3564 h 3610"/>
                <a:gd name="T8" fmla="*/ 3711 w 3712"/>
                <a:gd name="T9" fmla="*/ 0 h 3610"/>
              </a:gdLst>
              <a:ahLst/>
              <a:cxnLst>
                <a:cxn ang="0">
                  <a:pos x="T0" y="T1"/>
                </a:cxn>
                <a:cxn ang="0">
                  <a:pos x="T2" y="T3"/>
                </a:cxn>
                <a:cxn ang="0">
                  <a:pos x="T4" y="T5"/>
                </a:cxn>
                <a:cxn ang="0">
                  <a:pos x="T6" y="T7"/>
                </a:cxn>
                <a:cxn ang="0">
                  <a:pos x="T8" y="T9"/>
                </a:cxn>
              </a:cxnLst>
              <a:rect l="0" t="0" r="r" b="b"/>
              <a:pathLst>
                <a:path w="3712" h="3610">
                  <a:moveTo>
                    <a:pt x="3711" y="0"/>
                  </a:moveTo>
                  <a:lnTo>
                    <a:pt x="3575" y="34"/>
                  </a:lnTo>
                  <a:lnTo>
                    <a:pt x="0" y="3609"/>
                  </a:lnTo>
                  <a:lnTo>
                    <a:pt x="136" y="3564"/>
                  </a:lnTo>
                  <a:lnTo>
                    <a:pt x="37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5" name="Freeform 5474">
              <a:extLst>
                <a:ext uri="{FF2B5EF4-FFF2-40B4-BE49-F238E27FC236}">
                  <a16:creationId xmlns:a16="http://schemas.microsoft.com/office/drawing/2014/main" id="{54E606EA-BB5C-F00A-85A2-BDC0E7A21524}"/>
                </a:ext>
              </a:extLst>
            </p:cNvPr>
            <p:cNvSpPr>
              <a:spLocks noChangeArrowheads="1"/>
            </p:cNvSpPr>
            <p:nvPr/>
          </p:nvSpPr>
          <p:spPr bwMode="auto">
            <a:xfrm>
              <a:off x="17961495" y="7280276"/>
              <a:ext cx="1336588" cy="1300163"/>
            </a:xfrm>
            <a:custGeom>
              <a:avLst/>
              <a:gdLst>
                <a:gd name="T0" fmla="*/ 3711 w 3712"/>
                <a:gd name="T1" fmla="*/ 0 h 3610"/>
                <a:gd name="T2" fmla="*/ 3575 w 3712"/>
                <a:gd name="T3" fmla="*/ 34 h 3610"/>
                <a:gd name="T4" fmla="*/ 0 w 3712"/>
                <a:gd name="T5" fmla="*/ 3609 h 3610"/>
                <a:gd name="T6" fmla="*/ 136 w 3712"/>
                <a:gd name="T7" fmla="*/ 3564 h 3610"/>
                <a:gd name="T8" fmla="*/ 3711 w 3712"/>
                <a:gd name="T9" fmla="*/ 0 h 3610"/>
              </a:gdLst>
              <a:ahLst/>
              <a:cxnLst>
                <a:cxn ang="0">
                  <a:pos x="T0" y="T1"/>
                </a:cxn>
                <a:cxn ang="0">
                  <a:pos x="T2" y="T3"/>
                </a:cxn>
                <a:cxn ang="0">
                  <a:pos x="T4" y="T5"/>
                </a:cxn>
                <a:cxn ang="0">
                  <a:pos x="T6" y="T7"/>
                </a:cxn>
                <a:cxn ang="0">
                  <a:pos x="T8" y="T9"/>
                </a:cxn>
              </a:cxnLst>
              <a:rect l="0" t="0" r="r" b="b"/>
              <a:pathLst>
                <a:path w="3712" h="3610">
                  <a:moveTo>
                    <a:pt x="3711" y="0"/>
                  </a:moveTo>
                  <a:lnTo>
                    <a:pt x="3575" y="34"/>
                  </a:lnTo>
                  <a:lnTo>
                    <a:pt x="0" y="3609"/>
                  </a:lnTo>
                  <a:lnTo>
                    <a:pt x="136" y="3564"/>
                  </a:lnTo>
                  <a:lnTo>
                    <a:pt x="37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6" name="Freeform 5475">
              <a:extLst>
                <a:ext uri="{FF2B5EF4-FFF2-40B4-BE49-F238E27FC236}">
                  <a16:creationId xmlns:a16="http://schemas.microsoft.com/office/drawing/2014/main" id="{A41FDF32-FC8F-3C29-8B51-8280451F11A4}"/>
                </a:ext>
              </a:extLst>
            </p:cNvPr>
            <p:cNvSpPr>
              <a:spLocks noChangeArrowheads="1"/>
            </p:cNvSpPr>
            <p:nvPr/>
          </p:nvSpPr>
          <p:spPr bwMode="auto">
            <a:xfrm>
              <a:off x="19247285" y="7275514"/>
              <a:ext cx="49209" cy="15875"/>
            </a:xfrm>
            <a:custGeom>
              <a:avLst/>
              <a:gdLst>
                <a:gd name="T0" fmla="*/ 136 w 137"/>
                <a:gd name="T1" fmla="*/ 0 h 46"/>
                <a:gd name="T2" fmla="*/ 0 w 137"/>
                <a:gd name="T3" fmla="*/ 45 h 46"/>
                <a:gd name="T4" fmla="*/ 0 w 137"/>
                <a:gd name="T5" fmla="*/ 45 h 46"/>
                <a:gd name="T6" fmla="*/ 136 w 137"/>
                <a:gd name="T7" fmla="*/ 11 h 46"/>
                <a:gd name="T8" fmla="*/ 136 w 137"/>
                <a:gd name="T9" fmla="*/ 0 h 46"/>
              </a:gdLst>
              <a:ahLst/>
              <a:cxnLst>
                <a:cxn ang="0">
                  <a:pos x="T0" y="T1"/>
                </a:cxn>
                <a:cxn ang="0">
                  <a:pos x="T2" y="T3"/>
                </a:cxn>
                <a:cxn ang="0">
                  <a:pos x="T4" y="T5"/>
                </a:cxn>
                <a:cxn ang="0">
                  <a:pos x="T6" y="T7"/>
                </a:cxn>
                <a:cxn ang="0">
                  <a:pos x="T8" y="T9"/>
                </a:cxn>
              </a:cxnLst>
              <a:rect l="0" t="0" r="r" b="b"/>
              <a:pathLst>
                <a:path w="137" h="46">
                  <a:moveTo>
                    <a:pt x="136" y="0"/>
                  </a:moveTo>
                  <a:lnTo>
                    <a:pt x="0" y="45"/>
                  </a:lnTo>
                  <a:lnTo>
                    <a:pt x="0" y="45"/>
                  </a:lnTo>
                  <a:lnTo>
                    <a:pt x="136" y="11"/>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7" name="Freeform 5476">
              <a:extLst>
                <a:ext uri="{FF2B5EF4-FFF2-40B4-BE49-F238E27FC236}">
                  <a16:creationId xmlns:a16="http://schemas.microsoft.com/office/drawing/2014/main" id="{62614359-7986-3242-D7A0-B9BAF29BDC75}"/>
                </a:ext>
              </a:extLst>
            </p:cNvPr>
            <p:cNvSpPr>
              <a:spLocks noChangeArrowheads="1"/>
            </p:cNvSpPr>
            <p:nvPr/>
          </p:nvSpPr>
          <p:spPr bwMode="auto">
            <a:xfrm>
              <a:off x="19247285" y="7275514"/>
              <a:ext cx="49209" cy="15875"/>
            </a:xfrm>
            <a:custGeom>
              <a:avLst/>
              <a:gdLst>
                <a:gd name="T0" fmla="*/ 136 w 137"/>
                <a:gd name="T1" fmla="*/ 0 h 46"/>
                <a:gd name="T2" fmla="*/ 0 w 137"/>
                <a:gd name="T3" fmla="*/ 45 h 46"/>
                <a:gd name="T4" fmla="*/ 0 w 137"/>
                <a:gd name="T5" fmla="*/ 45 h 46"/>
                <a:gd name="T6" fmla="*/ 136 w 137"/>
                <a:gd name="T7" fmla="*/ 11 h 46"/>
                <a:gd name="T8" fmla="*/ 136 w 137"/>
                <a:gd name="T9" fmla="*/ 0 h 46"/>
              </a:gdLst>
              <a:ahLst/>
              <a:cxnLst>
                <a:cxn ang="0">
                  <a:pos x="T0" y="T1"/>
                </a:cxn>
                <a:cxn ang="0">
                  <a:pos x="T2" y="T3"/>
                </a:cxn>
                <a:cxn ang="0">
                  <a:pos x="T4" y="T5"/>
                </a:cxn>
                <a:cxn ang="0">
                  <a:pos x="T6" y="T7"/>
                </a:cxn>
                <a:cxn ang="0">
                  <a:pos x="T8" y="T9"/>
                </a:cxn>
              </a:cxnLst>
              <a:rect l="0" t="0" r="r" b="b"/>
              <a:pathLst>
                <a:path w="137" h="46">
                  <a:moveTo>
                    <a:pt x="136" y="0"/>
                  </a:moveTo>
                  <a:lnTo>
                    <a:pt x="0" y="45"/>
                  </a:lnTo>
                  <a:lnTo>
                    <a:pt x="0" y="45"/>
                  </a:lnTo>
                  <a:lnTo>
                    <a:pt x="136" y="11"/>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8" name="Freeform 5477">
              <a:extLst>
                <a:ext uri="{FF2B5EF4-FFF2-40B4-BE49-F238E27FC236}">
                  <a16:creationId xmlns:a16="http://schemas.microsoft.com/office/drawing/2014/main" id="{63F7D75E-351F-6990-BAEB-1E7E50BECB91}"/>
                </a:ext>
              </a:extLst>
            </p:cNvPr>
            <p:cNvSpPr>
              <a:spLocks noChangeArrowheads="1"/>
            </p:cNvSpPr>
            <p:nvPr/>
          </p:nvSpPr>
          <p:spPr bwMode="auto">
            <a:xfrm>
              <a:off x="18058325" y="7251701"/>
              <a:ext cx="1336588" cy="1300163"/>
            </a:xfrm>
            <a:custGeom>
              <a:avLst/>
              <a:gdLst>
                <a:gd name="T0" fmla="*/ 3712 w 3713"/>
                <a:gd name="T1" fmla="*/ 0 h 3610"/>
                <a:gd name="T2" fmla="*/ 3576 w 3713"/>
                <a:gd name="T3" fmla="*/ 34 h 3610"/>
                <a:gd name="T4" fmla="*/ 0 w 3713"/>
                <a:gd name="T5" fmla="*/ 3609 h 3610"/>
                <a:gd name="T6" fmla="*/ 136 w 3713"/>
                <a:gd name="T7" fmla="*/ 3574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76" y="34"/>
                  </a:lnTo>
                  <a:lnTo>
                    <a:pt x="0" y="3609"/>
                  </a:lnTo>
                  <a:lnTo>
                    <a:pt x="136" y="3574"/>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59" name="Freeform 5478">
              <a:extLst>
                <a:ext uri="{FF2B5EF4-FFF2-40B4-BE49-F238E27FC236}">
                  <a16:creationId xmlns:a16="http://schemas.microsoft.com/office/drawing/2014/main" id="{0222CCD6-B710-11FC-7B1A-5D41D384C2E7}"/>
                </a:ext>
              </a:extLst>
            </p:cNvPr>
            <p:cNvSpPr>
              <a:spLocks noChangeArrowheads="1"/>
            </p:cNvSpPr>
            <p:nvPr/>
          </p:nvSpPr>
          <p:spPr bwMode="auto">
            <a:xfrm>
              <a:off x="18058325" y="7251701"/>
              <a:ext cx="1336588" cy="1300163"/>
            </a:xfrm>
            <a:custGeom>
              <a:avLst/>
              <a:gdLst>
                <a:gd name="T0" fmla="*/ 3712 w 3713"/>
                <a:gd name="T1" fmla="*/ 0 h 3610"/>
                <a:gd name="T2" fmla="*/ 3576 w 3713"/>
                <a:gd name="T3" fmla="*/ 34 h 3610"/>
                <a:gd name="T4" fmla="*/ 0 w 3713"/>
                <a:gd name="T5" fmla="*/ 3609 h 3610"/>
                <a:gd name="T6" fmla="*/ 136 w 3713"/>
                <a:gd name="T7" fmla="*/ 3574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76" y="34"/>
                  </a:lnTo>
                  <a:lnTo>
                    <a:pt x="0" y="3609"/>
                  </a:lnTo>
                  <a:lnTo>
                    <a:pt x="136" y="3574"/>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0" name="Freeform 5479">
              <a:extLst>
                <a:ext uri="{FF2B5EF4-FFF2-40B4-BE49-F238E27FC236}">
                  <a16:creationId xmlns:a16="http://schemas.microsoft.com/office/drawing/2014/main" id="{D8B5C696-3758-2570-9A51-78ECA6DCC831}"/>
                </a:ext>
              </a:extLst>
            </p:cNvPr>
            <p:cNvSpPr>
              <a:spLocks noChangeArrowheads="1"/>
            </p:cNvSpPr>
            <p:nvPr/>
          </p:nvSpPr>
          <p:spPr bwMode="auto">
            <a:xfrm>
              <a:off x="19345704" y="7251700"/>
              <a:ext cx="49209" cy="12700"/>
            </a:xfrm>
            <a:custGeom>
              <a:avLst/>
              <a:gdLst>
                <a:gd name="T0" fmla="*/ 136 w 137"/>
                <a:gd name="T1" fmla="*/ 0 h 35"/>
                <a:gd name="T2" fmla="*/ 0 w 137"/>
                <a:gd name="T3" fmla="*/ 34 h 35"/>
                <a:gd name="T4" fmla="*/ 0 w 137"/>
                <a:gd name="T5" fmla="*/ 34 h 35"/>
                <a:gd name="T6" fmla="*/ 136 w 137"/>
                <a:gd name="T7" fmla="*/ 0 h 35"/>
              </a:gdLst>
              <a:ahLst/>
              <a:cxnLst>
                <a:cxn ang="0">
                  <a:pos x="T0" y="T1"/>
                </a:cxn>
                <a:cxn ang="0">
                  <a:pos x="T2" y="T3"/>
                </a:cxn>
                <a:cxn ang="0">
                  <a:pos x="T4" y="T5"/>
                </a:cxn>
                <a:cxn ang="0">
                  <a:pos x="T6" y="T7"/>
                </a:cxn>
              </a:cxnLst>
              <a:rect l="0" t="0" r="r" b="b"/>
              <a:pathLst>
                <a:path w="137" h="35">
                  <a:moveTo>
                    <a:pt x="136" y="0"/>
                  </a:move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1" name="Freeform 5480">
              <a:extLst>
                <a:ext uri="{FF2B5EF4-FFF2-40B4-BE49-F238E27FC236}">
                  <a16:creationId xmlns:a16="http://schemas.microsoft.com/office/drawing/2014/main" id="{00CFAC0B-4D88-5646-FDC0-1734E344EB27}"/>
                </a:ext>
              </a:extLst>
            </p:cNvPr>
            <p:cNvSpPr>
              <a:spLocks noChangeArrowheads="1"/>
            </p:cNvSpPr>
            <p:nvPr/>
          </p:nvSpPr>
          <p:spPr bwMode="auto">
            <a:xfrm>
              <a:off x="19345704" y="7251700"/>
              <a:ext cx="49209" cy="12700"/>
            </a:xfrm>
            <a:custGeom>
              <a:avLst/>
              <a:gdLst>
                <a:gd name="T0" fmla="*/ 136 w 137"/>
                <a:gd name="T1" fmla="*/ 0 h 35"/>
                <a:gd name="T2" fmla="*/ 0 w 137"/>
                <a:gd name="T3" fmla="*/ 34 h 35"/>
                <a:gd name="T4" fmla="*/ 0 w 137"/>
                <a:gd name="T5" fmla="*/ 34 h 35"/>
                <a:gd name="T6" fmla="*/ 136 w 137"/>
                <a:gd name="T7" fmla="*/ 0 h 35"/>
              </a:gdLst>
              <a:ahLst/>
              <a:cxnLst>
                <a:cxn ang="0">
                  <a:pos x="T0" y="T1"/>
                </a:cxn>
                <a:cxn ang="0">
                  <a:pos x="T2" y="T3"/>
                </a:cxn>
                <a:cxn ang="0">
                  <a:pos x="T4" y="T5"/>
                </a:cxn>
                <a:cxn ang="0">
                  <a:pos x="T6" y="T7"/>
                </a:cxn>
              </a:cxnLst>
              <a:rect l="0" t="0" r="r" b="b"/>
              <a:pathLst>
                <a:path w="137" h="35">
                  <a:moveTo>
                    <a:pt x="136" y="0"/>
                  </a:moveTo>
                  <a:lnTo>
                    <a:pt x="0" y="34"/>
                  </a:lnTo>
                  <a:lnTo>
                    <a:pt x="0" y="34"/>
                  </a:lnTo>
                  <a:lnTo>
                    <a:pt x="136"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2" name="Freeform 5481">
              <a:extLst>
                <a:ext uri="{FF2B5EF4-FFF2-40B4-BE49-F238E27FC236}">
                  <a16:creationId xmlns:a16="http://schemas.microsoft.com/office/drawing/2014/main" id="{17C5E49D-0EC9-875B-7FEE-3A049C84F03C}"/>
                </a:ext>
              </a:extLst>
            </p:cNvPr>
            <p:cNvSpPr>
              <a:spLocks noChangeArrowheads="1"/>
            </p:cNvSpPr>
            <p:nvPr/>
          </p:nvSpPr>
          <p:spPr bwMode="auto">
            <a:xfrm>
              <a:off x="18156744" y="7223126"/>
              <a:ext cx="1336588" cy="1300163"/>
            </a:xfrm>
            <a:custGeom>
              <a:avLst/>
              <a:gdLst>
                <a:gd name="T0" fmla="*/ 3711 w 3712"/>
                <a:gd name="T1" fmla="*/ 0 h 3610"/>
                <a:gd name="T2" fmla="*/ 3564 w 3712"/>
                <a:gd name="T3" fmla="*/ 46 h 3610"/>
                <a:gd name="T4" fmla="*/ 0 w 3712"/>
                <a:gd name="T5" fmla="*/ 3609 h 3610"/>
                <a:gd name="T6" fmla="*/ 136 w 3712"/>
                <a:gd name="T7" fmla="*/ 3575 h 3610"/>
                <a:gd name="T8" fmla="*/ 3711 w 3712"/>
                <a:gd name="T9" fmla="*/ 0 h 3610"/>
              </a:gdLst>
              <a:ahLst/>
              <a:cxnLst>
                <a:cxn ang="0">
                  <a:pos x="T0" y="T1"/>
                </a:cxn>
                <a:cxn ang="0">
                  <a:pos x="T2" y="T3"/>
                </a:cxn>
                <a:cxn ang="0">
                  <a:pos x="T4" y="T5"/>
                </a:cxn>
                <a:cxn ang="0">
                  <a:pos x="T6" y="T7"/>
                </a:cxn>
                <a:cxn ang="0">
                  <a:pos x="T8" y="T9"/>
                </a:cxn>
              </a:cxnLst>
              <a:rect l="0" t="0" r="r" b="b"/>
              <a:pathLst>
                <a:path w="3712" h="3610">
                  <a:moveTo>
                    <a:pt x="3711" y="0"/>
                  </a:moveTo>
                  <a:lnTo>
                    <a:pt x="3564" y="46"/>
                  </a:lnTo>
                  <a:lnTo>
                    <a:pt x="0" y="3609"/>
                  </a:lnTo>
                  <a:lnTo>
                    <a:pt x="136" y="3575"/>
                  </a:lnTo>
                  <a:lnTo>
                    <a:pt x="37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3" name="Freeform 5482">
              <a:extLst>
                <a:ext uri="{FF2B5EF4-FFF2-40B4-BE49-F238E27FC236}">
                  <a16:creationId xmlns:a16="http://schemas.microsoft.com/office/drawing/2014/main" id="{C4A1DD07-DE2B-2C2D-609B-6C0EB36BDCC8}"/>
                </a:ext>
              </a:extLst>
            </p:cNvPr>
            <p:cNvSpPr>
              <a:spLocks noChangeArrowheads="1"/>
            </p:cNvSpPr>
            <p:nvPr/>
          </p:nvSpPr>
          <p:spPr bwMode="auto">
            <a:xfrm>
              <a:off x="18156744" y="7223126"/>
              <a:ext cx="1336588" cy="1300163"/>
            </a:xfrm>
            <a:custGeom>
              <a:avLst/>
              <a:gdLst>
                <a:gd name="T0" fmla="*/ 3711 w 3712"/>
                <a:gd name="T1" fmla="*/ 0 h 3610"/>
                <a:gd name="T2" fmla="*/ 3564 w 3712"/>
                <a:gd name="T3" fmla="*/ 46 h 3610"/>
                <a:gd name="T4" fmla="*/ 0 w 3712"/>
                <a:gd name="T5" fmla="*/ 3609 h 3610"/>
                <a:gd name="T6" fmla="*/ 136 w 3712"/>
                <a:gd name="T7" fmla="*/ 3575 h 3610"/>
                <a:gd name="T8" fmla="*/ 3711 w 3712"/>
                <a:gd name="T9" fmla="*/ 0 h 3610"/>
              </a:gdLst>
              <a:ahLst/>
              <a:cxnLst>
                <a:cxn ang="0">
                  <a:pos x="T0" y="T1"/>
                </a:cxn>
                <a:cxn ang="0">
                  <a:pos x="T2" y="T3"/>
                </a:cxn>
                <a:cxn ang="0">
                  <a:pos x="T4" y="T5"/>
                </a:cxn>
                <a:cxn ang="0">
                  <a:pos x="T6" y="T7"/>
                </a:cxn>
                <a:cxn ang="0">
                  <a:pos x="T8" y="T9"/>
                </a:cxn>
              </a:cxnLst>
              <a:rect l="0" t="0" r="r" b="b"/>
              <a:pathLst>
                <a:path w="3712" h="3610">
                  <a:moveTo>
                    <a:pt x="3711" y="0"/>
                  </a:moveTo>
                  <a:lnTo>
                    <a:pt x="3564" y="46"/>
                  </a:lnTo>
                  <a:lnTo>
                    <a:pt x="0" y="3609"/>
                  </a:lnTo>
                  <a:lnTo>
                    <a:pt x="136" y="3575"/>
                  </a:lnTo>
                  <a:lnTo>
                    <a:pt x="37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4" name="Freeform 5483">
              <a:extLst>
                <a:ext uri="{FF2B5EF4-FFF2-40B4-BE49-F238E27FC236}">
                  <a16:creationId xmlns:a16="http://schemas.microsoft.com/office/drawing/2014/main" id="{FC35E8A6-09A3-F8CE-F5E2-241A1D54E1A0}"/>
                </a:ext>
              </a:extLst>
            </p:cNvPr>
            <p:cNvSpPr>
              <a:spLocks noChangeArrowheads="1"/>
            </p:cNvSpPr>
            <p:nvPr/>
          </p:nvSpPr>
          <p:spPr bwMode="auto">
            <a:xfrm>
              <a:off x="19439361" y="7223126"/>
              <a:ext cx="53971" cy="17463"/>
            </a:xfrm>
            <a:custGeom>
              <a:avLst/>
              <a:gdLst>
                <a:gd name="T0" fmla="*/ 147 w 148"/>
                <a:gd name="T1" fmla="*/ 0 h 47"/>
                <a:gd name="T2" fmla="*/ 11 w 148"/>
                <a:gd name="T3" fmla="*/ 34 h 47"/>
                <a:gd name="T4" fmla="*/ 0 w 148"/>
                <a:gd name="T5" fmla="*/ 46 h 47"/>
                <a:gd name="T6" fmla="*/ 147 w 148"/>
                <a:gd name="T7" fmla="*/ 0 h 47"/>
              </a:gdLst>
              <a:ahLst/>
              <a:cxnLst>
                <a:cxn ang="0">
                  <a:pos x="T0" y="T1"/>
                </a:cxn>
                <a:cxn ang="0">
                  <a:pos x="T2" y="T3"/>
                </a:cxn>
                <a:cxn ang="0">
                  <a:pos x="T4" y="T5"/>
                </a:cxn>
                <a:cxn ang="0">
                  <a:pos x="T6" y="T7"/>
                </a:cxn>
              </a:cxnLst>
              <a:rect l="0" t="0" r="r" b="b"/>
              <a:pathLst>
                <a:path w="148" h="47">
                  <a:moveTo>
                    <a:pt x="147" y="0"/>
                  </a:moveTo>
                  <a:lnTo>
                    <a:pt x="11" y="34"/>
                  </a:lnTo>
                  <a:lnTo>
                    <a:pt x="0" y="46"/>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5" name="Freeform 5484">
              <a:extLst>
                <a:ext uri="{FF2B5EF4-FFF2-40B4-BE49-F238E27FC236}">
                  <a16:creationId xmlns:a16="http://schemas.microsoft.com/office/drawing/2014/main" id="{A8381898-0835-89C3-1BB2-761D09A658A8}"/>
                </a:ext>
              </a:extLst>
            </p:cNvPr>
            <p:cNvSpPr>
              <a:spLocks noChangeArrowheads="1"/>
            </p:cNvSpPr>
            <p:nvPr/>
          </p:nvSpPr>
          <p:spPr bwMode="auto">
            <a:xfrm>
              <a:off x="19439361" y="7223126"/>
              <a:ext cx="53971" cy="17463"/>
            </a:xfrm>
            <a:custGeom>
              <a:avLst/>
              <a:gdLst>
                <a:gd name="T0" fmla="*/ 147 w 148"/>
                <a:gd name="T1" fmla="*/ 0 h 47"/>
                <a:gd name="T2" fmla="*/ 11 w 148"/>
                <a:gd name="T3" fmla="*/ 34 h 47"/>
                <a:gd name="T4" fmla="*/ 0 w 148"/>
                <a:gd name="T5" fmla="*/ 46 h 47"/>
                <a:gd name="T6" fmla="*/ 147 w 148"/>
                <a:gd name="T7" fmla="*/ 0 h 47"/>
              </a:gdLst>
              <a:ahLst/>
              <a:cxnLst>
                <a:cxn ang="0">
                  <a:pos x="T0" y="T1"/>
                </a:cxn>
                <a:cxn ang="0">
                  <a:pos x="T2" y="T3"/>
                </a:cxn>
                <a:cxn ang="0">
                  <a:pos x="T4" y="T5"/>
                </a:cxn>
                <a:cxn ang="0">
                  <a:pos x="T6" y="T7"/>
                </a:cxn>
              </a:cxnLst>
              <a:rect l="0" t="0" r="r" b="b"/>
              <a:pathLst>
                <a:path w="148" h="47">
                  <a:moveTo>
                    <a:pt x="147" y="0"/>
                  </a:moveTo>
                  <a:lnTo>
                    <a:pt x="11" y="34"/>
                  </a:lnTo>
                  <a:lnTo>
                    <a:pt x="0" y="46"/>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6" name="Freeform 5485">
              <a:extLst>
                <a:ext uri="{FF2B5EF4-FFF2-40B4-BE49-F238E27FC236}">
                  <a16:creationId xmlns:a16="http://schemas.microsoft.com/office/drawing/2014/main" id="{7C32A024-B5E4-FA1B-C386-887E1AF18926}"/>
                </a:ext>
              </a:extLst>
            </p:cNvPr>
            <p:cNvSpPr>
              <a:spLocks noChangeArrowheads="1"/>
            </p:cNvSpPr>
            <p:nvPr/>
          </p:nvSpPr>
          <p:spPr bwMode="auto">
            <a:xfrm>
              <a:off x="18255163" y="7194551"/>
              <a:ext cx="1336588" cy="1300163"/>
            </a:xfrm>
            <a:custGeom>
              <a:avLst/>
              <a:gdLst>
                <a:gd name="T0" fmla="*/ 3712 w 3713"/>
                <a:gd name="T1" fmla="*/ 0 h 3610"/>
                <a:gd name="T2" fmla="*/ 3564 w 3713"/>
                <a:gd name="T3" fmla="*/ 45 h 3610"/>
                <a:gd name="T4" fmla="*/ 0 w 3713"/>
                <a:gd name="T5" fmla="*/ 3609 h 3610"/>
                <a:gd name="T6" fmla="*/ 136 w 3713"/>
                <a:gd name="T7" fmla="*/ 3575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64" y="45"/>
                  </a:lnTo>
                  <a:lnTo>
                    <a:pt x="0" y="3609"/>
                  </a:lnTo>
                  <a:lnTo>
                    <a:pt x="136" y="3575"/>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7" name="Freeform 5486">
              <a:extLst>
                <a:ext uri="{FF2B5EF4-FFF2-40B4-BE49-F238E27FC236}">
                  <a16:creationId xmlns:a16="http://schemas.microsoft.com/office/drawing/2014/main" id="{184D074D-7516-8997-8503-E42598D599B2}"/>
                </a:ext>
              </a:extLst>
            </p:cNvPr>
            <p:cNvSpPr>
              <a:spLocks noChangeArrowheads="1"/>
            </p:cNvSpPr>
            <p:nvPr/>
          </p:nvSpPr>
          <p:spPr bwMode="auto">
            <a:xfrm>
              <a:off x="18255163" y="7194551"/>
              <a:ext cx="1336588" cy="1300163"/>
            </a:xfrm>
            <a:custGeom>
              <a:avLst/>
              <a:gdLst>
                <a:gd name="T0" fmla="*/ 3712 w 3713"/>
                <a:gd name="T1" fmla="*/ 0 h 3610"/>
                <a:gd name="T2" fmla="*/ 3564 w 3713"/>
                <a:gd name="T3" fmla="*/ 45 h 3610"/>
                <a:gd name="T4" fmla="*/ 0 w 3713"/>
                <a:gd name="T5" fmla="*/ 3609 h 3610"/>
                <a:gd name="T6" fmla="*/ 136 w 3713"/>
                <a:gd name="T7" fmla="*/ 3575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64" y="45"/>
                  </a:lnTo>
                  <a:lnTo>
                    <a:pt x="0" y="3609"/>
                  </a:lnTo>
                  <a:lnTo>
                    <a:pt x="136" y="3575"/>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8" name="Freeform 5487">
              <a:extLst>
                <a:ext uri="{FF2B5EF4-FFF2-40B4-BE49-F238E27FC236}">
                  <a16:creationId xmlns:a16="http://schemas.microsoft.com/office/drawing/2014/main" id="{58994F8E-3F48-D7DF-2908-DA07A27F4EC4}"/>
                </a:ext>
              </a:extLst>
            </p:cNvPr>
            <p:cNvSpPr>
              <a:spLocks noChangeArrowheads="1"/>
            </p:cNvSpPr>
            <p:nvPr/>
          </p:nvSpPr>
          <p:spPr bwMode="auto">
            <a:xfrm>
              <a:off x="19537779" y="7194551"/>
              <a:ext cx="53971" cy="15875"/>
            </a:xfrm>
            <a:custGeom>
              <a:avLst/>
              <a:gdLst>
                <a:gd name="T0" fmla="*/ 148 w 149"/>
                <a:gd name="T1" fmla="*/ 0 h 46"/>
                <a:gd name="T2" fmla="*/ 0 w 149"/>
                <a:gd name="T3" fmla="*/ 45 h 46"/>
                <a:gd name="T4" fmla="*/ 0 w 149"/>
                <a:gd name="T5" fmla="*/ 45 h 46"/>
                <a:gd name="T6" fmla="*/ 148 w 149"/>
                <a:gd name="T7" fmla="*/ 0 h 46"/>
              </a:gdLst>
              <a:ahLst/>
              <a:cxnLst>
                <a:cxn ang="0">
                  <a:pos x="T0" y="T1"/>
                </a:cxn>
                <a:cxn ang="0">
                  <a:pos x="T2" y="T3"/>
                </a:cxn>
                <a:cxn ang="0">
                  <a:pos x="T4" y="T5"/>
                </a:cxn>
                <a:cxn ang="0">
                  <a:pos x="T6" y="T7"/>
                </a:cxn>
              </a:cxnLst>
              <a:rect l="0" t="0" r="r" b="b"/>
              <a:pathLst>
                <a:path w="149" h="46">
                  <a:moveTo>
                    <a:pt x="148" y="0"/>
                  </a:moveTo>
                  <a:lnTo>
                    <a:pt x="0" y="45"/>
                  </a:lnTo>
                  <a:lnTo>
                    <a:pt x="0" y="45"/>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69" name="Freeform 5488">
              <a:extLst>
                <a:ext uri="{FF2B5EF4-FFF2-40B4-BE49-F238E27FC236}">
                  <a16:creationId xmlns:a16="http://schemas.microsoft.com/office/drawing/2014/main" id="{9CAB148B-848C-FA3E-C0F8-04EE8753AFCA}"/>
                </a:ext>
              </a:extLst>
            </p:cNvPr>
            <p:cNvSpPr>
              <a:spLocks noChangeArrowheads="1"/>
            </p:cNvSpPr>
            <p:nvPr/>
          </p:nvSpPr>
          <p:spPr bwMode="auto">
            <a:xfrm>
              <a:off x="19537779" y="7194551"/>
              <a:ext cx="53971" cy="15875"/>
            </a:xfrm>
            <a:custGeom>
              <a:avLst/>
              <a:gdLst>
                <a:gd name="T0" fmla="*/ 148 w 149"/>
                <a:gd name="T1" fmla="*/ 0 h 46"/>
                <a:gd name="T2" fmla="*/ 0 w 149"/>
                <a:gd name="T3" fmla="*/ 45 h 46"/>
                <a:gd name="T4" fmla="*/ 0 w 149"/>
                <a:gd name="T5" fmla="*/ 45 h 46"/>
                <a:gd name="T6" fmla="*/ 148 w 149"/>
                <a:gd name="T7" fmla="*/ 0 h 46"/>
              </a:gdLst>
              <a:ahLst/>
              <a:cxnLst>
                <a:cxn ang="0">
                  <a:pos x="T0" y="T1"/>
                </a:cxn>
                <a:cxn ang="0">
                  <a:pos x="T2" y="T3"/>
                </a:cxn>
                <a:cxn ang="0">
                  <a:pos x="T4" y="T5"/>
                </a:cxn>
                <a:cxn ang="0">
                  <a:pos x="T6" y="T7"/>
                </a:cxn>
              </a:cxnLst>
              <a:rect l="0" t="0" r="r" b="b"/>
              <a:pathLst>
                <a:path w="149" h="46">
                  <a:moveTo>
                    <a:pt x="148" y="0"/>
                  </a:moveTo>
                  <a:lnTo>
                    <a:pt x="0" y="45"/>
                  </a:lnTo>
                  <a:lnTo>
                    <a:pt x="0" y="45"/>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0" name="Freeform 5489">
              <a:extLst>
                <a:ext uri="{FF2B5EF4-FFF2-40B4-BE49-F238E27FC236}">
                  <a16:creationId xmlns:a16="http://schemas.microsoft.com/office/drawing/2014/main" id="{F2848081-4EAE-116A-813F-408339D96B2F}"/>
                </a:ext>
              </a:extLst>
            </p:cNvPr>
            <p:cNvSpPr>
              <a:spLocks noChangeArrowheads="1"/>
            </p:cNvSpPr>
            <p:nvPr/>
          </p:nvSpPr>
          <p:spPr bwMode="auto">
            <a:xfrm>
              <a:off x="18353581" y="7165975"/>
              <a:ext cx="1336588" cy="1303338"/>
            </a:xfrm>
            <a:custGeom>
              <a:avLst/>
              <a:gdLst>
                <a:gd name="T0" fmla="*/ 3712 w 3713"/>
                <a:gd name="T1" fmla="*/ 0 h 3622"/>
                <a:gd name="T2" fmla="*/ 3565 w 3713"/>
                <a:gd name="T3" fmla="*/ 46 h 3622"/>
                <a:gd name="T4" fmla="*/ 0 w 3713"/>
                <a:gd name="T5" fmla="*/ 3621 h 3622"/>
                <a:gd name="T6" fmla="*/ 137 w 3713"/>
                <a:gd name="T7" fmla="*/ 3575 h 3622"/>
                <a:gd name="T8" fmla="*/ 3712 w 3713"/>
                <a:gd name="T9" fmla="*/ 0 h 3622"/>
              </a:gdLst>
              <a:ahLst/>
              <a:cxnLst>
                <a:cxn ang="0">
                  <a:pos x="T0" y="T1"/>
                </a:cxn>
                <a:cxn ang="0">
                  <a:pos x="T2" y="T3"/>
                </a:cxn>
                <a:cxn ang="0">
                  <a:pos x="T4" y="T5"/>
                </a:cxn>
                <a:cxn ang="0">
                  <a:pos x="T6" y="T7"/>
                </a:cxn>
                <a:cxn ang="0">
                  <a:pos x="T8" y="T9"/>
                </a:cxn>
              </a:cxnLst>
              <a:rect l="0" t="0" r="r" b="b"/>
              <a:pathLst>
                <a:path w="3713" h="3622">
                  <a:moveTo>
                    <a:pt x="3712" y="0"/>
                  </a:moveTo>
                  <a:lnTo>
                    <a:pt x="3565" y="46"/>
                  </a:lnTo>
                  <a:lnTo>
                    <a:pt x="0" y="3621"/>
                  </a:lnTo>
                  <a:lnTo>
                    <a:pt x="137" y="3575"/>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1" name="Freeform 5490">
              <a:extLst>
                <a:ext uri="{FF2B5EF4-FFF2-40B4-BE49-F238E27FC236}">
                  <a16:creationId xmlns:a16="http://schemas.microsoft.com/office/drawing/2014/main" id="{681FAA6A-CE58-2834-C102-2E7DB65C85AD}"/>
                </a:ext>
              </a:extLst>
            </p:cNvPr>
            <p:cNvSpPr>
              <a:spLocks noChangeArrowheads="1"/>
            </p:cNvSpPr>
            <p:nvPr/>
          </p:nvSpPr>
          <p:spPr bwMode="auto">
            <a:xfrm>
              <a:off x="18353581" y="7165975"/>
              <a:ext cx="1336588" cy="1303338"/>
            </a:xfrm>
            <a:custGeom>
              <a:avLst/>
              <a:gdLst>
                <a:gd name="T0" fmla="*/ 3712 w 3713"/>
                <a:gd name="T1" fmla="*/ 0 h 3622"/>
                <a:gd name="T2" fmla="*/ 3565 w 3713"/>
                <a:gd name="T3" fmla="*/ 46 h 3622"/>
                <a:gd name="T4" fmla="*/ 0 w 3713"/>
                <a:gd name="T5" fmla="*/ 3621 h 3622"/>
                <a:gd name="T6" fmla="*/ 137 w 3713"/>
                <a:gd name="T7" fmla="*/ 3575 h 3622"/>
                <a:gd name="T8" fmla="*/ 3712 w 3713"/>
                <a:gd name="T9" fmla="*/ 0 h 3622"/>
              </a:gdLst>
              <a:ahLst/>
              <a:cxnLst>
                <a:cxn ang="0">
                  <a:pos x="T0" y="T1"/>
                </a:cxn>
                <a:cxn ang="0">
                  <a:pos x="T2" y="T3"/>
                </a:cxn>
                <a:cxn ang="0">
                  <a:pos x="T4" y="T5"/>
                </a:cxn>
                <a:cxn ang="0">
                  <a:pos x="T6" y="T7"/>
                </a:cxn>
                <a:cxn ang="0">
                  <a:pos x="T8" y="T9"/>
                </a:cxn>
              </a:cxnLst>
              <a:rect l="0" t="0" r="r" b="b"/>
              <a:pathLst>
                <a:path w="3713" h="3622">
                  <a:moveTo>
                    <a:pt x="3712" y="0"/>
                  </a:moveTo>
                  <a:lnTo>
                    <a:pt x="3565" y="46"/>
                  </a:lnTo>
                  <a:lnTo>
                    <a:pt x="0" y="3621"/>
                  </a:lnTo>
                  <a:lnTo>
                    <a:pt x="137" y="3575"/>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2" name="Freeform 5491">
              <a:extLst>
                <a:ext uri="{FF2B5EF4-FFF2-40B4-BE49-F238E27FC236}">
                  <a16:creationId xmlns:a16="http://schemas.microsoft.com/office/drawing/2014/main" id="{D0F73811-E95C-C0D1-59D5-AB37D72E8644}"/>
                </a:ext>
              </a:extLst>
            </p:cNvPr>
            <p:cNvSpPr>
              <a:spLocks noChangeArrowheads="1"/>
            </p:cNvSpPr>
            <p:nvPr/>
          </p:nvSpPr>
          <p:spPr bwMode="auto">
            <a:xfrm>
              <a:off x="19636198" y="7165976"/>
              <a:ext cx="53971" cy="17463"/>
            </a:xfrm>
            <a:custGeom>
              <a:avLst/>
              <a:gdLst>
                <a:gd name="T0" fmla="*/ 147 w 148"/>
                <a:gd name="T1" fmla="*/ 0 h 47"/>
                <a:gd name="T2" fmla="*/ 0 w 148"/>
                <a:gd name="T3" fmla="*/ 46 h 47"/>
                <a:gd name="T4" fmla="*/ 0 w 148"/>
                <a:gd name="T5" fmla="*/ 46 h 47"/>
                <a:gd name="T6" fmla="*/ 147 w 148"/>
                <a:gd name="T7" fmla="*/ 0 h 47"/>
              </a:gdLst>
              <a:ahLst/>
              <a:cxnLst>
                <a:cxn ang="0">
                  <a:pos x="T0" y="T1"/>
                </a:cxn>
                <a:cxn ang="0">
                  <a:pos x="T2" y="T3"/>
                </a:cxn>
                <a:cxn ang="0">
                  <a:pos x="T4" y="T5"/>
                </a:cxn>
                <a:cxn ang="0">
                  <a:pos x="T6" y="T7"/>
                </a:cxn>
              </a:cxnLst>
              <a:rect l="0" t="0" r="r" b="b"/>
              <a:pathLst>
                <a:path w="148" h="47">
                  <a:moveTo>
                    <a:pt x="147" y="0"/>
                  </a:moveTo>
                  <a:lnTo>
                    <a:pt x="0" y="46"/>
                  </a:lnTo>
                  <a:lnTo>
                    <a:pt x="0" y="46"/>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3" name="Freeform 5492">
              <a:extLst>
                <a:ext uri="{FF2B5EF4-FFF2-40B4-BE49-F238E27FC236}">
                  <a16:creationId xmlns:a16="http://schemas.microsoft.com/office/drawing/2014/main" id="{41822521-ABE9-1194-A4E4-4FE65E5E2CC2}"/>
                </a:ext>
              </a:extLst>
            </p:cNvPr>
            <p:cNvSpPr>
              <a:spLocks noChangeArrowheads="1"/>
            </p:cNvSpPr>
            <p:nvPr/>
          </p:nvSpPr>
          <p:spPr bwMode="auto">
            <a:xfrm>
              <a:off x="19636198" y="7165976"/>
              <a:ext cx="53971" cy="17463"/>
            </a:xfrm>
            <a:custGeom>
              <a:avLst/>
              <a:gdLst>
                <a:gd name="T0" fmla="*/ 147 w 148"/>
                <a:gd name="T1" fmla="*/ 0 h 47"/>
                <a:gd name="T2" fmla="*/ 0 w 148"/>
                <a:gd name="T3" fmla="*/ 46 h 47"/>
                <a:gd name="T4" fmla="*/ 0 w 148"/>
                <a:gd name="T5" fmla="*/ 46 h 47"/>
                <a:gd name="T6" fmla="*/ 147 w 148"/>
                <a:gd name="T7" fmla="*/ 0 h 47"/>
              </a:gdLst>
              <a:ahLst/>
              <a:cxnLst>
                <a:cxn ang="0">
                  <a:pos x="T0" y="T1"/>
                </a:cxn>
                <a:cxn ang="0">
                  <a:pos x="T2" y="T3"/>
                </a:cxn>
                <a:cxn ang="0">
                  <a:pos x="T4" y="T5"/>
                </a:cxn>
                <a:cxn ang="0">
                  <a:pos x="T6" y="T7"/>
                </a:cxn>
              </a:cxnLst>
              <a:rect l="0" t="0" r="r" b="b"/>
              <a:pathLst>
                <a:path w="148" h="47">
                  <a:moveTo>
                    <a:pt x="147" y="0"/>
                  </a:moveTo>
                  <a:lnTo>
                    <a:pt x="0" y="46"/>
                  </a:lnTo>
                  <a:lnTo>
                    <a:pt x="0" y="46"/>
                  </a:lnTo>
                  <a:lnTo>
                    <a:pt x="147"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4" name="Freeform 5493">
              <a:extLst>
                <a:ext uri="{FF2B5EF4-FFF2-40B4-BE49-F238E27FC236}">
                  <a16:creationId xmlns:a16="http://schemas.microsoft.com/office/drawing/2014/main" id="{D4C49032-F9F5-0691-35C7-348A995AFAA4}"/>
                </a:ext>
              </a:extLst>
            </p:cNvPr>
            <p:cNvSpPr>
              <a:spLocks noChangeArrowheads="1"/>
            </p:cNvSpPr>
            <p:nvPr/>
          </p:nvSpPr>
          <p:spPr bwMode="auto">
            <a:xfrm>
              <a:off x="18447238" y="7140576"/>
              <a:ext cx="1336588" cy="1300163"/>
            </a:xfrm>
            <a:custGeom>
              <a:avLst/>
              <a:gdLst>
                <a:gd name="T0" fmla="*/ 3712 w 3713"/>
                <a:gd name="T1" fmla="*/ 0 h 3610"/>
                <a:gd name="T2" fmla="*/ 3576 w 3713"/>
                <a:gd name="T3" fmla="*/ 34 h 3610"/>
                <a:gd name="T4" fmla="*/ 0 w 3713"/>
                <a:gd name="T5" fmla="*/ 3609 h 3610"/>
                <a:gd name="T6" fmla="*/ 148 w 3713"/>
                <a:gd name="T7" fmla="*/ 3564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76" y="34"/>
                  </a:lnTo>
                  <a:lnTo>
                    <a:pt x="0" y="3609"/>
                  </a:lnTo>
                  <a:lnTo>
                    <a:pt x="148" y="3564"/>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5" name="Freeform 5494">
              <a:extLst>
                <a:ext uri="{FF2B5EF4-FFF2-40B4-BE49-F238E27FC236}">
                  <a16:creationId xmlns:a16="http://schemas.microsoft.com/office/drawing/2014/main" id="{2D14BB72-739A-90E6-E7FC-EC31DF4EAE33}"/>
                </a:ext>
              </a:extLst>
            </p:cNvPr>
            <p:cNvSpPr>
              <a:spLocks noChangeArrowheads="1"/>
            </p:cNvSpPr>
            <p:nvPr/>
          </p:nvSpPr>
          <p:spPr bwMode="auto">
            <a:xfrm>
              <a:off x="18447238" y="7140576"/>
              <a:ext cx="1336588" cy="1300163"/>
            </a:xfrm>
            <a:custGeom>
              <a:avLst/>
              <a:gdLst>
                <a:gd name="T0" fmla="*/ 3712 w 3713"/>
                <a:gd name="T1" fmla="*/ 0 h 3610"/>
                <a:gd name="T2" fmla="*/ 3576 w 3713"/>
                <a:gd name="T3" fmla="*/ 34 h 3610"/>
                <a:gd name="T4" fmla="*/ 0 w 3713"/>
                <a:gd name="T5" fmla="*/ 3609 h 3610"/>
                <a:gd name="T6" fmla="*/ 148 w 3713"/>
                <a:gd name="T7" fmla="*/ 3564 h 3610"/>
                <a:gd name="T8" fmla="*/ 3712 w 3713"/>
                <a:gd name="T9" fmla="*/ 0 h 3610"/>
              </a:gdLst>
              <a:ahLst/>
              <a:cxnLst>
                <a:cxn ang="0">
                  <a:pos x="T0" y="T1"/>
                </a:cxn>
                <a:cxn ang="0">
                  <a:pos x="T2" y="T3"/>
                </a:cxn>
                <a:cxn ang="0">
                  <a:pos x="T4" y="T5"/>
                </a:cxn>
                <a:cxn ang="0">
                  <a:pos x="T6" y="T7"/>
                </a:cxn>
                <a:cxn ang="0">
                  <a:pos x="T8" y="T9"/>
                </a:cxn>
              </a:cxnLst>
              <a:rect l="0" t="0" r="r" b="b"/>
              <a:pathLst>
                <a:path w="3713" h="3610">
                  <a:moveTo>
                    <a:pt x="3712" y="0"/>
                  </a:moveTo>
                  <a:lnTo>
                    <a:pt x="3576" y="34"/>
                  </a:lnTo>
                  <a:lnTo>
                    <a:pt x="0" y="3609"/>
                  </a:lnTo>
                  <a:lnTo>
                    <a:pt x="148" y="3564"/>
                  </a:lnTo>
                  <a:lnTo>
                    <a:pt x="371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6" name="Freeform 5495">
              <a:extLst>
                <a:ext uri="{FF2B5EF4-FFF2-40B4-BE49-F238E27FC236}">
                  <a16:creationId xmlns:a16="http://schemas.microsoft.com/office/drawing/2014/main" id="{071D5EB7-C306-1E6F-DBC6-D09EE49A1E78}"/>
                </a:ext>
              </a:extLst>
            </p:cNvPr>
            <p:cNvSpPr>
              <a:spLocks noChangeArrowheads="1"/>
            </p:cNvSpPr>
            <p:nvPr/>
          </p:nvSpPr>
          <p:spPr bwMode="auto">
            <a:xfrm>
              <a:off x="19734617" y="7140575"/>
              <a:ext cx="53971" cy="12700"/>
            </a:xfrm>
            <a:custGeom>
              <a:avLst/>
              <a:gdLst>
                <a:gd name="T0" fmla="*/ 148 w 149"/>
                <a:gd name="T1" fmla="*/ 0 h 35"/>
                <a:gd name="T2" fmla="*/ 0 w 149"/>
                <a:gd name="T3" fmla="*/ 34 h 35"/>
                <a:gd name="T4" fmla="*/ 0 w 149"/>
                <a:gd name="T5" fmla="*/ 34 h 35"/>
                <a:gd name="T6" fmla="*/ 136 w 149"/>
                <a:gd name="T7" fmla="*/ 0 h 35"/>
                <a:gd name="T8" fmla="*/ 148 w 149"/>
                <a:gd name="T9" fmla="*/ 0 h 35"/>
              </a:gdLst>
              <a:ahLst/>
              <a:cxnLst>
                <a:cxn ang="0">
                  <a:pos x="T0" y="T1"/>
                </a:cxn>
                <a:cxn ang="0">
                  <a:pos x="T2" y="T3"/>
                </a:cxn>
                <a:cxn ang="0">
                  <a:pos x="T4" y="T5"/>
                </a:cxn>
                <a:cxn ang="0">
                  <a:pos x="T6" y="T7"/>
                </a:cxn>
                <a:cxn ang="0">
                  <a:pos x="T8" y="T9"/>
                </a:cxn>
              </a:cxnLst>
              <a:rect l="0" t="0" r="r" b="b"/>
              <a:pathLst>
                <a:path w="149" h="35">
                  <a:moveTo>
                    <a:pt x="148" y="0"/>
                  </a:moveTo>
                  <a:lnTo>
                    <a:pt x="0" y="34"/>
                  </a:lnTo>
                  <a:lnTo>
                    <a:pt x="0" y="34"/>
                  </a:lnTo>
                  <a:lnTo>
                    <a:pt x="136" y="0"/>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7" name="Freeform 5496">
              <a:extLst>
                <a:ext uri="{FF2B5EF4-FFF2-40B4-BE49-F238E27FC236}">
                  <a16:creationId xmlns:a16="http://schemas.microsoft.com/office/drawing/2014/main" id="{C81ED4D3-937E-0725-811B-C4C3A1FEB514}"/>
                </a:ext>
              </a:extLst>
            </p:cNvPr>
            <p:cNvSpPr>
              <a:spLocks noChangeArrowheads="1"/>
            </p:cNvSpPr>
            <p:nvPr/>
          </p:nvSpPr>
          <p:spPr bwMode="auto">
            <a:xfrm>
              <a:off x="19734617" y="7140575"/>
              <a:ext cx="53971" cy="12700"/>
            </a:xfrm>
            <a:custGeom>
              <a:avLst/>
              <a:gdLst>
                <a:gd name="T0" fmla="*/ 148 w 149"/>
                <a:gd name="T1" fmla="*/ 0 h 35"/>
                <a:gd name="T2" fmla="*/ 0 w 149"/>
                <a:gd name="T3" fmla="*/ 34 h 35"/>
                <a:gd name="T4" fmla="*/ 0 w 149"/>
                <a:gd name="T5" fmla="*/ 34 h 35"/>
                <a:gd name="T6" fmla="*/ 136 w 149"/>
                <a:gd name="T7" fmla="*/ 0 h 35"/>
                <a:gd name="T8" fmla="*/ 148 w 149"/>
                <a:gd name="T9" fmla="*/ 0 h 35"/>
              </a:gdLst>
              <a:ahLst/>
              <a:cxnLst>
                <a:cxn ang="0">
                  <a:pos x="T0" y="T1"/>
                </a:cxn>
                <a:cxn ang="0">
                  <a:pos x="T2" y="T3"/>
                </a:cxn>
                <a:cxn ang="0">
                  <a:pos x="T4" y="T5"/>
                </a:cxn>
                <a:cxn ang="0">
                  <a:pos x="T6" y="T7"/>
                </a:cxn>
                <a:cxn ang="0">
                  <a:pos x="T8" y="T9"/>
                </a:cxn>
              </a:cxnLst>
              <a:rect l="0" t="0" r="r" b="b"/>
              <a:pathLst>
                <a:path w="149" h="35">
                  <a:moveTo>
                    <a:pt x="148" y="0"/>
                  </a:moveTo>
                  <a:lnTo>
                    <a:pt x="0" y="34"/>
                  </a:lnTo>
                  <a:lnTo>
                    <a:pt x="0" y="34"/>
                  </a:lnTo>
                  <a:lnTo>
                    <a:pt x="136" y="0"/>
                  </a:lnTo>
                  <a:lnTo>
                    <a:pt x="1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8" name="Freeform 5497">
              <a:extLst>
                <a:ext uri="{FF2B5EF4-FFF2-40B4-BE49-F238E27FC236}">
                  <a16:creationId xmlns:a16="http://schemas.microsoft.com/office/drawing/2014/main" id="{00E60B94-56D8-1C3B-8A2C-DD04550C65EF}"/>
                </a:ext>
              </a:extLst>
            </p:cNvPr>
            <p:cNvSpPr>
              <a:spLocks noChangeArrowheads="1"/>
            </p:cNvSpPr>
            <p:nvPr/>
          </p:nvSpPr>
          <p:spPr bwMode="auto">
            <a:xfrm>
              <a:off x="18545656" y="7124701"/>
              <a:ext cx="1300077" cy="1287463"/>
            </a:xfrm>
            <a:custGeom>
              <a:avLst/>
              <a:gdLst>
                <a:gd name="T0" fmla="*/ 3610 w 3611"/>
                <a:gd name="T1" fmla="*/ 0 h 3575"/>
                <a:gd name="T2" fmla="*/ 3576 w 3611"/>
                <a:gd name="T3" fmla="*/ 0 h 3575"/>
                <a:gd name="T4" fmla="*/ 0 w 3611"/>
                <a:gd name="T5" fmla="*/ 3574 h 3575"/>
                <a:gd name="T6" fmla="*/ 148 w 3611"/>
                <a:gd name="T7" fmla="*/ 3541 h 3575"/>
                <a:gd name="T8" fmla="*/ 3610 w 3611"/>
                <a:gd name="T9" fmla="*/ 79 h 3575"/>
                <a:gd name="T10" fmla="*/ 3610 w 3611"/>
                <a:gd name="T11" fmla="*/ 0 h 3575"/>
              </a:gdLst>
              <a:ahLst/>
              <a:cxnLst>
                <a:cxn ang="0">
                  <a:pos x="T0" y="T1"/>
                </a:cxn>
                <a:cxn ang="0">
                  <a:pos x="T2" y="T3"/>
                </a:cxn>
                <a:cxn ang="0">
                  <a:pos x="T4" y="T5"/>
                </a:cxn>
                <a:cxn ang="0">
                  <a:pos x="T6" y="T7"/>
                </a:cxn>
                <a:cxn ang="0">
                  <a:pos x="T8" y="T9"/>
                </a:cxn>
                <a:cxn ang="0">
                  <a:pos x="T10" y="T11"/>
                </a:cxn>
              </a:cxnLst>
              <a:rect l="0" t="0" r="r" b="b"/>
              <a:pathLst>
                <a:path w="3611" h="3575">
                  <a:moveTo>
                    <a:pt x="3610" y="0"/>
                  </a:moveTo>
                  <a:lnTo>
                    <a:pt x="3576" y="0"/>
                  </a:lnTo>
                  <a:lnTo>
                    <a:pt x="0" y="3574"/>
                  </a:lnTo>
                  <a:lnTo>
                    <a:pt x="148" y="3541"/>
                  </a:lnTo>
                  <a:lnTo>
                    <a:pt x="3610" y="79"/>
                  </a:lnTo>
                  <a:lnTo>
                    <a:pt x="361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9" name="Freeform 5498">
              <a:extLst>
                <a:ext uri="{FF2B5EF4-FFF2-40B4-BE49-F238E27FC236}">
                  <a16:creationId xmlns:a16="http://schemas.microsoft.com/office/drawing/2014/main" id="{FFA6388B-9D35-E199-B4A9-7AB5366ACADA}"/>
                </a:ext>
              </a:extLst>
            </p:cNvPr>
            <p:cNvSpPr>
              <a:spLocks noChangeArrowheads="1"/>
            </p:cNvSpPr>
            <p:nvPr/>
          </p:nvSpPr>
          <p:spPr bwMode="auto">
            <a:xfrm>
              <a:off x="18545656" y="7124701"/>
              <a:ext cx="1300077" cy="1287463"/>
            </a:xfrm>
            <a:custGeom>
              <a:avLst/>
              <a:gdLst>
                <a:gd name="T0" fmla="*/ 3610 w 3611"/>
                <a:gd name="T1" fmla="*/ 0 h 3575"/>
                <a:gd name="T2" fmla="*/ 3576 w 3611"/>
                <a:gd name="T3" fmla="*/ 0 h 3575"/>
                <a:gd name="T4" fmla="*/ 0 w 3611"/>
                <a:gd name="T5" fmla="*/ 3574 h 3575"/>
                <a:gd name="T6" fmla="*/ 148 w 3611"/>
                <a:gd name="T7" fmla="*/ 3541 h 3575"/>
                <a:gd name="T8" fmla="*/ 3610 w 3611"/>
                <a:gd name="T9" fmla="*/ 79 h 3575"/>
                <a:gd name="T10" fmla="*/ 3610 w 3611"/>
                <a:gd name="T11" fmla="*/ 0 h 3575"/>
              </a:gdLst>
              <a:ahLst/>
              <a:cxnLst>
                <a:cxn ang="0">
                  <a:pos x="T0" y="T1"/>
                </a:cxn>
                <a:cxn ang="0">
                  <a:pos x="T2" y="T3"/>
                </a:cxn>
                <a:cxn ang="0">
                  <a:pos x="T4" y="T5"/>
                </a:cxn>
                <a:cxn ang="0">
                  <a:pos x="T6" y="T7"/>
                </a:cxn>
                <a:cxn ang="0">
                  <a:pos x="T8" y="T9"/>
                </a:cxn>
                <a:cxn ang="0">
                  <a:pos x="T10" y="T11"/>
                </a:cxn>
              </a:cxnLst>
              <a:rect l="0" t="0" r="r" b="b"/>
              <a:pathLst>
                <a:path w="3611" h="3575">
                  <a:moveTo>
                    <a:pt x="3610" y="0"/>
                  </a:moveTo>
                  <a:lnTo>
                    <a:pt x="3576" y="0"/>
                  </a:lnTo>
                  <a:lnTo>
                    <a:pt x="0" y="3574"/>
                  </a:lnTo>
                  <a:lnTo>
                    <a:pt x="148" y="3541"/>
                  </a:lnTo>
                  <a:lnTo>
                    <a:pt x="3610" y="79"/>
                  </a:lnTo>
                  <a:lnTo>
                    <a:pt x="361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0" name="Freeform 5499">
              <a:extLst>
                <a:ext uri="{FF2B5EF4-FFF2-40B4-BE49-F238E27FC236}">
                  <a16:creationId xmlns:a16="http://schemas.microsoft.com/office/drawing/2014/main" id="{43E165D5-AF99-B0CE-5536-2FC56C50224A}"/>
                </a:ext>
              </a:extLst>
            </p:cNvPr>
            <p:cNvSpPr>
              <a:spLocks noChangeArrowheads="1"/>
            </p:cNvSpPr>
            <p:nvPr/>
          </p:nvSpPr>
          <p:spPr bwMode="auto">
            <a:xfrm>
              <a:off x="19833034" y="7124700"/>
              <a:ext cx="12699" cy="1588"/>
            </a:xfrm>
            <a:custGeom>
              <a:avLst/>
              <a:gdLst>
                <a:gd name="T0" fmla="*/ 34 w 35"/>
                <a:gd name="T1" fmla="*/ 0 h 1"/>
                <a:gd name="T2" fmla="*/ 0 w 35"/>
                <a:gd name="T3" fmla="*/ 0 h 1"/>
                <a:gd name="T4" fmla="*/ 0 w 35"/>
                <a:gd name="T5" fmla="*/ 0 h 1"/>
                <a:gd name="T6" fmla="*/ 34 w 35"/>
                <a:gd name="T7" fmla="*/ 0 h 1"/>
              </a:gdLst>
              <a:ahLst/>
              <a:cxnLst>
                <a:cxn ang="0">
                  <a:pos x="T0" y="T1"/>
                </a:cxn>
                <a:cxn ang="0">
                  <a:pos x="T2" y="T3"/>
                </a:cxn>
                <a:cxn ang="0">
                  <a:pos x="T4" y="T5"/>
                </a:cxn>
                <a:cxn ang="0">
                  <a:pos x="T6" y="T7"/>
                </a:cxn>
              </a:cxnLst>
              <a:rect l="0" t="0" r="r" b="b"/>
              <a:pathLst>
                <a:path w="35" h="1">
                  <a:moveTo>
                    <a:pt x="34" y="0"/>
                  </a:moveTo>
                  <a:lnTo>
                    <a:pt x="0" y="0"/>
                  </a:lnTo>
                  <a:lnTo>
                    <a:pt x="0" y="0"/>
                  </a:lnTo>
                  <a:lnTo>
                    <a:pt x="3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1" name="Freeform 5500">
              <a:extLst>
                <a:ext uri="{FF2B5EF4-FFF2-40B4-BE49-F238E27FC236}">
                  <a16:creationId xmlns:a16="http://schemas.microsoft.com/office/drawing/2014/main" id="{A198E0FD-548D-5C17-BBF8-A5EFD629FEC1}"/>
                </a:ext>
              </a:extLst>
            </p:cNvPr>
            <p:cNvSpPr>
              <a:spLocks noChangeArrowheads="1"/>
            </p:cNvSpPr>
            <p:nvPr/>
          </p:nvSpPr>
          <p:spPr bwMode="auto">
            <a:xfrm>
              <a:off x="19833034" y="7124700"/>
              <a:ext cx="12699" cy="1588"/>
            </a:xfrm>
            <a:custGeom>
              <a:avLst/>
              <a:gdLst>
                <a:gd name="T0" fmla="*/ 34 w 35"/>
                <a:gd name="T1" fmla="*/ 0 h 1"/>
                <a:gd name="T2" fmla="*/ 0 w 35"/>
                <a:gd name="T3" fmla="*/ 0 h 1"/>
                <a:gd name="T4" fmla="*/ 0 w 35"/>
                <a:gd name="T5" fmla="*/ 0 h 1"/>
                <a:gd name="T6" fmla="*/ 34 w 35"/>
                <a:gd name="T7" fmla="*/ 0 h 1"/>
              </a:gdLst>
              <a:ahLst/>
              <a:cxnLst>
                <a:cxn ang="0">
                  <a:pos x="T0" y="T1"/>
                </a:cxn>
                <a:cxn ang="0">
                  <a:pos x="T2" y="T3"/>
                </a:cxn>
                <a:cxn ang="0">
                  <a:pos x="T4" y="T5"/>
                </a:cxn>
                <a:cxn ang="0">
                  <a:pos x="T6" y="T7"/>
                </a:cxn>
              </a:cxnLst>
              <a:rect l="0" t="0" r="r" b="b"/>
              <a:pathLst>
                <a:path w="35" h="1">
                  <a:moveTo>
                    <a:pt x="34" y="0"/>
                  </a:moveTo>
                  <a:lnTo>
                    <a:pt x="0" y="0"/>
                  </a:lnTo>
                  <a:lnTo>
                    <a:pt x="0" y="0"/>
                  </a:lnTo>
                  <a:lnTo>
                    <a:pt x="34"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2" name="Freeform 5501">
              <a:extLst>
                <a:ext uri="{FF2B5EF4-FFF2-40B4-BE49-F238E27FC236}">
                  <a16:creationId xmlns:a16="http://schemas.microsoft.com/office/drawing/2014/main" id="{F6B18CCC-4479-C421-4A21-86C0B055B59F}"/>
                </a:ext>
              </a:extLst>
            </p:cNvPr>
            <p:cNvSpPr>
              <a:spLocks noChangeArrowheads="1"/>
            </p:cNvSpPr>
            <p:nvPr/>
          </p:nvSpPr>
          <p:spPr bwMode="auto">
            <a:xfrm>
              <a:off x="18642487" y="7186614"/>
              <a:ext cx="1201660" cy="1196975"/>
            </a:xfrm>
            <a:custGeom>
              <a:avLst/>
              <a:gdLst>
                <a:gd name="T0" fmla="*/ 3338 w 3339"/>
                <a:gd name="T1" fmla="*/ 0 h 3326"/>
                <a:gd name="T2" fmla="*/ 0 w 3339"/>
                <a:gd name="T3" fmla="*/ 3325 h 3326"/>
                <a:gd name="T4" fmla="*/ 148 w 3339"/>
                <a:gd name="T5" fmla="*/ 3291 h 3326"/>
                <a:gd name="T6" fmla="*/ 3338 w 3339"/>
                <a:gd name="T7" fmla="*/ 102 h 3326"/>
                <a:gd name="T8" fmla="*/ 3338 w 3339"/>
                <a:gd name="T9" fmla="*/ 0 h 3326"/>
              </a:gdLst>
              <a:ahLst/>
              <a:cxnLst>
                <a:cxn ang="0">
                  <a:pos x="T0" y="T1"/>
                </a:cxn>
                <a:cxn ang="0">
                  <a:pos x="T2" y="T3"/>
                </a:cxn>
                <a:cxn ang="0">
                  <a:pos x="T4" y="T5"/>
                </a:cxn>
                <a:cxn ang="0">
                  <a:pos x="T6" y="T7"/>
                </a:cxn>
                <a:cxn ang="0">
                  <a:pos x="T8" y="T9"/>
                </a:cxn>
              </a:cxnLst>
              <a:rect l="0" t="0" r="r" b="b"/>
              <a:pathLst>
                <a:path w="3339" h="3326">
                  <a:moveTo>
                    <a:pt x="3338" y="0"/>
                  </a:moveTo>
                  <a:lnTo>
                    <a:pt x="0" y="3325"/>
                  </a:lnTo>
                  <a:lnTo>
                    <a:pt x="148" y="3291"/>
                  </a:lnTo>
                  <a:lnTo>
                    <a:pt x="3338" y="102"/>
                  </a:lnTo>
                  <a:lnTo>
                    <a:pt x="333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3" name="Freeform 5502">
              <a:extLst>
                <a:ext uri="{FF2B5EF4-FFF2-40B4-BE49-F238E27FC236}">
                  <a16:creationId xmlns:a16="http://schemas.microsoft.com/office/drawing/2014/main" id="{BF5EA44C-F5BD-8711-95E5-00C6DD77F2E3}"/>
                </a:ext>
              </a:extLst>
            </p:cNvPr>
            <p:cNvSpPr>
              <a:spLocks noChangeArrowheads="1"/>
            </p:cNvSpPr>
            <p:nvPr/>
          </p:nvSpPr>
          <p:spPr bwMode="auto">
            <a:xfrm>
              <a:off x="18642487" y="7186614"/>
              <a:ext cx="1201660" cy="1196975"/>
            </a:xfrm>
            <a:custGeom>
              <a:avLst/>
              <a:gdLst>
                <a:gd name="T0" fmla="*/ 3338 w 3339"/>
                <a:gd name="T1" fmla="*/ 0 h 3326"/>
                <a:gd name="T2" fmla="*/ 0 w 3339"/>
                <a:gd name="T3" fmla="*/ 3325 h 3326"/>
                <a:gd name="T4" fmla="*/ 148 w 3339"/>
                <a:gd name="T5" fmla="*/ 3291 h 3326"/>
                <a:gd name="T6" fmla="*/ 3338 w 3339"/>
                <a:gd name="T7" fmla="*/ 102 h 3326"/>
                <a:gd name="T8" fmla="*/ 3338 w 3339"/>
                <a:gd name="T9" fmla="*/ 0 h 3326"/>
              </a:gdLst>
              <a:ahLst/>
              <a:cxnLst>
                <a:cxn ang="0">
                  <a:pos x="T0" y="T1"/>
                </a:cxn>
                <a:cxn ang="0">
                  <a:pos x="T2" y="T3"/>
                </a:cxn>
                <a:cxn ang="0">
                  <a:pos x="T4" y="T5"/>
                </a:cxn>
                <a:cxn ang="0">
                  <a:pos x="T6" y="T7"/>
                </a:cxn>
                <a:cxn ang="0">
                  <a:pos x="T8" y="T9"/>
                </a:cxn>
              </a:cxnLst>
              <a:rect l="0" t="0" r="r" b="b"/>
              <a:pathLst>
                <a:path w="3339" h="3326">
                  <a:moveTo>
                    <a:pt x="3338" y="0"/>
                  </a:moveTo>
                  <a:lnTo>
                    <a:pt x="0" y="3325"/>
                  </a:lnTo>
                  <a:lnTo>
                    <a:pt x="148" y="3291"/>
                  </a:lnTo>
                  <a:lnTo>
                    <a:pt x="3338" y="102"/>
                  </a:lnTo>
                  <a:lnTo>
                    <a:pt x="333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4" name="Freeform 5503">
              <a:extLst>
                <a:ext uri="{FF2B5EF4-FFF2-40B4-BE49-F238E27FC236}">
                  <a16:creationId xmlns:a16="http://schemas.microsoft.com/office/drawing/2014/main" id="{EB36F1F1-1C22-5C7C-B2AC-B6721F89B801}"/>
                </a:ext>
              </a:extLst>
            </p:cNvPr>
            <p:cNvSpPr>
              <a:spLocks noChangeArrowheads="1"/>
            </p:cNvSpPr>
            <p:nvPr/>
          </p:nvSpPr>
          <p:spPr bwMode="auto">
            <a:xfrm>
              <a:off x="18740906" y="7256463"/>
              <a:ext cx="1103241" cy="1103312"/>
            </a:xfrm>
            <a:custGeom>
              <a:avLst/>
              <a:gdLst>
                <a:gd name="T0" fmla="*/ 3065 w 3066"/>
                <a:gd name="T1" fmla="*/ 0 h 3065"/>
                <a:gd name="T2" fmla="*/ 0 w 3066"/>
                <a:gd name="T3" fmla="*/ 3064 h 3065"/>
                <a:gd name="T4" fmla="*/ 136 w 3066"/>
                <a:gd name="T5" fmla="*/ 3019 h 3065"/>
                <a:gd name="T6" fmla="*/ 3065 w 3066"/>
                <a:gd name="T7" fmla="*/ 102 h 3065"/>
                <a:gd name="T8" fmla="*/ 3065 w 3066"/>
                <a:gd name="T9" fmla="*/ 0 h 3065"/>
              </a:gdLst>
              <a:ahLst/>
              <a:cxnLst>
                <a:cxn ang="0">
                  <a:pos x="T0" y="T1"/>
                </a:cxn>
                <a:cxn ang="0">
                  <a:pos x="T2" y="T3"/>
                </a:cxn>
                <a:cxn ang="0">
                  <a:pos x="T4" y="T5"/>
                </a:cxn>
                <a:cxn ang="0">
                  <a:pos x="T6" y="T7"/>
                </a:cxn>
                <a:cxn ang="0">
                  <a:pos x="T8" y="T9"/>
                </a:cxn>
              </a:cxnLst>
              <a:rect l="0" t="0" r="r" b="b"/>
              <a:pathLst>
                <a:path w="3066" h="3065">
                  <a:moveTo>
                    <a:pt x="3065" y="0"/>
                  </a:moveTo>
                  <a:lnTo>
                    <a:pt x="0" y="3064"/>
                  </a:lnTo>
                  <a:lnTo>
                    <a:pt x="136" y="3019"/>
                  </a:lnTo>
                  <a:lnTo>
                    <a:pt x="3065" y="102"/>
                  </a:lnTo>
                  <a:lnTo>
                    <a:pt x="306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5" name="Freeform 5504">
              <a:extLst>
                <a:ext uri="{FF2B5EF4-FFF2-40B4-BE49-F238E27FC236}">
                  <a16:creationId xmlns:a16="http://schemas.microsoft.com/office/drawing/2014/main" id="{AED21313-9FED-A299-0D89-393C76C3BE1F}"/>
                </a:ext>
              </a:extLst>
            </p:cNvPr>
            <p:cNvSpPr>
              <a:spLocks noChangeArrowheads="1"/>
            </p:cNvSpPr>
            <p:nvPr/>
          </p:nvSpPr>
          <p:spPr bwMode="auto">
            <a:xfrm>
              <a:off x="18740906" y="7256463"/>
              <a:ext cx="1103241" cy="1103312"/>
            </a:xfrm>
            <a:custGeom>
              <a:avLst/>
              <a:gdLst>
                <a:gd name="T0" fmla="*/ 3065 w 3066"/>
                <a:gd name="T1" fmla="*/ 0 h 3065"/>
                <a:gd name="T2" fmla="*/ 0 w 3066"/>
                <a:gd name="T3" fmla="*/ 3064 h 3065"/>
                <a:gd name="T4" fmla="*/ 136 w 3066"/>
                <a:gd name="T5" fmla="*/ 3019 h 3065"/>
                <a:gd name="T6" fmla="*/ 3065 w 3066"/>
                <a:gd name="T7" fmla="*/ 102 h 3065"/>
                <a:gd name="T8" fmla="*/ 3065 w 3066"/>
                <a:gd name="T9" fmla="*/ 0 h 3065"/>
              </a:gdLst>
              <a:ahLst/>
              <a:cxnLst>
                <a:cxn ang="0">
                  <a:pos x="T0" y="T1"/>
                </a:cxn>
                <a:cxn ang="0">
                  <a:pos x="T2" y="T3"/>
                </a:cxn>
                <a:cxn ang="0">
                  <a:pos x="T4" y="T5"/>
                </a:cxn>
                <a:cxn ang="0">
                  <a:pos x="T6" y="T7"/>
                </a:cxn>
                <a:cxn ang="0">
                  <a:pos x="T8" y="T9"/>
                </a:cxn>
              </a:cxnLst>
              <a:rect l="0" t="0" r="r" b="b"/>
              <a:pathLst>
                <a:path w="3066" h="3065">
                  <a:moveTo>
                    <a:pt x="3065" y="0"/>
                  </a:moveTo>
                  <a:lnTo>
                    <a:pt x="0" y="3064"/>
                  </a:lnTo>
                  <a:lnTo>
                    <a:pt x="136" y="3019"/>
                  </a:lnTo>
                  <a:lnTo>
                    <a:pt x="3065" y="102"/>
                  </a:lnTo>
                  <a:lnTo>
                    <a:pt x="306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6" name="Freeform 5505">
              <a:extLst>
                <a:ext uri="{FF2B5EF4-FFF2-40B4-BE49-F238E27FC236}">
                  <a16:creationId xmlns:a16="http://schemas.microsoft.com/office/drawing/2014/main" id="{8261FA7B-8CDA-65B1-159D-83BD27AF5FD6}"/>
                </a:ext>
              </a:extLst>
            </p:cNvPr>
            <p:cNvSpPr>
              <a:spLocks noChangeArrowheads="1"/>
            </p:cNvSpPr>
            <p:nvPr/>
          </p:nvSpPr>
          <p:spPr bwMode="auto">
            <a:xfrm>
              <a:off x="18839325" y="7324725"/>
              <a:ext cx="1006409" cy="1004888"/>
            </a:xfrm>
            <a:custGeom>
              <a:avLst/>
              <a:gdLst>
                <a:gd name="T0" fmla="*/ 2793 w 2794"/>
                <a:gd name="T1" fmla="*/ 0 h 2793"/>
                <a:gd name="T2" fmla="*/ 0 w 2794"/>
                <a:gd name="T3" fmla="*/ 2792 h 2793"/>
                <a:gd name="T4" fmla="*/ 136 w 2794"/>
                <a:gd name="T5" fmla="*/ 2746 h 2793"/>
                <a:gd name="T6" fmla="*/ 2793 w 2794"/>
                <a:gd name="T7" fmla="*/ 102 h 2793"/>
                <a:gd name="T8" fmla="*/ 2793 w 2794"/>
                <a:gd name="T9" fmla="*/ 0 h 2793"/>
              </a:gdLst>
              <a:ahLst/>
              <a:cxnLst>
                <a:cxn ang="0">
                  <a:pos x="T0" y="T1"/>
                </a:cxn>
                <a:cxn ang="0">
                  <a:pos x="T2" y="T3"/>
                </a:cxn>
                <a:cxn ang="0">
                  <a:pos x="T4" y="T5"/>
                </a:cxn>
                <a:cxn ang="0">
                  <a:pos x="T6" y="T7"/>
                </a:cxn>
                <a:cxn ang="0">
                  <a:pos x="T8" y="T9"/>
                </a:cxn>
              </a:cxnLst>
              <a:rect l="0" t="0" r="r" b="b"/>
              <a:pathLst>
                <a:path w="2794" h="2793">
                  <a:moveTo>
                    <a:pt x="2793" y="0"/>
                  </a:moveTo>
                  <a:lnTo>
                    <a:pt x="0" y="2792"/>
                  </a:lnTo>
                  <a:lnTo>
                    <a:pt x="136" y="2746"/>
                  </a:lnTo>
                  <a:lnTo>
                    <a:pt x="2793" y="102"/>
                  </a:lnTo>
                  <a:lnTo>
                    <a:pt x="27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7" name="Freeform 5506">
              <a:extLst>
                <a:ext uri="{FF2B5EF4-FFF2-40B4-BE49-F238E27FC236}">
                  <a16:creationId xmlns:a16="http://schemas.microsoft.com/office/drawing/2014/main" id="{913B47F1-2749-5C9E-9B0A-65F359B8C807}"/>
                </a:ext>
              </a:extLst>
            </p:cNvPr>
            <p:cNvSpPr>
              <a:spLocks noChangeArrowheads="1"/>
            </p:cNvSpPr>
            <p:nvPr/>
          </p:nvSpPr>
          <p:spPr bwMode="auto">
            <a:xfrm>
              <a:off x="18839325" y="7324725"/>
              <a:ext cx="1006409" cy="1004888"/>
            </a:xfrm>
            <a:custGeom>
              <a:avLst/>
              <a:gdLst>
                <a:gd name="T0" fmla="*/ 2793 w 2794"/>
                <a:gd name="T1" fmla="*/ 0 h 2793"/>
                <a:gd name="T2" fmla="*/ 0 w 2794"/>
                <a:gd name="T3" fmla="*/ 2792 h 2793"/>
                <a:gd name="T4" fmla="*/ 136 w 2794"/>
                <a:gd name="T5" fmla="*/ 2746 h 2793"/>
                <a:gd name="T6" fmla="*/ 2793 w 2794"/>
                <a:gd name="T7" fmla="*/ 102 h 2793"/>
                <a:gd name="T8" fmla="*/ 2793 w 2794"/>
                <a:gd name="T9" fmla="*/ 0 h 2793"/>
              </a:gdLst>
              <a:ahLst/>
              <a:cxnLst>
                <a:cxn ang="0">
                  <a:pos x="T0" y="T1"/>
                </a:cxn>
                <a:cxn ang="0">
                  <a:pos x="T2" y="T3"/>
                </a:cxn>
                <a:cxn ang="0">
                  <a:pos x="T4" y="T5"/>
                </a:cxn>
                <a:cxn ang="0">
                  <a:pos x="T6" y="T7"/>
                </a:cxn>
                <a:cxn ang="0">
                  <a:pos x="T8" y="T9"/>
                </a:cxn>
              </a:cxnLst>
              <a:rect l="0" t="0" r="r" b="b"/>
              <a:pathLst>
                <a:path w="2794" h="2793">
                  <a:moveTo>
                    <a:pt x="2793" y="0"/>
                  </a:moveTo>
                  <a:lnTo>
                    <a:pt x="0" y="2792"/>
                  </a:lnTo>
                  <a:lnTo>
                    <a:pt x="136" y="2746"/>
                  </a:lnTo>
                  <a:lnTo>
                    <a:pt x="2793" y="102"/>
                  </a:lnTo>
                  <a:lnTo>
                    <a:pt x="27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8" name="Freeform 5507">
              <a:extLst>
                <a:ext uri="{FF2B5EF4-FFF2-40B4-BE49-F238E27FC236}">
                  <a16:creationId xmlns:a16="http://schemas.microsoft.com/office/drawing/2014/main" id="{A9002E7D-F7AE-1ACF-B823-BE1DBD60E108}"/>
                </a:ext>
              </a:extLst>
            </p:cNvPr>
            <p:cNvSpPr>
              <a:spLocks noChangeArrowheads="1"/>
            </p:cNvSpPr>
            <p:nvPr/>
          </p:nvSpPr>
          <p:spPr bwMode="auto">
            <a:xfrm>
              <a:off x="18937743" y="7394575"/>
              <a:ext cx="907991" cy="908050"/>
            </a:xfrm>
            <a:custGeom>
              <a:avLst/>
              <a:gdLst>
                <a:gd name="T0" fmla="*/ 2521 w 2522"/>
                <a:gd name="T1" fmla="*/ 0 h 2521"/>
                <a:gd name="T2" fmla="*/ 0 w 2522"/>
                <a:gd name="T3" fmla="*/ 2520 h 2521"/>
                <a:gd name="T4" fmla="*/ 137 w 2522"/>
                <a:gd name="T5" fmla="*/ 2475 h 2521"/>
                <a:gd name="T6" fmla="*/ 2521 w 2522"/>
                <a:gd name="T7" fmla="*/ 102 h 2521"/>
                <a:gd name="T8" fmla="*/ 2521 w 2522"/>
                <a:gd name="T9" fmla="*/ 0 h 2521"/>
              </a:gdLst>
              <a:ahLst/>
              <a:cxnLst>
                <a:cxn ang="0">
                  <a:pos x="T0" y="T1"/>
                </a:cxn>
                <a:cxn ang="0">
                  <a:pos x="T2" y="T3"/>
                </a:cxn>
                <a:cxn ang="0">
                  <a:pos x="T4" y="T5"/>
                </a:cxn>
                <a:cxn ang="0">
                  <a:pos x="T6" y="T7"/>
                </a:cxn>
                <a:cxn ang="0">
                  <a:pos x="T8" y="T9"/>
                </a:cxn>
              </a:cxnLst>
              <a:rect l="0" t="0" r="r" b="b"/>
              <a:pathLst>
                <a:path w="2522" h="2521">
                  <a:moveTo>
                    <a:pt x="2521" y="0"/>
                  </a:moveTo>
                  <a:lnTo>
                    <a:pt x="0" y="2520"/>
                  </a:lnTo>
                  <a:lnTo>
                    <a:pt x="137" y="2475"/>
                  </a:lnTo>
                  <a:lnTo>
                    <a:pt x="2521" y="102"/>
                  </a:lnTo>
                  <a:lnTo>
                    <a:pt x="2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89" name="Freeform 5508">
              <a:extLst>
                <a:ext uri="{FF2B5EF4-FFF2-40B4-BE49-F238E27FC236}">
                  <a16:creationId xmlns:a16="http://schemas.microsoft.com/office/drawing/2014/main" id="{E346CE44-D4FB-72FD-E0BE-2C7902935D18}"/>
                </a:ext>
              </a:extLst>
            </p:cNvPr>
            <p:cNvSpPr>
              <a:spLocks noChangeArrowheads="1"/>
            </p:cNvSpPr>
            <p:nvPr/>
          </p:nvSpPr>
          <p:spPr bwMode="auto">
            <a:xfrm>
              <a:off x="18937743" y="7394575"/>
              <a:ext cx="907991" cy="908050"/>
            </a:xfrm>
            <a:custGeom>
              <a:avLst/>
              <a:gdLst>
                <a:gd name="T0" fmla="*/ 2521 w 2522"/>
                <a:gd name="T1" fmla="*/ 0 h 2521"/>
                <a:gd name="T2" fmla="*/ 0 w 2522"/>
                <a:gd name="T3" fmla="*/ 2520 h 2521"/>
                <a:gd name="T4" fmla="*/ 137 w 2522"/>
                <a:gd name="T5" fmla="*/ 2475 h 2521"/>
                <a:gd name="T6" fmla="*/ 2521 w 2522"/>
                <a:gd name="T7" fmla="*/ 102 h 2521"/>
                <a:gd name="T8" fmla="*/ 2521 w 2522"/>
                <a:gd name="T9" fmla="*/ 0 h 2521"/>
              </a:gdLst>
              <a:ahLst/>
              <a:cxnLst>
                <a:cxn ang="0">
                  <a:pos x="T0" y="T1"/>
                </a:cxn>
                <a:cxn ang="0">
                  <a:pos x="T2" y="T3"/>
                </a:cxn>
                <a:cxn ang="0">
                  <a:pos x="T4" y="T5"/>
                </a:cxn>
                <a:cxn ang="0">
                  <a:pos x="T6" y="T7"/>
                </a:cxn>
                <a:cxn ang="0">
                  <a:pos x="T8" y="T9"/>
                </a:cxn>
              </a:cxnLst>
              <a:rect l="0" t="0" r="r" b="b"/>
              <a:pathLst>
                <a:path w="2522" h="2521">
                  <a:moveTo>
                    <a:pt x="2521" y="0"/>
                  </a:moveTo>
                  <a:lnTo>
                    <a:pt x="0" y="2520"/>
                  </a:lnTo>
                  <a:lnTo>
                    <a:pt x="137" y="2475"/>
                  </a:lnTo>
                  <a:lnTo>
                    <a:pt x="2521" y="102"/>
                  </a:lnTo>
                  <a:lnTo>
                    <a:pt x="252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0" name="Freeform 5509">
              <a:extLst>
                <a:ext uri="{FF2B5EF4-FFF2-40B4-BE49-F238E27FC236}">
                  <a16:creationId xmlns:a16="http://schemas.microsoft.com/office/drawing/2014/main" id="{CC30D03C-41C4-E836-A67B-2F52036E743B}"/>
                </a:ext>
              </a:extLst>
            </p:cNvPr>
            <p:cNvSpPr>
              <a:spLocks noChangeArrowheads="1"/>
            </p:cNvSpPr>
            <p:nvPr/>
          </p:nvSpPr>
          <p:spPr bwMode="auto">
            <a:xfrm>
              <a:off x="19034575" y="7467600"/>
              <a:ext cx="809572" cy="806450"/>
            </a:xfrm>
            <a:custGeom>
              <a:avLst/>
              <a:gdLst>
                <a:gd name="T0" fmla="*/ 2248 w 2249"/>
                <a:gd name="T1" fmla="*/ 0 h 2238"/>
                <a:gd name="T2" fmla="*/ 0 w 2249"/>
                <a:gd name="T3" fmla="*/ 2237 h 2238"/>
                <a:gd name="T4" fmla="*/ 136 w 2249"/>
                <a:gd name="T5" fmla="*/ 2202 h 2238"/>
                <a:gd name="T6" fmla="*/ 2248 w 2249"/>
                <a:gd name="T7" fmla="*/ 91 h 2238"/>
                <a:gd name="T8" fmla="*/ 2248 w 2249"/>
                <a:gd name="T9" fmla="*/ 0 h 2238"/>
              </a:gdLst>
              <a:ahLst/>
              <a:cxnLst>
                <a:cxn ang="0">
                  <a:pos x="T0" y="T1"/>
                </a:cxn>
                <a:cxn ang="0">
                  <a:pos x="T2" y="T3"/>
                </a:cxn>
                <a:cxn ang="0">
                  <a:pos x="T4" y="T5"/>
                </a:cxn>
                <a:cxn ang="0">
                  <a:pos x="T6" y="T7"/>
                </a:cxn>
                <a:cxn ang="0">
                  <a:pos x="T8" y="T9"/>
                </a:cxn>
              </a:cxnLst>
              <a:rect l="0" t="0" r="r" b="b"/>
              <a:pathLst>
                <a:path w="2249" h="2238">
                  <a:moveTo>
                    <a:pt x="2248" y="0"/>
                  </a:moveTo>
                  <a:lnTo>
                    <a:pt x="0" y="2237"/>
                  </a:lnTo>
                  <a:lnTo>
                    <a:pt x="136" y="2202"/>
                  </a:lnTo>
                  <a:lnTo>
                    <a:pt x="2248" y="91"/>
                  </a:lnTo>
                  <a:lnTo>
                    <a:pt x="22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1" name="Freeform 5510">
              <a:extLst>
                <a:ext uri="{FF2B5EF4-FFF2-40B4-BE49-F238E27FC236}">
                  <a16:creationId xmlns:a16="http://schemas.microsoft.com/office/drawing/2014/main" id="{B29E4109-7E84-039D-F1A9-2B7D2961488C}"/>
                </a:ext>
              </a:extLst>
            </p:cNvPr>
            <p:cNvSpPr>
              <a:spLocks noChangeArrowheads="1"/>
            </p:cNvSpPr>
            <p:nvPr/>
          </p:nvSpPr>
          <p:spPr bwMode="auto">
            <a:xfrm>
              <a:off x="19034575" y="7467600"/>
              <a:ext cx="809572" cy="806450"/>
            </a:xfrm>
            <a:custGeom>
              <a:avLst/>
              <a:gdLst>
                <a:gd name="T0" fmla="*/ 2248 w 2249"/>
                <a:gd name="T1" fmla="*/ 0 h 2238"/>
                <a:gd name="T2" fmla="*/ 0 w 2249"/>
                <a:gd name="T3" fmla="*/ 2237 h 2238"/>
                <a:gd name="T4" fmla="*/ 136 w 2249"/>
                <a:gd name="T5" fmla="*/ 2202 h 2238"/>
                <a:gd name="T6" fmla="*/ 2248 w 2249"/>
                <a:gd name="T7" fmla="*/ 91 h 2238"/>
                <a:gd name="T8" fmla="*/ 2248 w 2249"/>
                <a:gd name="T9" fmla="*/ 0 h 2238"/>
              </a:gdLst>
              <a:ahLst/>
              <a:cxnLst>
                <a:cxn ang="0">
                  <a:pos x="T0" y="T1"/>
                </a:cxn>
                <a:cxn ang="0">
                  <a:pos x="T2" y="T3"/>
                </a:cxn>
                <a:cxn ang="0">
                  <a:pos x="T4" y="T5"/>
                </a:cxn>
                <a:cxn ang="0">
                  <a:pos x="T6" y="T7"/>
                </a:cxn>
                <a:cxn ang="0">
                  <a:pos x="T8" y="T9"/>
                </a:cxn>
              </a:cxnLst>
              <a:rect l="0" t="0" r="r" b="b"/>
              <a:pathLst>
                <a:path w="2249" h="2238">
                  <a:moveTo>
                    <a:pt x="2248" y="0"/>
                  </a:moveTo>
                  <a:lnTo>
                    <a:pt x="0" y="2237"/>
                  </a:lnTo>
                  <a:lnTo>
                    <a:pt x="136" y="2202"/>
                  </a:lnTo>
                  <a:lnTo>
                    <a:pt x="2248" y="91"/>
                  </a:lnTo>
                  <a:lnTo>
                    <a:pt x="22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2" name="Freeform 5511">
              <a:extLst>
                <a:ext uri="{FF2B5EF4-FFF2-40B4-BE49-F238E27FC236}">
                  <a16:creationId xmlns:a16="http://schemas.microsoft.com/office/drawing/2014/main" id="{9CFE35AD-1E82-C0D9-E6BD-8B208DD0A6AB}"/>
                </a:ext>
              </a:extLst>
            </p:cNvPr>
            <p:cNvSpPr>
              <a:spLocks noChangeArrowheads="1"/>
            </p:cNvSpPr>
            <p:nvPr/>
          </p:nvSpPr>
          <p:spPr bwMode="auto">
            <a:xfrm>
              <a:off x="19132993" y="7537451"/>
              <a:ext cx="711154" cy="708025"/>
            </a:xfrm>
            <a:custGeom>
              <a:avLst/>
              <a:gdLst>
                <a:gd name="T0" fmla="*/ 1976 w 1977"/>
                <a:gd name="T1" fmla="*/ 0 h 1965"/>
                <a:gd name="T2" fmla="*/ 0 w 1977"/>
                <a:gd name="T3" fmla="*/ 1964 h 1965"/>
                <a:gd name="T4" fmla="*/ 137 w 1977"/>
                <a:gd name="T5" fmla="*/ 1930 h 1965"/>
                <a:gd name="T6" fmla="*/ 1976 w 1977"/>
                <a:gd name="T7" fmla="*/ 91 h 1965"/>
                <a:gd name="T8" fmla="*/ 1976 w 1977"/>
                <a:gd name="T9" fmla="*/ 0 h 1965"/>
              </a:gdLst>
              <a:ahLst/>
              <a:cxnLst>
                <a:cxn ang="0">
                  <a:pos x="T0" y="T1"/>
                </a:cxn>
                <a:cxn ang="0">
                  <a:pos x="T2" y="T3"/>
                </a:cxn>
                <a:cxn ang="0">
                  <a:pos x="T4" y="T5"/>
                </a:cxn>
                <a:cxn ang="0">
                  <a:pos x="T6" y="T7"/>
                </a:cxn>
                <a:cxn ang="0">
                  <a:pos x="T8" y="T9"/>
                </a:cxn>
              </a:cxnLst>
              <a:rect l="0" t="0" r="r" b="b"/>
              <a:pathLst>
                <a:path w="1977" h="1965">
                  <a:moveTo>
                    <a:pt x="1976" y="0"/>
                  </a:moveTo>
                  <a:lnTo>
                    <a:pt x="0" y="1964"/>
                  </a:lnTo>
                  <a:lnTo>
                    <a:pt x="137" y="1930"/>
                  </a:lnTo>
                  <a:lnTo>
                    <a:pt x="1976" y="91"/>
                  </a:lnTo>
                  <a:lnTo>
                    <a:pt x="197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3" name="Freeform 5512">
              <a:extLst>
                <a:ext uri="{FF2B5EF4-FFF2-40B4-BE49-F238E27FC236}">
                  <a16:creationId xmlns:a16="http://schemas.microsoft.com/office/drawing/2014/main" id="{6754DE18-4439-7048-3F22-19344685596E}"/>
                </a:ext>
              </a:extLst>
            </p:cNvPr>
            <p:cNvSpPr>
              <a:spLocks noChangeArrowheads="1"/>
            </p:cNvSpPr>
            <p:nvPr/>
          </p:nvSpPr>
          <p:spPr bwMode="auto">
            <a:xfrm>
              <a:off x="19132993" y="7537451"/>
              <a:ext cx="711154" cy="708025"/>
            </a:xfrm>
            <a:custGeom>
              <a:avLst/>
              <a:gdLst>
                <a:gd name="T0" fmla="*/ 1976 w 1977"/>
                <a:gd name="T1" fmla="*/ 0 h 1965"/>
                <a:gd name="T2" fmla="*/ 0 w 1977"/>
                <a:gd name="T3" fmla="*/ 1964 h 1965"/>
                <a:gd name="T4" fmla="*/ 137 w 1977"/>
                <a:gd name="T5" fmla="*/ 1930 h 1965"/>
                <a:gd name="T6" fmla="*/ 1976 w 1977"/>
                <a:gd name="T7" fmla="*/ 91 h 1965"/>
                <a:gd name="T8" fmla="*/ 1976 w 1977"/>
                <a:gd name="T9" fmla="*/ 0 h 1965"/>
              </a:gdLst>
              <a:ahLst/>
              <a:cxnLst>
                <a:cxn ang="0">
                  <a:pos x="T0" y="T1"/>
                </a:cxn>
                <a:cxn ang="0">
                  <a:pos x="T2" y="T3"/>
                </a:cxn>
                <a:cxn ang="0">
                  <a:pos x="T4" y="T5"/>
                </a:cxn>
                <a:cxn ang="0">
                  <a:pos x="T6" y="T7"/>
                </a:cxn>
                <a:cxn ang="0">
                  <a:pos x="T8" y="T9"/>
                </a:cxn>
              </a:cxnLst>
              <a:rect l="0" t="0" r="r" b="b"/>
              <a:pathLst>
                <a:path w="1977" h="1965">
                  <a:moveTo>
                    <a:pt x="1976" y="0"/>
                  </a:moveTo>
                  <a:lnTo>
                    <a:pt x="0" y="1964"/>
                  </a:lnTo>
                  <a:lnTo>
                    <a:pt x="137" y="1930"/>
                  </a:lnTo>
                  <a:lnTo>
                    <a:pt x="1976" y="91"/>
                  </a:lnTo>
                  <a:lnTo>
                    <a:pt x="197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4" name="Freeform 5513">
              <a:extLst>
                <a:ext uri="{FF2B5EF4-FFF2-40B4-BE49-F238E27FC236}">
                  <a16:creationId xmlns:a16="http://schemas.microsoft.com/office/drawing/2014/main" id="{561893BC-A930-9DF3-6E6D-6C3E59034F88}"/>
                </a:ext>
              </a:extLst>
            </p:cNvPr>
            <p:cNvSpPr>
              <a:spLocks noChangeArrowheads="1"/>
            </p:cNvSpPr>
            <p:nvPr/>
          </p:nvSpPr>
          <p:spPr bwMode="auto">
            <a:xfrm>
              <a:off x="19231412" y="7607301"/>
              <a:ext cx="612735" cy="612775"/>
            </a:xfrm>
            <a:custGeom>
              <a:avLst/>
              <a:gdLst>
                <a:gd name="T0" fmla="*/ 1703 w 1704"/>
                <a:gd name="T1" fmla="*/ 0 h 1704"/>
                <a:gd name="T2" fmla="*/ 0 w 1704"/>
                <a:gd name="T3" fmla="*/ 1703 h 1704"/>
                <a:gd name="T4" fmla="*/ 136 w 1704"/>
                <a:gd name="T5" fmla="*/ 1658 h 1704"/>
                <a:gd name="T6" fmla="*/ 1703 w 1704"/>
                <a:gd name="T7" fmla="*/ 102 h 1704"/>
                <a:gd name="T8" fmla="*/ 1703 w 1704"/>
                <a:gd name="T9" fmla="*/ 0 h 1704"/>
              </a:gdLst>
              <a:ahLst/>
              <a:cxnLst>
                <a:cxn ang="0">
                  <a:pos x="T0" y="T1"/>
                </a:cxn>
                <a:cxn ang="0">
                  <a:pos x="T2" y="T3"/>
                </a:cxn>
                <a:cxn ang="0">
                  <a:pos x="T4" y="T5"/>
                </a:cxn>
                <a:cxn ang="0">
                  <a:pos x="T6" y="T7"/>
                </a:cxn>
                <a:cxn ang="0">
                  <a:pos x="T8" y="T9"/>
                </a:cxn>
              </a:cxnLst>
              <a:rect l="0" t="0" r="r" b="b"/>
              <a:pathLst>
                <a:path w="1704" h="1704">
                  <a:moveTo>
                    <a:pt x="1703" y="0"/>
                  </a:moveTo>
                  <a:lnTo>
                    <a:pt x="0" y="1703"/>
                  </a:lnTo>
                  <a:lnTo>
                    <a:pt x="136" y="1658"/>
                  </a:lnTo>
                  <a:lnTo>
                    <a:pt x="1703" y="102"/>
                  </a:lnTo>
                  <a:lnTo>
                    <a:pt x="17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5" name="Freeform 5514">
              <a:extLst>
                <a:ext uri="{FF2B5EF4-FFF2-40B4-BE49-F238E27FC236}">
                  <a16:creationId xmlns:a16="http://schemas.microsoft.com/office/drawing/2014/main" id="{01DFA3B9-7FFE-7664-03B4-E9638A9FBF50}"/>
                </a:ext>
              </a:extLst>
            </p:cNvPr>
            <p:cNvSpPr>
              <a:spLocks noChangeArrowheads="1"/>
            </p:cNvSpPr>
            <p:nvPr/>
          </p:nvSpPr>
          <p:spPr bwMode="auto">
            <a:xfrm>
              <a:off x="19231412" y="7607301"/>
              <a:ext cx="612735" cy="612775"/>
            </a:xfrm>
            <a:custGeom>
              <a:avLst/>
              <a:gdLst>
                <a:gd name="T0" fmla="*/ 1703 w 1704"/>
                <a:gd name="T1" fmla="*/ 0 h 1704"/>
                <a:gd name="T2" fmla="*/ 0 w 1704"/>
                <a:gd name="T3" fmla="*/ 1703 h 1704"/>
                <a:gd name="T4" fmla="*/ 136 w 1704"/>
                <a:gd name="T5" fmla="*/ 1658 h 1704"/>
                <a:gd name="T6" fmla="*/ 1703 w 1704"/>
                <a:gd name="T7" fmla="*/ 102 h 1704"/>
                <a:gd name="T8" fmla="*/ 1703 w 1704"/>
                <a:gd name="T9" fmla="*/ 0 h 1704"/>
              </a:gdLst>
              <a:ahLst/>
              <a:cxnLst>
                <a:cxn ang="0">
                  <a:pos x="T0" y="T1"/>
                </a:cxn>
                <a:cxn ang="0">
                  <a:pos x="T2" y="T3"/>
                </a:cxn>
                <a:cxn ang="0">
                  <a:pos x="T4" y="T5"/>
                </a:cxn>
                <a:cxn ang="0">
                  <a:pos x="T6" y="T7"/>
                </a:cxn>
                <a:cxn ang="0">
                  <a:pos x="T8" y="T9"/>
                </a:cxn>
              </a:cxnLst>
              <a:rect l="0" t="0" r="r" b="b"/>
              <a:pathLst>
                <a:path w="1704" h="1704">
                  <a:moveTo>
                    <a:pt x="1703" y="0"/>
                  </a:moveTo>
                  <a:lnTo>
                    <a:pt x="0" y="1703"/>
                  </a:lnTo>
                  <a:lnTo>
                    <a:pt x="136" y="1658"/>
                  </a:lnTo>
                  <a:lnTo>
                    <a:pt x="1703" y="102"/>
                  </a:lnTo>
                  <a:lnTo>
                    <a:pt x="170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6" name="Freeform 5515">
              <a:extLst>
                <a:ext uri="{FF2B5EF4-FFF2-40B4-BE49-F238E27FC236}">
                  <a16:creationId xmlns:a16="http://schemas.microsoft.com/office/drawing/2014/main" id="{1E5E60FC-A539-6D99-FF66-C980EF647914}"/>
                </a:ext>
              </a:extLst>
            </p:cNvPr>
            <p:cNvSpPr>
              <a:spLocks noChangeArrowheads="1"/>
            </p:cNvSpPr>
            <p:nvPr/>
          </p:nvSpPr>
          <p:spPr bwMode="auto">
            <a:xfrm>
              <a:off x="19329831" y="7675563"/>
              <a:ext cx="515903" cy="515937"/>
            </a:xfrm>
            <a:custGeom>
              <a:avLst/>
              <a:gdLst>
                <a:gd name="T0" fmla="*/ 1431 w 1432"/>
                <a:gd name="T1" fmla="*/ 0 h 1432"/>
                <a:gd name="T2" fmla="*/ 0 w 1432"/>
                <a:gd name="T3" fmla="*/ 1431 h 1432"/>
                <a:gd name="T4" fmla="*/ 136 w 1432"/>
                <a:gd name="T5" fmla="*/ 1385 h 1432"/>
                <a:gd name="T6" fmla="*/ 1431 w 1432"/>
                <a:gd name="T7" fmla="*/ 102 h 1432"/>
                <a:gd name="T8" fmla="*/ 1431 w 1432"/>
                <a:gd name="T9" fmla="*/ 0 h 1432"/>
              </a:gdLst>
              <a:ahLst/>
              <a:cxnLst>
                <a:cxn ang="0">
                  <a:pos x="T0" y="T1"/>
                </a:cxn>
                <a:cxn ang="0">
                  <a:pos x="T2" y="T3"/>
                </a:cxn>
                <a:cxn ang="0">
                  <a:pos x="T4" y="T5"/>
                </a:cxn>
                <a:cxn ang="0">
                  <a:pos x="T6" y="T7"/>
                </a:cxn>
                <a:cxn ang="0">
                  <a:pos x="T8" y="T9"/>
                </a:cxn>
              </a:cxnLst>
              <a:rect l="0" t="0" r="r" b="b"/>
              <a:pathLst>
                <a:path w="1432" h="1432">
                  <a:moveTo>
                    <a:pt x="1431" y="0"/>
                  </a:moveTo>
                  <a:lnTo>
                    <a:pt x="0" y="1431"/>
                  </a:lnTo>
                  <a:lnTo>
                    <a:pt x="136" y="1385"/>
                  </a:lnTo>
                  <a:lnTo>
                    <a:pt x="1431" y="102"/>
                  </a:lnTo>
                  <a:lnTo>
                    <a:pt x="143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7" name="Freeform 5516">
              <a:extLst>
                <a:ext uri="{FF2B5EF4-FFF2-40B4-BE49-F238E27FC236}">
                  <a16:creationId xmlns:a16="http://schemas.microsoft.com/office/drawing/2014/main" id="{AABED587-1D35-D632-C8D5-35F0AB7F1421}"/>
                </a:ext>
              </a:extLst>
            </p:cNvPr>
            <p:cNvSpPr>
              <a:spLocks noChangeArrowheads="1"/>
            </p:cNvSpPr>
            <p:nvPr/>
          </p:nvSpPr>
          <p:spPr bwMode="auto">
            <a:xfrm>
              <a:off x="19329831" y="7675563"/>
              <a:ext cx="515903" cy="515937"/>
            </a:xfrm>
            <a:custGeom>
              <a:avLst/>
              <a:gdLst>
                <a:gd name="T0" fmla="*/ 1431 w 1432"/>
                <a:gd name="T1" fmla="*/ 0 h 1432"/>
                <a:gd name="T2" fmla="*/ 0 w 1432"/>
                <a:gd name="T3" fmla="*/ 1431 h 1432"/>
                <a:gd name="T4" fmla="*/ 136 w 1432"/>
                <a:gd name="T5" fmla="*/ 1385 h 1432"/>
                <a:gd name="T6" fmla="*/ 1431 w 1432"/>
                <a:gd name="T7" fmla="*/ 102 h 1432"/>
                <a:gd name="T8" fmla="*/ 1431 w 1432"/>
                <a:gd name="T9" fmla="*/ 0 h 1432"/>
              </a:gdLst>
              <a:ahLst/>
              <a:cxnLst>
                <a:cxn ang="0">
                  <a:pos x="T0" y="T1"/>
                </a:cxn>
                <a:cxn ang="0">
                  <a:pos x="T2" y="T3"/>
                </a:cxn>
                <a:cxn ang="0">
                  <a:pos x="T4" y="T5"/>
                </a:cxn>
                <a:cxn ang="0">
                  <a:pos x="T6" y="T7"/>
                </a:cxn>
                <a:cxn ang="0">
                  <a:pos x="T8" y="T9"/>
                </a:cxn>
              </a:cxnLst>
              <a:rect l="0" t="0" r="r" b="b"/>
              <a:pathLst>
                <a:path w="1432" h="1432">
                  <a:moveTo>
                    <a:pt x="1431" y="0"/>
                  </a:moveTo>
                  <a:lnTo>
                    <a:pt x="0" y="1431"/>
                  </a:lnTo>
                  <a:lnTo>
                    <a:pt x="136" y="1385"/>
                  </a:lnTo>
                  <a:lnTo>
                    <a:pt x="1431" y="102"/>
                  </a:lnTo>
                  <a:lnTo>
                    <a:pt x="143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8" name="Freeform 5517">
              <a:extLst>
                <a:ext uri="{FF2B5EF4-FFF2-40B4-BE49-F238E27FC236}">
                  <a16:creationId xmlns:a16="http://schemas.microsoft.com/office/drawing/2014/main" id="{62AF6883-012E-2C46-47AC-F80DFCCF0311}"/>
                </a:ext>
              </a:extLst>
            </p:cNvPr>
            <p:cNvSpPr>
              <a:spLocks noChangeArrowheads="1"/>
            </p:cNvSpPr>
            <p:nvPr/>
          </p:nvSpPr>
          <p:spPr bwMode="auto">
            <a:xfrm>
              <a:off x="19428249" y="7745413"/>
              <a:ext cx="417485" cy="417512"/>
            </a:xfrm>
            <a:custGeom>
              <a:avLst/>
              <a:gdLst>
                <a:gd name="T0" fmla="*/ 1158 w 1159"/>
                <a:gd name="T1" fmla="*/ 0 h 1159"/>
                <a:gd name="T2" fmla="*/ 0 w 1159"/>
                <a:gd name="T3" fmla="*/ 1158 h 1159"/>
                <a:gd name="T4" fmla="*/ 136 w 1159"/>
                <a:gd name="T5" fmla="*/ 1113 h 1159"/>
                <a:gd name="T6" fmla="*/ 1158 w 1159"/>
                <a:gd name="T7" fmla="*/ 102 h 1159"/>
                <a:gd name="T8" fmla="*/ 1158 w 1159"/>
                <a:gd name="T9" fmla="*/ 0 h 1159"/>
              </a:gdLst>
              <a:ahLst/>
              <a:cxnLst>
                <a:cxn ang="0">
                  <a:pos x="T0" y="T1"/>
                </a:cxn>
                <a:cxn ang="0">
                  <a:pos x="T2" y="T3"/>
                </a:cxn>
                <a:cxn ang="0">
                  <a:pos x="T4" y="T5"/>
                </a:cxn>
                <a:cxn ang="0">
                  <a:pos x="T6" y="T7"/>
                </a:cxn>
                <a:cxn ang="0">
                  <a:pos x="T8" y="T9"/>
                </a:cxn>
              </a:cxnLst>
              <a:rect l="0" t="0" r="r" b="b"/>
              <a:pathLst>
                <a:path w="1159" h="1159">
                  <a:moveTo>
                    <a:pt x="1158" y="0"/>
                  </a:moveTo>
                  <a:lnTo>
                    <a:pt x="0" y="1158"/>
                  </a:lnTo>
                  <a:lnTo>
                    <a:pt x="136" y="1113"/>
                  </a:lnTo>
                  <a:lnTo>
                    <a:pt x="1158" y="102"/>
                  </a:lnTo>
                  <a:lnTo>
                    <a:pt x="11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9" name="Freeform 5518">
              <a:extLst>
                <a:ext uri="{FF2B5EF4-FFF2-40B4-BE49-F238E27FC236}">
                  <a16:creationId xmlns:a16="http://schemas.microsoft.com/office/drawing/2014/main" id="{EC1DDFE5-5445-A7E0-B513-77E398D0BC3D}"/>
                </a:ext>
              </a:extLst>
            </p:cNvPr>
            <p:cNvSpPr>
              <a:spLocks noChangeArrowheads="1"/>
            </p:cNvSpPr>
            <p:nvPr/>
          </p:nvSpPr>
          <p:spPr bwMode="auto">
            <a:xfrm>
              <a:off x="19428249" y="7745413"/>
              <a:ext cx="417485" cy="417512"/>
            </a:xfrm>
            <a:custGeom>
              <a:avLst/>
              <a:gdLst>
                <a:gd name="T0" fmla="*/ 1158 w 1159"/>
                <a:gd name="T1" fmla="*/ 0 h 1159"/>
                <a:gd name="T2" fmla="*/ 0 w 1159"/>
                <a:gd name="T3" fmla="*/ 1158 h 1159"/>
                <a:gd name="T4" fmla="*/ 136 w 1159"/>
                <a:gd name="T5" fmla="*/ 1113 h 1159"/>
                <a:gd name="T6" fmla="*/ 1158 w 1159"/>
                <a:gd name="T7" fmla="*/ 102 h 1159"/>
                <a:gd name="T8" fmla="*/ 1158 w 1159"/>
                <a:gd name="T9" fmla="*/ 0 h 1159"/>
              </a:gdLst>
              <a:ahLst/>
              <a:cxnLst>
                <a:cxn ang="0">
                  <a:pos x="T0" y="T1"/>
                </a:cxn>
                <a:cxn ang="0">
                  <a:pos x="T2" y="T3"/>
                </a:cxn>
                <a:cxn ang="0">
                  <a:pos x="T4" y="T5"/>
                </a:cxn>
                <a:cxn ang="0">
                  <a:pos x="T6" y="T7"/>
                </a:cxn>
                <a:cxn ang="0">
                  <a:pos x="T8" y="T9"/>
                </a:cxn>
              </a:cxnLst>
              <a:rect l="0" t="0" r="r" b="b"/>
              <a:pathLst>
                <a:path w="1159" h="1159">
                  <a:moveTo>
                    <a:pt x="1158" y="0"/>
                  </a:moveTo>
                  <a:lnTo>
                    <a:pt x="0" y="1158"/>
                  </a:lnTo>
                  <a:lnTo>
                    <a:pt x="136" y="1113"/>
                  </a:lnTo>
                  <a:lnTo>
                    <a:pt x="1158" y="102"/>
                  </a:lnTo>
                  <a:lnTo>
                    <a:pt x="11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0" name="Freeform 5519">
              <a:extLst>
                <a:ext uri="{FF2B5EF4-FFF2-40B4-BE49-F238E27FC236}">
                  <a16:creationId xmlns:a16="http://schemas.microsoft.com/office/drawing/2014/main" id="{3E9119A7-D8F9-B0C7-CE38-A8139B3BBE2A}"/>
                </a:ext>
              </a:extLst>
            </p:cNvPr>
            <p:cNvSpPr>
              <a:spLocks noChangeArrowheads="1"/>
            </p:cNvSpPr>
            <p:nvPr/>
          </p:nvSpPr>
          <p:spPr bwMode="auto">
            <a:xfrm>
              <a:off x="19521905" y="7815264"/>
              <a:ext cx="323829" cy="319087"/>
            </a:xfrm>
            <a:custGeom>
              <a:avLst/>
              <a:gdLst>
                <a:gd name="T0" fmla="*/ 897 w 898"/>
                <a:gd name="T1" fmla="*/ 0 h 887"/>
                <a:gd name="T2" fmla="*/ 0 w 898"/>
                <a:gd name="T3" fmla="*/ 886 h 887"/>
                <a:gd name="T4" fmla="*/ 147 w 898"/>
                <a:gd name="T5" fmla="*/ 852 h 887"/>
                <a:gd name="T6" fmla="*/ 897 w 898"/>
                <a:gd name="T7" fmla="*/ 102 h 887"/>
                <a:gd name="T8" fmla="*/ 897 w 898"/>
                <a:gd name="T9" fmla="*/ 0 h 887"/>
              </a:gdLst>
              <a:ahLst/>
              <a:cxnLst>
                <a:cxn ang="0">
                  <a:pos x="T0" y="T1"/>
                </a:cxn>
                <a:cxn ang="0">
                  <a:pos x="T2" y="T3"/>
                </a:cxn>
                <a:cxn ang="0">
                  <a:pos x="T4" y="T5"/>
                </a:cxn>
                <a:cxn ang="0">
                  <a:pos x="T6" y="T7"/>
                </a:cxn>
                <a:cxn ang="0">
                  <a:pos x="T8" y="T9"/>
                </a:cxn>
              </a:cxnLst>
              <a:rect l="0" t="0" r="r" b="b"/>
              <a:pathLst>
                <a:path w="898" h="887">
                  <a:moveTo>
                    <a:pt x="897" y="0"/>
                  </a:moveTo>
                  <a:lnTo>
                    <a:pt x="0" y="886"/>
                  </a:lnTo>
                  <a:lnTo>
                    <a:pt x="147" y="852"/>
                  </a:lnTo>
                  <a:lnTo>
                    <a:pt x="897" y="102"/>
                  </a:lnTo>
                  <a:lnTo>
                    <a:pt x="89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1" name="Freeform 5520">
              <a:extLst>
                <a:ext uri="{FF2B5EF4-FFF2-40B4-BE49-F238E27FC236}">
                  <a16:creationId xmlns:a16="http://schemas.microsoft.com/office/drawing/2014/main" id="{9DA23A1F-36B3-DEAF-B30F-637D97FBBC19}"/>
                </a:ext>
              </a:extLst>
            </p:cNvPr>
            <p:cNvSpPr>
              <a:spLocks noChangeArrowheads="1"/>
            </p:cNvSpPr>
            <p:nvPr/>
          </p:nvSpPr>
          <p:spPr bwMode="auto">
            <a:xfrm>
              <a:off x="19521905" y="7815264"/>
              <a:ext cx="323829" cy="319087"/>
            </a:xfrm>
            <a:custGeom>
              <a:avLst/>
              <a:gdLst>
                <a:gd name="T0" fmla="*/ 897 w 898"/>
                <a:gd name="T1" fmla="*/ 0 h 887"/>
                <a:gd name="T2" fmla="*/ 0 w 898"/>
                <a:gd name="T3" fmla="*/ 886 h 887"/>
                <a:gd name="T4" fmla="*/ 147 w 898"/>
                <a:gd name="T5" fmla="*/ 852 h 887"/>
                <a:gd name="T6" fmla="*/ 897 w 898"/>
                <a:gd name="T7" fmla="*/ 102 h 887"/>
                <a:gd name="T8" fmla="*/ 897 w 898"/>
                <a:gd name="T9" fmla="*/ 0 h 887"/>
              </a:gdLst>
              <a:ahLst/>
              <a:cxnLst>
                <a:cxn ang="0">
                  <a:pos x="T0" y="T1"/>
                </a:cxn>
                <a:cxn ang="0">
                  <a:pos x="T2" y="T3"/>
                </a:cxn>
                <a:cxn ang="0">
                  <a:pos x="T4" y="T5"/>
                </a:cxn>
                <a:cxn ang="0">
                  <a:pos x="T6" y="T7"/>
                </a:cxn>
                <a:cxn ang="0">
                  <a:pos x="T8" y="T9"/>
                </a:cxn>
              </a:cxnLst>
              <a:rect l="0" t="0" r="r" b="b"/>
              <a:pathLst>
                <a:path w="898" h="887">
                  <a:moveTo>
                    <a:pt x="897" y="0"/>
                  </a:moveTo>
                  <a:lnTo>
                    <a:pt x="0" y="886"/>
                  </a:lnTo>
                  <a:lnTo>
                    <a:pt x="147" y="852"/>
                  </a:lnTo>
                  <a:lnTo>
                    <a:pt x="897" y="102"/>
                  </a:lnTo>
                  <a:lnTo>
                    <a:pt x="89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2" name="Freeform 5521">
              <a:extLst>
                <a:ext uri="{FF2B5EF4-FFF2-40B4-BE49-F238E27FC236}">
                  <a16:creationId xmlns:a16="http://schemas.microsoft.com/office/drawing/2014/main" id="{58F3A17B-89F9-3709-EB0C-41D2D4C299C8}"/>
                </a:ext>
              </a:extLst>
            </p:cNvPr>
            <p:cNvSpPr>
              <a:spLocks noChangeArrowheads="1"/>
            </p:cNvSpPr>
            <p:nvPr/>
          </p:nvSpPr>
          <p:spPr bwMode="auto">
            <a:xfrm>
              <a:off x="19620324" y="7885113"/>
              <a:ext cx="225410" cy="220662"/>
            </a:xfrm>
            <a:custGeom>
              <a:avLst/>
              <a:gdLst>
                <a:gd name="T0" fmla="*/ 625 w 626"/>
                <a:gd name="T1" fmla="*/ 0 h 614"/>
                <a:gd name="T2" fmla="*/ 0 w 626"/>
                <a:gd name="T3" fmla="*/ 613 h 614"/>
                <a:gd name="T4" fmla="*/ 148 w 626"/>
                <a:gd name="T5" fmla="*/ 579 h 614"/>
                <a:gd name="T6" fmla="*/ 625 w 626"/>
                <a:gd name="T7" fmla="*/ 103 h 614"/>
                <a:gd name="T8" fmla="*/ 625 w 626"/>
                <a:gd name="T9" fmla="*/ 0 h 614"/>
              </a:gdLst>
              <a:ahLst/>
              <a:cxnLst>
                <a:cxn ang="0">
                  <a:pos x="T0" y="T1"/>
                </a:cxn>
                <a:cxn ang="0">
                  <a:pos x="T2" y="T3"/>
                </a:cxn>
                <a:cxn ang="0">
                  <a:pos x="T4" y="T5"/>
                </a:cxn>
                <a:cxn ang="0">
                  <a:pos x="T6" y="T7"/>
                </a:cxn>
                <a:cxn ang="0">
                  <a:pos x="T8" y="T9"/>
                </a:cxn>
              </a:cxnLst>
              <a:rect l="0" t="0" r="r" b="b"/>
              <a:pathLst>
                <a:path w="626" h="614">
                  <a:moveTo>
                    <a:pt x="625" y="0"/>
                  </a:moveTo>
                  <a:lnTo>
                    <a:pt x="0" y="613"/>
                  </a:lnTo>
                  <a:lnTo>
                    <a:pt x="148" y="579"/>
                  </a:lnTo>
                  <a:lnTo>
                    <a:pt x="625" y="103"/>
                  </a:lnTo>
                  <a:lnTo>
                    <a:pt x="6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3" name="Freeform 5522">
              <a:extLst>
                <a:ext uri="{FF2B5EF4-FFF2-40B4-BE49-F238E27FC236}">
                  <a16:creationId xmlns:a16="http://schemas.microsoft.com/office/drawing/2014/main" id="{F22A8ECE-2E60-A1C5-4BD7-024AA0057E23}"/>
                </a:ext>
              </a:extLst>
            </p:cNvPr>
            <p:cNvSpPr>
              <a:spLocks noChangeArrowheads="1"/>
            </p:cNvSpPr>
            <p:nvPr/>
          </p:nvSpPr>
          <p:spPr bwMode="auto">
            <a:xfrm>
              <a:off x="19620324" y="7885113"/>
              <a:ext cx="225410" cy="220662"/>
            </a:xfrm>
            <a:custGeom>
              <a:avLst/>
              <a:gdLst>
                <a:gd name="T0" fmla="*/ 625 w 626"/>
                <a:gd name="T1" fmla="*/ 0 h 614"/>
                <a:gd name="T2" fmla="*/ 0 w 626"/>
                <a:gd name="T3" fmla="*/ 613 h 614"/>
                <a:gd name="T4" fmla="*/ 148 w 626"/>
                <a:gd name="T5" fmla="*/ 579 h 614"/>
                <a:gd name="T6" fmla="*/ 625 w 626"/>
                <a:gd name="T7" fmla="*/ 103 h 614"/>
                <a:gd name="T8" fmla="*/ 625 w 626"/>
                <a:gd name="T9" fmla="*/ 0 h 614"/>
              </a:gdLst>
              <a:ahLst/>
              <a:cxnLst>
                <a:cxn ang="0">
                  <a:pos x="T0" y="T1"/>
                </a:cxn>
                <a:cxn ang="0">
                  <a:pos x="T2" y="T3"/>
                </a:cxn>
                <a:cxn ang="0">
                  <a:pos x="T4" y="T5"/>
                </a:cxn>
                <a:cxn ang="0">
                  <a:pos x="T6" y="T7"/>
                </a:cxn>
                <a:cxn ang="0">
                  <a:pos x="T8" y="T9"/>
                </a:cxn>
              </a:cxnLst>
              <a:rect l="0" t="0" r="r" b="b"/>
              <a:pathLst>
                <a:path w="626" h="614">
                  <a:moveTo>
                    <a:pt x="625" y="0"/>
                  </a:moveTo>
                  <a:lnTo>
                    <a:pt x="0" y="613"/>
                  </a:lnTo>
                  <a:lnTo>
                    <a:pt x="148" y="579"/>
                  </a:lnTo>
                  <a:lnTo>
                    <a:pt x="625" y="103"/>
                  </a:lnTo>
                  <a:lnTo>
                    <a:pt x="625"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4" name="Freeform 5523">
              <a:extLst>
                <a:ext uri="{FF2B5EF4-FFF2-40B4-BE49-F238E27FC236}">
                  <a16:creationId xmlns:a16="http://schemas.microsoft.com/office/drawing/2014/main" id="{6D851FA0-84F5-40FD-23BC-25B9404A3E0D}"/>
                </a:ext>
              </a:extLst>
            </p:cNvPr>
            <p:cNvSpPr>
              <a:spLocks noChangeArrowheads="1"/>
            </p:cNvSpPr>
            <p:nvPr/>
          </p:nvSpPr>
          <p:spPr bwMode="auto">
            <a:xfrm>
              <a:off x="19717155" y="7953375"/>
              <a:ext cx="126992" cy="127000"/>
            </a:xfrm>
            <a:custGeom>
              <a:avLst/>
              <a:gdLst>
                <a:gd name="T0" fmla="*/ 352 w 353"/>
                <a:gd name="T1" fmla="*/ 0 h 353"/>
                <a:gd name="T2" fmla="*/ 0 w 353"/>
                <a:gd name="T3" fmla="*/ 352 h 353"/>
                <a:gd name="T4" fmla="*/ 147 w 353"/>
                <a:gd name="T5" fmla="*/ 307 h 353"/>
                <a:gd name="T6" fmla="*/ 352 w 353"/>
                <a:gd name="T7" fmla="*/ 102 h 353"/>
                <a:gd name="T8" fmla="*/ 352 w 353"/>
                <a:gd name="T9" fmla="*/ 0 h 353"/>
              </a:gdLst>
              <a:ahLst/>
              <a:cxnLst>
                <a:cxn ang="0">
                  <a:pos x="T0" y="T1"/>
                </a:cxn>
                <a:cxn ang="0">
                  <a:pos x="T2" y="T3"/>
                </a:cxn>
                <a:cxn ang="0">
                  <a:pos x="T4" y="T5"/>
                </a:cxn>
                <a:cxn ang="0">
                  <a:pos x="T6" y="T7"/>
                </a:cxn>
                <a:cxn ang="0">
                  <a:pos x="T8" y="T9"/>
                </a:cxn>
              </a:cxnLst>
              <a:rect l="0" t="0" r="r" b="b"/>
              <a:pathLst>
                <a:path w="353" h="353">
                  <a:moveTo>
                    <a:pt x="352" y="0"/>
                  </a:moveTo>
                  <a:lnTo>
                    <a:pt x="0" y="352"/>
                  </a:lnTo>
                  <a:lnTo>
                    <a:pt x="147" y="307"/>
                  </a:lnTo>
                  <a:lnTo>
                    <a:pt x="352" y="102"/>
                  </a:lnTo>
                  <a:lnTo>
                    <a:pt x="3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5" name="Freeform 5524">
              <a:extLst>
                <a:ext uri="{FF2B5EF4-FFF2-40B4-BE49-F238E27FC236}">
                  <a16:creationId xmlns:a16="http://schemas.microsoft.com/office/drawing/2014/main" id="{9D670860-07F9-0C8B-203D-8176FD70F074}"/>
                </a:ext>
              </a:extLst>
            </p:cNvPr>
            <p:cNvSpPr>
              <a:spLocks noChangeArrowheads="1"/>
            </p:cNvSpPr>
            <p:nvPr/>
          </p:nvSpPr>
          <p:spPr bwMode="auto">
            <a:xfrm>
              <a:off x="19717155" y="7953375"/>
              <a:ext cx="126992" cy="127000"/>
            </a:xfrm>
            <a:custGeom>
              <a:avLst/>
              <a:gdLst>
                <a:gd name="T0" fmla="*/ 352 w 353"/>
                <a:gd name="T1" fmla="*/ 0 h 353"/>
                <a:gd name="T2" fmla="*/ 0 w 353"/>
                <a:gd name="T3" fmla="*/ 352 h 353"/>
                <a:gd name="T4" fmla="*/ 147 w 353"/>
                <a:gd name="T5" fmla="*/ 307 h 353"/>
                <a:gd name="T6" fmla="*/ 352 w 353"/>
                <a:gd name="T7" fmla="*/ 102 h 353"/>
                <a:gd name="T8" fmla="*/ 352 w 353"/>
                <a:gd name="T9" fmla="*/ 0 h 353"/>
              </a:gdLst>
              <a:ahLst/>
              <a:cxnLst>
                <a:cxn ang="0">
                  <a:pos x="T0" y="T1"/>
                </a:cxn>
                <a:cxn ang="0">
                  <a:pos x="T2" y="T3"/>
                </a:cxn>
                <a:cxn ang="0">
                  <a:pos x="T4" y="T5"/>
                </a:cxn>
                <a:cxn ang="0">
                  <a:pos x="T6" y="T7"/>
                </a:cxn>
                <a:cxn ang="0">
                  <a:pos x="T8" y="T9"/>
                </a:cxn>
              </a:cxnLst>
              <a:rect l="0" t="0" r="r" b="b"/>
              <a:pathLst>
                <a:path w="353" h="353">
                  <a:moveTo>
                    <a:pt x="352" y="0"/>
                  </a:moveTo>
                  <a:lnTo>
                    <a:pt x="0" y="352"/>
                  </a:lnTo>
                  <a:lnTo>
                    <a:pt x="147" y="307"/>
                  </a:lnTo>
                  <a:lnTo>
                    <a:pt x="352" y="102"/>
                  </a:lnTo>
                  <a:lnTo>
                    <a:pt x="35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6" name="Freeform 5525">
              <a:extLst>
                <a:ext uri="{FF2B5EF4-FFF2-40B4-BE49-F238E27FC236}">
                  <a16:creationId xmlns:a16="http://schemas.microsoft.com/office/drawing/2014/main" id="{82847FE4-8634-916E-6265-4F4A3AAC9871}"/>
                </a:ext>
              </a:extLst>
            </p:cNvPr>
            <p:cNvSpPr>
              <a:spLocks noChangeArrowheads="1"/>
            </p:cNvSpPr>
            <p:nvPr/>
          </p:nvSpPr>
          <p:spPr bwMode="auto">
            <a:xfrm>
              <a:off x="19815574" y="8023226"/>
              <a:ext cx="28573" cy="28575"/>
            </a:xfrm>
            <a:custGeom>
              <a:avLst/>
              <a:gdLst>
                <a:gd name="T0" fmla="*/ 80 w 81"/>
                <a:gd name="T1" fmla="*/ 0 h 81"/>
                <a:gd name="T2" fmla="*/ 0 w 81"/>
                <a:gd name="T3" fmla="*/ 80 h 81"/>
                <a:gd name="T4" fmla="*/ 80 w 81"/>
                <a:gd name="T5" fmla="*/ 57 h 81"/>
                <a:gd name="T6" fmla="*/ 80 w 81"/>
                <a:gd name="T7" fmla="*/ 0 h 81"/>
              </a:gdLst>
              <a:ahLst/>
              <a:cxnLst>
                <a:cxn ang="0">
                  <a:pos x="T0" y="T1"/>
                </a:cxn>
                <a:cxn ang="0">
                  <a:pos x="T2" y="T3"/>
                </a:cxn>
                <a:cxn ang="0">
                  <a:pos x="T4" y="T5"/>
                </a:cxn>
                <a:cxn ang="0">
                  <a:pos x="T6" y="T7"/>
                </a:cxn>
              </a:cxnLst>
              <a:rect l="0" t="0" r="r" b="b"/>
              <a:pathLst>
                <a:path w="81" h="81">
                  <a:moveTo>
                    <a:pt x="80" y="0"/>
                  </a:moveTo>
                  <a:lnTo>
                    <a:pt x="0" y="80"/>
                  </a:lnTo>
                  <a:lnTo>
                    <a:pt x="80" y="57"/>
                  </a:lnTo>
                  <a:lnTo>
                    <a:pt x="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7" name="Freeform 5526">
              <a:extLst>
                <a:ext uri="{FF2B5EF4-FFF2-40B4-BE49-F238E27FC236}">
                  <a16:creationId xmlns:a16="http://schemas.microsoft.com/office/drawing/2014/main" id="{A155975B-BB68-72E7-C29B-07523D4D4B78}"/>
                </a:ext>
              </a:extLst>
            </p:cNvPr>
            <p:cNvSpPr>
              <a:spLocks noChangeArrowheads="1"/>
            </p:cNvSpPr>
            <p:nvPr/>
          </p:nvSpPr>
          <p:spPr bwMode="auto">
            <a:xfrm>
              <a:off x="19815574" y="8023226"/>
              <a:ext cx="28573" cy="28575"/>
            </a:xfrm>
            <a:custGeom>
              <a:avLst/>
              <a:gdLst>
                <a:gd name="T0" fmla="*/ 80 w 81"/>
                <a:gd name="T1" fmla="*/ 0 h 81"/>
                <a:gd name="T2" fmla="*/ 0 w 81"/>
                <a:gd name="T3" fmla="*/ 80 h 81"/>
                <a:gd name="T4" fmla="*/ 80 w 81"/>
                <a:gd name="T5" fmla="*/ 57 h 81"/>
                <a:gd name="T6" fmla="*/ 80 w 81"/>
                <a:gd name="T7" fmla="*/ 0 h 81"/>
              </a:gdLst>
              <a:ahLst/>
              <a:cxnLst>
                <a:cxn ang="0">
                  <a:pos x="T0" y="T1"/>
                </a:cxn>
                <a:cxn ang="0">
                  <a:pos x="T2" y="T3"/>
                </a:cxn>
                <a:cxn ang="0">
                  <a:pos x="T4" y="T5"/>
                </a:cxn>
                <a:cxn ang="0">
                  <a:pos x="T6" y="T7"/>
                </a:cxn>
              </a:cxnLst>
              <a:rect l="0" t="0" r="r" b="b"/>
              <a:pathLst>
                <a:path w="81" h="81">
                  <a:moveTo>
                    <a:pt x="80" y="0"/>
                  </a:moveTo>
                  <a:lnTo>
                    <a:pt x="0" y="80"/>
                  </a:lnTo>
                  <a:lnTo>
                    <a:pt x="80" y="57"/>
                  </a:lnTo>
                  <a:lnTo>
                    <a:pt x="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8" name="Freeform 5527">
              <a:extLst>
                <a:ext uri="{FF2B5EF4-FFF2-40B4-BE49-F238E27FC236}">
                  <a16:creationId xmlns:a16="http://schemas.microsoft.com/office/drawing/2014/main" id="{349061A9-4B27-FEE1-A926-C759B51BCE43}"/>
                </a:ext>
              </a:extLst>
            </p:cNvPr>
            <p:cNvSpPr>
              <a:spLocks noChangeArrowheads="1"/>
            </p:cNvSpPr>
            <p:nvPr/>
          </p:nvSpPr>
          <p:spPr bwMode="auto">
            <a:xfrm>
              <a:off x="16513789" y="6369050"/>
              <a:ext cx="1381035" cy="1041400"/>
            </a:xfrm>
            <a:custGeom>
              <a:avLst/>
              <a:gdLst>
                <a:gd name="T0" fmla="*/ 3836 w 3837"/>
                <a:gd name="T1" fmla="*/ 2893 h 2894"/>
                <a:gd name="T2" fmla="*/ 0 w 3837"/>
                <a:gd name="T3" fmla="*/ 1804 h 2894"/>
                <a:gd name="T4" fmla="*/ 0 w 3837"/>
                <a:gd name="T5" fmla="*/ 0 h 2894"/>
                <a:gd name="T6" fmla="*/ 3836 w 3837"/>
                <a:gd name="T7" fmla="*/ 1090 h 2894"/>
                <a:gd name="T8" fmla="*/ 3836 w 3837"/>
                <a:gd name="T9" fmla="*/ 2893 h 2894"/>
              </a:gdLst>
              <a:ahLst/>
              <a:cxnLst>
                <a:cxn ang="0">
                  <a:pos x="T0" y="T1"/>
                </a:cxn>
                <a:cxn ang="0">
                  <a:pos x="T2" y="T3"/>
                </a:cxn>
                <a:cxn ang="0">
                  <a:pos x="T4" y="T5"/>
                </a:cxn>
                <a:cxn ang="0">
                  <a:pos x="T6" y="T7"/>
                </a:cxn>
                <a:cxn ang="0">
                  <a:pos x="T8" y="T9"/>
                </a:cxn>
              </a:cxnLst>
              <a:rect l="0" t="0" r="r" b="b"/>
              <a:pathLst>
                <a:path w="3837" h="2894">
                  <a:moveTo>
                    <a:pt x="3836" y="2893"/>
                  </a:moveTo>
                  <a:lnTo>
                    <a:pt x="0" y="1804"/>
                  </a:lnTo>
                  <a:lnTo>
                    <a:pt x="0" y="0"/>
                  </a:lnTo>
                  <a:lnTo>
                    <a:pt x="3836" y="1090"/>
                  </a:lnTo>
                  <a:lnTo>
                    <a:pt x="3836" y="2893"/>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09" name="Freeform 5528">
              <a:extLst>
                <a:ext uri="{FF2B5EF4-FFF2-40B4-BE49-F238E27FC236}">
                  <a16:creationId xmlns:a16="http://schemas.microsoft.com/office/drawing/2014/main" id="{66C32BE6-4C9C-5E17-DEB0-6ECF8EEE2435}"/>
                </a:ext>
              </a:extLst>
            </p:cNvPr>
            <p:cNvSpPr>
              <a:spLocks noChangeArrowheads="1"/>
            </p:cNvSpPr>
            <p:nvPr/>
          </p:nvSpPr>
          <p:spPr bwMode="auto">
            <a:xfrm>
              <a:off x="16513789" y="6369050"/>
              <a:ext cx="1381035" cy="1041400"/>
            </a:xfrm>
            <a:custGeom>
              <a:avLst/>
              <a:gdLst>
                <a:gd name="T0" fmla="*/ 3836 w 3837"/>
                <a:gd name="T1" fmla="*/ 2893 h 2894"/>
                <a:gd name="T2" fmla="*/ 0 w 3837"/>
                <a:gd name="T3" fmla="*/ 1804 h 2894"/>
                <a:gd name="T4" fmla="*/ 0 w 3837"/>
                <a:gd name="T5" fmla="*/ 0 h 2894"/>
                <a:gd name="T6" fmla="*/ 3836 w 3837"/>
                <a:gd name="T7" fmla="*/ 1090 h 2894"/>
                <a:gd name="T8" fmla="*/ 3836 w 3837"/>
                <a:gd name="T9" fmla="*/ 2893 h 2894"/>
              </a:gdLst>
              <a:ahLst/>
              <a:cxnLst>
                <a:cxn ang="0">
                  <a:pos x="T0" y="T1"/>
                </a:cxn>
                <a:cxn ang="0">
                  <a:pos x="T2" y="T3"/>
                </a:cxn>
                <a:cxn ang="0">
                  <a:pos x="T4" y="T5"/>
                </a:cxn>
                <a:cxn ang="0">
                  <a:pos x="T6" y="T7"/>
                </a:cxn>
                <a:cxn ang="0">
                  <a:pos x="T8" y="T9"/>
                </a:cxn>
              </a:cxnLst>
              <a:rect l="0" t="0" r="r" b="b"/>
              <a:pathLst>
                <a:path w="3837" h="2894">
                  <a:moveTo>
                    <a:pt x="3836" y="2893"/>
                  </a:moveTo>
                  <a:lnTo>
                    <a:pt x="0" y="1804"/>
                  </a:lnTo>
                  <a:lnTo>
                    <a:pt x="0" y="0"/>
                  </a:lnTo>
                  <a:lnTo>
                    <a:pt x="3836" y="1090"/>
                  </a:lnTo>
                  <a:lnTo>
                    <a:pt x="3836" y="2893"/>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0" name="Freeform 5529">
              <a:extLst>
                <a:ext uri="{FF2B5EF4-FFF2-40B4-BE49-F238E27FC236}">
                  <a16:creationId xmlns:a16="http://schemas.microsoft.com/office/drawing/2014/main" id="{A4B059DB-284F-2EFE-B307-A3121C7D1F3E}"/>
                </a:ext>
              </a:extLst>
            </p:cNvPr>
            <p:cNvSpPr>
              <a:spLocks noChangeArrowheads="1"/>
            </p:cNvSpPr>
            <p:nvPr/>
          </p:nvSpPr>
          <p:spPr bwMode="auto">
            <a:xfrm>
              <a:off x="17894824" y="6369050"/>
              <a:ext cx="1377860" cy="1041400"/>
            </a:xfrm>
            <a:custGeom>
              <a:avLst/>
              <a:gdLst>
                <a:gd name="T0" fmla="*/ 3826 w 3827"/>
                <a:gd name="T1" fmla="*/ 1804 h 2894"/>
                <a:gd name="T2" fmla="*/ 0 w 3827"/>
                <a:gd name="T3" fmla="*/ 2893 h 2894"/>
                <a:gd name="T4" fmla="*/ 0 w 3827"/>
                <a:gd name="T5" fmla="*/ 1090 h 2894"/>
                <a:gd name="T6" fmla="*/ 3826 w 3827"/>
                <a:gd name="T7" fmla="*/ 0 h 2894"/>
                <a:gd name="T8" fmla="*/ 3826 w 3827"/>
                <a:gd name="T9" fmla="*/ 1804 h 2894"/>
              </a:gdLst>
              <a:ahLst/>
              <a:cxnLst>
                <a:cxn ang="0">
                  <a:pos x="T0" y="T1"/>
                </a:cxn>
                <a:cxn ang="0">
                  <a:pos x="T2" y="T3"/>
                </a:cxn>
                <a:cxn ang="0">
                  <a:pos x="T4" y="T5"/>
                </a:cxn>
                <a:cxn ang="0">
                  <a:pos x="T6" y="T7"/>
                </a:cxn>
                <a:cxn ang="0">
                  <a:pos x="T8" y="T9"/>
                </a:cxn>
              </a:cxnLst>
              <a:rect l="0" t="0" r="r" b="b"/>
              <a:pathLst>
                <a:path w="3827" h="2894">
                  <a:moveTo>
                    <a:pt x="3826" y="1804"/>
                  </a:moveTo>
                  <a:lnTo>
                    <a:pt x="0" y="2893"/>
                  </a:lnTo>
                  <a:lnTo>
                    <a:pt x="0" y="1090"/>
                  </a:lnTo>
                  <a:lnTo>
                    <a:pt x="3826" y="0"/>
                  </a:lnTo>
                  <a:lnTo>
                    <a:pt x="3826" y="1804"/>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1" name="Freeform 5530">
              <a:extLst>
                <a:ext uri="{FF2B5EF4-FFF2-40B4-BE49-F238E27FC236}">
                  <a16:creationId xmlns:a16="http://schemas.microsoft.com/office/drawing/2014/main" id="{0CF6164F-E1D9-C9F2-3E44-9994F9EFF82A}"/>
                </a:ext>
              </a:extLst>
            </p:cNvPr>
            <p:cNvSpPr>
              <a:spLocks noChangeArrowheads="1"/>
            </p:cNvSpPr>
            <p:nvPr/>
          </p:nvSpPr>
          <p:spPr bwMode="auto">
            <a:xfrm>
              <a:off x="17894824" y="6369050"/>
              <a:ext cx="1377860" cy="1041400"/>
            </a:xfrm>
            <a:custGeom>
              <a:avLst/>
              <a:gdLst>
                <a:gd name="T0" fmla="*/ 3826 w 3827"/>
                <a:gd name="T1" fmla="*/ 1804 h 2894"/>
                <a:gd name="T2" fmla="*/ 0 w 3827"/>
                <a:gd name="T3" fmla="*/ 2893 h 2894"/>
                <a:gd name="T4" fmla="*/ 0 w 3827"/>
                <a:gd name="T5" fmla="*/ 1090 h 2894"/>
                <a:gd name="T6" fmla="*/ 3826 w 3827"/>
                <a:gd name="T7" fmla="*/ 0 h 2894"/>
                <a:gd name="T8" fmla="*/ 3826 w 3827"/>
                <a:gd name="T9" fmla="*/ 1804 h 2894"/>
              </a:gdLst>
              <a:ahLst/>
              <a:cxnLst>
                <a:cxn ang="0">
                  <a:pos x="T0" y="T1"/>
                </a:cxn>
                <a:cxn ang="0">
                  <a:pos x="T2" y="T3"/>
                </a:cxn>
                <a:cxn ang="0">
                  <a:pos x="T4" y="T5"/>
                </a:cxn>
                <a:cxn ang="0">
                  <a:pos x="T6" y="T7"/>
                </a:cxn>
                <a:cxn ang="0">
                  <a:pos x="T8" y="T9"/>
                </a:cxn>
              </a:cxnLst>
              <a:rect l="0" t="0" r="r" b="b"/>
              <a:pathLst>
                <a:path w="3827" h="2894">
                  <a:moveTo>
                    <a:pt x="3826" y="1804"/>
                  </a:moveTo>
                  <a:lnTo>
                    <a:pt x="0" y="2893"/>
                  </a:lnTo>
                  <a:lnTo>
                    <a:pt x="0" y="1090"/>
                  </a:lnTo>
                  <a:lnTo>
                    <a:pt x="3826" y="0"/>
                  </a:lnTo>
                  <a:lnTo>
                    <a:pt x="3826" y="1804"/>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2" name="Freeform 5531">
              <a:extLst>
                <a:ext uri="{FF2B5EF4-FFF2-40B4-BE49-F238E27FC236}">
                  <a16:creationId xmlns:a16="http://schemas.microsoft.com/office/drawing/2014/main" id="{2659A7F4-9D92-FAA2-BC58-32A708466F84}"/>
                </a:ext>
              </a:extLst>
            </p:cNvPr>
            <p:cNvSpPr>
              <a:spLocks noChangeArrowheads="1"/>
            </p:cNvSpPr>
            <p:nvPr/>
          </p:nvSpPr>
          <p:spPr bwMode="auto">
            <a:xfrm>
              <a:off x="16513789" y="5969000"/>
              <a:ext cx="2758895" cy="793750"/>
            </a:xfrm>
            <a:custGeom>
              <a:avLst/>
              <a:gdLst>
                <a:gd name="T0" fmla="*/ 7662 w 7663"/>
                <a:gd name="T1" fmla="*/ 1113 h 2204"/>
                <a:gd name="T2" fmla="*/ 3836 w 7663"/>
                <a:gd name="T3" fmla="*/ 2203 h 2204"/>
                <a:gd name="T4" fmla="*/ 0 w 7663"/>
                <a:gd name="T5" fmla="*/ 1113 h 2204"/>
                <a:gd name="T6" fmla="*/ 0 w 7663"/>
                <a:gd name="T7" fmla="*/ 1090 h 2204"/>
                <a:gd name="T8" fmla="*/ 3836 w 7663"/>
                <a:gd name="T9" fmla="*/ 0 h 2204"/>
                <a:gd name="T10" fmla="*/ 7662 w 7663"/>
                <a:gd name="T11" fmla="*/ 1090 h 2204"/>
                <a:gd name="T12" fmla="*/ 7662 w 7663"/>
                <a:gd name="T13" fmla="*/ 1113 h 2204"/>
              </a:gdLst>
              <a:ahLst/>
              <a:cxnLst>
                <a:cxn ang="0">
                  <a:pos x="T0" y="T1"/>
                </a:cxn>
                <a:cxn ang="0">
                  <a:pos x="T2" y="T3"/>
                </a:cxn>
                <a:cxn ang="0">
                  <a:pos x="T4" y="T5"/>
                </a:cxn>
                <a:cxn ang="0">
                  <a:pos x="T6" y="T7"/>
                </a:cxn>
                <a:cxn ang="0">
                  <a:pos x="T8" y="T9"/>
                </a:cxn>
                <a:cxn ang="0">
                  <a:pos x="T10" y="T11"/>
                </a:cxn>
                <a:cxn ang="0">
                  <a:pos x="T12" y="T13"/>
                </a:cxn>
              </a:cxnLst>
              <a:rect l="0" t="0" r="r" b="b"/>
              <a:pathLst>
                <a:path w="7663" h="2204">
                  <a:moveTo>
                    <a:pt x="7662" y="1113"/>
                  </a:moveTo>
                  <a:lnTo>
                    <a:pt x="3836" y="2203"/>
                  </a:lnTo>
                  <a:lnTo>
                    <a:pt x="0" y="1113"/>
                  </a:lnTo>
                  <a:lnTo>
                    <a:pt x="0" y="1090"/>
                  </a:lnTo>
                  <a:lnTo>
                    <a:pt x="3836" y="0"/>
                  </a:lnTo>
                  <a:lnTo>
                    <a:pt x="7662" y="1090"/>
                  </a:lnTo>
                  <a:lnTo>
                    <a:pt x="7662" y="1113"/>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3" name="Freeform 5532">
              <a:extLst>
                <a:ext uri="{FF2B5EF4-FFF2-40B4-BE49-F238E27FC236}">
                  <a16:creationId xmlns:a16="http://schemas.microsoft.com/office/drawing/2014/main" id="{B35DD058-5AA7-1DF1-230B-8AB86103D846}"/>
                </a:ext>
              </a:extLst>
            </p:cNvPr>
            <p:cNvSpPr>
              <a:spLocks noChangeArrowheads="1"/>
            </p:cNvSpPr>
            <p:nvPr/>
          </p:nvSpPr>
          <p:spPr bwMode="auto">
            <a:xfrm>
              <a:off x="16513789" y="6372226"/>
              <a:ext cx="1587" cy="28575"/>
            </a:xfrm>
            <a:custGeom>
              <a:avLst/>
              <a:gdLst>
                <a:gd name="T0" fmla="*/ 0 w 1"/>
                <a:gd name="T1" fmla="*/ 0 h 81"/>
                <a:gd name="T2" fmla="*/ 0 w 1"/>
                <a:gd name="T3" fmla="*/ 11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4" name="Freeform 5533">
              <a:extLst>
                <a:ext uri="{FF2B5EF4-FFF2-40B4-BE49-F238E27FC236}">
                  <a16:creationId xmlns:a16="http://schemas.microsoft.com/office/drawing/2014/main" id="{3F8EE9C7-3B4A-95BD-86D2-CF8ED5E585B1}"/>
                </a:ext>
              </a:extLst>
            </p:cNvPr>
            <p:cNvSpPr>
              <a:spLocks noChangeArrowheads="1"/>
            </p:cNvSpPr>
            <p:nvPr/>
          </p:nvSpPr>
          <p:spPr bwMode="auto">
            <a:xfrm>
              <a:off x="16513789" y="6372226"/>
              <a:ext cx="1587" cy="28575"/>
            </a:xfrm>
            <a:custGeom>
              <a:avLst/>
              <a:gdLst>
                <a:gd name="T0" fmla="*/ 0 w 1"/>
                <a:gd name="T1" fmla="*/ 0 h 81"/>
                <a:gd name="T2" fmla="*/ 0 w 1"/>
                <a:gd name="T3" fmla="*/ 11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5" name="Freeform 5534">
              <a:extLst>
                <a:ext uri="{FF2B5EF4-FFF2-40B4-BE49-F238E27FC236}">
                  <a16:creationId xmlns:a16="http://schemas.microsoft.com/office/drawing/2014/main" id="{57BA97D6-D648-CC0A-C352-C56858941CA8}"/>
                </a:ext>
              </a:extLst>
            </p:cNvPr>
            <p:cNvSpPr>
              <a:spLocks noChangeArrowheads="1"/>
            </p:cNvSpPr>
            <p:nvPr/>
          </p:nvSpPr>
          <p:spPr bwMode="auto">
            <a:xfrm>
              <a:off x="16513789" y="6369051"/>
              <a:ext cx="25398" cy="28575"/>
            </a:xfrm>
            <a:custGeom>
              <a:avLst/>
              <a:gdLst>
                <a:gd name="T0" fmla="*/ 11 w 69"/>
                <a:gd name="T1" fmla="*/ 0 h 80"/>
                <a:gd name="T2" fmla="*/ 0 w 69"/>
                <a:gd name="T3" fmla="*/ 11 h 80"/>
                <a:gd name="T4" fmla="*/ 0 w 69"/>
                <a:gd name="T5" fmla="*/ 79 h 80"/>
                <a:gd name="T6" fmla="*/ 68 w 69"/>
                <a:gd name="T7" fmla="*/ 22 h 80"/>
                <a:gd name="T8" fmla="*/ 11 w 69"/>
                <a:gd name="T9" fmla="*/ 0 h 80"/>
              </a:gdLst>
              <a:ahLst/>
              <a:cxnLst>
                <a:cxn ang="0">
                  <a:pos x="T0" y="T1"/>
                </a:cxn>
                <a:cxn ang="0">
                  <a:pos x="T2" y="T3"/>
                </a:cxn>
                <a:cxn ang="0">
                  <a:pos x="T4" y="T5"/>
                </a:cxn>
                <a:cxn ang="0">
                  <a:pos x="T6" y="T7"/>
                </a:cxn>
                <a:cxn ang="0">
                  <a:pos x="T8" y="T9"/>
                </a:cxn>
              </a:cxnLst>
              <a:rect l="0" t="0" r="r" b="b"/>
              <a:pathLst>
                <a:path w="69" h="80">
                  <a:moveTo>
                    <a:pt x="11" y="0"/>
                  </a:moveTo>
                  <a:lnTo>
                    <a:pt x="0" y="11"/>
                  </a:lnTo>
                  <a:lnTo>
                    <a:pt x="0" y="79"/>
                  </a:lnTo>
                  <a:lnTo>
                    <a:pt x="68" y="2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6" name="Freeform 5535">
              <a:extLst>
                <a:ext uri="{FF2B5EF4-FFF2-40B4-BE49-F238E27FC236}">
                  <a16:creationId xmlns:a16="http://schemas.microsoft.com/office/drawing/2014/main" id="{DBC04AB8-139C-DAFF-1B3A-D4ADDFBDE12B}"/>
                </a:ext>
              </a:extLst>
            </p:cNvPr>
            <p:cNvSpPr>
              <a:spLocks noChangeArrowheads="1"/>
            </p:cNvSpPr>
            <p:nvPr/>
          </p:nvSpPr>
          <p:spPr bwMode="auto">
            <a:xfrm>
              <a:off x="16513789" y="6369051"/>
              <a:ext cx="25398" cy="28575"/>
            </a:xfrm>
            <a:custGeom>
              <a:avLst/>
              <a:gdLst>
                <a:gd name="T0" fmla="*/ 11 w 69"/>
                <a:gd name="T1" fmla="*/ 0 h 80"/>
                <a:gd name="T2" fmla="*/ 0 w 69"/>
                <a:gd name="T3" fmla="*/ 11 h 80"/>
                <a:gd name="T4" fmla="*/ 0 w 69"/>
                <a:gd name="T5" fmla="*/ 79 h 80"/>
                <a:gd name="T6" fmla="*/ 68 w 69"/>
                <a:gd name="T7" fmla="*/ 22 h 80"/>
                <a:gd name="T8" fmla="*/ 11 w 69"/>
                <a:gd name="T9" fmla="*/ 0 h 80"/>
              </a:gdLst>
              <a:ahLst/>
              <a:cxnLst>
                <a:cxn ang="0">
                  <a:pos x="T0" y="T1"/>
                </a:cxn>
                <a:cxn ang="0">
                  <a:pos x="T2" y="T3"/>
                </a:cxn>
                <a:cxn ang="0">
                  <a:pos x="T4" y="T5"/>
                </a:cxn>
                <a:cxn ang="0">
                  <a:pos x="T6" y="T7"/>
                </a:cxn>
                <a:cxn ang="0">
                  <a:pos x="T8" y="T9"/>
                </a:cxn>
              </a:cxnLst>
              <a:rect l="0" t="0" r="r" b="b"/>
              <a:pathLst>
                <a:path w="69" h="80">
                  <a:moveTo>
                    <a:pt x="11" y="0"/>
                  </a:moveTo>
                  <a:lnTo>
                    <a:pt x="0" y="11"/>
                  </a:lnTo>
                  <a:lnTo>
                    <a:pt x="0" y="79"/>
                  </a:lnTo>
                  <a:lnTo>
                    <a:pt x="68" y="22"/>
                  </a:lnTo>
                  <a:lnTo>
                    <a:pt x="1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7" name="Freeform 5536">
              <a:extLst>
                <a:ext uri="{FF2B5EF4-FFF2-40B4-BE49-F238E27FC236}">
                  <a16:creationId xmlns:a16="http://schemas.microsoft.com/office/drawing/2014/main" id="{724C33B7-B61E-A7DE-7283-6D6CC1DCE897}"/>
                </a:ext>
              </a:extLst>
            </p:cNvPr>
            <p:cNvSpPr>
              <a:spLocks noChangeArrowheads="1"/>
            </p:cNvSpPr>
            <p:nvPr/>
          </p:nvSpPr>
          <p:spPr bwMode="auto">
            <a:xfrm>
              <a:off x="16513789" y="6421439"/>
              <a:ext cx="1587" cy="28575"/>
            </a:xfrm>
            <a:custGeom>
              <a:avLst/>
              <a:gdLst>
                <a:gd name="T0" fmla="*/ 0 w 1"/>
                <a:gd name="T1" fmla="*/ 0 h 81"/>
                <a:gd name="T2" fmla="*/ 0 w 1"/>
                <a:gd name="T3" fmla="*/ 11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8" name="Freeform 5537">
              <a:extLst>
                <a:ext uri="{FF2B5EF4-FFF2-40B4-BE49-F238E27FC236}">
                  <a16:creationId xmlns:a16="http://schemas.microsoft.com/office/drawing/2014/main" id="{72315828-E363-F468-866E-B21D394C708A}"/>
                </a:ext>
              </a:extLst>
            </p:cNvPr>
            <p:cNvSpPr>
              <a:spLocks noChangeArrowheads="1"/>
            </p:cNvSpPr>
            <p:nvPr/>
          </p:nvSpPr>
          <p:spPr bwMode="auto">
            <a:xfrm>
              <a:off x="16513789" y="6421439"/>
              <a:ext cx="1587" cy="28575"/>
            </a:xfrm>
            <a:custGeom>
              <a:avLst/>
              <a:gdLst>
                <a:gd name="T0" fmla="*/ 0 w 1"/>
                <a:gd name="T1" fmla="*/ 0 h 81"/>
                <a:gd name="T2" fmla="*/ 0 w 1"/>
                <a:gd name="T3" fmla="*/ 11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9" name="Freeform 5538">
              <a:extLst>
                <a:ext uri="{FF2B5EF4-FFF2-40B4-BE49-F238E27FC236}">
                  <a16:creationId xmlns:a16="http://schemas.microsoft.com/office/drawing/2014/main" id="{DFAEEFB5-5370-10BB-A8F1-1252E10939C1}"/>
                </a:ext>
              </a:extLst>
            </p:cNvPr>
            <p:cNvSpPr>
              <a:spLocks noChangeArrowheads="1"/>
            </p:cNvSpPr>
            <p:nvPr/>
          </p:nvSpPr>
          <p:spPr bwMode="auto">
            <a:xfrm>
              <a:off x="16513789" y="6380164"/>
              <a:ext cx="57146" cy="65087"/>
            </a:xfrm>
            <a:custGeom>
              <a:avLst/>
              <a:gdLst>
                <a:gd name="T0" fmla="*/ 125 w 160"/>
                <a:gd name="T1" fmla="*/ 0 h 183"/>
                <a:gd name="T2" fmla="*/ 125 w 160"/>
                <a:gd name="T3" fmla="*/ 0 h 183"/>
                <a:gd name="T4" fmla="*/ 0 w 160"/>
                <a:gd name="T5" fmla="*/ 114 h 183"/>
                <a:gd name="T6" fmla="*/ 0 w 160"/>
                <a:gd name="T7" fmla="*/ 182 h 183"/>
                <a:gd name="T8" fmla="*/ 159 w 160"/>
                <a:gd name="T9" fmla="*/ 35 h 183"/>
                <a:gd name="T10" fmla="*/ 125 w 160"/>
                <a:gd name="T11" fmla="*/ 0 h 183"/>
              </a:gdLst>
              <a:ahLst/>
              <a:cxnLst>
                <a:cxn ang="0">
                  <a:pos x="T0" y="T1"/>
                </a:cxn>
                <a:cxn ang="0">
                  <a:pos x="T2" y="T3"/>
                </a:cxn>
                <a:cxn ang="0">
                  <a:pos x="T4" y="T5"/>
                </a:cxn>
                <a:cxn ang="0">
                  <a:pos x="T6" y="T7"/>
                </a:cxn>
                <a:cxn ang="0">
                  <a:pos x="T8" y="T9"/>
                </a:cxn>
                <a:cxn ang="0">
                  <a:pos x="T10" y="T11"/>
                </a:cxn>
              </a:cxnLst>
              <a:rect l="0" t="0" r="r" b="b"/>
              <a:pathLst>
                <a:path w="160" h="183">
                  <a:moveTo>
                    <a:pt x="125" y="0"/>
                  </a:moveTo>
                  <a:lnTo>
                    <a:pt x="125" y="0"/>
                  </a:lnTo>
                  <a:cubicBezTo>
                    <a:pt x="0" y="114"/>
                    <a:pt x="0" y="114"/>
                    <a:pt x="0" y="114"/>
                  </a:cubicBezTo>
                  <a:cubicBezTo>
                    <a:pt x="0" y="182"/>
                    <a:pt x="0" y="182"/>
                    <a:pt x="0" y="182"/>
                  </a:cubicBezTo>
                  <a:cubicBezTo>
                    <a:pt x="159" y="35"/>
                    <a:pt x="159" y="35"/>
                    <a:pt x="159" y="35"/>
                  </a:cubicBezTo>
                  <a:cubicBezTo>
                    <a:pt x="147" y="23"/>
                    <a:pt x="136" y="12"/>
                    <a:pt x="125"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0" name="Freeform 5539">
              <a:extLst>
                <a:ext uri="{FF2B5EF4-FFF2-40B4-BE49-F238E27FC236}">
                  <a16:creationId xmlns:a16="http://schemas.microsoft.com/office/drawing/2014/main" id="{97D589E2-3AEF-CB29-E850-C8E0FCA13EAD}"/>
                </a:ext>
              </a:extLst>
            </p:cNvPr>
            <p:cNvSpPr>
              <a:spLocks noChangeArrowheads="1"/>
            </p:cNvSpPr>
            <p:nvPr/>
          </p:nvSpPr>
          <p:spPr bwMode="auto">
            <a:xfrm>
              <a:off x="16513789" y="6470651"/>
              <a:ext cx="1587" cy="28575"/>
            </a:xfrm>
            <a:custGeom>
              <a:avLst/>
              <a:gdLst>
                <a:gd name="T0" fmla="*/ 0 w 1"/>
                <a:gd name="T1" fmla="*/ 0 h 81"/>
                <a:gd name="T2" fmla="*/ 0 w 1"/>
                <a:gd name="T3" fmla="*/ 12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2"/>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1" name="Freeform 5540">
              <a:extLst>
                <a:ext uri="{FF2B5EF4-FFF2-40B4-BE49-F238E27FC236}">
                  <a16:creationId xmlns:a16="http://schemas.microsoft.com/office/drawing/2014/main" id="{43B39383-2DC6-AC29-C72C-C05820920F37}"/>
                </a:ext>
              </a:extLst>
            </p:cNvPr>
            <p:cNvSpPr>
              <a:spLocks noChangeArrowheads="1"/>
            </p:cNvSpPr>
            <p:nvPr/>
          </p:nvSpPr>
          <p:spPr bwMode="auto">
            <a:xfrm>
              <a:off x="16513789" y="6470651"/>
              <a:ext cx="1587" cy="28575"/>
            </a:xfrm>
            <a:custGeom>
              <a:avLst/>
              <a:gdLst>
                <a:gd name="T0" fmla="*/ 0 w 1"/>
                <a:gd name="T1" fmla="*/ 0 h 81"/>
                <a:gd name="T2" fmla="*/ 0 w 1"/>
                <a:gd name="T3" fmla="*/ 12 h 81"/>
                <a:gd name="T4" fmla="*/ 0 w 1"/>
                <a:gd name="T5" fmla="*/ 80 h 81"/>
                <a:gd name="T6" fmla="*/ 0 w 1"/>
                <a:gd name="T7" fmla="*/ 68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2"/>
                  </a:lnTo>
                  <a:lnTo>
                    <a:pt x="0" y="80"/>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2" name="Freeform 5541">
              <a:extLst>
                <a:ext uri="{FF2B5EF4-FFF2-40B4-BE49-F238E27FC236}">
                  <a16:creationId xmlns:a16="http://schemas.microsoft.com/office/drawing/2014/main" id="{66896722-9056-0447-F130-791F033EF619}"/>
                </a:ext>
              </a:extLst>
            </p:cNvPr>
            <p:cNvSpPr>
              <a:spLocks noChangeArrowheads="1"/>
            </p:cNvSpPr>
            <p:nvPr/>
          </p:nvSpPr>
          <p:spPr bwMode="auto">
            <a:xfrm>
              <a:off x="16513789" y="6405564"/>
              <a:ext cx="85719" cy="90487"/>
            </a:xfrm>
            <a:custGeom>
              <a:avLst/>
              <a:gdLst>
                <a:gd name="T0" fmla="*/ 193 w 239"/>
                <a:gd name="T1" fmla="*/ 0 h 250"/>
                <a:gd name="T2" fmla="*/ 193 w 239"/>
                <a:gd name="T3" fmla="*/ 0 h 250"/>
                <a:gd name="T4" fmla="*/ 0 w 239"/>
                <a:gd name="T5" fmla="*/ 181 h 250"/>
                <a:gd name="T6" fmla="*/ 0 w 239"/>
                <a:gd name="T7" fmla="*/ 249 h 250"/>
                <a:gd name="T8" fmla="*/ 238 w 239"/>
                <a:gd name="T9" fmla="*/ 22 h 250"/>
                <a:gd name="T10" fmla="*/ 193 w 239"/>
                <a:gd name="T11" fmla="*/ 0 h 250"/>
              </a:gdLst>
              <a:ahLst/>
              <a:cxnLst>
                <a:cxn ang="0">
                  <a:pos x="T0" y="T1"/>
                </a:cxn>
                <a:cxn ang="0">
                  <a:pos x="T2" y="T3"/>
                </a:cxn>
                <a:cxn ang="0">
                  <a:pos x="T4" y="T5"/>
                </a:cxn>
                <a:cxn ang="0">
                  <a:pos x="T6" y="T7"/>
                </a:cxn>
                <a:cxn ang="0">
                  <a:pos x="T8" y="T9"/>
                </a:cxn>
                <a:cxn ang="0">
                  <a:pos x="T10" y="T11"/>
                </a:cxn>
              </a:cxnLst>
              <a:rect l="0" t="0" r="r" b="b"/>
              <a:pathLst>
                <a:path w="239" h="250">
                  <a:moveTo>
                    <a:pt x="193" y="0"/>
                  </a:moveTo>
                  <a:lnTo>
                    <a:pt x="193" y="0"/>
                  </a:lnTo>
                  <a:cubicBezTo>
                    <a:pt x="0" y="181"/>
                    <a:pt x="0" y="181"/>
                    <a:pt x="0" y="181"/>
                  </a:cubicBezTo>
                  <a:cubicBezTo>
                    <a:pt x="0" y="249"/>
                    <a:pt x="0" y="249"/>
                    <a:pt x="0" y="249"/>
                  </a:cubicBezTo>
                  <a:cubicBezTo>
                    <a:pt x="238" y="22"/>
                    <a:pt x="238" y="22"/>
                    <a:pt x="238" y="22"/>
                  </a:cubicBezTo>
                  <a:cubicBezTo>
                    <a:pt x="216" y="11"/>
                    <a:pt x="204" y="0"/>
                    <a:pt x="193"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3" name="Freeform 5542">
              <a:extLst>
                <a:ext uri="{FF2B5EF4-FFF2-40B4-BE49-F238E27FC236}">
                  <a16:creationId xmlns:a16="http://schemas.microsoft.com/office/drawing/2014/main" id="{A3C70644-5F08-02F2-FAA3-4DC011168D6C}"/>
                </a:ext>
              </a:extLst>
            </p:cNvPr>
            <p:cNvSpPr>
              <a:spLocks noChangeArrowheads="1"/>
            </p:cNvSpPr>
            <p:nvPr/>
          </p:nvSpPr>
          <p:spPr bwMode="auto">
            <a:xfrm>
              <a:off x="16513789" y="6519864"/>
              <a:ext cx="1587" cy="28575"/>
            </a:xfrm>
            <a:custGeom>
              <a:avLst/>
              <a:gdLst>
                <a:gd name="T0" fmla="*/ 0 w 1"/>
                <a:gd name="T1" fmla="*/ 0 h 80"/>
                <a:gd name="T2" fmla="*/ 0 w 1"/>
                <a:gd name="T3" fmla="*/ 11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4" name="Freeform 5543">
              <a:extLst>
                <a:ext uri="{FF2B5EF4-FFF2-40B4-BE49-F238E27FC236}">
                  <a16:creationId xmlns:a16="http://schemas.microsoft.com/office/drawing/2014/main" id="{F1BA8913-F66A-BCBE-3CC1-78F9EBA2D90B}"/>
                </a:ext>
              </a:extLst>
            </p:cNvPr>
            <p:cNvSpPr>
              <a:spLocks noChangeArrowheads="1"/>
            </p:cNvSpPr>
            <p:nvPr/>
          </p:nvSpPr>
          <p:spPr bwMode="auto">
            <a:xfrm>
              <a:off x="16513789" y="6519864"/>
              <a:ext cx="1587" cy="28575"/>
            </a:xfrm>
            <a:custGeom>
              <a:avLst/>
              <a:gdLst>
                <a:gd name="T0" fmla="*/ 0 w 1"/>
                <a:gd name="T1" fmla="*/ 0 h 80"/>
                <a:gd name="T2" fmla="*/ 0 w 1"/>
                <a:gd name="T3" fmla="*/ 11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5" name="Freeform 5544">
              <a:extLst>
                <a:ext uri="{FF2B5EF4-FFF2-40B4-BE49-F238E27FC236}">
                  <a16:creationId xmlns:a16="http://schemas.microsoft.com/office/drawing/2014/main" id="{0145F66B-33C0-F1A2-6164-00598162830E}"/>
                </a:ext>
              </a:extLst>
            </p:cNvPr>
            <p:cNvSpPr>
              <a:spLocks noChangeArrowheads="1"/>
            </p:cNvSpPr>
            <p:nvPr/>
          </p:nvSpPr>
          <p:spPr bwMode="auto">
            <a:xfrm>
              <a:off x="16513789" y="6421439"/>
              <a:ext cx="119054" cy="123825"/>
            </a:xfrm>
            <a:custGeom>
              <a:avLst/>
              <a:gdLst>
                <a:gd name="T0" fmla="*/ 284 w 330"/>
                <a:gd name="T1" fmla="*/ 0 h 342"/>
                <a:gd name="T2" fmla="*/ 284 w 330"/>
                <a:gd name="T3" fmla="*/ 0 h 342"/>
                <a:gd name="T4" fmla="*/ 0 w 330"/>
                <a:gd name="T5" fmla="*/ 273 h 342"/>
                <a:gd name="T6" fmla="*/ 0 w 330"/>
                <a:gd name="T7" fmla="*/ 341 h 342"/>
                <a:gd name="T8" fmla="*/ 329 w 330"/>
                <a:gd name="T9" fmla="*/ 23 h 342"/>
                <a:gd name="T10" fmla="*/ 284 w 330"/>
                <a:gd name="T11" fmla="*/ 0 h 342"/>
              </a:gdLst>
              <a:ahLst/>
              <a:cxnLst>
                <a:cxn ang="0">
                  <a:pos x="T0" y="T1"/>
                </a:cxn>
                <a:cxn ang="0">
                  <a:pos x="T2" y="T3"/>
                </a:cxn>
                <a:cxn ang="0">
                  <a:pos x="T4" y="T5"/>
                </a:cxn>
                <a:cxn ang="0">
                  <a:pos x="T6" y="T7"/>
                </a:cxn>
                <a:cxn ang="0">
                  <a:pos x="T8" y="T9"/>
                </a:cxn>
                <a:cxn ang="0">
                  <a:pos x="T10" y="T11"/>
                </a:cxn>
              </a:cxnLst>
              <a:rect l="0" t="0" r="r" b="b"/>
              <a:pathLst>
                <a:path w="330" h="342">
                  <a:moveTo>
                    <a:pt x="284" y="0"/>
                  </a:moveTo>
                  <a:lnTo>
                    <a:pt x="284" y="0"/>
                  </a:lnTo>
                  <a:cubicBezTo>
                    <a:pt x="0" y="273"/>
                    <a:pt x="0" y="273"/>
                    <a:pt x="0" y="273"/>
                  </a:cubicBezTo>
                  <a:cubicBezTo>
                    <a:pt x="0" y="341"/>
                    <a:pt x="0" y="341"/>
                    <a:pt x="0" y="341"/>
                  </a:cubicBezTo>
                  <a:cubicBezTo>
                    <a:pt x="329" y="23"/>
                    <a:pt x="329" y="23"/>
                    <a:pt x="329" y="23"/>
                  </a:cubicBezTo>
                  <a:cubicBezTo>
                    <a:pt x="307" y="11"/>
                    <a:pt x="295" y="11"/>
                    <a:pt x="284"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6" name="Freeform 5545">
              <a:extLst>
                <a:ext uri="{FF2B5EF4-FFF2-40B4-BE49-F238E27FC236}">
                  <a16:creationId xmlns:a16="http://schemas.microsoft.com/office/drawing/2014/main" id="{C1BEC4FC-741C-2946-5B10-C780039A936C}"/>
                </a:ext>
              </a:extLst>
            </p:cNvPr>
            <p:cNvSpPr>
              <a:spLocks noChangeArrowheads="1"/>
            </p:cNvSpPr>
            <p:nvPr/>
          </p:nvSpPr>
          <p:spPr bwMode="auto">
            <a:xfrm>
              <a:off x="16513789" y="6569076"/>
              <a:ext cx="1587" cy="28575"/>
            </a:xfrm>
            <a:custGeom>
              <a:avLst/>
              <a:gdLst>
                <a:gd name="T0" fmla="*/ 0 w 1"/>
                <a:gd name="T1" fmla="*/ 0 h 80"/>
                <a:gd name="T2" fmla="*/ 0 w 1"/>
                <a:gd name="T3" fmla="*/ 11 h 80"/>
                <a:gd name="T4" fmla="*/ 0 w 1"/>
                <a:gd name="T5" fmla="*/ 79 h 80"/>
                <a:gd name="T6" fmla="*/ 0 w 1"/>
                <a:gd name="T7" fmla="*/ 79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7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7" name="Freeform 5546">
              <a:extLst>
                <a:ext uri="{FF2B5EF4-FFF2-40B4-BE49-F238E27FC236}">
                  <a16:creationId xmlns:a16="http://schemas.microsoft.com/office/drawing/2014/main" id="{A15B95EA-ABA9-3B70-0630-12EC0E8EA93B}"/>
                </a:ext>
              </a:extLst>
            </p:cNvPr>
            <p:cNvSpPr>
              <a:spLocks noChangeArrowheads="1"/>
            </p:cNvSpPr>
            <p:nvPr/>
          </p:nvSpPr>
          <p:spPr bwMode="auto">
            <a:xfrm>
              <a:off x="16513789" y="6569076"/>
              <a:ext cx="1587" cy="28575"/>
            </a:xfrm>
            <a:custGeom>
              <a:avLst/>
              <a:gdLst>
                <a:gd name="T0" fmla="*/ 0 w 1"/>
                <a:gd name="T1" fmla="*/ 0 h 80"/>
                <a:gd name="T2" fmla="*/ 0 w 1"/>
                <a:gd name="T3" fmla="*/ 11 h 80"/>
                <a:gd name="T4" fmla="*/ 0 w 1"/>
                <a:gd name="T5" fmla="*/ 79 h 80"/>
                <a:gd name="T6" fmla="*/ 0 w 1"/>
                <a:gd name="T7" fmla="*/ 79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7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8" name="Freeform 5547">
              <a:extLst>
                <a:ext uri="{FF2B5EF4-FFF2-40B4-BE49-F238E27FC236}">
                  <a16:creationId xmlns:a16="http://schemas.microsoft.com/office/drawing/2014/main" id="{82030AED-548F-CBA8-CF3D-D344D6A5FF9F}"/>
                </a:ext>
              </a:extLst>
            </p:cNvPr>
            <p:cNvSpPr>
              <a:spLocks noChangeArrowheads="1"/>
            </p:cNvSpPr>
            <p:nvPr/>
          </p:nvSpPr>
          <p:spPr bwMode="auto">
            <a:xfrm>
              <a:off x="16513789" y="6438900"/>
              <a:ext cx="150802" cy="158750"/>
            </a:xfrm>
            <a:custGeom>
              <a:avLst/>
              <a:gdLst>
                <a:gd name="T0" fmla="*/ 374 w 421"/>
                <a:gd name="T1" fmla="*/ 0 h 443"/>
                <a:gd name="T2" fmla="*/ 374 w 421"/>
                <a:gd name="T3" fmla="*/ 0 h 443"/>
                <a:gd name="T4" fmla="*/ 0 w 421"/>
                <a:gd name="T5" fmla="*/ 363 h 443"/>
                <a:gd name="T6" fmla="*/ 0 w 421"/>
                <a:gd name="T7" fmla="*/ 442 h 443"/>
                <a:gd name="T8" fmla="*/ 420 w 421"/>
                <a:gd name="T9" fmla="*/ 11 h 443"/>
                <a:gd name="T10" fmla="*/ 374 w 421"/>
                <a:gd name="T11" fmla="*/ 0 h 443"/>
              </a:gdLst>
              <a:ahLst/>
              <a:cxnLst>
                <a:cxn ang="0">
                  <a:pos x="T0" y="T1"/>
                </a:cxn>
                <a:cxn ang="0">
                  <a:pos x="T2" y="T3"/>
                </a:cxn>
                <a:cxn ang="0">
                  <a:pos x="T4" y="T5"/>
                </a:cxn>
                <a:cxn ang="0">
                  <a:pos x="T6" y="T7"/>
                </a:cxn>
                <a:cxn ang="0">
                  <a:pos x="T8" y="T9"/>
                </a:cxn>
                <a:cxn ang="0">
                  <a:pos x="T10" y="T11"/>
                </a:cxn>
              </a:cxnLst>
              <a:rect l="0" t="0" r="r" b="b"/>
              <a:pathLst>
                <a:path w="421" h="443">
                  <a:moveTo>
                    <a:pt x="374" y="0"/>
                  </a:moveTo>
                  <a:lnTo>
                    <a:pt x="374" y="0"/>
                  </a:lnTo>
                  <a:cubicBezTo>
                    <a:pt x="0" y="363"/>
                    <a:pt x="0" y="363"/>
                    <a:pt x="0" y="363"/>
                  </a:cubicBezTo>
                  <a:cubicBezTo>
                    <a:pt x="0" y="442"/>
                    <a:pt x="0" y="442"/>
                    <a:pt x="0" y="442"/>
                  </a:cubicBezTo>
                  <a:cubicBezTo>
                    <a:pt x="420" y="11"/>
                    <a:pt x="420" y="11"/>
                    <a:pt x="420" y="11"/>
                  </a:cubicBezTo>
                  <a:cubicBezTo>
                    <a:pt x="409" y="11"/>
                    <a:pt x="386" y="0"/>
                    <a:pt x="374"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9" name="Freeform 5548">
              <a:extLst>
                <a:ext uri="{FF2B5EF4-FFF2-40B4-BE49-F238E27FC236}">
                  <a16:creationId xmlns:a16="http://schemas.microsoft.com/office/drawing/2014/main" id="{7946C54D-2321-3D8E-F4EC-0A1C9BE3B61A}"/>
                </a:ext>
              </a:extLst>
            </p:cNvPr>
            <p:cNvSpPr>
              <a:spLocks noChangeArrowheads="1"/>
            </p:cNvSpPr>
            <p:nvPr/>
          </p:nvSpPr>
          <p:spPr bwMode="auto">
            <a:xfrm>
              <a:off x="16513789" y="6618289"/>
              <a:ext cx="1587" cy="28575"/>
            </a:xfrm>
            <a:custGeom>
              <a:avLst/>
              <a:gdLst>
                <a:gd name="T0" fmla="*/ 0 w 1"/>
                <a:gd name="T1" fmla="*/ 0 h 81"/>
                <a:gd name="T2" fmla="*/ 0 w 1"/>
                <a:gd name="T3" fmla="*/ 11 h 81"/>
                <a:gd name="T4" fmla="*/ 0 w 1"/>
                <a:gd name="T5" fmla="*/ 80 h 81"/>
                <a:gd name="T6" fmla="*/ 0 w 1"/>
                <a:gd name="T7" fmla="*/ 80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8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0" name="Freeform 5549">
              <a:extLst>
                <a:ext uri="{FF2B5EF4-FFF2-40B4-BE49-F238E27FC236}">
                  <a16:creationId xmlns:a16="http://schemas.microsoft.com/office/drawing/2014/main" id="{EDCE9C48-1166-C5EF-4618-41A4FFB0E61C}"/>
                </a:ext>
              </a:extLst>
            </p:cNvPr>
            <p:cNvSpPr>
              <a:spLocks noChangeArrowheads="1"/>
            </p:cNvSpPr>
            <p:nvPr/>
          </p:nvSpPr>
          <p:spPr bwMode="auto">
            <a:xfrm>
              <a:off x="16513789" y="6618289"/>
              <a:ext cx="1587" cy="28575"/>
            </a:xfrm>
            <a:custGeom>
              <a:avLst/>
              <a:gdLst>
                <a:gd name="T0" fmla="*/ 0 w 1"/>
                <a:gd name="T1" fmla="*/ 0 h 81"/>
                <a:gd name="T2" fmla="*/ 0 w 1"/>
                <a:gd name="T3" fmla="*/ 11 h 81"/>
                <a:gd name="T4" fmla="*/ 0 w 1"/>
                <a:gd name="T5" fmla="*/ 80 h 81"/>
                <a:gd name="T6" fmla="*/ 0 w 1"/>
                <a:gd name="T7" fmla="*/ 80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1"/>
                  </a:lnTo>
                  <a:lnTo>
                    <a:pt x="0" y="80"/>
                  </a:lnTo>
                  <a:lnTo>
                    <a:pt x="0" y="8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1" name="Freeform 5550">
              <a:extLst>
                <a:ext uri="{FF2B5EF4-FFF2-40B4-BE49-F238E27FC236}">
                  <a16:creationId xmlns:a16="http://schemas.microsoft.com/office/drawing/2014/main" id="{E77F1765-C8E0-D6CA-8820-05A3166F19FC}"/>
                </a:ext>
              </a:extLst>
            </p:cNvPr>
            <p:cNvSpPr>
              <a:spLocks noChangeArrowheads="1"/>
            </p:cNvSpPr>
            <p:nvPr/>
          </p:nvSpPr>
          <p:spPr bwMode="auto">
            <a:xfrm>
              <a:off x="16513789" y="6450013"/>
              <a:ext cx="192074" cy="196850"/>
            </a:xfrm>
            <a:custGeom>
              <a:avLst/>
              <a:gdLst>
                <a:gd name="T0" fmla="*/ 477 w 535"/>
                <a:gd name="T1" fmla="*/ 0 h 546"/>
                <a:gd name="T2" fmla="*/ 477 w 535"/>
                <a:gd name="T3" fmla="*/ 0 h 546"/>
                <a:gd name="T4" fmla="*/ 0 w 535"/>
                <a:gd name="T5" fmla="*/ 465 h 546"/>
                <a:gd name="T6" fmla="*/ 0 w 535"/>
                <a:gd name="T7" fmla="*/ 545 h 546"/>
                <a:gd name="T8" fmla="*/ 534 w 535"/>
                <a:gd name="T9" fmla="*/ 11 h 546"/>
                <a:gd name="T10" fmla="*/ 477 w 535"/>
                <a:gd name="T11" fmla="*/ 0 h 546"/>
              </a:gdLst>
              <a:ahLst/>
              <a:cxnLst>
                <a:cxn ang="0">
                  <a:pos x="T0" y="T1"/>
                </a:cxn>
                <a:cxn ang="0">
                  <a:pos x="T2" y="T3"/>
                </a:cxn>
                <a:cxn ang="0">
                  <a:pos x="T4" y="T5"/>
                </a:cxn>
                <a:cxn ang="0">
                  <a:pos x="T6" y="T7"/>
                </a:cxn>
                <a:cxn ang="0">
                  <a:pos x="T8" y="T9"/>
                </a:cxn>
                <a:cxn ang="0">
                  <a:pos x="T10" y="T11"/>
                </a:cxn>
              </a:cxnLst>
              <a:rect l="0" t="0" r="r" b="b"/>
              <a:pathLst>
                <a:path w="535" h="546">
                  <a:moveTo>
                    <a:pt x="477" y="0"/>
                  </a:moveTo>
                  <a:lnTo>
                    <a:pt x="477" y="0"/>
                  </a:lnTo>
                  <a:cubicBezTo>
                    <a:pt x="0" y="465"/>
                    <a:pt x="0" y="465"/>
                    <a:pt x="0" y="465"/>
                  </a:cubicBezTo>
                  <a:cubicBezTo>
                    <a:pt x="0" y="545"/>
                    <a:pt x="0" y="545"/>
                    <a:pt x="0" y="545"/>
                  </a:cubicBezTo>
                  <a:cubicBezTo>
                    <a:pt x="534" y="11"/>
                    <a:pt x="534" y="11"/>
                    <a:pt x="534" y="11"/>
                  </a:cubicBezTo>
                  <a:cubicBezTo>
                    <a:pt x="511" y="11"/>
                    <a:pt x="488" y="0"/>
                    <a:pt x="477"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2" name="Freeform 5551">
              <a:extLst>
                <a:ext uri="{FF2B5EF4-FFF2-40B4-BE49-F238E27FC236}">
                  <a16:creationId xmlns:a16="http://schemas.microsoft.com/office/drawing/2014/main" id="{449B9340-3E5E-6F6F-BB55-59428369B9FF}"/>
                </a:ext>
              </a:extLst>
            </p:cNvPr>
            <p:cNvSpPr>
              <a:spLocks noChangeArrowheads="1"/>
            </p:cNvSpPr>
            <p:nvPr/>
          </p:nvSpPr>
          <p:spPr bwMode="auto">
            <a:xfrm>
              <a:off x="16513789" y="6667501"/>
              <a:ext cx="1587" cy="28575"/>
            </a:xfrm>
            <a:custGeom>
              <a:avLst/>
              <a:gdLst>
                <a:gd name="T0" fmla="*/ 0 w 1"/>
                <a:gd name="T1" fmla="*/ 0 h 81"/>
                <a:gd name="T2" fmla="*/ 0 w 1"/>
                <a:gd name="T3" fmla="*/ 12 h 81"/>
                <a:gd name="T4" fmla="*/ 0 w 1"/>
                <a:gd name="T5" fmla="*/ 80 h 81"/>
                <a:gd name="T6" fmla="*/ 0 w 1"/>
                <a:gd name="T7" fmla="*/ 80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2"/>
                  </a:lnTo>
                  <a:lnTo>
                    <a:pt x="0" y="80"/>
                  </a:lnTo>
                  <a:lnTo>
                    <a:pt x="0" y="8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3" name="Freeform 5552">
              <a:extLst>
                <a:ext uri="{FF2B5EF4-FFF2-40B4-BE49-F238E27FC236}">
                  <a16:creationId xmlns:a16="http://schemas.microsoft.com/office/drawing/2014/main" id="{CD1A180A-39A8-BCD4-038F-41E31D5892FE}"/>
                </a:ext>
              </a:extLst>
            </p:cNvPr>
            <p:cNvSpPr>
              <a:spLocks noChangeArrowheads="1"/>
            </p:cNvSpPr>
            <p:nvPr/>
          </p:nvSpPr>
          <p:spPr bwMode="auto">
            <a:xfrm>
              <a:off x="16513789" y="6667501"/>
              <a:ext cx="1587" cy="28575"/>
            </a:xfrm>
            <a:custGeom>
              <a:avLst/>
              <a:gdLst>
                <a:gd name="T0" fmla="*/ 0 w 1"/>
                <a:gd name="T1" fmla="*/ 0 h 81"/>
                <a:gd name="T2" fmla="*/ 0 w 1"/>
                <a:gd name="T3" fmla="*/ 12 h 81"/>
                <a:gd name="T4" fmla="*/ 0 w 1"/>
                <a:gd name="T5" fmla="*/ 80 h 81"/>
                <a:gd name="T6" fmla="*/ 0 w 1"/>
                <a:gd name="T7" fmla="*/ 80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12"/>
                  </a:lnTo>
                  <a:lnTo>
                    <a:pt x="0" y="80"/>
                  </a:lnTo>
                  <a:lnTo>
                    <a:pt x="0" y="8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4" name="Freeform 5553">
              <a:extLst>
                <a:ext uri="{FF2B5EF4-FFF2-40B4-BE49-F238E27FC236}">
                  <a16:creationId xmlns:a16="http://schemas.microsoft.com/office/drawing/2014/main" id="{9BC21FB5-BE40-B5B2-06BC-EACD7AA81D8B}"/>
                </a:ext>
              </a:extLst>
            </p:cNvPr>
            <p:cNvSpPr>
              <a:spLocks noChangeArrowheads="1"/>
            </p:cNvSpPr>
            <p:nvPr/>
          </p:nvSpPr>
          <p:spPr bwMode="auto">
            <a:xfrm>
              <a:off x="16513789" y="6462713"/>
              <a:ext cx="228585" cy="233362"/>
            </a:xfrm>
            <a:custGeom>
              <a:avLst/>
              <a:gdLst>
                <a:gd name="T0" fmla="*/ 579 w 637"/>
                <a:gd name="T1" fmla="*/ 0 h 648"/>
                <a:gd name="T2" fmla="*/ 579 w 637"/>
                <a:gd name="T3" fmla="*/ 0 h 648"/>
                <a:gd name="T4" fmla="*/ 0 w 637"/>
                <a:gd name="T5" fmla="*/ 567 h 648"/>
                <a:gd name="T6" fmla="*/ 0 w 637"/>
                <a:gd name="T7" fmla="*/ 647 h 648"/>
                <a:gd name="T8" fmla="*/ 636 w 637"/>
                <a:gd name="T9" fmla="*/ 11 h 648"/>
                <a:gd name="T10" fmla="*/ 579 w 637"/>
                <a:gd name="T11" fmla="*/ 0 h 648"/>
              </a:gdLst>
              <a:ahLst/>
              <a:cxnLst>
                <a:cxn ang="0">
                  <a:pos x="T0" y="T1"/>
                </a:cxn>
                <a:cxn ang="0">
                  <a:pos x="T2" y="T3"/>
                </a:cxn>
                <a:cxn ang="0">
                  <a:pos x="T4" y="T5"/>
                </a:cxn>
                <a:cxn ang="0">
                  <a:pos x="T6" y="T7"/>
                </a:cxn>
                <a:cxn ang="0">
                  <a:pos x="T8" y="T9"/>
                </a:cxn>
                <a:cxn ang="0">
                  <a:pos x="T10" y="T11"/>
                </a:cxn>
              </a:cxnLst>
              <a:rect l="0" t="0" r="r" b="b"/>
              <a:pathLst>
                <a:path w="637" h="648">
                  <a:moveTo>
                    <a:pt x="579" y="0"/>
                  </a:moveTo>
                  <a:lnTo>
                    <a:pt x="579" y="0"/>
                  </a:lnTo>
                  <a:cubicBezTo>
                    <a:pt x="0" y="567"/>
                    <a:pt x="0" y="567"/>
                    <a:pt x="0" y="567"/>
                  </a:cubicBezTo>
                  <a:cubicBezTo>
                    <a:pt x="0" y="647"/>
                    <a:pt x="0" y="647"/>
                    <a:pt x="0" y="647"/>
                  </a:cubicBezTo>
                  <a:cubicBezTo>
                    <a:pt x="636" y="11"/>
                    <a:pt x="636" y="11"/>
                    <a:pt x="636" y="11"/>
                  </a:cubicBezTo>
                  <a:cubicBezTo>
                    <a:pt x="613" y="11"/>
                    <a:pt x="601" y="0"/>
                    <a:pt x="579"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5" name="Freeform 5554">
              <a:extLst>
                <a:ext uri="{FF2B5EF4-FFF2-40B4-BE49-F238E27FC236}">
                  <a16:creationId xmlns:a16="http://schemas.microsoft.com/office/drawing/2014/main" id="{06CEA87A-B6B1-B731-914A-AD6DE12694AB}"/>
                </a:ext>
              </a:extLst>
            </p:cNvPr>
            <p:cNvSpPr>
              <a:spLocks noChangeArrowheads="1"/>
            </p:cNvSpPr>
            <p:nvPr/>
          </p:nvSpPr>
          <p:spPr bwMode="auto">
            <a:xfrm>
              <a:off x="16513789" y="6719888"/>
              <a:ext cx="1587" cy="25400"/>
            </a:xfrm>
            <a:custGeom>
              <a:avLst/>
              <a:gdLst>
                <a:gd name="T0" fmla="*/ 0 w 1"/>
                <a:gd name="T1" fmla="*/ 0 h 69"/>
                <a:gd name="T2" fmla="*/ 0 w 1"/>
                <a:gd name="T3" fmla="*/ 0 h 69"/>
                <a:gd name="T4" fmla="*/ 0 w 1"/>
                <a:gd name="T5" fmla="*/ 68 h 69"/>
                <a:gd name="T6" fmla="*/ 0 w 1"/>
                <a:gd name="T7" fmla="*/ 68 h 69"/>
                <a:gd name="T8" fmla="*/ 0 w 1"/>
                <a:gd name="T9" fmla="*/ 0 h 69"/>
              </a:gdLst>
              <a:ahLst/>
              <a:cxnLst>
                <a:cxn ang="0">
                  <a:pos x="T0" y="T1"/>
                </a:cxn>
                <a:cxn ang="0">
                  <a:pos x="T2" y="T3"/>
                </a:cxn>
                <a:cxn ang="0">
                  <a:pos x="T4" y="T5"/>
                </a:cxn>
                <a:cxn ang="0">
                  <a:pos x="T6" y="T7"/>
                </a:cxn>
                <a:cxn ang="0">
                  <a:pos x="T8" y="T9"/>
                </a:cxn>
              </a:cxnLst>
              <a:rect l="0" t="0" r="r" b="b"/>
              <a:pathLst>
                <a:path w="1" h="69">
                  <a:moveTo>
                    <a:pt x="0" y="0"/>
                  </a:moveTo>
                  <a:lnTo>
                    <a:pt x="0" y="0"/>
                  </a:lnTo>
                  <a:lnTo>
                    <a:pt x="0" y="68"/>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6" name="Freeform 5555">
              <a:extLst>
                <a:ext uri="{FF2B5EF4-FFF2-40B4-BE49-F238E27FC236}">
                  <a16:creationId xmlns:a16="http://schemas.microsoft.com/office/drawing/2014/main" id="{A72D190F-9389-87FD-51EE-0F4A5C625576}"/>
                </a:ext>
              </a:extLst>
            </p:cNvPr>
            <p:cNvSpPr>
              <a:spLocks noChangeArrowheads="1"/>
            </p:cNvSpPr>
            <p:nvPr/>
          </p:nvSpPr>
          <p:spPr bwMode="auto">
            <a:xfrm>
              <a:off x="16513789" y="6719888"/>
              <a:ext cx="1587" cy="25400"/>
            </a:xfrm>
            <a:custGeom>
              <a:avLst/>
              <a:gdLst>
                <a:gd name="T0" fmla="*/ 0 w 1"/>
                <a:gd name="T1" fmla="*/ 0 h 69"/>
                <a:gd name="T2" fmla="*/ 0 w 1"/>
                <a:gd name="T3" fmla="*/ 0 h 69"/>
                <a:gd name="T4" fmla="*/ 0 w 1"/>
                <a:gd name="T5" fmla="*/ 68 h 69"/>
                <a:gd name="T6" fmla="*/ 0 w 1"/>
                <a:gd name="T7" fmla="*/ 68 h 69"/>
                <a:gd name="T8" fmla="*/ 0 w 1"/>
                <a:gd name="T9" fmla="*/ 0 h 69"/>
              </a:gdLst>
              <a:ahLst/>
              <a:cxnLst>
                <a:cxn ang="0">
                  <a:pos x="T0" y="T1"/>
                </a:cxn>
                <a:cxn ang="0">
                  <a:pos x="T2" y="T3"/>
                </a:cxn>
                <a:cxn ang="0">
                  <a:pos x="T4" y="T5"/>
                </a:cxn>
                <a:cxn ang="0">
                  <a:pos x="T6" y="T7"/>
                </a:cxn>
                <a:cxn ang="0">
                  <a:pos x="T8" y="T9"/>
                </a:cxn>
              </a:cxnLst>
              <a:rect l="0" t="0" r="r" b="b"/>
              <a:pathLst>
                <a:path w="1" h="69">
                  <a:moveTo>
                    <a:pt x="0" y="0"/>
                  </a:moveTo>
                  <a:lnTo>
                    <a:pt x="0" y="0"/>
                  </a:lnTo>
                  <a:lnTo>
                    <a:pt x="0" y="68"/>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7" name="Freeform 5556">
              <a:extLst>
                <a:ext uri="{FF2B5EF4-FFF2-40B4-BE49-F238E27FC236}">
                  <a16:creationId xmlns:a16="http://schemas.microsoft.com/office/drawing/2014/main" id="{4A520A6B-99B4-DE4C-B6A1-A553459D79E9}"/>
                </a:ext>
              </a:extLst>
            </p:cNvPr>
            <p:cNvSpPr>
              <a:spLocks noChangeArrowheads="1"/>
            </p:cNvSpPr>
            <p:nvPr/>
          </p:nvSpPr>
          <p:spPr bwMode="auto">
            <a:xfrm>
              <a:off x="16513789" y="6470650"/>
              <a:ext cx="269857" cy="274638"/>
            </a:xfrm>
            <a:custGeom>
              <a:avLst/>
              <a:gdLst>
                <a:gd name="T0" fmla="*/ 692 w 750"/>
                <a:gd name="T1" fmla="*/ 0 h 762"/>
                <a:gd name="T2" fmla="*/ 692 w 750"/>
                <a:gd name="T3" fmla="*/ 0 h 762"/>
                <a:gd name="T4" fmla="*/ 0 w 750"/>
                <a:gd name="T5" fmla="*/ 693 h 762"/>
                <a:gd name="T6" fmla="*/ 0 w 750"/>
                <a:gd name="T7" fmla="*/ 761 h 762"/>
                <a:gd name="T8" fmla="*/ 749 w 750"/>
                <a:gd name="T9" fmla="*/ 12 h 762"/>
                <a:gd name="T10" fmla="*/ 692 w 750"/>
                <a:gd name="T11" fmla="*/ 0 h 762"/>
              </a:gdLst>
              <a:ahLst/>
              <a:cxnLst>
                <a:cxn ang="0">
                  <a:pos x="T0" y="T1"/>
                </a:cxn>
                <a:cxn ang="0">
                  <a:pos x="T2" y="T3"/>
                </a:cxn>
                <a:cxn ang="0">
                  <a:pos x="T4" y="T5"/>
                </a:cxn>
                <a:cxn ang="0">
                  <a:pos x="T6" y="T7"/>
                </a:cxn>
                <a:cxn ang="0">
                  <a:pos x="T8" y="T9"/>
                </a:cxn>
                <a:cxn ang="0">
                  <a:pos x="T10" y="T11"/>
                </a:cxn>
              </a:cxnLst>
              <a:rect l="0" t="0" r="r" b="b"/>
              <a:pathLst>
                <a:path w="750" h="762">
                  <a:moveTo>
                    <a:pt x="692" y="0"/>
                  </a:moveTo>
                  <a:lnTo>
                    <a:pt x="692" y="0"/>
                  </a:lnTo>
                  <a:cubicBezTo>
                    <a:pt x="0" y="693"/>
                    <a:pt x="0" y="693"/>
                    <a:pt x="0" y="693"/>
                  </a:cubicBezTo>
                  <a:cubicBezTo>
                    <a:pt x="0" y="761"/>
                    <a:pt x="0" y="761"/>
                    <a:pt x="0" y="761"/>
                  </a:cubicBezTo>
                  <a:cubicBezTo>
                    <a:pt x="749" y="12"/>
                    <a:pt x="749" y="12"/>
                    <a:pt x="749" y="12"/>
                  </a:cubicBezTo>
                  <a:cubicBezTo>
                    <a:pt x="726" y="12"/>
                    <a:pt x="704" y="12"/>
                    <a:pt x="692"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8" name="Freeform 5557">
              <a:extLst>
                <a:ext uri="{FF2B5EF4-FFF2-40B4-BE49-F238E27FC236}">
                  <a16:creationId xmlns:a16="http://schemas.microsoft.com/office/drawing/2014/main" id="{46D524D3-5128-CDFD-8B69-19462966675E}"/>
                </a:ext>
              </a:extLst>
            </p:cNvPr>
            <p:cNvSpPr>
              <a:spLocks noChangeArrowheads="1"/>
            </p:cNvSpPr>
            <p:nvPr/>
          </p:nvSpPr>
          <p:spPr bwMode="auto">
            <a:xfrm>
              <a:off x="16513789" y="6769100"/>
              <a:ext cx="1587" cy="25400"/>
            </a:xfrm>
            <a:custGeom>
              <a:avLst/>
              <a:gdLst>
                <a:gd name="T0" fmla="*/ 0 w 1"/>
                <a:gd name="T1" fmla="*/ 0 h 69"/>
                <a:gd name="T2" fmla="*/ 0 w 1"/>
                <a:gd name="T3" fmla="*/ 0 h 69"/>
                <a:gd name="T4" fmla="*/ 0 w 1"/>
                <a:gd name="T5" fmla="*/ 68 h 69"/>
                <a:gd name="T6" fmla="*/ 0 w 1"/>
                <a:gd name="T7" fmla="*/ 68 h 69"/>
                <a:gd name="T8" fmla="*/ 0 w 1"/>
                <a:gd name="T9" fmla="*/ 0 h 69"/>
              </a:gdLst>
              <a:ahLst/>
              <a:cxnLst>
                <a:cxn ang="0">
                  <a:pos x="T0" y="T1"/>
                </a:cxn>
                <a:cxn ang="0">
                  <a:pos x="T2" y="T3"/>
                </a:cxn>
                <a:cxn ang="0">
                  <a:pos x="T4" y="T5"/>
                </a:cxn>
                <a:cxn ang="0">
                  <a:pos x="T6" y="T7"/>
                </a:cxn>
                <a:cxn ang="0">
                  <a:pos x="T8" y="T9"/>
                </a:cxn>
              </a:cxnLst>
              <a:rect l="0" t="0" r="r" b="b"/>
              <a:pathLst>
                <a:path w="1" h="69">
                  <a:moveTo>
                    <a:pt x="0" y="0"/>
                  </a:moveTo>
                  <a:lnTo>
                    <a:pt x="0" y="0"/>
                  </a:lnTo>
                  <a:lnTo>
                    <a:pt x="0" y="68"/>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9" name="Freeform 5558">
              <a:extLst>
                <a:ext uri="{FF2B5EF4-FFF2-40B4-BE49-F238E27FC236}">
                  <a16:creationId xmlns:a16="http://schemas.microsoft.com/office/drawing/2014/main" id="{A53ADA12-94F5-6BBE-DED9-86EB289442C7}"/>
                </a:ext>
              </a:extLst>
            </p:cNvPr>
            <p:cNvSpPr>
              <a:spLocks noChangeArrowheads="1"/>
            </p:cNvSpPr>
            <p:nvPr/>
          </p:nvSpPr>
          <p:spPr bwMode="auto">
            <a:xfrm>
              <a:off x="16513789" y="6769100"/>
              <a:ext cx="1587" cy="25400"/>
            </a:xfrm>
            <a:custGeom>
              <a:avLst/>
              <a:gdLst>
                <a:gd name="T0" fmla="*/ 0 w 1"/>
                <a:gd name="T1" fmla="*/ 0 h 69"/>
                <a:gd name="T2" fmla="*/ 0 w 1"/>
                <a:gd name="T3" fmla="*/ 0 h 69"/>
                <a:gd name="T4" fmla="*/ 0 w 1"/>
                <a:gd name="T5" fmla="*/ 68 h 69"/>
                <a:gd name="T6" fmla="*/ 0 w 1"/>
                <a:gd name="T7" fmla="*/ 68 h 69"/>
                <a:gd name="T8" fmla="*/ 0 w 1"/>
                <a:gd name="T9" fmla="*/ 0 h 69"/>
              </a:gdLst>
              <a:ahLst/>
              <a:cxnLst>
                <a:cxn ang="0">
                  <a:pos x="T0" y="T1"/>
                </a:cxn>
                <a:cxn ang="0">
                  <a:pos x="T2" y="T3"/>
                </a:cxn>
                <a:cxn ang="0">
                  <a:pos x="T4" y="T5"/>
                </a:cxn>
                <a:cxn ang="0">
                  <a:pos x="T6" y="T7"/>
                </a:cxn>
                <a:cxn ang="0">
                  <a:pos x="T8" y="T9"/>
                </a:cxn>
              </a:cxnLst>
              <a:rect l="0" t="0" r="r" b="b"/>
              <a:pathLst>
                <a:path w="1" h="69">
                  <a:moveTo>
                    <a:pt x="0" y="0"/>
                  </a:moveTo>
                  <a:lnTo>
                    <a:pt x="0" y="0"/>
                  </a:lnTo>
                  <a:lnTo>
                    <a:pt x="0" y="68"/>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0" name="Freeform 5559">
              <a:extLst>
                <a:ext uri="{FF2B5EF4-FFF2-40B4-BE49-F238E27FC236}">
                  <a16:creationId xmlns:a16="http://schemas.microsoft.com/office/drawing/2014/main" id="{E0B9D6F1-7C60-B355-3A46-467DE1102BA1}"/>
                </a:ext>
              </a:extLst>
            </p:cNvPr>
            <p:cNvSpPr>
              <a:spLocks noChangeArrowheads="1"/>
            </p:cNvSpPr>
            <p:nvPr/>
          </p:nvSpPr>
          <p:spPr bwMode="auto">
            <a:xfrm>
              <a:off x="16513788" y="6483350"/>
              <a:ext cx="311130" cy="311150"/>
            </a:xfrm>
            <a:custGeom>
              <a:avLst/>
              <a:gdLst>
                <a:gd name="T0" fmla="*/ 806 w 864"/>
                <a:gd name="T1" fmla="*/ 0 h 863"/>
                <a:gd name="T2" fmla="*/ 806 w 864"/>
                <a:gd name="T3" fmla="*/ 0 h 863"/>
                <a:gd name="T4" fmla="*/ 0 w 864"/>
                <a:gd name="T5" fmla="*/ 794 h 863"/>
                <a:gd name="T6" fmla="*/ 0 w 864"/>
                <a:gd name="T7" fmla="*/ 862 h 863"/>
                <a:gd name="T8" fmla="*/ 863 w 864"/>
                <a:gd name="T9" fmla="*/ 11 h 863"/>
                <a:gd name="T10" fmla="*/ 806 w 864"/>
                <a:gd name="T11" fmla="*/ 0 h 863"/>
              </a:gdLst>
              <a:ahLst/>
              <a:cxnLst>
                <a:cxn ang="0">
                  <a:pos x="T0" y="T1"/>
                </a:cxn>
                <a:cxn ang="0">
                  <a:pos x="T2" y="T3"/>
                </a:cxn>
                <a:cxn ang="0">
                  <a:pos x="T4" y="T5"/>
                </a:cxn>
                <a:cxn ang="0">
                  <a:pos x="T6" y="T7"/>
                </a:cxn>
                <a:cxn ang="0">
                  <a:pos x="T8" y="T9"/>
                </a:cxn>
                <a:cxn ang="0">
                  <a:pos x="T10" y="T11"/>
                </a:cxn>
              </a:cxnLst>
              <a:rect l="0" t="0" r="r" b="b"/>
              <a:pathLst>
                <a:path w="864" h="863">
                  <a:moveTo>
                    <a:pt x="806" y="0"/>
                  </a:moveTo>
                  <a:lnTo>
                    <a:pt x="806" y="0"/>
                  </a:lnTo>
                  <a:cubicBezTo>
                    <a:pt x="0" y="794"/>
                    <a:pt x="0" y="794"/>
                    <a:pt x="0" y="794"/>
                  </a:cubicBezTo>
                  <a:cubicBezTo>
                    <a:pt x="0" y="862"/>
                    <a:pt x="0" y="862"/>
                    <a:pt x="0" y="862"/>
                  </a:cubicBezTo>
                  <a:cubicBezTo>
                    <a:pt x="863" y="11"/>
                    <a:pt x="863" y="11"/>
                    <a:pt x="863" y="11"/>
                  </a:cubicBezTo>
                  <a:cubicBezTo>
                    <a:pt x="840" y="0"/>
                    <a:pt x="817" y="0"/>
                    <a:pt x="806"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1" name="Freeform 5560">
              <a:extLst>
                <a:ext uri="{FF2B5EF4-FFF2-40B4-BE49-F238E27FC236}">
                  <a16:creationId xmlns:a16="http://schemas.microsoft.com/office/drawing/2014/main" id="{629180EC-F727-B03B-5062-5E08C29A1EA9}"/>
                </a:ext>
              </a:extLst>
            </p:cNvPr>
            <p:cNvSpPr>
              <a:spLocks noChangeArrowheads="1"/>
            </p:cNvSpPr>
            <p:nvPr/>
          </p:nvSpPr>
          <p:spPr bwMode="auto">
            <a:xfrm>
              <a:off x="16513789" y="6818313"/>
              <a:ext cx="1587" cy="28575"/>
            </a:xfrm>
            <a:custGeom>
              <a:avLst/>
              <a:gdLst>
                <a:gd name="T0" fmla="*/ 0 w 1"/>
                <a:gd name="T1" fmla="*/ 0 h 81"/>
                <a:gd name="T2" fmla="*/ 0 w 1"/>
                <a:gd name="T3" fmla="*/ 0 h 81"/>
                <a:gd name="T4" fmla="*/ 0 w 1"/>
                <a:gd name="T5" fmla="*/ 80 h 81"/>
                <a:gd name="T6" fmla="*/ 0 w 1"/>
                <a:gd name="T7" fmla="*/ 69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0"/>
                  </a:lnTo>
                  <a:lnTo>
                    <a:pt x="0" y="80"/>
                  </a:lnTo>
                  <a:lnTo>
                    <a:pt x="0" y="6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2" name="Freeform 5561">
              <a:extLst>
                <a:ext uri="{FF2B5EF4-FFF2-40B4-BE49-F238E27FC236}">
                  <a16:creationId xmlns:a16="http://schemas.microsoft.com/office/drawing/2014/main" id="{82090718-0C60-0011-86AA-0CBC381FB115}"/>
                </a:ext>
              </a:extLst>
            </p:cNvPr>
            <p:cNvSpPr>
              <a:spLocks noChangeArrowheads="1"/>
            </p:cNvSpPr>
            <p:nvPr/>
          </p:nvSpPr>
          <p:spPr bwMode="auto">
            <a:xfrm>
              <a:off x="16513789" y="6818313"/>
              <a:ext cx="1587" cy="28575"/>
            </a:xfrm>
            <a:custGeom>
              <a:avLst/>
              <a:gdLst>
                <a:gd name="T0" fmla="*/ 0 w 1"/>
                <a:gd name="T1" fmla="*/ 0 h 81"/>
                <a:gd name="T2" fmla="*/ 0 w 1"/>
                <a:gd name="T3" fmla="*/ 0 h 81"/>
                <a:gd name="T4" fmla="*/ 0 w 1"/>
                <a:gd name="T5" fmla="*/ 80 h 81"/>
                <a:gd name="T6" fmla="*/ 0 w 1"/>
                <a:gd name="T7" fmla="*/ 69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0"/>
                  </a:lnTo>
                  <a:lnTo>
                    <a:pt x="0" y="80"/>
                  </a:lnTo>
                  <a:lnTo>
                    <a:pt x="0" y="6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3" name="Freeform 5562">
              <a:extLst>
                <a:ext uri="{FF2B5EF4-FFF2-40B4-BE49-F238E27FC236}">
                  <a16:creationId xmlns:a16="http://schemas.microsoft.com/office/drawing/2014/main" id="{EA230DE9-C864-83FB-5BD6-756474AC2B09}"/>
                </a:ext>
              </a:extLst>
            </p:cNvPr>
            <p:cNvSpPr>
              <a:spLocks noChangeArrowheads="1"/>
            </p:cNvSpPr>
            <p:nvPr/>
          </p:nvSpPr>
          <p:spPr bwMode="auto">
            <a:xfrm>
              <a:off x="16513789" y="6491289"/>
              <a:ext cx="352402" cy="352425"/>
            </a:xfrm>
            <a:custGeom>
              <a:avLst/>
              <a:gdLst>
                <a:gd name="T0" fmla="*/ 919 w 977"/>
                <a:gd name="T1" fmla="*/ 0 h 978"/>
                <a:gd name="T2" fmla="*/ 919 w 977"/>
                <a:gd name="T3" fmla="*/ 0 h 978"/>
                <a:gd name="T4" fmla="*/ 0 w 977"/>
                <a:gd name="T5" fmla="*/ 908 h 978"/>
                <a:gd name="T6" fmla="*/ 0 w 977"/>
                <a:gd name="T7" fmla="*/ 977 h 978"/>
                <a:gd name="T8" fmla="*/ 976 w 977"/>
                <a:gd name="T9" fmla="*/ 11 h 978"/>
                <a:gd name="T10" fmla="*/ 919 w 977"/>
                <a:gd name="T11" fmla="*/ 0 h 978"/>
              </a:gdLst>
              <a:ahLst/>
              <a:cxnLst>
                <a:cxn ang="0">
                  <a:pos x="T0" y="T1"/>
                </a:cxn>
                <a:cxn ang="0">
                  <a:pos x="T2" y="T3"/>
                </a:cxn>
                <a:cxn ang="0">
                  <a:pos x="T4" y="T5"/>
                </a:cxn>
                <a:cxn ang="0">
                  <a:pos x="T6" y="T7"/>
                </a:cxn>
                <a:cxn ang="0">
                  <a:pos x="T8" y="T9"/>
                </a:cxn>
                <a:cxn ang="0">
                  <a:pos x="T10" y="T11"/>
                </a:cxn>
              </a:cxnLst>
              <a:rect l="0" t="0" r="r" b="b"/>
              <a:pathLst>
                <a:path w="977" h="978">
                  <a:moveTo>
                    <a:pt x="919" y="0"/>
                  </a:moveTo>
                  <a:lnTo>
                    <a:pt x="919" y="0"/>
                  </a:lnTo>
                  <a:cubicBezTo>
                    <a:pt x="0" y="908"/>
                    <a:pt x="0" y="908"/>
                    <a:pt x="0" y="908"/>
                  </a:cubicBezTo>
                  <a:cubicBezTo>
                    <a:pt x="0" y="977"/>
                    <a:pt x="0" y="977"/>
                    <a:pt x="0" y="977"/>
                  </a:cubicBezTo>
                  <a:cubicBezTo>
                    <a:pt x="976" y="11"/>
                    <a:pt x="976" y="11"/>
                    <a:pt x="976" y="11"/>
                  </a:cubicBezTo>
                  <a:cubicBezTo>
                    <a:pt x="953" y="0"/>
                    <a:pt x="931" y="0"/>
                    <a:pt x="919"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4" name="Freeform 5563">
              <a:extLst>
                <a:ext uri="{FF2B5EF4-FFF2-40B4-BE49-F238E27FC236}">
                  <a16:creationId xmlns:a16="http://schemas.microsoft.com/office/drawing/2014/main" id="{50EDD010-9052-CBA6-F921-2D66963B208C}"/>
                </a:ext>
              </a:extLst>
            </p:cNvPr>
            <p:cNvSpPr>
              <a:spLocks noChangeArrowheads="1"/>
            </p:cNvSpPr>
            <p:nvPr/>
          </p:nvSpPr>
          <p:spPr bwMode="auto">
            <a:xfrm>
              <a:off x="16513789" y="6867526"/>
              <a:ext cx="1587" cy="28575"/>
            </a:xfrm>
            <a:custGeom>
              <a:avLst/>
              <a:gdLst>
                <a:gd name="T0" fmla="*/ 0 w 1"/>
                <a:gd name="T1" fmla="*/ 0 h 81"/>
                <a:gd name="T2" fmla="*/ 0 w 1"/>
                <a:gd name="T3" fmla="*/ 0 h 81"/>
                <a:gd name="T4" fmla="*/ 0 w 1"/>
                <a:gd name="T5" fmla="*/ 80 h 81"/>
                <a:gd name="T6" fmla="*/ 0 w 1"/>
                <a:gd name="T7" fmla="*/ 69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0"/>
                  </a:lnTo>
                  <a:lnTo>
                    <a:pt x="0" y="80"/>
                  </a:lnTo>
                  <a:lnTo>
                    <a:pt x="0" y="6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5" name="Freeform 5564">
              <a:extLst>
                <a:ext uri="{FF2B5EF4-FFF2-40B4-BE49-F238E27FC236}">
                  <a16:creationId xmlns:a16="http://schemas.microsoft.com/office/drawing/2014/main" id="{C8A5016B-3C7A-3270-727E-3EEDFDB36BC7}"/>
                </a:ext>
              </a:extLst>
            </p:cNvPr>
            <p:cNvSpPr>
              <a:spLocks noChangeArrowheads="1"/>
            </p:cNvSpPr>
            <p:nvPr/>
          </p:nvSpPr>
          <p:spPr bwMode="auto">
            <a:xfrm>
              <a:off x="16513789" y="6867526"/>
              <a:ext cx="1587" cy="28575"/>
            </a:xfrm>
            <a:custGeom>
              <a:avLst/>
              <a:gdLst>
                <a:gd name="T0" fmla="*/ 0 w 1"/>
                <a:gd name="T1" fmla="*/ 0 h 81"/>
                <a:gd name="T2" fmla="*/ 0 w 1"/>
                <a:gd name="T3" fmla="*/ 0 h 81"/>
                <a:gd name="T4" fmla="*/ 0 w 1"/>
                <a:gd name="T5" fmla="*/ 80 h 81"/>
                <a:gd name="T6" fmla="*/ 0 w 1"/>
                <a:gd name="T7" fmla="*/ 69 h 81"/>
                <a:gd name="T8" fmla="*/ 0 w 1"/>
                <a:gd name="T9" fmla="*/ 0 h 81"/>
              </a:gdLst>
              <a:ahLst/>
              <a:cxnLst>
                <a:cxn ang="0">
                  <a:pos x="T0" y="T1"/>
                </a:cxn>
                <a:cxn ang="0">
                  <a:pos x="T2" y="T3"/>
                </a:cxn>
                <a:cxn ang="0">
                  <a:pos x="T4" y="T5"/>
                </a:cxn>
                <a:cxn ang="0">
                  <a:pos x="T6" y="T7"/>
                </a:cxn>
                <a:cxn ang="0">
                  <a:pos x="T8" y="T9"/>
                </a:cxn>
              </a:cxnLst>
              <a:rect l="0" t="0" r="r" b="b"/>
              <a:pathLst>
                <a:path w="1" h="81">
                  <a:moveTo>
                    <a:pt x="0" y="0"/>
                  </a:moveTo>
                  <a:lnTo>
                    <a:pt x="0" y="0"/>
                  </a:lnTo>
                  <a:lnTo>
                    <a:pt x="0" y="80"/>
                  </a:lnTo>
                  <a:lnTo>
                    <a:pt x="0" y="6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6" name="Freeform 5565">
              <a:extLst>
                <a:ext uri="{FF2B5EF4-FFF2-40B4-BE49-F238E27FC236}">
                  <a16:creationId xmlns:a16="http://schemas.microsoft.com/office/drawing/2014/main" id="{C9238F2E-3146-DFAC-A46E-C683B64CEBAA}"/>
                </a:ext>
              </a:extLst>
            </p:cNvPr>
            <p:cNvSpPr>
              <a:spLocks noChangeArrowheads="1"/>
            </p:cNvSpPr>
            <p:nvPr/>
          </p:nvSpPr>
          <p:spPr bwMode="auto">
            <a:xfrm>
              <a:off x="16513789" y="6499226"/>
              <a:ext cx="392086" cy="392113"/>
            </a:xfrm>
            <a:custGeom>
              <a:avLst/>
              <a:gdLst>
                <a:gd name="T0" fmla="*/ 1033 w 1091"/>
                <a:gd name="T1" fmla="*/ 0 h 1091"/>
                <a:gd name="T2" fmla="*/ 1033 w 1091"/>
                <a:gd name="T3" fmla="*/ 0 h 1091"/>
                <a:gd name="T4" fmla="*/ 0 w 1091"/>
                <a:gd name="T5" fmla="*/ 1021 h 1091"/>
                <a:gd name="T6" fmla="*/ 0 w 1091"/>
                <a:gd name="T7" fmla="*/ 1090 h 1091"/>
                <a:gd name="T8" fmla="*/ 1090 w 1091"/>
                <a:gd name="T9" fmla="*/ 0 h 1091"/>
                <a:gd name="T10" fmla="*/ 1033 w 1091"/>
                <a:gd name="T11" fmla="*/ 0 h 1091"/>
              </a:gdLst>
              <a:ahLst/>
              <a:cxnLst>
                <a:cxn ang="0">
                  <a:pos x="T0" y="T1"/>
                </a:cxn>
                <a:cxn ang="0">
                  <a:pos x="T2" y="T3"/>
                </a:cxn>
                <a:cxn ang="0">
                  <a:pos x="T4" y="T5"/>
                </a:cxn>
                <a:cxn ang="0">
                  <a:pos x="T6" y="T7"/>
                </a:cxn>
                <a:cxn ang="0">
                  <a:pos x="T8" y="T9"/>
                </a:cxn>
                <a:cxn ang="0">
                  <a:pos x="T10" y="T11"/>
                </a:cxn>
              </a:cxnLst>
              <a:rect l="0" t="0" r="r" b="b"/>
              <a:pathLst>
                <a:path w="1091" h="1091">
                  <a:moveTo>
                    <a:pt x="1033" y="0"/>
                  </a:moveTo>
                  <a:lnTo>
                    <a:pt x="1033" y="0"/>
                  </a:lnTo>
                  <a:cubicBezTo>
                    <a:pt x="0" y="1021"/>
                    <a:pt x="0" y="1021"/>
                    <a:pt x="0" y="1021"/>
                  </a:cubicBezTo>
                  <a:cubicBezTo>
                    <a:pt x="0" y="1090"/>
                    <a:pt x="0" y="1090"/>
                    <a:pt x="0" y="1090"/>
                  </a:cubicBezTo>
                  <a:cubicBezTo>
                    <a:pt x="1090" y="0"/>
                    <a:pt x="1090" y="0"/>
                    <a:pt x="1090" y="0"/>
                  </a:cubicBezTo>
                  <a:cubicBezTo>
                    <a:pt x="1067" y="0"/>
                    <a:pt x="1044" y="0"/>
                    <a:pt x="1033"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7" name="Freeform 5566">
              <a:extLst>
                <a:ext uri="{FF2B5EF4-FFF2-40B4-BE49-F238E27FC236}">
                  <a16:creationId xmlns:a16="http://schemas.microsoft.com/office/drawing/2014/main" id="{5EFBEDCC-310F-AF5E-1B76-57752B1E45B8}"/>
                </a:ext>
              </a:extLst>
            </p:cNvPr>
            <p:cNvSpPr>
              <a:spLocks noChangeArrowheads="1"/>
            </p:cNvSpPr>
            <p:nvPr/>
          </p:nvSpPr>
          <p:spPr bwMode="auto">
            <a:xfrm>
              <a:off x="16513789" y="6916739"/>
              <a:ext cx="1587" cy="28575"/>
            </a:xfrm>
            <a:custGeom>
              <a:avLst/>
              <a:gdLst>
                <a:gd name="T0" fmla="*/ 0 w 1"/>
                <a:gd name="T1" fmla="*/ 0 h 80"/>
                <a:gd name="T2" fmla="*/ 0 w 1"/>
                <a:gd name="T3" fmla="*/ 0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0"/>
                  </a:lnTo>
                  <a:lnTo>
                    <a:pt x="0" y="79"/>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8" name="Freeform 5567">
              <a:extLst>
                <a:ext uri="{FF2B5EF4-FFF2-40B4-BE49-F238E27FC236}">
                  <a16:creationId xmlns:a16="http://schemas.microsoft.com/office/drawing/2014/main" id="{85F4603C-AAF0-3D36-F6E4-339926F1BB9F}"/>
                </a:ext>
              </a:extLst>
            </p:cNvPr>
            <p:cNvSpPr>
              <a:spLocks noChangeArrowheads="1"/>
            </p:cNvSpPr>
            <p:nvPr/>
          </p:nvSpPr>
          <p:spPr bwMode="auto">
            <a:xfrm>
              <a:off x="16513789" y="6916739"/>
              <a:ext cx="1587" cy="28575"/>
            </a:xfrm>
            <a:custGeom>
              <a:avLst/>
              <a:gdLst>
                <a:gd name="T0" fmla="*/ 0 w 1"/>
                <a:gd name="T1" fmla="*/ 0 h 80"/>
                <a:gd name="T2" fmla="*/ 0 w 1"/>
                <a:gd name="T3" fmla="*/ 0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0"/>
                  </a:lnTo>
                  <a:lnTo>
                    <a:pt x="0" y="79"/>
                  </a:lnTo>
                  <a:lnTo>
                    <a:pt x="0"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9" name="Freeform 5568">
              <a:extLst>
                <a:ext uri="{FF2B5EF4-FFF2-40B4-BE49-F238E27FC236}">
                  <a16:creationId xmlns:a16="http://schemas.microsoft.com/office/drawing/2014/main" id="{CE10E712-82F8-2515-CB66-43FF859FF754}"/>
                </a:ext>
              </a:extLst>
            </p:cNvPr>
            <p:cNvSpPr>
              <a:spLocks noChangeArrowheads="1"/>
            </p:cNvSpPr>
            <p:nvPr/>
          </p:nvSpPr>
          <p:spPr bwMode="auto">
            <a:xfrm>
              <a:off x="16513789" y="6503988"/>
              <a:ext cx="433359" cy="438150"/>
            </a:xfrm>
            <a:custGeom>
              <a:avLst/>
              <a:gdLst>
                <a:gd name="T0" fmla="*/ 1146 w 1204"/>
                <a:gd name="T1" fmla="*/ 0 h 1216"/>
                <a:gd name="T2" fmla="*/ 1146 w 1204"/>
                <a:gd name="T3" fmla="*/ 0 h 1216"/>
                <a:gd name="T4" fmla="*/ 0 w 1204"/>
                <a:gd name="T5" fmla="*/ 1147 h 1216"/>
                <a:gd name="T6" fmla="*/ 0 w 1204"/>
                <a:gd name="T7" fmla="*/ 1215 h 1216"/>
                <a:gd name="T8" fmla="*/ 1203 w 1204"/>
                <a:gd name="T9" fmla="*/ 11 h 1216"/>
                <a:gd name="T10" fmla="*/ 1146 w 1204"/>
                <a:gd name="T11" fmla="*/ 0 h 1216"/>
              </a:gdLst>
              <a:ahLst/>
              <a:cxnLst>
                <a:cxn ang="0">
                  <a:pos x="T0" y="T1"/>
                </a:cxn>
                <a:cxn ang="0">
                  <a:pos x="T2" y="T3"/>
                </a:cxn>
                <a:cxn ang="0">
                  <a:pos x="T4" y="T5"/>
                </a:cxn>
                <a:cxn ang="0">
                  <a:pos x="T6" y="T7"/>
                </a:cxn>
                <a:cxn ang="0">
                  <a:pos x="T8" y="T9"/>
                </a:cxn>
                <a:cxn ang="0">
                  <a:pos x="T10" y="T11"/>
                </a:cxn>
              </a:cxnLst>
              <a:rect l="0" t="0" r="r" b="b"/>
              <a:pathLst>
                <a:path w="1204" h="1216">
                  <a:moveTo>
                    <a:pt x="1146" y="0"/>
                  </a:moveTo>
                  <a:lnTo>
                    <a:pt x="1146" y="0"/>
                  </a:lnTo>
                  <a:cubicBezTo>
                    <a:pt x="0" y="1147"/>
                    <a:pt x="0" y="1147"/>
                    <a:pt x="0" y="1147"/>
                  </a:cubicBezTo>
                  <a:cubicBezTo>
                    <a:pt x="0" y="1215"/>
                    <a:pt x="0" y="1215"/>
                    <a:pt x="0" y="1215"/>
                  </a:cubicBezTo>
                  <a:cubicBezTo>
                    <a:pt x="1203" y="11"/>
                    <a:pt x="1203" y="11"/>
                    <a:pt x="1203" y="11"/>
                  </a:cubicBezTo>
                  <a:cubicBezTo>
                    <a:pt x="1192" y="11"/>
                    <a:pt x="1169" y="11"/>
                    <a:pt x="1146"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0" name="Freeform 5569">
              <a:extLst>
                <a:ext uri="{FF2B5EF4-FFF2-40B4-BE49-F238E27FC236}">
                  <a16:creationId xmlns:a16="http://schemas.microsoft.com/office/drawing/2014/main" id="{485EBE50-0DCF-E1C0-1516-B77E9E63DC01}"/>
                </a:ext>
              </a:extLst>
            </p:cNvPr>
            <p:cNvSpPr>
              <a:spLocks noChangeArrowheads="1"/>
            </p:cNvSpPr>
            <p:nvPr/>
          </p:nvSpPr>
          <p:spPr bwMode="auto">
            <a:xfrm>
              <a:off x="16513789" y="6965951"/>
              <a:ext cx="1587" cy="28575"/>
            </a:xfrm>
            <a:custGeom>
              <a:avLst/>
              <a:gdLst>
                <a:gd name="T0" fmla="*/ 0 w 1"/>
                <a:gd name="T1" fmla="*/ 0 h 80"/>
                <a:gd name="T2" fmla="*/ 0 w 1"/>
                <a:gd name="T3" fmla="*/ 11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68"/>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1" name="Freeform 5570">
              <a:extLst>
                <a:ext uri="{FF2B5EF4-FFF2-40B4-BE49-F238E27FC236}">
                  <a16:creationId xmlns:a16="http://schemas.microsoft.com/office/drawing/2014/main" id="{7CF6660D-AEE6-FABF-B530-2760FF2D2274}"/>
                </a:ext>
              </a:extLst>
            </p:cNvPr>
            <p:cNvSpPr>
              <a:spLocks noChangeArrowheads="1"/>
            </p:cNvSpPr>
            <p:nvPr/>
          </p:nvSpPr>
          <p:spPr bwMode="auto">
            <a:xfrm>
              <a:off x="16513789" y="6965951"/>
              <a:ext cx="1587" cy="28575"/>
            </a:xfrm>
            <a:custGeom>
              <a:avLst/>
              <a:gdLst>
                <a:gd name="T0" fmla="*/ 0 w 1"/>
                <a:gd name="T1" fmla="*/ 0 h 80"/>
                <a:gd name="T2" fmla="*/ 0 w 1"/>
                <a:gd name="T3" fmla="*/ 11 h 80"/>
                <a:gd name="T4" fmla="*/ 0 w 1"/>
                <a:gd name="T5" fmla="*/ 79 h 80"/>
                <a:gd name="T6" fmla="*/ 0 w 1"/>
                <a:gd name="T7" fmla="*/ 68 h 80"/>
                <a:gd name="T8" fmla="*/ 0 w 1"/>
                <a:gd name="T9" fmla="*/ 0 h 80"/>
              </a:gdLst>
              <a:ahLst/>
              <a:cxnLst>
                <a:cxn ang="0">
                  <a:pos x="T0" y="T1"/>
                </a:cxn>
                <a:cxn ang="0">
                  <a:pos x="T2" y="T3"/>
                </a:cxn>
                <a:cxn ang="0">
                  <a:pos x="T4" y="T5"/>
                </a:cxn>
                <a:cxn ang="0">
                  <a:pos x="T6" y="T7"/>
                </a:cxn>
                <a:cxn ang="0">
                  <a:pos x="T8" y="T9"/>
                </a:cxn>
              </a:cxnLst>
              <a:rect l="0" t="0" r="r" b="b"/>
              <a:pathLst>
                <a:path w="1" h="80">
                  <a:moveTo>
                    <a:pt x="0" y="0"/>
                  </a:moveTo>
                  <a:lnTo>
                    <a:pt x="0" y="11"/>
                  </a:lnTo>
                  <a:lnTo>
                    <a:pt x="0" y="79"/>
                  </a:lnTo>
                  <a:lnTo>
                    <a:pt x="0" y="68"/>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2" name="Freeform 5571">
              <a:extLst>
                <a:ext uri="{FF2B5EF4-FFF2-40B4-BE49-F238E27FC236}">
                  <a16:creationId xmlns:a16="http://schemas.microsoft.com/office/drawing/2014/main" id="{2BD5FF3C-9E2E-09E2-59D9-759CD65318DE}"/>
                </a:ext>
              </a:extLst>
            </p:cNvPr>
            <p:cNvSpPr>
              <a:spLocks noChangeArrowheads="1"/>
            </p:cNvSpPr>
            <p:nvPr/>
          </p:nvSpPr>
          <p:spPr bwMode="auto">
            <a:xfrm>
              <a:off x="16513789" y="6511925"/>
              <a:ext cx="477806" cy="477838"/>
            </a:xfrm>
            <a:custGeom>
              <a:avLst/>
              <a:gdLst>
                <a:gd name="T0" fmla="*/ 1271 w 1329"/>
                <a:gd name="T1" fmla="*/ 0 h 1329"/>
                <a:gd name="T2" fmla="*/ 1271 w 1329"/>
                <a:gd name="T3" fmla="*/ 0 h 1329"/>
                <a:gd name="T4" fmla="*/ 0 w 1329"/>
                <a:gd name="T5" fmla="*/ 1260 h 1329"/>
                <a:gd name="T6" fmla="*/ 0 w 1329"/>
                <a:gd name="T7" fmla="*/ 1328 h 1329"/>
                <a:gd name="T8" fmla="*/ 1328 w 1329"/>
                <a:gd name="T9" fmla="*/ 11 h 1329"/>
                <a:gd name="T10" fmla="*/ 1271 w 1329"/>
                <a:gd name="T11" fmla="*/ 0 h 1329"/>
              </a:gdLst>
              <a:ahLst/>
              <a:cxnLst>
                <a:cxn ang="0">
                  <a:pos x="T0" y="T1"/>
                </a:cxn>
                <a:cxn ang="0">
                  <a:pos x="T2" y="T3"/>
                </a:cxn>
                <a:cxn ang="0">
                  <a:pos x="T4" y="T5"/>
                </a:cxn>
                <a:cxn ang="0">
                  <a:pos x="T6" y="T7"/>
                </a:cxn>
                <a:cxn ang="0">
                  <a:pos x="T8" y="T9"/>
                </a:cxn>
                <a:cxn ang="0">
                  <a:pos x="T10" y="T11"/>
                </a:cxn>
              </a:cxnLst>
              <a:rect l="0" t="0" r="r" b="b"/>
              <a:pathLst>
                <a:path w="1329" h="1329">
                  <a:moveTo>
                    <a:pt x="1271" y="0"/>
                  </a:moveTo>
                  <a:lnTo>
                    <a:pt x="1271" y="0"/>
                  </a:lnTo>
                  <a:cubicBezTo>
                    <a:pt x="0" y="1260"/>
                    <a:pt x="0" y="1260"/>
                    <a:pt x="0" y="1260"/>
                  </a:cubicBezTo>
                  <a:cubicBezTo>
                    <a:pt x="0" y="1328"/>
                    <a:pt x="0" y="1328"/>
                    <a:pt x="0" y="1328"/>
                  </a:cubicBezTo>
                  <a:cubicBezTo>
                    <a:pt x="1328" y="11"/>
                    <a:pt x="1328" y="11"/>
                    <a:pt x="1328" y="11"/>
                  </a:cubicBezTo>
                  <a:cubicBezTo>
                    <a:pt x="1305" y="0"/>
                    <a:pt x="1283" y="0"/>
                    <a:pt x="1271"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3" name="Freeform 5572">
              <a:extLst>
                <a:ext uri="{FF2B5EF4-FFF2-40B4-BE49-F238E27FC236}">
                  <a16:creationId xmlns:a16="http://schemas.microsoft.com/office/drawing/2014/main" id="{50E9BE1F-BB02-0C8A-815D-2DE9D6C0C0B8}"/>
                </a:ext>
              </a:extLst>
            </p:cNvPr>
            <p:cNvSpPr>
              <a:spLocks noChangeArrowheads="1"/>
            </p:cNvSpPr>
            <p:nvPr/>
          </p:nvSpPr>
          <p:spPr bwMode="auto">
            <a:xfrm>
              <a:off x="16513789" y="7015164"/>
              <a:ext cx="20636" cy="7937"/>
            </a:xfrm>
            <a:custGeom>
              <a:avLst/>
              <a:gdLst>
                <a:gd name="T0" fmla="*/ 0 w 58"/>
                <a:gd name="T1" fmla="*/ 0 h 24"/>
                <a:gd name="T2" fmla="*/ 0 w 58"/>
                <a:gd name="T3" fmla="*/ 11 h 24"/>
                <a:gd name="T4" fmla="*/ 0 w 58"/>
                <a:gd name="T5" fmla="*/ 11 h 24"/>
                <a:gd name="T6" fmla="*/ 45 w 58"/>
                <a:gd name="T7" fmla="*/ 23 h 24"/>
                <a:gd name="T8" fmla="*/ 57 w 58"/>
                <a:gd name="T9" fmla="*/ 23 h 24"/>
                <a:gd name="T10" fmla="*/ 0 w 58"/>
                <a:gd name="T11" fmla="*/ 11 h 24"/>
                <a:gd name="T12" fmla="*/ 0 w 5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58" h="24">
                  <a:moveTo>
                    <a:pt x="0" y="0"/>
                  </a:moveTo>
                  <a:lnTo>
                    <a:pt x="0" y="11"/>
                  </a:lnTo>
                  <a:lnTo>
                    <a:pt x="0" y="11"/>
                  </a:lnTo>
                  <a:lnTo>
                    <a:pt x="45" y="23"/>
                  </a:lnTo>
                  <a:lnTo>
                    <a:pt x="57" y="23"/>
                  </a:lnTo>
                  <a:lnTo>
                    <a:pt x="0"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4" name="Freeform 5573">
              <a:extLst>
                <a:ext uri="{FF2B5EF4-FFF2-40B4-BE49-F238E27FC236}">
                  <a16:creationId xmlns:a16="http://schemas.microsoft.com/office/drawing/2014/main" id="{559B13E0-600F-4C5A-97BB-04B4B7138F39}"/>
                </a:ext>
              </a:extLst>
            </p:cNvPr>
            <p:cNvSpPr>
              <a:spLocks noChangeArrowheads="1"/>
            </p:cNvSpPr>
            <p:nvPr/>
          </p:nvSpPr>
          <p:spPr bwMode="auto">
            <a:xfrm>
              <a:off x="16513789" y="7015164"/>
              <a:ext cx="20636" cy="7937"/>
            </a:xfrm>
            <a:custGeom>
              <a:avLst/>
              <a:gdLst>
                <a:gd name="T0" fmla="*/ 0 w 58"/>
                <a:gd name="T1" fmla="*/ 0 h 24"/>
                <a:gd name="T2" fmla="*/ 0 w 58"/>
                <a:gd name="T3" fmla="*/ 11 h 24"/>
                <a:gd name="T4" fmla="*/ 0 w 58"/>
                <a:gd name="T5" fmla="*/ 11 h 24"/>
                <a:gd name="T6" fmla="*/ 45 w 58"/>
                <a:gd name="T7" fmla="*/ 23 h 24"/>
                <a:gd name="T8" fmla="*/ 57 w 58"/>
                <a:gd name="T9" fmla="*/ 23 h 24"/>
                <a:gd name="T10" fmla="*/ 0 w 58"/>
                <a:gd name="T11" fmla="*/ 11 h 24"/>
                <a:gd name="T12" fmla="*/ 0 w 5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58" h="24">
                  <a:moveTo>
                    <a:pt x="0" y="0"/>
                  </a:moveTo>
                  <a:lnTo>
                    <a:pt x="0" y="11"/>
                  </a:lnTo>
                  <a:lnTo>
                    <a:pt x="0" y="11"/>
                  </a:lnTo>
                  <a:lnTo>
                    <a:pt x="45" y="23"/>
                  </a:lnTo>
                  <a:lnTo>
                    <a:pt x="57" y="23"/>
                  </a:lnTo>
                  <a:lnTo>
                    <a:pt x="0"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5" name="Freeform 5574">
              <a:extLst>
                <a:ext uri="{FF2B5EF4-FFF2-40B4-BE49-F238E27FC236}">
                  <a16:creationId xmlns:a16="http://schemas.microsoft.com/office/drawing/2014/main" id="{4F19245B-CBDA-74D5-7ECB-FF54E7602ABE}"/>
                </a:ext>
              </a:extLst>
            </p:cNvPr>
            <p:cNvSpPr>
              <a:spLocks noChangeArrowheads="1"/>
            </p:cNvSpPr>
            <p:nvPr/>
          </p:nvSpPr>
          <p:spPr bwMode="auto">
            <a:xfrm>
              <a:off x="16513789" y="6516688"/>
              <a:ext cx="523841" cy="508000"/>
            </a:xfrm>
            <a:custGeom>
              <a:avLst/>
              <a:gdLst>
                <a:gd name="T0" fmla="*/ 1385 w 1454"/>
                <a:gd name="T1" fmla="*/ 0 h 1409"/>
                <a:gd name="T2" fmla="*/ 1385 w 1454"/>
                <a:gd name="T3" fmla="*/ 0 h 1409"/>
                <a:gd name="T4" fmla="*/ 0 w 1454"/>
                <a:gd name="T5" fmla="*/ 1385 h 1409"/>
                <a:gd name="T6" fmla="*/ 0 w 1454"/>
                <a:gd name="T7" fmla="*/ 1396 h 1409"/>
                <a:gd name="T8" fmla="*/ 57 w 1454"/>
                <a:gd name="T9" fmla="*/ 1408 h 1409"/>
                <a:gd name="T10" fmla="*/ 1453 w 1454"/>
                <a:gd name="T11" fmla="*/ 12 h 1409"/>
                <a:gd name="T12" fmla="*/ 1385 w 1454"/>
                <a:gd name="T13" fmla="*/ 0 h 1409"/>
              </a:gdLst>
              <a:ahLst/>
              <a:cxnLst>
                <a:cxn ang="0">
                  <a:pos x="T0" y="T1"/>
                </a:cxn>
                <a:cxn ang="0">
                  <a:pos x="T2" y="T3"/>
                </a:cxn>
                <a:cxn ang="0">
                  <a:pos x="T4" y="T5"/>
                </a:cxn>
                <a:cxn ang="0">
                  <a:pos x="T6" y="T7"/>
                </a:cxn>
                <a:cxn ang="0">
                  <a:pos x="T8" y="T9"/>
                </a:cxn>
                <a:cxn ang="0">
                  <a:pos x="T10" y="T11"/>
                </a:cxn>
                <a:cxn ang="0">
                  <a:pos x="T12" y="T13"/>
                </a:cxn>
              </a:cxnLst>
              <a:rect l="0" t="0" r="r" b="b"/>
              <a:pathLst>
                <a:path w="1454" h="1409">
                  <a:moveTo>
                    <a:pt x="1385" y="0"/>
                  </a:moveTo>
                  <a:lnTo>
                    <a:pt x="1385" y="0"/>
                  </a:lnTo>
                  <a:cubicBezTo>
                    <a:pt x="0" y="1385"/>
                    <a:pt x="0" y="1385"/>
                    <a:pt x="0" y="1385"/>
                  </a:cubicBezTo>
                  <a:cubicBezTo>
                    <a:pt x="0" y="1396"/>
                    <a:pt x="0" y="1396"/>
                    <a:pt x="0" y="1396"/>
                  </a:cubicBezTo>
                  <a:cubicBezTo>
                    <a:pt x="57" y="1408"/>
                    <a:pt x="57" y="1408"/>
                    <a:pt x="57" y="1408"/>
                  </a:cubicBezTo>
                  <a:cubicBezTo>
                    <a:pt x="1453" y="12"/>
                    <a:pt x="1453" y="12"/>
                    <a:pt x="1453" y="12"/>
                  </a:cubicBezTo>
                  <a:cubicBezTo>
                    <a:pt x="1430" y="12"/>
                    <a:pt x="1408" y="12"/>
                    <a:pt x="1385" y="0"/>
                  </a:cubicBez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6" name="Freeform 5575">
              <a:extLst>
                <a:ext uri="{FF2B5EF4-FFF2-40B4-BE49-F238E27FC236}">
                  <a16:creationId xmlns:a16="http://schemas.microsoft.com/office/drawing/2014/main" id="{88D6F68F-768E-297F-9A1E-3A7AF1D3A44E}"/>
                </a:ext>
              </a:extLst>
            </p:cNvPr>
            <p:cNvSpPr>
              <a:spLocks noChangeArrowheads="1"/>
            </p:cNvSpPr>
            <p:nvPr/>
          </p:nvSpPr>
          <p:spPr bwMode="auto">
            <a:xfrm>
              <a:off x="16551886" y="7026275"/>
              <a:ext cx="20636" cy="7938"/>
            </a:xfrm>
            <a:custGeom>
              <a:avLst/>
              <a:gdLst>
                <a:gd name="T0" fmla="*/ 0 w 58"/>
                <a:gd name="T1" fmla="*/ 0 h 24"/>
                <a:gd name="T2" fmla="*/ 0 w 58"/>
                <a:gd name="T3" fmla="*/ 12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2"/>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7" name="Freeform 5576">
              <a:extLst>
                <a:ext uri="{FF2B5EF4-FFF2-40B4-BE49-F238E27FC236}">
                  <a16:creationId xmlns:a16="http://schemas.microsoft.com/office/drawing/2014/main" id="{B1E632C7-21E8-72AC-F03A-AF47E5DD0EAB}"/>
                </a:ext>
              </a:extLst>
            </p:cNvPr>
            <p:cNvSpPr>
              <a:spLocks noChangeArrowheads="1"/>
            </p:cNvSpPr>
            <p:nvPr/>
          </p:nvSpPr>
          <p:spPr bwMode="auto">
            <a:xfrm>
              <a:off x="16551886" y="7026275"/>
              <a:ext cx="20636" cy="7938"/>
            </a:xfrm>
            <a:custGeom>
              <a:avLst/>
              <a:gdLst>
                <a:gd name="T0" fmla="*/ 0 w 58"/>
                <a:gd name="T1" fmla="*/ 0 h 24"/>
                <a:gd name="T2" fmla="*/ 0 w 58"/>
                <a:gd name="T3" fmla="*/ 12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2"/>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8" name="Freeform 5577">
              <a:extLst>
                <a:ext uri="{FF2B5EF4-FFF2-40B4-BE49-F238E27FC236}">
                  <a16:creationId xmlns:a16="http://schemas.microsoft.com/office/drawing/2014/main" id="{93C97394-0F32-05E0-4EFC-321837D3A691}"/>
                </a:ext>
              </a:extLst>
            </p:cNvPr>
            <p:cNvSpPr>
              <a:spLocks noChangeArrowheads="1"/>
            </p:cNvSpPr>
            <p:nvPr/>
          </p:nvSpPr>
          <p:spPr bwMode="auto">
            <a:xfrm>
              <a:off x="16551886" y="6524626"/>
              <a:ext cx="527016" cy="511175"/>
            </a:xfrm>
            <a:custGeom>
              <a:avLst/>
              <a:gdLst>
                <a:gd name="T0" fmla="*/ 1408 w 1466"/>
                <a:gd name="T1" fmla="*/ 0 h 1420"/>
                <a:gd name="T2" fmla="*/ 1408 w 1466"/>
                <a:gd name="T3" fmla="*/ 0 h 1420"/>
                <a:gd name="T4" fmla="*/ 0 w 1466"/>
                <a:gd name="T5" fmla="*/ 1396 h 1420"/>
                <a:gd name="T6" fmla="*/ 57 w 1466"/>
                <a:gd name="T7" fmla="*/ 1419 h 1420"/>
                <a:gd name="T8" fmla="*/ 1465 w 1466"/>
                <a:gd name="T9" fmla="*/ 11 h 1420"/>
                <a:gd name="T10" fmla="*/ 1419 w 1466"/>
                <a:gd name="T11" fmla="*/ 0 h 1420"/>
                <a:gd name="T12" fmla="*/ 1408 w 1466"/>
                <a:gd name="T13" fmla="*/ 0 h 1420"/>
              </a:gdLst>
              <a:ahLst/>
              <a:cxnLst>
                <a:cxn ang="0">
                  <a:pos x="T0" y="T1"/>
                </a:cxn>
                <a:cxn ang="0">
                  <a:pos x="T2" y="T3"/>
                </a:cxn>
                <a:cxn ang="0">
                  <a:pos x="T4" y="T5"/>
                </a:cxn>
                <a:cxn ang="0">
                  <a:pos x="T6" y="T7"/>
                </a:cxn>
                <a:cxn ang="0">
                  <a:pos x="T8" y="T9"/>
                </a:cxn>
                <a:cxn ang="0">
                  <a:pos x="T10" y="T11"/>
                </a:cxn>
                <a:cxn ang="0">
                  <a:pos x="T12" y="T13"/>
                </a:cxn>
              </a:cxnLst>
              <a:rect l="0" t="0" r="r" b="b"/>
              <a:pathLst>
                <a:path w="1466" h="1420">
                  <a:moveTo>
                    <a:pt x="1408" y="0"/>
                  </a:moveTo>
                  <a:lnTo>
                    <a:pt x="1408" y="0"/>
                  </a:lnTo>
                  <a:cubicBezTo>
                    <a:pt x="0" y="1396"/>
                    <a:pt x="0" y="1396"/>
                    <a:pt x="0" y="1396"/>
                  </a:cubicBezTo>
                  <a:cubicBezTo>
                    <a:pt x="57" y="1419"/>
                    <a:pt x="57" y="1419"/>
                    <a:pt x="57" y="1419"/>
                  </a:cubicBezTo>
                  <a:cubicBezTo>
                    <a:pt x="1465" y="11"/>
                    <a:pt x="1465" y="11"/>
                    <a:pt x="1465" y="11"/>
                  </a:cubicBezTo>
                  <a:cubicBezTo>
                    <a:pt x="1419" y="0"/>
                    <a:pt x="1419" y="0"/>
                    <a:pt x="1419" y="0"/>
                  </a:cubicBez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9" name="Freeform 5578">
              <a:extLst>
                <a:ext uri="{FF2B5EF4-FFF2-40B4-BE49-F238E27FC236}">
                  <a16:creationId xmlns:a16="http://schemas.microsoft.com/office/drawing/2014/main" id="{22E136C8-3604-9034-29D3-4958197AE12F}"/>
                </a:ext>
              </a:extLst>
            </p:cNvPr>
            <p:cNvSpPr>
              <a:spLocks noChangeArrowheads="1"/>
            </p:cNvSpPr>
            <p:nvPr/>
          </p:nvSpPr>
          <p:spPr bwMode="auto">
            <a:xfrm>
              <a:off x="16588396" y="7038975"/>
              <a:ext cx="20637" cy="7938"/>
            </a:xfrm>
            <a:custGeom>
              <a:avLst/>
              <a:gdLst>
                <a:gd name="T0" fmla="*/ 12 w 58"/>
                <a:gd name="T1" fmla="*/ 0 h 24"/>
                <a:gd name="T2" fmla="*/ 0 w 58"/>
                <a:gd name="T3" fmla="*/ 0 h 24"/>
                <a:gd name="T4" fmla="*/ 57 w 58"/>
                <a:gd name="T5" fmla="*/ 23 h 24"/>
                <a:gd name="T6" fmla="*/ 57 w 58"/>
                <a:gd name="T7" fmla="*/ 12 h 24"/>
                <a:gd name="T8" fmla="*/ 12 w 58"/>
                <a:gd name="T9" fmla="*/ 0 h 24"/>
              </a:gdLst>
              <a:ahLst/>
              <a:cxnLst>
                <a:cxn ang="0">
                  <a:pos x="T0" y="T1"/>
                </a:cxn>
                <a:cxn ang="0">
                  <a:pos x="T2" y="T3"/>
                </a:cxn>
                <a:cxn ang="0">
                  <a:pos x="T4" y="T5"/>
                </a:cxn>
                <a:cxn ang="0">
                  <a:pos x="T6" y="T7"/>
                </a:cxn>
                <a:cxn ang="0">
                  <a:pos x="T8" y="T9"/>
                </a:cxn>
              </a:cxnLst>
              <a:rect l="0" t="0" r="r" b="b"/>
              <a:pathLst>
                <a:path w="58" h="24">
                  <a:moveTo>
                    <a:pt x="12" y="0"/>
                  </a:moveTo>
                  <a:lnTo>
                    <a:pt x="0" y="0"/>
                  </a:lnTo>
                  <a:lnTo>
                    <a:pt x="57" y="23"/>
                  </a:lnTo>
                  <a:lnTo>
                    <a:pt x="57" y="1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0" name="Freeform 5579">
              <a:extLst>
                <a:ext uri="{FF2B5EF4-FFF2-40B4-BE49-F238E27FC236}">
                  <a16:creationId xmlns:a16="http://schemas.microsoft.com/office/drawing/2014/main" id="{0FF4CD97-9172-DF76-F645-3FFB359E54D4}"/>
                </a:ext>
              </a:extLst>
            </p:cNvPr>
            <p:cNvSpPr>
              <a:spLocks noChangeArrowheads="1"/>
            </p:cNvSpPr>
            <p:nvPr/>
          </p:nvSpPr>
          <p:spPr bwMode="auto">
            <a:xfrm>
              <a:off x="16588396" y="7038975"/>
              <a:ext cx="20637" cy="7938"/>
            </a:xfrm>
            <a:custGeom>
              <a:avLst/>
              <a:gdLst>
                <a:gd name="T0" fmla="*/ 12 w 58"/>
                <a:gd name="T1" fmla="*/ 0 h 24"/>
                <a:gd name="T2" fmla="*/ 0 w 58"/>
                <a:gd name="T3" fmla="*/ 0 h 24"/>
                <a:gd name="T4" fmla="*/ 57 w 58"/>
                <a:gd name="T5" fmla="*/ 23 h 24"/>
                <a:gd name="T6" fmla="*/ 57 w 58"/>
                <a:gd name="T7" fmla="*/ 12 h 24"/>
                <a:gd name="T8" fmla="*/ 12 w 58"/>
                <a:gd name="T9" fmla="*/ 0 h 24"/>
              </a:gdLst>
              <a:ahLst/>
              <a:cxnLst>
                <a:cxn ang="0">
                  <a:pos x="T0" y="T1"/>
                </a:cxn>
                <a:cxn ang="0">
                  <a:pos x="T2" y="T3"/>
                </a:cxn>
                <a:cxn ang="0">
                  <a:pos x="T4" y="T5"/>
                </a:cxn>
                <a:cxn ang="0">
                  <a:pos x="T6" y="T7"/>
                </a:cxn>
                <a:cxn ang="0">
                  <a:pos x="T8" y="T9"/>
                </a:cxn>
              </a:cxnLst>
              <a:rect l="0" t="0" r="r" b="b"/>
              <a:pathLst>
                <a:path w="58" h="24">
                  <a:moveTo>
                    <a:pt x="12" y="0"/>
                  </a:moveTo>
                  <a:lnTo>
                    <a:pt x="0" y="0"/>
                  </a:lnTo>
                  <a:lnTo>
                    <a:pt x="57" y="23"/>
                  </a:lnTo>
                  <a:lnTo>
                    <a:pt x="57" y="12"/>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1" name="Freeform 5580">
              <a:extLst>
                <a:ext uri="{FF2B5EF4-FFF2-40B4-BE49-F238E27FC236}">
                  <a16:creationId xmlns:a16="http://schemas.microsoft.com/office/drawing/2014/main" id="{70AEC284-16A0-EE78-7F8D-06F27883EE33}"/>
                </a:ext>
              </a:extLst>
            </p:cNvPr>
            <p:cNvSpPr>
              <a:spLocks noChangeArrowheads="1"/>
            </p:cNvSpPr>
            <p:nvPr/>
          </p:nvSpPr>
          <p:spPr bwMode="auto">
            <a:xfrm>
              <a:off x="16591571" y="6532564"/>
              <a:ext cx="523841" cy="511175"/>
            </a:xfrm>
            <a:custGeom>
              <a:avLst/>
              <a:gdLst>
                <a:gd name="T0" fmla="*/ 1396 w 1454"/>
                <a:gd name="T1" fmla="*/ 0 h 1420"/>
                <a:gd name="T2" fmla="*/ 0 w 1454"/>
                <a:gd name="T3" fmla="*/ 1407 h 1420"/>
                <a:gd name="T4" fmla="*/ 45 w 1454"/>
                <a:gd name="T5" fmla="*/ 1419 h 1420"/>
                <a:gd name="T6" fmla="*/ 1453 w 1454"/>
                <a:gd name="T7" fmla="*/ 2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7"/>
                  </a:lnTo>
                  <a:lnTo>
                    <a:pt x="45" y="1419"/>
                  </a:lnTo>
                  <a:lnTo>
                    <a:pt x="1453" y="2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2" name="Freeform 5581">
              <a:extLst>
                <a:ext uri="{FF2B5EF4-FFF2-40B4-BE49-F238E27FC236}">
                  <a16:creationId xmlns:a16="http://schemas.microsoft.com/office/drawing/2014/main" id="{32B83392-36AF-04A2-AF46-3DC9056E7DFE}"/>
                </a:ext>
              </a:extLst>
            </p:cNvPr>
            <p:cNvSpPr>
              <a:spLocks noChangeArrowheads="1"/>
            </p:cNvSpPr>
            <p:nvPr/>
          </p:nvSpPr>
          <p:spPr bwMode="auto">
            <a:xfrm>
              <a:off x="16591571" y="6532564"/>
              <a:ext cx="523841" cy="511175"/>
            </a:xfrm>
            <a:custGeom>
              <a:avLst/>
              <a:gdLst>
                <a:gd name="T0" fmla="*/ 1396 w 1454"/>
                <a:gd name="T1" fmla="*/ 0 h 1420"/>
                <a:gd name="T2" fmla="*/ 0 w 1454"/>
                <a:gd name="T3" fmla="*/ 1407 h 1420"/>
                <a:gd name="T4" fmla="*/ 45 w 1454"/>
                <a:gd name="T5" fmla="*/ 1419 h 1420"/>
                <a:gd name="T6" fmla="*/ 1453 w 1454"/>
                <a:gd name="T7" fmla="*/ 2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7"/>
                  </a:lnTo>
                  <a:lnTo>
                    <a:pt x="45" y="1419"/>
                  </a:lnTo>
                  <a:lnTo>
                    <a:pt x="1453" y="2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3" name="Freeform 5582">
              <a:extLst>
                <a:ext uri="{FF2B5EF4-FFF2-40B4-BE49-F238E27FC236}">
                  <a16:creationId xmlns:a16="http://schemas.microsoft.com/office/drawing/2014/main" id="{752926BF-DCE4-517D-D7D3-4BD7B2FA3377}"/>
                </a:ext>
              </a:extLst>
            </p:cNvPr>
            <p:cNvSpPr>
              <a:spLocks noChangeArrowheads="1"/>
            </p:cNvSpPr>
            <p:nvPr/>
          </p:nvSpPr>
          <p:spPr bwMode="auto">
            <a:xfrm>
              <a:off x="16628082" y="7051676"/>
              <a:ext cx="20636" cy="4763"/>
            </a:xfrm>
            <a:custGeom>
              <a:avLst/>
              <a:gdLst>
                <a:gd name="T0" fmla="*/ 0 w 57"/>
                <a:gd name="T1" fmla="*/ 0 h 13"/>
                <a:gd name="T2" fmla="*/ 0 w 57"/>
                <a:gd name="T3" fmla="*/ 0 h 13"/>
                <a:gd name="T4" fmla="*/ 56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56"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4" name="Freeform 5583">
              <a:extLst>
                <a:ext uri="{FF2B5EF4-FFF2-40B4-BE49-F238E27FC236}">
                  <a16:creationId xmlns:a16="http://schemas.microsoft.com/office/drawing/2014/main" id="{CAD12871-D22C-654D-B409-2A72AF3AA193}"/>
                </a:ext>
              </a:extLst>
            </p:cNvPr>
            <p:cNvSpPr>
              <a:spLocks noChangeArrowheads="1"/>
            </p:cNvSpPr>
            <p:nvPr/>
          </p:nvSpPr>
          <p:spPr bwMode="auto">
            <a:xfrm>
              <a:off x="16628082" y="7051676"/>
              <a:ext cx="20636" cy="4763"/>
            </a:xfrm>
            <a:custGeom>
              <a:avLst/>
              <a:gdLst>
                <a:gd name="T0" fmla="*/ 0 w 57"/>
                <a:gd name="T1" fmla="*/ 0 h 13"/>
                <a:gd name="T2" fmla="*/ 0 w 57"/>
                <a:gd name="T3" fmla="*/ 0 h 13"/>
                <a:gd name="T4" fmla="*/ 56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56"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5" name="Freeform 5584">
              <a:extLst>
                <a:ext uri="{FF2B5EF4-FFF2-40B4-BE49-F238E27FC236}">
                  <a16:creationId xmlns:a16="http://schemas.microsoft.com/office/drawing/2014/main" id="{D1BCDD0C-E14C-FA3F-86B6-2EC08560BE3F}"/>
                </a:ext>
              </a:extLst>
            </p:cNvPr>
            <p:cNvSpPr>
              <a:spLocks noChangeArrowheads="1"/>
            </p:cNvSpPr>
            <p:nvPr/>
          </p:nvSpPr>
          <p:spPr bwMode="auto">
            <a:xfrm>
              <a:off x="16628081" y="6545264"/>
              <a:ext cx="527016" cy="511175"/>
            </a:xfrm>
            <a:custGeom>
              <a:avLst/>
              <a:gdLst>
                <a:gd name="T0" fmla="*/ 1407 w 1465"/>
                <a:gd name="T1" fmla="*/ 0 h 1420"/>
                <a:gd name="T2" fmla="*/ 0 w 1465"/>
                <a:gd name="T3" fmla="*/ 1407 h 1420"/>
                <a:gd name="T4" fmla="*/ 56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407"/>
                  </a:lnTo>
                  <a:lnTo>
                    <a:pt x="56"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6" name="Freeform 5585">
              <a:extLst>
                <a:ext uri="{FF2B5EF4-FFF2-40B4-BE49-F238E27FC236}">
                  <a16:creationId xmlns:a16="http://schemas.microsoft.com/office/drawing/2014/main" id="{67DC47CB-AD7F-CA1B-AFBE-178F92BEB3E5}"/>
                </a:ext>
              </a:extLst>
            </p:cNvPr>
            <p:cNvSpPr>
              <a:spLocks noChangeArrowheads="1"/>
            </p:cNvSpPr>
            <p:nvPr/>
          </p:nvSpPr>
          <p:spPr bwMode="auto">
            <a:xfrm>
              <a:off x="16628081" y="6545264"/>
              <a:ext cx="527016" cy="511175"/>
            </a:xfrm>
            <a:custGeom>
              <a:avLst/>
              <a:gdLst>
                <a:gd name="T0" fmla="*/ 1407 w 1465"/>
                <a:gd name="T1" fmla="*/ 0 h 1420"/>
                <a:gd name="T2" fmla="*/ 0 w 1465"/>
                <a:gd name="T3" fmla="*/ 1407 h 1420"/>
                <a:gd name="T4" fmla="*/ 56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407"/>
                  </a:lnTo>
                  <a:lnTo>
                    <a:pt x="56"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7" name="Freeform 5586">
              <a:extLst>
                <a:ext uri="{FF2B5EF4-FFF2-40B4-BE49-F238E27FC236}">
                  <a16:creationId xmlns:a16="http://schemas.microsoft.com/office/drawing/2014/main" id="{939D5E91-846B-F4F9-31B7-0876EB8BCBA6}"/>
                </a:ext>
              </a:extLst>
            </p:cNvPr>
            <p:cNvSpPr>
              <a:spLocks noChangeArrowheads="1"/>
            </p:cNvSpPr>
            <p:nvPr/>
          </p:nvSpPr>
          <p:spPr bwMode="auto">
            <a:xfrm>
              <a:off x="16666179" y="7059614"/>
              <a:ext cx="20636" cy="7937"/>
            </a:xfrm>
            <a:custGeom>
              <a:avLst/>
              <a:gdLst>
                <a:gd name="T0" fmla="*/ 0 w 58"/>
                <a:gd name="T1" fmla="*/ 0 h 24"/>
                <a:gd name="T2" fmla="*/ 0 w 58"/>
                <a:gd name="T3" fmla="*/ 11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1"/>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8" name="Freeform 5587">
              <a:extLst>
                <a:ext uri="{FF2B5EF4-FFF2-40B4-BE49-F238E27FC236}">
                  <a16:creationId xmlns:a16="http://schemas.microsoft.com/office/drawing/2014/main" id="{282085D2-A3E0-80C0-E010-551ABA1C47F8}"/>
                </a:ext>
              </a:extLst>
            </p:cNvPr>
            <p:cNvSpPr>
              <a:spLocks noChangeArrowheads="1"/>
            </p:cNvSpPr>
            <p:nvPr/>
          </p:nvSpPr>
          <p:spPr bwMode="auto">
            <a:xfrm>
              <a:off x="16666179" y="7059614"/>
              <a:ext cx="20636" cy="7937"/>
            </a:xfrm>
            <a:custGeom>
              <a:avLst/>
              <a:gdLst>
                <a:gd name="T0" fmla="*/ 0 w 58"/>
                <a:gd name="T1" fmla="*/ 0 h 24"/>
                <a:gd name="T2" fmla="*/ 0 w 58"/>
                <a:gd name="T3" fmla="*/ 11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1"/>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9" name="Freeform 5588">
              <a:extLst>
                <a:ext uri="{FF2B5EF4-FFF2-40B4-BE49-F238E27FC236}">
                  <a16:creationId xmlns:a16="http://schemas.microsoft.com/office/drawing/2014/main" id="{4FB91C16-0777-5A66-1A6C-C398CADD99EC}"/>
                </a:ext>
              </a:extLst>
            </p:cNvPr>
            <p:cNvSpPr>
              <a:spLocks noChangeArrowheads="1"/>
            </p:cNvSpPr>
            <p:nvPr/>
          </p:nvSpPr>
          <p:spPr bwMode="auto">
            <a:xfrm>
              <a:off x="16666179" y="6556376"/>
              <a:ext cx="527016" cy="511175"/>
            </a:xfrm>
            <a:custGeom>
              <a:avLst/>
              <a:gdLst>
                <a:gd name="T0" fmla="*/ 1407 w 1465"/>
                <a:gd name="T1" fmla="*/ 0 h 1420"/>
                <a:gd name="T2" fmla="*/ 0 w 1465"/>
                <a:gd name="T3" fmla="*/ 1396 h 1420"/>
                <a:gd name="T4" fmla="*/ 57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396"/>
                  </a:lnTo>
                  <a:lnTo>
                    <a:pt x="57"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0" name="Freeform 5589">
              <a:extLst>
                <a:ext uri="{FF2B5EF4-FFF2-40B4-BE49-F238E27FC236}">
                  <a16:creationId xmlns:a16="http://schemas.microsoft.com/office/drawing/2014/main" id="{5F7022F2-6D0D-5312-886C-5D4061025070}"/>
                </a:ext>
              </a:extLst>
            </p:cNvPr>
            <p:cNvSpPr>
              <a:spLocks noChangeArrowheads="1"/>
            </p:cNvSpPr>
            <p:nvPr/>
          </p:nvSpPr>
          <p:spPr bwMode="auto">
            <a:xfrm>
              <a:off x="16666179" y="6556376"/>
              <a:ext cx="527016" cy="511175"/>
            </a:xfrm>
            <a:custGeom>
              <a:avLst/>
              <a:gdLst>
                <a:gd name="T0" fmla="*/ 1407 w 1465"/>
                <a:gd name="T1" fmla="*/ 0 h 1420"/>
                <a:gd name="T2" fmla="*/ 0 w 1465"/>
                <a:gd name="T3" fmla="*/ 1396 h 1420"/>
                <a:gd name="T4" fmla="*/ 57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396"/>
                  </a:lnTo>
                  <a:lnTo>
                    <a:pt x="57"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1" name="Freeform 5590">
              <a:extLst>
                <a:ext uri="{FF2B5EF4-FFF2-40B4-BE49-F238E27FC236}">
                  <a16:creationId xmlns:a16="http://schemas.microsoft.com/office/drawing/2014/main" id="{A6F31A0E-EE15-DE1A-A6CC-866F59C7F82B}"/>
                </a:ext>
              </a:extLst>
            </p:cNvPr>
            <p:cNvSpPr>
              <a:spLocks noChangeArrowheads="1"/>
            </p:cNvSpPr>
            <p:nvPr/>
          </p:nvSpPr>
          <p:spPr bwMode="auto">
            <a:xfrm>
              <a:off x="16705863" y="7072313"/>
              <a:ext cx="20637" cy="7937"/>
            </a:xfrm>
            <a:custGeom>
              <a:avLst/>
              <a:gdLst>
                <a:gd name="T0" fmla="*/ 0 w 57"/>
                <a:gd name="T1" fmla="*/ 0 h 24"/>
                <a:gd name="T2" fmla="*/ 0 w 57"/>
                <a:gd name="T3" fmla="*/ 0 h 24"/>
                <a:gd name="T4" fmla="*/ 56 w 57"/>
                <a:gd name="T5" fmla="*/ 23 h 24"/>
                <a:gd name="T6" fmla="*/ 56 w 57"/>
                <a:gd name="T7" fmla="*/ 12 h 24"/>
                <a:gd name="T8" fmla="*/ 0 w 57"/>
                <a:gd name="T9" fmla="*/ 0 h 24"/>
              </a:gdLst>
              <a:ahLst/>
              <a:cxnLst>
                <a:cxn ang="0">
                  <a:pos x="T0" y="T1"/>
                </a:cxn>
                <a:cxn ang="0">
                  <a:pos x="T2" y="T3"/>
                </a:cxn>
                <a:cxn ang="0">
                  <a:pos x="T4" y="T5"/>
                </a:cxn>
                <a:cxn ang="0">
                  <a:pos x="T6" y="T7"/>
                </a:cxn>
                <a:cxn ang="0">
                  <a:pos x="T8" y="T9"/>
                </a:cxn>
              </a:cxnLst>
              <a:rect l="0" t="0" r="r" b="b"/>
              <a:pathLst>
                <a:path w="57" h="24">
                  <a:moveTo>
                    <a:pt x="0" y="0"/>
                  </a:moveTo>
                  <a:lnTo>
                    <a:pt x="0" y="0"/>
                  </a:lnTo>
                  <a:lnTo>
                    <a:pt x="56" y="23"/>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2" name="Freeform 5591">
              <a:extLst>
                <a:ext uri="{FF2B5EF4-FFF2-40B4-BE49-F238E27FC236}">
                  <a16:creationId xmlns:a16="http://schemas.microsoft.com/office/drawing/2014/main" id="{05883C7D-8C3C-56E5-1E26-37BDA1E1C9DB}"/>
                </a:ext>
              </a:extLst>
            </p:cNvPr>
            <p:cNvSpPr>
              <a:spLocks noChangeArrowheads="1"/>
            </p:cNvSpPr>
            <p:nvPr/>
          </p:nvSpPr>
          <p:spPr bwMode="auto">
            <a:xfrm>
              <a:off x="16705863" y="7072313"/>
              <a:ext cx="20637" cy="7937"/>
            </a:xfrm>
            <a:custGeom>
              <a:avLst/>
              <a:gdLst>
                <a:gd name="T0" fmla="*/ 0 w 57"/>
                <a:gd name="T1" fmla="*/ 0 h 24"/>
                <a:gd name="T2" fmla="*/ 0 w 57"/>
                <a:gd name="T3" fmla="*/ 0 h 24"/>
                <a:gd name="T4" fmla="*/ 56 w 57"/>
                <a:gd name="T5" fmla="*/ 23 h 24"/>
                <a:gd name="T6" fmla="*/ 56 w 57"/>
                <a:gd name="T7" fmla="*/ 12 h 24"/>
                <a:gd name="T8" fmla="*/ 0 w 57"/>
                <a:gd name="T9" fmla="*/ 0 h 24"/>
              </a:gdLst>
              <a:ahLst/>
              <a:cxnLst>
                <a:cxn ang="0">
                  <a:pos x="T0" y="T1"/>
                </a:cxn>
                <a:cxn ang="0">
                  <a:pos x="T2" y="T3"/>
                </a:cxn>
                <a:cxn ang="0">
                  <a:pos x="T4" y="T5"/>
                </a:cxn>
                <a:cxn ang="0">
                  <a:pos x="T6" y="T7"/>
                </a:cxn>
                <a:cxn ang="0">
                  <a:pos x="T8" y="T9"/>
                </a:cxn>
              </a:cxnLst>
              <a:rect l="0" t="0" r="r" b="b"/>
              <a:pathLst>
                <a:path w="57" h="24">
                  <a:moveTo>
                    <a:pt x="0" y="0"/>
                  </a:moveTo>
                  <a:lnTo>
                    <a:pt x="0" y="0"/>
                  </a:lnTo>
                  <a:lnTo>
                    <a:pt x="56" y="23"/>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3" name="Freeform 5592">
              <a:extLst>
                <a:ext uri="{FF2B5EF4-FFF2-40B4-BE49-F238E27FC236}">
                  <a16:creationId xmlns:a16="http://schemas.microsoft.com/office/drawing/2014/main" id="{108D29B0-4F0D-E1E3-464B-7441E23E02B8}"/>
                </a:ext>
              </a:extLst>
            </p:cNvPr>
            <p:cNvSpPr>
              <a:spLocks noChangeArrowheads="1"/>
            </p:cNvSpPr>
            <p:nvPr/>
          </p:nvSpPr>
          <p:spPr bwMode="auto">
            <a:xfrm>
              <a:off x="16705864" y="6565901"/>
              <a:ext cx="523841" cy="511175"/>
            </a:xfrm>
            <a:custGeom>
              <a:avLst/>
              <a:gdLst>
                <a:gd name="T0" fmla="*/ 1407 w 1454"/>
                <a:gd name="T1" fmla="*/ 0 h 1420"/>
                <a:gd name="T2" fmla="*/ 0 w 1454"/>
                <a:gd name="T3" fmla="*/ 1407 h 1420"/>
                <a:gd name="T4" fmla="*/ 56 w 1454"/>
                <a:gd name="T5" fmla="*/ 1419 h 1420"/>
                <a:gd name="T6" fmla="*/ 1453 w 1454"/>
                <a:gd name="T7" fmla="*/ 22 h 1420"/>
                <a:gd name="T8" fmla="*/ 1407 w 1454"/>
                <a:gd name="T9" fmla="*/ 0 h 1420"/>
              </a:gdLst>
              <a:ahLst/>
              <a:cxnLst>
                <a:cxn ang="0">
                  <a:pos x="T0" y="T1"/>
                </a:cxn>
                <a:cxn ang="0">
                  <a:pos x="T2" y="T3"/>
                </a:cxn>
                <a:cxn ang="0">
                  <a:pos x="T4" y="T5"/>
                </a:cxn>
                <a:cxn ang="0">
                  <a:pos x="T6" y="T7"/>
                </a:cxn>
                <a:cxn ang="0">
                  <a:pos x="T8" y="T9"/>
                </a:cxn>
              </a:cxnLst>
              <a:rect l="0" t="0" r="r" b="b"/>
              <a:pathLst>
                <a:path w="1454" h="1420">
                  <a:moveTo>
                    <a:pt x="1407" y="0"/>
                  </a:moveTo>
                  <a:lnTo>
                    <a:pt x="0" y="1407"/>
                  </a:lnTo>
                  <a:lnTo>
                    <a:pt x="56" y="1419"/>
                  </a:lnTo>
                  <a:lnTo>
                    <a:pt x="1453" y="22"/>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4" name="Freeform 5593">
              <a:extLst>
                <a:ext uri="{FF2B5EF4-FFF2-40B4-BE49-F238E27FC236}">
                  <a16:creationId xmlns:a16="http://schemas.microsoft.com/office/drawing/2014/main" id="{9182B69E-4820-8F3D-FAAF-AA86DB3AA979}"/>
                </a:ext>
              </a:extLst>
            </p:cNvPr>
            <p:cNvSpPr>
              <a:spLocks noChangeArrowheads="1"/>
            </p:cNvSpPr>
            <p:nvPr/>
          </p:nvSpPr>
          <p:spPr bwMode="auto">
            <a:xfrm>
              <a:off x="16705864" y="6565901"/>
              <a:ext cx="523841" cy="511175"/>
            </a:xfrm>
            <a:custGeom>
              <a:avLst/>
              <a:gdLst>
                <a:gd name="T0" fmla="*/ 1407 w 1454"/>
                <a:gd name="T1" fmla="*/ 0 h 1420"/>
                <a:gd name="T2" fmla="*/ 0 w 1454"/>
                <a:gd name="T3" fmla="*/ 1407 h 1420"/>
                <a:gd name="T4" fmla="*/ 56 w 1454"/>
                <a:gd name="T5" fmla="*/ 1419 h 1420"/>
                <a:gd name="T6" fmla="*/ 1453 w 1454"/>
                <a:gd name="T7" fmla="*/ 22 h 1420"/>
                <a:gd name="T8" fmla="*/ 1407 w 1454"/>
                <a:gd name="T9" fmla="*/ 0 h 1420"/>
              </a:gdLst>
              <a:ahLst/>
              <a:cxnLst>
                <a:cxn ang="0">
                  <a:pos x="T0" y="T1"/>
                </a:cxn>
                <a:cxn ang="0">
                  <a:pos x="T2" y="T3"/>
                </a:cxn>
                <a:cxn ang="0">
                  <a:pos x="T4" y="T5"/>
                </a:cxn>
                <a:cxn ang="0">
                  <a:pos x="T6" y="T7"/>
                </a:cxn>
                <a:cxn ang="0">
                  <a:pos x="T8" y="T9"/>
                </a:cxn>
              </a:cxnLst>
              <a:rect l="0" t="0" r="r" b="b"/>
              <a:pathLst>
                <a:path w="1454" h="1420">
                  <a:moveTo>
                    <a:pt x="1407" y="0"/>
                  </a:moveTo>
                  <a:lnTo>
                    <a:pt x="0" y="1407"/>
                  </a:lnTo>
                  <a:lnTo>
                    <a:pt x="56" y="1419"/>
                  </a:lnTo>
                  <a:lnTo>
                    <a:pt x="1453" y="22"/>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5" name="Freeform 5594">
              <a:extLst>
                <a:ext uri="{FF2B5EF4-FFF2-40B4-BE49-F238E27FC236}">
                  <a16:creationId xmlns:a16="http://schemas.microsoft.com/office/drawing/2014/main" id="{AC8EE870-A0F6-C9F3-0627-00CFFE40C417}"/>
                </a:ext>
              </a:extLst>
            </p:cNvPr>
            <p:cNvSpPr>
              <a:spLocks noChangeArrowheads="1"/>
            </p:cNvSpPr>
            <p:nvPr/>
          </p:nvSpPr>
          <p:spPr bwMode="auto">
            <a:xfrm>
              <a:off x="16743960" y="7083425"/>
              <a:ext cx="20637" cy="4763"/>
            </a:xfrm>
            <a:custGeom>
              <a:avLst/>
              <a:gdLst>
                <a:gd name="T0" fmla="*/ 0 w 57"/>
                <a:gd name="T1" fmla="*/ 0 h 13"/>
                <a:gd name="T2" fmla="*/ 0 w 57"/>
                <a:gd name="T3" fmla="*/ 0 h 13"/>
                <a:gd name="T4" fmla="*/ 56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56"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6" name="Freeform 5595">
              <a:extLst>
                <a:ext uri="{FF2B5EF4-FFF2-40B4-BE49-F238E27FC236}">
                  <a16:creationId xmlns:a16="http://schemas.microsoft.com/office/drawing/2014/main" id="{74097B01-AAA2-251C-AA7E-C83046168EBC}"/>
                </a:ext>
              </a:extLst>
            </p:cNvPr>
            <p:cNvSpPr>
              <a:spLocks noChangeArrowheads="1"/>
            </p:cNvSpPr>
            <p:nvPr/>
          </p:nvSpPr>
          <p:spPr bwMode="auto">
            <a:xfrm>
              <a:off x="16743960" y="7083425"/>
              <a:ext cx="20637" cy="4763"/>
            </a:xfrm>
            <a:custGeom>
              <a:avLst/>
              <a:gdLst>
                <a:gd name="T0" fmla="*/ 0 w 57"/>
                <a:gd name="T1" fmla="*/ 0 h 13"/>
                <a:gd name="T2" fmla="*/ 0 w 57"/>
                <a:gd name="T3" fmla="*/ 0 h 13"/>
                <a:gd name="T4" fmla="*/ 56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56"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7" name="Freeform 5596">
              <a:extLst>
                <a:ext uri="{FF2B5EF4-FFF2-40B4-BE49-F238E27FC236}">
                  <a16:creationId xmlns:a16="http://schemas.microsoft.com/office/drawing/2014/main" id="{0C58BCA9-EB21-6ED1-E906-8516A6FABF54}"/>
                </a:ext>
              </a:extLst>
            </p:cNvPr>
            <p:cNvSpPr>
              <a:spLocks noChangeArrowheads="1"/>
            </p:cNvSpPr>
            <p:nvPr/>
          </p:nvSpPr>
          <p:spPr bwMode="auto">
            <a:xfrm>
              <a:off x="16743960" y="6577013"/>
              <a:ext cx="527016" cy="511175"/>
            </a:xfrm>
            <a:custGeom>
              <a:avLst/>
              <a:gdLst>
                <a:gd name="T0" fmla="*/ 1407 w 1465"/>
                <a:gd name="T1" fmla="*/ 0 h 1421"/>
                <a:gd name="T2" fmla="*/ 0 w 1465"/>
                <a:gd name="T3" fmla="*/ 1408 h 1421"/>
                <a:gd name="T4" fmla="*/ 56 w 1465"/>
                <a:gd name="T5" fmla="*/ 1420 h 1421"/>
                <a:gd name="T6" fmla="*/ 1464 w 1465"/>
                <a:gd name="T7" fmla="*/ 12 h 1421"/>
                <a:gd name="T8" fmla="*/ 1407 w 1465"/>
                <a:gd name="T9" fmla="*/ 0 h 1421"/>
              </a:gdLst>
              <a:ahLst/>
              <a:cxnLst>
                <a:cxn ang="0">
                  <a:pos x="T0" y="T1"/>
                </a:cxn>
                <a:cxn ang="0">
                  <a:pos x="T2" y="T3"/>
                </a:cxn>
                <a:cxn ang="0">
                  <a:pos x="T4" y="T5"/>
                </a:cxn>
                <a:cxn ang="0">
                  <a:pos x="T6" y="T7"/>
                </a:cxn>
                <a:cxn ang="0">
                  <a:pos x="T8" y="T9"/>
                </a:cxn>
              </a:cxnLst>
              <a:rect l="0" t="0" r="r" b="b"/>
              <a:pathLst>
                <a:path w="1465" h="1421">
                  <a:moveTo>
                    <a:pt x="1407" y="0"/>
                  </a:moveTo>
                  <a:lnTo>
                    <a:pt x="0" y="1408"/>
                  </a:lnTo>
                  <a:lnTo>
                    <a:pt x="56" y="1420"/>
                  </a:lnTo>
                  <a:lnTo>
                    <a:pt x="1464" y="12"/>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8" name="Freeform 5597">
              <a:extLst>
                <a:ext uri="{FF2B5EF4-FFF2-40B4-BE49-F238E27FC236}">
                  <a16:creationId xmlns:a16="http://schemas.microsoft.com/office/drawing/2014/main" id="{B3ACF912-CB4D-0F40-14AB-31FCE1758F80}"/>
                </a:ext>
              </a:extLst>
            </p:cNvPr>
            <p:cNvSpPr>
              <a:spLocks noChangeArrowheads="1"/>
            </p:cNvSpPr>
            <p:nvPr/>
          </p:nvSpPr>
          <p:spPr bwMode="auto">
            <a:xfrm>
              <a:off x="16743960" y="6577013"/>
              <a:ext cx="527016" cy="511175"/>
            </a:xfrm>
            <a:custGeom>
              <a:avLst/>
              <a:gdLst>
                <a:gd name="T0" fmla="*/ 1407 w 1465"/>
                <a:gd name="T1" fmla="*/ 0 h 1421"/>
                <a:gd name="T2" fmla="*/ 0 w 1465"/>
                <a:gd name="T3" fmla="*/ 1408 h 1421"/>
                <a:gd name="T4" fmla="*/ 56 w 1465"/>
                <a:gd name="T5" fmla="*/ 1420 h 1421"/>
                <a:gd name="T6" fmla="*/ 1464 w 1465"/>
                <a:gd name="T7" fmla="*/ 12 h 1421"/>
                <a:gd name="T8" fmla="*/ 1407 w 1465"/>
                <a:gd name="T9" fmla="*/ 0 h 1421"/>
              </a:gdLst>
              <a:ahLst/>
              <a:cxnLst>
                <a:cxn ang="0">
                  <a:pos x="T0" y="T1"/>
                </a:cxn>
                <a:cxn ang="0">
                  <a:pos x="T2" y="T3"/>
                </a:cxn>
                <a:cxn ang="0">
                  <a:pos x="T4" y="T5"/>
                </a:cxn>
                <a:cxn ang="0">
                  <a:pos x="T6" y="T7"/>
                </a:cxn>
                <a:cxn ang="0">
                  <a:pos x="T8" y="T9"/>
                </a:cxn>
              </a:cxnLst>
              <a:rect l="0" t="0" r="r" b="b"/>
              <a:pathLst>
                <a:path w="1465" h="1421">
                  <a:moveTo>
                    <a:pt x="1407" y="0"/>
                  </a:moveTo>
                  <a:lnTo>
                    <a:pt x="0" y="1408"/>
                  </a:lnTo>
                  <a:lnTo>
                    <a:pt x="56" y="1420"/>
                  </a:lnTo>
                  <a:lnTo>
                    <a:pt x="1464" y="12"/>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9" name="Freeform 5598">
              <a:extLst>
                <a:ext uri="{FF2B5EF4-FFF2-40B4-BE49-F238E27FC236}">
                  <a16:creationId xmlns:a16="http://schemas.microsoft.com/office/drawing/2014/main" id="{FD187CEB-34D1-16FE-7032-6F2868CD5E5B}"/>
                </a:ext>
              </a:extLst>
            </p:cNvPr>
            <p:cNvSpPr>
              <a:spLocks noChangeArrowheads="1"/>
            </p:cNvSpPr>
            <p:nvPr/>
          </p:nvSpPr>
          <p:spPr bwMode="auto">
            <a:xfrm>
              <a:off x="16780471" y="7092950"/>
              <a:ext cx="25398" cy="7938"/>
            </a:xfrm>
            <a:custGeom>
              <a:avLst/>
              <a:gdLst>
                <a:gd name="T0" fmla="*/ 11 w 69"/>
                <a:gd name="T1" fmla="*/ 0 h 23"/>
                <a:gd name="T2" fmla="*/ 0 w 69"/>
                <a:gd name="T3" fmla="*/ 11 h 23"/>
                <a:gd name="T4" fmla="*/ 57 w 69"/>
                <a:gd name="T5" fmla="*/ 22 h 23"/>
                <a:gd name="T6" fmla="*/ 68 w 69"/>
                <a:gd name="T7" fmla="*/ 22 h 23"/>
                <a:gd name="T8" fmla="*/ 11 w 69"/>
                <a:gd name="T9" fmla="*/ 0 h 23"/>
              </a:gdLst>
              <a:ahLst/>
              <a:cxnLst>
                <a:cxn ang="0">
                  <a:pos x="T0" y="T1"/>
                </a:cxn>
                <a:cxn ang="0">
                  <a:pos x="T2" y="T3"/>
                </a:cxn>
                <a:cxn ang="0">
                  <a:pos x="T4" y="T5"/>
                </a:cxn>
                <a:cxn ang="0">
                  <a:pos x="T6" y="T7"/>
                </a:cxn>
                <a:cxn ang="0">
                  <a:pos x="T8" y="T9"/>
                </a:cxn>
              </a:cxnLst>
              <a:rect l="0" t="0" r="r" b="b"/>
              <a:pathLst>
                <a:path w="69" h="23">
                  <a:moveTo>
                    <a:pt x="11" y="0"/>
                  </a:moveTo>
                  <a:lnTo>
                    <a:pt x="0" y="11"/>
                  </a:lnTo>
                  <a:lnTo>
                    <a:pt x="57" y="22"/>
                  </a:lnTo>
                  <a:lnTo>
                    <a:pt x="68" y="22"/>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0" name="Freeform 5599">
              <a:extLst>
                <a:ext uri="{FF2B5EF4-FFF2-40B4-BE49-F238E27FC236}">
                  <a16:creationId xmlns:a16="http://schemas.microsoft.com/office/drawing/2014/main" id="{D4B1E179-9CAA-6A65-4207-093A9002B6E6}"/>
                </a:ext>
              </a:extLst>
            </p:cNvPr>
            <p:cNvSpPr>
              <a:spLocks noChangeArrowheads="1"/>
            </p:cNvSpPr>
            <p:nvPr/>
          </p:nvSpPr>
          <p:spPr bwMode="auto">
            <a:xfrm>
              <a:off x="16780471" y="7092950"/>
              <a:ext cx="25398" cy="7938"/>
            </a:xfrm>
            <a:custGeom>
              <a:avLst/>
              <a:gdLst>
                <a:gd name="T0" fmla="*/ 11 w 69"/>
                <a:gd name="T1" fmla="*/ 0 h 23"/>
                <a:gd name="T2" fmla="*/ 0 w 69"/>
                <a:gd name="T3" fmla="*/ 11 h 23"/>
                <a:gd name="T4" fmla="*/ 57 w 69"/>
                <a:gd name="T5" fmla="*/ 22 h 23"/>
                <a:gd name="T6" fmla="*/ 68 w 69"/>
                <a:gd name="T7" fmla="*/ 22 h 23"/>
                <a:gd name="T8" fmla="*/ 11 w 69"/>
                <a:gd name="T9" fmla="*/ 0 h 23"/>
              </a:gdLst>
              <a:ahLst/>
              <a:cxnLst>
                <a:cxn ang="0">
                  <a:pos x="T0" y="T1"/>
                </a:cxn>
                <a:cxn ang="0">
                  <a:pos x="T2" y="T3"/>
                </a:cxn>
                <a:cxn ang="0">
                  <a:pos x="T4" y="T5"/>
                </a:cxn>
                <a:cxn ang="0">
                  <a:pos x="T6" y="T7"/>
                </a:cxn>
                <a:cxn ang="0">
                  <a:pos x="T8" y="T9"/>
                </a:cxn>
              </a:cxnLst>
              <a:rect l="0" t="0" r="r" b="b"/>
              <a:pathLst>
                <a:path w="69" h="23">
                  <a:moveTo>
                    <a:pt x="11" y="0"/>
                  </a:moveTo>
                  <a:lnTo>
                    <a:pt x="0" y="11"/>
                  </a:lnTo>
                  <a:lnTo>
                    <a:pt x="57" y="22"/>
                  </a:lnTo>
                  <a:lnTo>
                    <a:pt x="68" y="22"/>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1" name="Freeform 5600">
              <a:extLst>
                <a:ext uri="{FF2B5EF4-FFF2-40B4-BE49-F238E27FC236}">
                  <a16:creationId xmlns:a16="http://schemas.microsoft.com/office/drawing/2014/main" id="{3C606C80-49DD-DDE3-4AE8-F3C84A8FAAB2}"/>
                </a:ext>
              </a:extLst>
            </p:cNvPr>
            <p:cNvSpPr>
              <a:spLocks noChangeArrowheads="1"/>
            </p:cNvSpPr>
            <p:nvPr/>
          </p:nvSpPr>
          <p:spPr bwMode="auto">
            <a:xfrm>
              <a:off x="16783646" y="6589714"/>
              <a:ext cx="523841" cy="511175"/>
            </a:xfrm>
            <a:custGeom>
              <a:avLst/>
              <a:gdLst>
                <a:gd name="T0" fmla="*/ 1396 w 1454"/>
                <a:gd name="T1" fmla="*/ 0 h 1419"/>
                <a:gd name="T2" fmla="*/ 0 w 1454"/>
                <a:gd name="T3" fmla="*/ 1396 h 1419"/>
                <a:gd name="T4" fmla="*/ 57 w 1454"/>
                <a:gd name="T5" fmla="*/ 1418 h 1419"/>
                <a:gd name="T6" fmla="*/ 1453 w 1454"/>
                <a:gd name="T7" fmla="*/ 11 h 1419"/>
                <a:gd name="T8" fmla="*/ 1396 w 1454"/>
                <a:gd name="T9" fmla="*/ 0 h 1419"/>
              </a:gdLst>
              <a:ahLst/>
              <a:cxnLst>
                <a:cxn ang="0">
                  <a:pos x="T0" y="T1"/>
                </a:cxn>
                <a:cxn ang="0">
                  <a:pos x="T2" y="T3"/>
                </a:cxn>
                <a:cxn ang="0">
                  <a:pos x="T4" y="T5"/>
                </a:cxn>
                <a:cxn ang="0">
                  <a:pos x="T6" y="T7"/>
                </a:cxn>
                <a:cxn ang="0">
                  <a:pos x="T8" y="T9"/>
                </a:cxn>
              </a:cxnLst>
              <a:rect l="0" t="0" r="r" b="b"/>
              <a:pathLst>
                <a:path w="1454" h="1419">
                  <a:moveTo>
                    <a:pt x="1396" y="0"/>
                  </a:moveTo>
                  <a:lnTo>
                    <a:pt x="0" y="1396"/>
                  </a:lnTo>
                  <a:lnTo>
                    <a:pt x="57" y="1418"/>
                  </a:lnTo>
                  <a:lnTo>
                    <a:pt x="1453" y="11"/>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2" name="Freeform 5601">
              <a:extLst>
                <a:ext uri="{FF2B5EF4-FFF2-40B4-BE49-F238E27FC236}">
                  <a16:creationId xmlns:a16="http://schemas.microsoft.com/office/drawing/2014/main" id="{82BA6FB3-113F-2AAB-D84E-BCA26E793349}"/>
                </a:ext>
              </a:extLst>
            </p:cNvPr>
            <p:cNvSpPr>
              <a:spLocks noChangeArrowheads="1"/>
            </p:cNvSpPr>
            <p:nvPr/>
          </p:nvSpPr>
          <p:spPr bwMode="auto">
            <a:xfrm>
              <a:off x="16783646" y="6589714"/>
              <a:ext cx="523841" cy="511175"/>
            </a:xfrm>
            <a:custGeom>
              <a:avLst/>
              <a:gdLst>
                <a:gd name="T0" fmla="*/ 1396 w 1454"/>
                <a:gd name="T1" fmla="*/ 0 h 1419"/>
                <a:gd name="T2" fmla="*/ 0 w 1454"/>
                <a:gd name="T3" fmla="*/ 1396 h 1419"/>
                <a:gd name="T4" fmla="*/ 57 w 1454"/>
                <a:gd name="T5" fmla="*/ 1418 h 1419"/>
                <a:gd name="T6" fmla="*/ 1453 w 1454"/>
                <a:gd name="T7" fmla="*/ 11 h 1419"/>
                <a:gd name="T8" fmla="*/ 1396 w 1454"/>
                <a:gd name="T9" fmla="*/ 0 h 1419"/>
              </a:gdLst>
              <a:ahLst/>
              <a:cxnLst>
                <a:cxn ang="0">
                  <a:pos x="T0" y="T1"/>
                </a:cxn>
                <a:cxn ang="0">
                  <a:pos x="T2" y="T3"/>
                </a:cxn>
                <a:cxn ang="0">
                  <a:pos x="T4" y="T5"/>
                </a:cxn>
                <a:cxn ang="0">
                  <a:pos x="T6" y="T7"/>
                </a:cxn>
                <a:cxn ang="0">
                  <a:pos x="T8" y="T9"/>
                </a:cxn>
              </a:cxnLst>
              <a:rect l="0" t="0" r="r" b="b"/>
              <a:pathLst>
                <a:path w="1454" h="1419">
                  <a:moveTo>
                    <a:pt x="1396" y="0"/>
                  </a:moveTo>
                  <a:lnTo>
                    <a:pt x="0" y="1396"/>
                  </a:lnTo>
                  <a:lnTo>
                    <a:pt x="57" y="1418"/>
                  </a:lnTo>
                  <a:lnTo>
                    <a:pt x="1453" y="11"/>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3" name="Freeform 5602">
              <a:extLst>
                <a:ext uri="{FF2B5EF4-FFF2-40B4-BE49-F238E27FC236}">
                  <a16:creationId xmlns:a16="http://schemas.microsoft.com/office/drawing/2014/main" id="{C3C47FD2-BFB8-9CD7-7E3C-5CC8E7EB8444}"/>
                </a:ext>
              </a:extLst>
            </p:cNvPr>
            <p:cNvSpPr>
              <a:spLocks noChangeArrowheads="1"/>
            </p:cNvSpPr>
            <p:nvPr/>
          </p:nvSpPr>
          <p:spPr bwMode="auto">
            <a:xfrm>
              <a:off x="16820156" y="7104064"/>
              <a:ext cx="20637" cy="7937"/>
            </a:xfrm>
            <a:custGeom>
              <a:avLst/>
              <a:gdLst>
                <a:gd name="T0" fmla="*/ 0 w 58"/>
                <a:gd name="T1" fmla="*/ 0 h 24"/>
                <a:gd name="T2" fmla="*/ 0 w 58"/>
                <a:gd name="T3" fmla="*/ 0 h 24"/>
                <a:gd name="T4" fmla="*/ 57 w 58"/>
                <a:gd name="T5" fmla="*/ 23 h 24"/>
                <a:gd name="T6" fmla="*/ 57 w 58"/>
                <a:gd name="T7" fmla="*/ 11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4" name="Freeform 5603">
              <a:extLst>
                <a:ext uri="{FF2B5EF4-FFF2-40B4-BE49-F238E27FC236}">
                  <a16:creationId xmlns:a16="http://schemas.microsoft.com/office/drawing/2014/main" id="{7B00707F-1045-F968-B6AB-CD1961C32018}"/>
                </a:ext>
              </a:extLst>
            </p:cNvPr>
            <p:cNvSpPr>
              <a:spLocks noChangeArrowheads="1"/>
            </p:cNvSpPr>
            <p:nvPr/>
          </p:nvSpPr>
          <p:spPr bwMode="auto">
            <a:xfrm>
              <a:off x="16820156" y="7104064"/>
              <a:ext cx="20637" cy="7937"/>
            </a:xfrm>
            <a:custGeom>
              <a:avLst/>
              <a:gdLst>
                <a:gd name="T0" fmla="*/ 0 w 58"/>
                <a:gd name="T1" fmla="*/ 0 h 24"/>
                <a:gd name="T2" fmla="*/ 0 w 58"/>
                <a:gd name="T3" fmla="*/ 0 h 24"/>
                <a:gd name="T4" fmla="*/ 57 w 58"/>
                <a:gd name="T5" fmla="*/ 23 h 24"/>
                <a:gd name="T6" fmla="*/ 57 w 58"/>
                <a:gd name="T7" fmla="*/ 11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5" name="Freeform 5604">
              <a:extLst>
                <a:ext uri="{FF2B5EF4-FFF2-40B4-BE49-F238E27FC236}">
                  <a16:creationId xmlns:a16="http://schemas.microsoft.com/office/drawing/2014/main" id="{162C743D-9AEF-28C2-D856-F90796408624}"/>
                </a:ext>
              </a:extLst>
            </p:cNvPr>
            <p:cNvSpPr>
              <a:spLocks noChangeArrowheads="1"/>
            </p:cNvSpPr>
            <p:nvPr/>
          </p:nvSpPr>
          <p:spPr bwMode="auto">
            <a:xfrm>
              <a:off x="16820156" y="6597651"/>
              <a:ext cx="527016" cy="511175"/>
            </a:xfrm>
            <a:custGeom>
              <a:avLst/>
              <a:gdLst>
                <a:gd name="T0" fmla="*/ 1408 w 1466"/>
                <a:gd name="T1" fmla="*/ 0 h 1420"/>
                <a:gd name="T2" fmla="*/ 0 w 1466"/>
                <a:gd name="T3" fmla="*/ 1408 h 1420"/>
                <a:gd name="T4" fmla="*/ 57 w 1466"/>
                <a:gd name="T5" fmla="*/ 1419 h 1420"/>
                <a:gd name="T6" fmla="*/ 1465 w 1466"/>
                <a:gd name="T7" fmla="*/ 23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23"/>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6" name="Freeform 5605">
              <a:extLst>
                <a:ext uri="{FF2B5EF4-FFF2-40B4-BE49-F238E27FC236}">
                  <a16:creationId xmlns:a16="http://schemas.microsoft.com/office/drawing/2014/main" id="{AFF24202-7726-EB6E-90E6-E68E03AF956F}"/>
                </a:ext>
              </a:extLst>
            </p:cNvPr>
            <p:cNvSpPr>
              <a:spLocks noChangeArrowheads="1"/>
            </p:cNvSpPr>
            <p:nvPr/>
          </p:nvSpPr>
          <p:spPr bwMode="auto">
            <a:xfrm>
              <a:off x="16820156" y="6597651"/>
              <a:ext cx="527016" cy="511175"/>
            </a:xfrm>
            <a:custGeom>
              <a:avLst/>
              <a:gdLst>
                <a:gd name="T0" fmla="*/ 1408 w 1466"/>
                <a:gd name="T1" fmla="*/ 0 h 1420"/>
                <a:gd name="T2" fmla="*/ 0 w 1466"/>
                <a:gd name="T3" fmla="*/ 1408 h 1420"/>
                <a:gd name="T4" fmla="*/ 57 w 1466"/>
                <a:gd name="T5" fmla="*/ 1419 h 1420"/>
                <a:gd name="T6" fmla="*/ 1465 w 1466"/>
                <a:gd name="T7" fmla="*/ 23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23"/>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7" name="Freeform 5606">
              <a:extLst>
                <a:ext uri="{FF2B5EF4-FFF2-40B4-BE49-F238E27FC236}">
                  <a16:creationId xmlns:a16="http://schemas.microsoft.com/office/drawing/2014/main" id="{0EB1F83F-BBEC-B850-090F-0CAA830870F3}"/>
                </a:ext>
              </a:extLst>
            </p:cNvPr>
            <p:cNvSpPr>
              <a:spLocks noChangeArrowheads="1"/>
            </p:cNvSpPr>
            <p:nvPr/>
          </p:nvSpPr>
          <p:spPr bwMode="auto">
            <a:xfrm>
              <a:off x="16856667" y="7116763"/>
              <a:ext cx="20636" cy="4762"/>
            </a:xfrm>
            <a:custGeom>
              <a:avLst/>
              <a:gdLst>
                <a:gd name="T0" fmla="*/ 12 w 58"/>
                <a:gd name="T1" fmla="*/ 0 h 12"/>
                <a:gd name="T2" fmla="*/ 0 w 58"/>
                <a:gd name="T3" fmla="*/ 0 h 12"/>
                <a:gd name="T4" fmla="*/ 57 w 58"/>
                <a:gd name="T5" fmla="*/ 11 h 12"/>
                <a:gd name="T6" fmla="*/ 57 w 58"/>
                <a:gd name="T7" fmla="*/ 11 h 12"/>
                <a:gd name="T8" fmla="*/ 12 w 58"/>
                <a:gd name="T9" fmla="*/ 0 h 12"/>
              </a:gdLst>
              <a:ahLst/>
              <a:cxnLst>
                <a:cxn ang="0">
                  <a:pos x="T0" y="T1"/>
                </a:cxn>
                <a:cxn ang="0">
                  <a:pos x="T2" y="T3"/>
                </a:cxn>
                <a:cxn ang="0">
                  <a:pos x="T4" y="T5"/>
                </a:cxn>
                <a:cxn ang="0">
                  <a:pos x="T6" y="T7"/>
                </a:cxn>
                <a:cxn ang="0">
                  <a:pos x="T8" y="T9"/>
                </a:cxn>
              </a:cxnLst>
              <a:rect l="0" t="0" r="r" b="b"/>
              <a:pathLst>
                <a:path w="58" h="12">
                  <a:moveTo>
                    <a:pt x="12" y="0"/>
                  </a:moveTo>
                  <a:lnTo>
                    <a:pt x="0" y="0"/>
                  </a:lnTo>
                  <a:lnTo>
                    <a:pt x="57" y="11"/>
                  </a:lnTo>
                  <a:lnTo>
                    <a:pt x="57"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8" name="Freeform 5607">
              <a:extLst>
                <a:ext uri="{FF2B5EF4-FFF2-40B4-BE49-F238E27FC236}">
                  <a16:creationId xmlns:a16="http://schemas.microsoft.com/office/drawing/2014/main" id="{6AF1ABC5-7ADF-5DA7-B70E-767D9F582E94}"/>
                </a:ext>
              </a:extLst>
            </p:cNvPr>
            <p:cNvSpPr>
              <a:spLocks noChangeArrowheads="1"/>
            </p:cNvSpPr>
            <p:nvPr/>
          </p:nvSpPr>
          <p:spPr bwMode="auto">
            <a:xfrm>
              <a:off x="16856667" y="7116763"/>
              <a:ext cx="20636" cy="4762"/>
            </a:xfrm>
            <a:custGeom>
              <a:avLst/>
              <a:gdLst>
                <a:gd name="T0" fmla="*/ 12 w 58"/>
                <a:gd name="T1" fmla="*/ 0 h 12"/>
                <a:gd name="T2" fmla="*/ 0 w 58"/>
                <a:gd name="T3" fmla="*/ 0 h 12"/>
                <a:gd name="T4" fmla="*/ 57 w 58"/>
                <a:gd name="T5" fmla="*/ 11 h 12"/>
                <a:gd name="T6" fmla="*/ 57 w 58"/>
                <a:gd name="T7" fmla="*/ 11 h 12"/>
                <a:gd name="T8" fmla="*/ 12 w 58"/>
                <a:gd name="T9" fmla="*/ 0 h 12"/>
              </a:gdLst>
              <a:ahLst/>
              <a:cxnLst>
                <a:cxn ang="0">
                  <a:pos x="T0" y="T1"/>
                </a:cxn>
                <a:cxn ang="0">
                  <a:pos x="T2" y="T3"/>
                </a:cxn>
                <a:cxn ang="0">
                  <a:pos x="T4" y="T5"/>
                </a:cxn>
                <a:cxn ang="0">
                  <a:pos x="T6" y="T7"/>
                </a:cxn>
                <a:cxn ang="0">
                  <a:pos x="T8" y="T9"/>
                </a:cxn>
              </a:cxnLst>
              <a:rect l="0" t="0" r="r" b="b"/>
              <a:pathLst>
                <a:path w="58" h="12">
                  <a:moveTo>
                    <a:pt x="12" y="0"/>
                  </a:moveTo>
                  <a:lnTo>
                    <a:pt x="0" y="0"/>
                  </a:lnTo>
                  <a:lnTo>
                    <a:pt x="57" y="11"/>
                  </a:lnTo>
                  <a:lnTo>
                    <a:pt x="57"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9" name="Freeform 5608">
              <a:extLst>
                <a:ext uri="{FF2B5EF4-FFF2-40B4-BE49-F238E27FC236}">
                  <a16:creationId xmlns:a16="http://schemas.microsoft.com/office/drawing/2014/main" id="{7148A477-9E39-A2AA-79D8-0BBAE72F617E}"/>
                </a:ext>
              </a:extLst>
            </p:cNvPr>
            <p:cNvSpPr>
              <a:spLocks noChangeArrowheads="1"/>
            </p:cNvSpPr>
            <p:nvPr/>
          </p:nvSpPr>
          <p:spPr bwMode="auto">
            <a:xfrm>
              <a:off x="16861428" y="6610351"/>
              <a:ext cx="523841" cy="511175"/>
            </a:xfrm>
            <a:custGeom>
              <a:avLst/>
              <a:gdLst>
                <a:gd name="T0" fmla="*/ 1396 w 1454"/>
                <a:gd name="T1" fmla="*/ 0 h 1420"/>
                <a:gd name="T2" fmla="*/ 0 w 1454"/>
                <a:gd name="T3" fmla="*/ 1408 h 1420"/>
                <a:gd name="T4" fmla="*/ 45 w 1454"/>
                <a:gd name="T5" fmla="*/ 1419 h 1420"/>
                <a:gd name="T6" fmla="*/ 1453 w 1454"/>
                <a:gd name="T7" fmla="*/ 1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8"/>
                  </a:lnTo>
                  <a:lnTo>
                    <a:pt x="45" y="1419"/>
                  </a:lnTo>
                  <a:lnTo>
                    <a:pt x="1453" y="1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0" name="Freeform 5609">
              <a:extLst>
                <a:ext uri="{FF2B5EF4-FFF2-40B4-BE49-F238E27FC236}">
                  <a16:creationId xmlns:a16="http://schemas.microsoft.com/office/drawing/2014/main" id="{0765F6C4-5A5F-3327-C532-410A187B8437}"/>
                </a:ext>
              </a:extLst>
            </p:cNvPr>
            <p:cNvSpPr>
              <a:spLocks noChangeArrowheads="1"/>
            </p:cNvSpPr>
            <p:nvPr/>
          </p:nvSpPr>
          <p:spPr bwMode="auto">
            <a:xfrm>
              <a:off x="16861428" y="6610351"/>
              <a:ext cx="523841" cy="511175"/>
            </a:xfrm>
            <a:custGeom>
              <a:avLst/>
              <a:gdLst>
                <a:gd name="T0" fmla="*/ 1396 w 1454"/>
                <a:gd name="T1" fmla="*/ 0 h 1420"/>
                <a:gd name="T2" fmla="*/ 0 w 1454"/>
                <a:gd name="T3" fmla="*/ 1408 h 1420"/>
                <a:gd name="T4" fmla="*/ 45 w 1454"/>
                <a:gd name="T5" fmla="*/ 1419 h 1420"/>
                <a:gd name="T6" fmla="*/ 1453 w 1454"/>
                <a:gd name="T7" fmla="*/ 1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8"/>
                  </a:lnTo>
                  <a:lnTo>
                    <a:pt x="45" y="1419"/>
                  </a:lnTo>
                  <a:lnTo>
                    <a:pt x="1453" y="1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1" name="Freeform 5610">
              <a:extLst>
                <a:ext uri="{FF2B5EF4-FFF2-40B4-BE49-F238E27FC236}">
                  <a16:creationId xmlns:a16="http://schemas.microsoft.com/office/drawing/2014/main" id="{2BAA4665-01B3-6C3A-3A72-FC9688D28A05}"/>
                </a:ext>
              </a:extLst>
            </p:cNvPr>
            <p:cNvSpPr>
              <a:spLocks noChangeArrowheads="1"/>
            </p:cNvSpPr>
            <p:nvPr/>
          </p:nvSpPr>
          <p:spPr bwMode="auto">
            <a:xfrm>
              <a:off x="16897939" y="7124700"/>
              <a:ext cx="20636" cy="7938"/>
            </a:xfrm>
            <a:custGeom>
              <a:avLst/>
              <a:gdLst>
                <a:gd name="T0" fmla="*/ 0 w 58"/>
                <a:gd name="T1" fmla="*/ 0 h 23"/>
                <a:gd name="T2" fmla="*/ 0 w 58"/>
                <a:gd name="T3" fmla="*/ 11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11"/>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2" name="Freeform 5611">
              <a:extLst>
                <a:ext uri="{FF2B5EF4-FFF2-40B4-BE49-F238E27FC236}">
                  <a16:creationId xmlns:a16="http://schemas.microsoft.com/office/drawing/2014/main" id="{3AB39B6D-2B36-758D-B0B1-3349510484C6}"/>
                </a:ext>
              </a:extLst>
            </p:cNvPr>
            <p:cNvSpPr>
              <a:spLocks noChangeArrowheads="1"/>
            </p:cNvSpPr>
            <p:nvPr/>
          </p:nvSpPr>
          <p:spPr bwMode="auto">
            <a:xfrm>
              <a:off x="16897939" y="7124700"/>
              <a:ext cx="20636" cy="7938"/>
            </a:xfrm>
            <a:custGeom>
              <a:avLst/>
              <a:gdLst>
                <a:gd name="T0" fmla="*/ 0 w 58"/>
                <a:gd name="T1" fmla="*/ 0 h 23"/>
                <a:gd name="T2" fmla="*/ 0 w 58"/>
                <a:gd name="T3" fmla="*/ 11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11"/>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3" name="Freeform 5612">
              <a:extLst>
                <a:ext uri="{FF2B5EF4-FFF2-40B4-BE49-F238E27FC236}">
                  <a16:creationId xmlns:a16="http://schemas.microsoft.com/office/drawing/2014/main" id="{E187618E-3C69-562D-476C-65DFD23E3914}"/>
                </a:ext>
              </a:extLst>
            </p:cNvPr>
            <p:cNvSpPr>
              <a:spLocks noChangeArrowheads="1"/>
            </p:cNvSpPr>
            <p:nvPr/>
          </p:nvSpPr>
          <p:spPr bwMode="auto">
            <a:xfrm>
              <a:off x="16897938" y="6621464"/>
              <a:ext cx="527016" cy="511175"/>
            </a:xfrm>
            <a:custGeom>
              <a:avLst/>
              <a:gdLst>
                <a:gd name="T0" fmla="*/ 1408 w 1465"/>
                <a:gd name="T1" fmla="*/ 0 h 1420"/>
                <a:gd name="T2" fmla="*/ 0 w 1465"/>
                <a:gd name="T3" fmla="*/ 1397 h 1420"/>
                <a:gd name="T4" fmla="*/ 57 w 1465"/>
                <a:gd name="T5" fmla="*/ 1419 h 1420"/>
                <a:gd name="T6" fmla="*/ 1464 w 1465"/>
                <a:gd name="T7" fmla="*/ 12 h 1420"/>
                <a:gd name="T8" fmla="*/ 1408 w 1465"/>
                <a:gd name="T9" fmla="*/ 0 h 1420"/>
              </a:gdLst>
              <a:ahLst/>
              <a:cxnLst>
                <a:cxn ang="0">
                  <a:pos x="T0" y="T1"/>
                </a:cxn>
                <a:cxn ang="0">
                  <a:pos x="T2" y="T3"/>
                </a:cxn>
                <a:cxn ang="0">
                  <a:pos x="T4" y="T5"/>
                </a:cxn>
                <a:cxn ang="0">
                  <a:pos x="T6" y="T7"/>
                </a:cxn>
                <a:cxn ang="0">
                  <a:pos x="T8" y="T9"/>
                </a:cxn>
              </a:cxnLst>
              <a:rect l="0" t="0" r="r" b="b"/>
              <a:pathLst>
                <a:path w="1465" h="1420">
                  <a:moveTo>
                    <a:pt x="1408" y="0"/>
                  </a:moveTo>
                  <a:lnTo>
                    <a:pt x="0" y="1397"/>
                  </a:lnTo>
                  <a:lnTo>
                    <a:pt x="57" y="1419"/>
                  </a:lnTo>
                  <a:lnTo>
                    <a:pt x="1464" y="1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4" name="Freeform 5613">
              <a:extLst>
                <a:ext uri="{FF2B5EF4-FFF2-40B4-BE49-F238E27FC236}">
                  <a16:creationId xmlns:a16="http://schemas.microsoft.com/office/drawing/2014/main" id="{C15C8977-828B-941C-650F-38AC1B889B87}"/>
                </a:ext>
              </a:extLst>
            </p:cNvPr>
            <p:cNvSpPr>
              <a:spLocks noChangeArrowheads="1"/>
            </p:cNvSpPr>
            <p:nvPr/>
          </p:nvSpPr>
          <p:spPr bwMode="auto">
            <a:xfrm>
              <a:off x="16897938" y="6621464"/>
              <a:ext cx="527016" cy="511175"/>
            </a:xfrm>
            <a:custGeom>
              <a:avLst/>
              <a:gdLst>
                <a:gd name="T0" fmla="*/ 1408 w 1465"/>
                <a:gd name="T1" fmla="*/ 0 h 1420"/>
                <a:gd name="T2" fmla="*/ 0 w 1465"/>
                <a:gd name="T3" fmla="*/ 1397 h 1420"/>
                <a:gd name="T4" fmla="*/ 57 w 1465"/>
                <a:gd name="T5" fmla="*/ 1419 h 1420"/>
                <a:gd name="T6" fmla="*/ 1464 w 1465"/>
                <a:gd name="T7" fmla="*/ 12 h 1420"/>
                <a:gd name="T8" fmla="*/ 1408 w 1465"/>
                <a:gd name="T9" fmla="*/ 0 h 1420"/>
              </a:gdLst>
              <a:ahLst/>
              <a:cxnLst>
                <a:cxn ang="0">
                  <a:pos x="T0" y="T1"/>
                </a:cxn>
                <a:cxn ang="0">
                  <a:pos x="T2" y="T3"/>
                </a:cxn>
                <a:cxn ang="0">
                  <a:pos x="T4" y="T5"/>
                </a:cxn>
                <a:cxn ang="0">
                  <a:pos x="T6" y="T7"/>
                </a:cxn>
                <a:cxn ang="0">
                  <a:pos x="T8" y="T9"/>
                </a:cxn>
              </a:cxnLst>
              <a:rect l="0" t="0" r="r" b="b"/>
              <a:pathLst>
                <a:path w="1465" h="1420">
                  <a:moveTo>
                    <a:pt x="1408" y="0"/>
                  </a:moveTo>
                  <a:lnTo>
                    <a:pt x="0" y="1397"/>
                  </a:lnTo>
                  <a:lnTo>
                    <a:pt x="57" y="1419"/>
                  </a:lnTo>
                  <a:lnTo>
                    <a:pt x="1464" y="1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5" name="Freeform 5614">
              <a:extLst>
                <a:ext uri="{FF2B5EF4-FFF2-40B4-BE49-F238E27FC236}">
                  <a16:creationId xmlns:a16="http://schemas.microsoft.com/office/drawing/2014/main" id="{C419F9B9-CCC6-B3E6-E182-66D0F6C48877}"/>
                </a:ext>
              </a:extLst>
            </p:cNvPr>
            <p:cNvSpPr>
              <a:spLocks noChangeArrowheads="1"/>
            </p:cNvSpPr>
            <p:nvPr/>
          </p:nvSpPr>
          <p:spPr bwMode="auto">
            <a:xfrm>
              <a:off x="16934448" y="7137400"/>
              <a:ext cx="20637" cy="7938"/>
            </a:xfrm>
            <a:custGeom>
              <a:avLst/>
              <a:gdLst>
                <a:gd name="T0" fmla="*/ 0 w 58"/>
                <a:gd name="T1" fmla="*/ 0 h 23"/>
                <a:gd name="T2" fmla="*/ 0 w 58"/>
                <a:gd name="T3" fmla="*/ 0 h 23"/>
                <a:gd name="T4" fmla="*/ 57 w 58"/>
                <a:gd name="T5" fmla="*/ 22 h 23"/>
                <a:gd name="T6" fmla="*/ 57 w 58"/>
                <a:gd name="T7" fmla="*/ 11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57" y="22"/>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6" name="Freeform 5615">
              <a:extLst>
                <a:ext uri="{FF2B5EF4-FFF2-40B4-BE49-F238E27FC236}">
                  <a16:creationId xmlns:a16="http://schemas.microsoft.com/office/drawing/2014/main" id="{DAFB1AAD-416E-5933-DD83-3981052CA0B9}"/>
                </a:ext>
              </a:extLst>
            </p:cNvPr>
            <p:cNvSpPr>
              <a:spLocks noChangeArrowheads="1"/>
            </p:cNvSpPr>
            <p:nvPr/>
          </p:nvSpPr>
          <p:spPr bwMode="auto">
            <a:xfrm>
              <a:off x="16934448" y="7137400"/>
              <a:ext cx="20637" cy="7938"/>
            </a:xfrm>
            <a:custGeom>
              <a:avLst/>
              <a:gdLst>
                <a:gd name="T0" fmla="*/ 0 w 58"/>
                <a:gd name="T1" fmla="*/ 0 h 23"/>
                <a:gd name="T2" fmla="*/ 0 w 58"/>
                <a:gd name="T3" fmla="*/ 0 h 23"/>
                <a:gd name="T4" fmla="*/ 57 w 58"/>
                <a:gd name="T5" fmla="*/ 22 h 23"/>
                <a:gd name="T6" fmla="*/ 57 w 58"/>
                <a:gd name="T7" fmla="*/ 11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57" y="22"/>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7" name="Freeform 5616">
              <a:extLst>
                <a:ext uri="{FF2B5EF4-FFF2-40B4-BE49-F238E27FC236}">
                  <a16:creationId xmlns:a16="http://schemas.microsoft.com/office/drawing/2014/main" id="{105C6C08-9A2B-7FA2-A30A-7CEB4F9D29C4}"/>
                </a:ext>
              </a:extLst>
            </p:cNvPr>
            <p:cNvSpPr>
              <a:spLocks noChangeArrowheads="1"/>
            </p:cNvSpPr>
            <p:nvPr/>
          </p:nvSpPr>
          <p:spPr bwMode="auto">
            <a:xfrm>
              <a:off x="16934448" y="6630989"/>
              <a:ext cx="527016" cy="511175"/>
            </a:xfrm>
            <a:custGeom>
              <a:avLst/>
              <a:gdLst>
                <a:gd name="T0" fmla="*/ 1408 w 1466"/>
                <a:gd name="T1" fmla="*/ 0 h 1420"/>
                <a:gd name="T2" fmla="*/ 0 w 1466"/>
                <a:gd name="T3" fmla="*/ 1408 h 1420"/>
                <a:gd name="T4" fmla="*/ 57 w 1466"/>
                <a:gd name="T5" fmla="*/ 1419 h 1420"/>
                <a:gd name="T6" fmla="*/ 1465 w 1466"/>
                <a:gd name="T7" fmla="*/ 23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23"/>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8" name="Freeform 5617">
              <a:extLst>
                <a:ext uri="{FF2B5EF4-FFF2-40B4-BE49-F238E27FC236}">
                  <a16:creationId xmlns:a16="http://schemas.microsoft.com/office/drawing/2014/main" id="{7EC6C710-11B8-B4A9-B651-6343B27EDC8B}"/>
                </a:ext>
              </a:extLst>
            </p:cNvPr>
            <p:cNvSpPr>
              <a:spLocks noChangeArrowheads="1"/>
            </p:cNvSpPr>
            <p:nvPr/>
          </p:nvSpPr>
          <p:spPr bwMode="auto">
            <a:xfrm>
              <a:off x="16934448" y="6630989"/>
              <a:ext cx="527016" cy="511175"/>
            </a:xfrm>
            <a:custGeom>
              <a:avLst/>
              <a:gdLst>
                <a:gd name="T0" fmla="*/ 1408 w 1466"/>
                <a:gd name="T1" fmla="*/ 0 h 1420"/>
                <a:gd name="T2" fmla="*/ 0 w 1466"/>
                <a:gd name="T3" fmla="*/ 1408 h 1420"/>
                <a:gd name="T4" fmla="*/ 57 w 1466"/>
                <a:gd name="T5" fmla="*/ 1419 h 1420"/>
                <a:gd name="T6" fmla="*/ 1465 w 1466"/>
                <a:gd name="T7" fmla="*/ 23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23"/>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9" name="Freeform 5618">
              <a:extLst>
                <a:ext uri="{FF2B5EF4-FFF2-40B4-BE49-F238E27FC236}">
                  <a16:creationId xmlns:a16="http://schemas.microsoft.com/office/drawing/2014/main" id="{2DCFD208-FB0D-E667-F155-182077F3A665}"/>
                </a:ext>
              </a:extLst>
            </p:cNvPr>
            <p:cNvSpPr>
              <a:spLocks noChangeArrowheads="1"/>
            </p:cNvSpPr>
            <p:nvPr/>
          </p:nvSpPr>
          <p:spPr bwMode="auto">
            <a:xfrm>
              <a:off x="16975720" y="7150101"/>
              <a:ext cx="20637" cy="4763"/>
            </a:xfrm>
            <a:custGeom>
              <a:avLst/>
              <a:gdLst>
                <a:gd name="T0" fmla="*/ 0 w 58"/>
                <a:gd name="T1" fmla="*/ 0 h 12"/>
                <a:gd name="T2" fmla="*/ 0 w 58"/>
                <a:gd name="T3" fmla="*/ 0 h 12"/>
                <a:gd name="T4" fmla="*/ 45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45"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0" name="Freeform 5619">
              <a:extLst>
                <a:ext uri="{FF2B5EF4-FFF2-40B4-BE49-F238E27FC236}">
                  <a16:creationId xmlns:a16="http://schemas.microsoft.com/office/drawing/2014/main" id="{6FF9DA96-EBC0-9B56-F031-FE9E475961C3}"/>
                </a:ext>
              </a:extLst>
            </p:cNvPr>
            <p:cNvSpPr>
              <a:spLocks noChangeArrowheads="1"/>
            </p:cNvSpPr>
            <p:nvPr/>
          </p:nvSpPr>
          <p:spPr bwMode="auto">
            <a:xfrm>
              <a:off x="16975720" y="7150101"/>
              <a:ext cx="20637" cy="4763"/>
            </a:xfrm>
            <a:custGeom>
              <a:avLst/>
              <a:gdLst>
                <a:gd name="T0" fmla="*/ 0 w 58"/>
                <a:gd name="T1" fmla="*/ 0 h 12"/>
                <a:gd name="T2" fmla="*/ 0 w 58"/>
                <a:gd name="T3" fmla="*/ 0 h 12"/>
                <a:gd name="T4" fmla="*/ 45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45"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1" name="Freeform 5620">
              <a:extLst>
                <a:ext uri="{FF2B5EF4-FFF2-40B4-BE49-F238E27FC236}">
                  <a16:creationId xmlns:a16="http://schemas.microsoft.com/office/drawing/2014/main" id="{62AD36D3-88EF-9912-AF89-B3F7C3E3978C}"/>
                </a:ext>
              </a:extLst>
            </p:cNvPr>
            <p:cNvSpPr>
              <a:spLocks noChangeArrowheads="1"/>
            </p:cNvSpPr>
            <p:nvPr/>
          </p:nvSpPr>
          <p:spPr bwMode="auto">
            <a:xfrm>
              <a:off x="16975721" y="6642101"/>
              <a:ext cx="523841" cy="511175"/>
            </a:xfrm>
            <a:custGeom>
              <a:avLst/>
              <a:gdLst>
                <a:gd name="T0" fmla="*/ 1396 w 1454"/>
                <a:gd name="T1" fmla="*/ 0 h 1420"/>
                <a:gd name="T2" fmla="*/ 0 w 1454"/>
                <a:gd name="T3" fmla="*/ 1408 h 1420"/>
                <a:gd name="T4" fmla="*/ 57 w 1454"/>
                <a:gd name="T5" fmla="*/ 1419 h 1420"/>
                <a:gd name="T6" fmla="*/ 1453 w 1454"/>
                <a:gd name="T7" fmla="*/ 1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8"/>
                  </a:lnTo>
                  <a:lnTo>
                    <a:pt x="57" y="1419"/>
                  </a:lnTo>
                  <a:lnTo>
                    <a:pt x="1453" y="1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2" name="Freeform 5621">
              <a:extLst>
                <a:ext uri="{FF2B5EF4-FFF2-40B4-BE49-F238E27FC236}">
                  <a16:creationId xmlns:a16="http://schemas.microsoft.com/office/drawing/2014/main" id="{276D561F-7FCA-6FEC-6ACC-9974E330ECBB}"/>
                </a:ext>
              </a:extLst>
            </p:cNvPr>
            <p:cNvSpPr>
              <a:spLocks noChangeArrowheads="1"/>
            </p:cNvSpPr>
            <p:nvPr/>
          </p:nvSpPr>
          <p:spPr bwMode="auto">
            <a:xfrm>
              <a:off x="16975721" y="6642101"/>
              <a:ext cx="523841" cy="511175"/>
            </a:xfrm>
            <a:custGeom>
              <a:avLst/>
              <a:gdLst>
                <a:gd name="T0" fmla="*/ 1396 w 1454"/>
                <a:gd name="T1" fmla="*/ 0 h 1420"/>
                <a:gd name="T2" fmla="*/ 0 w 1454"/>
                <a:gd name="T3" fmla="*/ 1408 h 1420"/>
                <a:gd name="T4" fmla="*/ 57 w 1454"/>
                <a:gd name="T5" fmla="*/ 1419 h 1420"/>
                <a:gd name="T6" fmla="*/ 1453 w 1454"/>
                <a:gd name="T7" fmla="*/ 12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408"/>
                  </a:lnTo>
                  <a:lnTo>
                    <a:pt x="57" y="1419"/>
                  </a:lnTo>
                  <a:lnTo>
                    <a:pt x="1453" y="12"/>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3" name="Freeform 5622">
              <a:extLst>
                <a:ext uri="{FF2B5EF4-FFF2-40B4-BE49-F238E27FC236}">
                  <a16:creationId xmlns:a16="http://schemas.microsoft.com/office/drawing/2014/main" id="{7BA1F7D5-9C71-E49A-67C5-E74CDE0B4DB5}"/>
                </a:ext>
              </a:extLst>
            </p:cNvPr>
            <p:cNvSpPr>
              <a:spLocks noChangeArrowheads="1"/>
            </p:cNvSpPr>
            <p:nvPr/>
          </p:nvSpPr>
          <p:spPr bwMode="auto">
            <a:xfrm>
              <a:off x="17012231" y="7158039"/>
              <a:ext cx="20636" cy="7937"/>
            </a:xfrm>
            <a:custGeom>
              <a:avLst/>
              <a:gdLst>
                <a:gd name="T0" fmla="*/ 0 w 58"/>
                <a:gd name="T1" fmla="*/ 0 h 23"/>
                <a:gd name="T2" fmla="*/ 0 w 58"/>
                <a:gd name="T3" fmla="*/ 11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11"/>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4" name="Freeform 5623">
              <a:extLst>
                <a:ext uri="{FF2B5EF4-FFF2-40B4-BE49-F238E27FC236}">
                  <a16:creationId xmlns:a16="http://schemas.microsoft.com/office/drawing/2014/main" id="{3E3CA93D-62E4-B17C-3487-9FB52E312C32}"/>
                </a:ext>
              </a:extLst>
            </p:cNvPr>
            <p:cNvSpPr>
              <a:spLocks noChangeArrowheads="1"/>
            </p:cNvSpPr>
            <p:nvPr/>
          </p:nvSpPr>
          <p:spPr bwMode="auto">
            <a:xfrm>
              <a:off x="17012231" y="7158039"/>
              <a:ext cx="20636" cy="7937"/>
            </a:xfrm>
            <a:custGeom>
              <a:avLst/>
              <a:gdLst>
                <a:gd name="T0" fmla="*/ 0 w 58"/>
                <a:gd name="T1" fmla="*/ 0 h 23"/>
                <a:gd name="T2" fmla="*/ 0 w 58"/>
                <a:gd name="T3" fmla="*/ 11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11"/>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5" name="Freeform 5624">
              <a:extLst>
                <a:ext uri="{FF2B5EF4-FFF2-40B4-BE49-F238E27FC236}">
                  <a16:creationId xmlns:a16="http://schemas.microsoft.com/office/drawing/2014/main" id="{9CFB04FE-E41C-D64D-BFC1-F8A5A6E4D5B5}"/>
                </a:ext>
              </a:extLst>
            </p:cNvPr>
            <p:cNvSpPr>
              <a:spLocks noChangeArrowheads="1"/>
            </p:cNvSpPr>
            <p:nvPr/>
          </p:nvSpPr>
          <p:spPr bwMode="auto">
            <a:xfrm>
              <a:off x="17012231" y="6654801"/>
              <a:ext cx="527016" cy="511175"/>
            </a:xfrm>
            <a:custGeom>
              <a:avLst/>
              <a:gdLst>
                <a:gd name="T0" fmla="*/ 1407 w 1465"/>
                <a:gd name="T1" fmla="*/ 0 h 1420"/>
                <a:gd name="T2" fmla="*/ 0 w 1465"/>
                <a:gd name="T3" fmla="*/ 1397 h 1420"/>
                <a:gd name="T4" fmla="*/ 57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397"/>
                  </a:lnTo>
                  <a:lnTo>
                    <a:pt x="57"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6" name="Freeform 5625">
              <a:extLst>
                <a:ext uri="{FF2B5EF4-FFF2-40B4-BE49-F238E27FC236}">
                  <a16:creationId xmlns:a16="http://schemas.microsoft.com/office/drawing/2014/main" id="{382439D1-5B28-56A0-F42D-33104038A653}"/>
                </a:ext>
              </a:extLst>
            </p:cNvPr>
            <p:cNvSpPr>
              <a:spLocks noChangeArrowheads="1"/>
            </p:cNvSpPr>
            <p:nvPr/>
          </p:nvSpPr>
          <p:spPr bwMode="auto">
            <a:xfrm>
              <a:off x="17012231" y="6654801"/>
              <a:ext cx="527016" cy="511175"/>
            </a:xfrm>
            <a:custGeom>
              <a:avLst/>
              <a:gdLst>
                <a:gd name="T0" fmla="*/ 1407 w 1465"/>
                <a:gd name="T1" fmla="*/ 0 h 1420"/>
                <a:gd name="T2" fmla="*/ 0 w 1465"/>
                <a:gd name="T3" fmla="*/ 1397 h 1420"/>
                <a:gd name="T4" fmla="*/ 57 w 1465"/>
                <a:gd name="T5" fmla="*/ 1419 h 1420"/>
                <a:gd name="T6" fmla="*/ 1464 w 1465"/>
                <a:gd name="T7" fmla="*/ 11 h 1420"/>
                <a:gd name="T8" fmla="*/ 1407 w 1465"/>
                <a:gd name="T9" fmla="*/ 0 h 1420"/>
              </a:gdLst>
              <a:ahLst/>
              <a:cxnLst>
                <a:cxn ang="0">
                  <a:pos x="T0" y="T1"/>
                </a:cxn>
                <a:cxn ang="0">
                  <a:pos x="T2" y="T3"/>
                </a:cxn>
                <a:cxn ang="0">
                  <a:pos x="T4" y="T5"/>
                </a:cxn>
                <a:cxn ang="0">
                  <a:pos x="T6" y="T7"/>
                </a:cxn>
                <a:cxn ang="0">
                  <a:pos x="T8" y="T9"/>
                </a:cxn>
              </a:cxnLst>
              <a:rect l="0" t="0" r="r" b="b"/>
              <a:pathLst>
                <a:path w="1465" h="1420">
                  <a:moveTo>
                    <a:pt x="1407" y="0"/>
                  </a:moveTo>
                  <a:lnTo>
                    <a:pt x="0" y="1397"/>
                  </a:lnTo>
                  <a:lnTo>
                    <a:pt x="57" y="1419"/>
                  </a:lnTo>
                  <a:lnTo>
                    <a:pt x="1464"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7" name="Freeform 5626">
              <a:extLst>
                <a:ext uri="{FF2B5EF4-FFF2-40B4-BE49-F238E27FC236}">
                  <a16:creationId xmlns:a16="http://schemas.microsoft.com/office/drawing/2014/main" id="{E0FDB8A5-FBEF-4E9D-3569-74A3BEBF2010}"/>
                </a:ext>
              </a:extLst>
            </p:cNvPr>
            <p:cNvSpPr>
              <a:spLocks noChangeArrowheads="1"/>
            </p:cNvSpPr>
            <p:nvPr/>
          </p:nvSpPr>
          <p:spPr bwMode="auto">
            <a:xfrm>
              <a:off x="17050329" y="7170739"/>
              <a:ext cx="20636" cy="7937"/>
            </a:xfrm>
            <a:custGeom>
              <a:avLst/>
              <a:gdLst>
                <a:gd name="T0" fmla="*/ 11 w 58"/>
                <a:gd name="T1" fmla="*/ 0 h 23"/>
                <a:gd name="T2" fmla="*/ 0 w 58"/>
                <a:gd name="T3" fmla="*/ 0 h 23"/>
                <a:gd name="T4" fmla="*/ 57 w 58"/>
                <a:gd name="T5" fmla="*/ 22 h 23"/>
                <a:gd name="T6" fmla="*/ 57 w 58"/>
                <a:gd name="T7" fmla="*/ 11 h 23"/>
                <a:gd name="T8" fmla="*/ 11 w 58"/>
                <a:gd name="T9" fmla="*/ 0 h 23"/>
              </a:gdLst>
              <a:ahLst/>
              <a:cxnLst>
                <a:cxn ang="0">
                  <a:pos x="T0" y="T1"/>
                </a:cxn>
                <a:cxn ang="0">
                  <a:pos x="T2" y="T3"/>
                </a:cxn>
                <a:cxn ang="0">
                  <a:pos x="T4" y="T5"/>
                </a:cxn>
                <a:cxn ang="0">
                  <a:pos x="T6" y="T7"/>
                </a:cxn>
                <a:cxn ang="0">
                  <a:pos x="T8" y="T9"/>
                </a:cxn>
              </a:cxnLst>
              <a:rect l="0" t="0" r="r" b="b"/>
              <a:pathLst>
                <a:path w="58" h="23">
                  <a:moveTo>
                    <a:pt x="11" y="0"/>
                  </a:moveTo>
                  <a:lnTo>
                    <a:pt x="0" y="0"/>
                  </a:lnTo>
                  <a:lnTo>
                    <a:pt x="57" y="22"/>
                  </a:lnTo>
                  <a:lnTo>
                    <a:pt x="57" y="11"/>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8" name="Freeform 5627">
              <a:extLst>
                <a:ext uri="{FF2B5EF4-FFF2-40B4-BE49-F238E27FC236}">
                  <a16:creationId xmlns:a16="http://schemas.microsoft.com/office/drawing/2014/main" id="{228C8BD4-749B-492F-242C-0E240F71F172}"/>
                </a:ext>
              </a:extLst>
            </p:cNvPr>
            <p:cNvSpPr>
              <a:spLocks noChangeArrowheads="1"/>
            </p:cNvSpPr>
            <p:nvPr/>
          </p:nvSpPr>
          <p:spPr bwMode="auto">
            <a:xfrm>
              <a:off x="17050329" y="7170739"/>
              <a:ext cx="20636" cy="7937"/>
            </a:xfrm>
            <a:custGeom>
              <a:avLst/>
              <a:gdLst>
                <a:gd name="T0" fmla="*/ 11 w 58"/>
                <a:gd name="T1" fmla="*/ 0 h 23"/>
                <a:gd name="T2" fmla="*/ 0 w 58"/>
                <a:gd name="T3" fmla="*/ 0 h 23"/>
                <a:gd name="T4" fmla="*/ 57 w 58"/>
                <a:gd name="T5" fmla="*/ 22 h 23"/>
                <a:gd name="T6" fmla="*/ 57 w 58"/>
                <a:gd name="T7" fmla="*/ 11 h 23"/>
                <a:gd name="T8" fmla="*/ 11 w 58"/>
                <a:gd name="T9" fmla="*/ 0 h 23"/>
              </a:gdLst>
              <a:ahLst/>
              <a:cxnLst>
                <a:cxn ang="0">
                  <a:pos x="T0" y="T1"/>
                </a:cxn>
                <a:cxn ang="0">
                  <a:pos x="T2" y="T3"/>
                </a:cxn>
                <a:cxn ang="0">
                  <a:pos x="T4" y="T5"/>
                </a:cxn>
                <a:cxn ang="0">
                  <a:pos x="T6" y="T7"/>
                </a:cxn>
                <a:cxn ang="0">
                  <a:pos x="T8" y="T9"/>
                </a:cxn>
              </a:cxnLst>
              <a:rect l="0" t="0" r="r" b="b"/>
              <a:pathLst>
                <a:path w="58" h="23">
                  <a:moveTo>
                    <a:pt x="11" y="0"/>
                  </a:moveTo>
                  <a:lnTo>
                    <a:pt x="0" y="0"/>
                  </a:lnTo>
                  <a:lnTo>
                    <a:pt x="57" y="22"/>
                  </a:lnTo>
                  <a:lnTo>
                    <a:pt x="57" y="11"/>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9" name="Freeform 5628">
              <a:extLst>
                <a:ext uri="{FF2B5EF4-FFF2-40B4-BE49-F238E27FC236}">
                  <a16:creationId xmlns:a16="http://schemas.microsoft.com/office/drawing/2014/main" id="{07CEAD6E-3205-B1AF-7867-96D2F5BA7DCA}"/>
                </a:ext>
              </a:extLst>
            </p:cNvPr>
            <p:cNvSpPr>
              <a:spLocks noChangeArrowheads="1"/>
            </p:cNvSpPr>
            <p:nvPr/>
          </p:nvSpPr>
          <p:spPr bwMode="auto">
            <a:xfrm>
              <a:off x="17053504" y="6662739"/>
              <a:ext cx="523841" cy="511175"/>
            </a:xfrm>
            <a:custGeom>
              <a:avLst/>
              <a:gdLst>
                <a:gd name="T0" fmla="*/ 1397 w 1454"/>
                <a:gd name="T1" fmla="*/ 0 h 1420"/>
                <a:gd name="T2" fmla="*/ 0 w 1454"/>
                <a:gd name="T3" fmla="*/ 1408 h 1420"/>
                <a:gd name="T4" fmla="*/ 46 w 1454"/>
                <a:gd name="T5" fmla="*/ 1419 h 1420"/>
                <a:gd name="T6" fmla="*/ 1453 w 1454"/>
                <a:gd name="T7" fmla="*/ 23 h 1420"/>
                <a:gd name="T8" fmla="*/ 1397 w 1454"/>
                <a:gd name="T9" fmla="*/ 0 h 1420"/>
              </a:gdLst>
              <a:ahLst/>
              <a:cxnLst>
                <a:cxn ang="0">
                  <a:pos x="T0" y="T1"/>
                </a:cxn>
                <a:cxn ang="0">
                  <a:pos x="T2" y="T3"/>
                </a:cxn>
                <a:cxn ang="0">
                  <a:pos x="T4" y="T5"/>
                </a:cxn>
                <a:cxn ang="0">
                  <a:pos x="T6" y="T7"/>
                </a:cxn>
                <a:cxn ang="0">
                  <a:pos x="T8" y="T9"/>
                </a:cxn>
              </a:cxnLst>
              <a:rect l="0" t="0" r="r" b="b"/>
              <a:pathLst>
                <a:path w="1454" h="1420">
                  <a:moveTo>
                    <a:pt x="1397" y="0"/>
                  </a:moveTo>
                  <a:lnTo>
                    <a:pt x="0" y="1408"/>
                  </a:lnTo>
                  <a:lnTo>
                    <a:pt x="46" y="1419"/>
                  </a:lnTo>
                  <a:lnTo>
                    <a:pt x="1453" y="23"/>
                  </a:lnTo>
                  <a:lnTo>
                    <a:pt x="139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0" name="Freeform 5629">
              <a:extLst>
                <a:ext uri="{FF2B5EF4-FFF2-40B4-BE49-F238E27FC236}">
                  <a16:creationId xmlns:a16="http://schemas.microsoft.com/office/drawing/2014/main" id="{6A90C92E-2FBB-09DA-EDDD-E11051DB3424}"/>
                </a:ext>
              </a:extLst>
            </p:cNvPr>
            <p:cNvSpPr>
              <a:spLocks noChangeArrowheads="1"/>
            </p:cNvSpPr>
            <p:nvPr/>
          </p:nvSpPr>
          <p:spPr bwMode="auto">
            <a:xfrm>
              <a:off x="17053504" y="6662739"/>
              <a:ext cx="523841" cy="511175"/>
            </a:xfrm>
            <a:custGeom>
              <a:avLst/>
              <a:gdLst>
                <a:gd name="T0" fmla="*/ 1397 w 1454"/>
                <a:gd name="T1" fmla="*/ 0 h 1420"/>
                <a:gd name="T2" fmla="*/ 0 w 1454"/>
                <a:gd name="T3" fmla="*/ 1408 h 1420"/>
                <a:gd name="T4" fmla="*/ 46 w 1454"/>
                <a:gd name="T5" fmla="*/ 1419 h 1420"/>
                <a:gd name="T6" fmla="*/ 1453 w 1454"/>
                <a:gd name="T7" fmla="*/ 23 h 1420"/>
                <a:gd name="T8" fmla="*/ 1397 w 1454"/>
                <a:gd name="T9" fmla="*/ 0 h 1420"/>
              </a:gdLst>
              <a:ahLst/>
              <a:cxnLst>
                <a:cxn ang="0">
                  <a:pos x="T0" y="T1"/>
                </a:cxn>
                <a:cxn ang="0">
                  <a:pos x="T2" y="T3"/>
                </a:cxn>
                <a:cxn ang="0">
                  <a:pos x="T4" y="T5"/>
                </a:cxn>
                <a:cxn ang="0">
                  <a:pos x="T6" y="T7"/>
                </a:cxn>
                <a:cxn ang="0">
                  <a:pos x="T8" y="T9"/>
                </a:cxn>
              </a:cxnLst>
              <a:rect l="0" t="0" r="r" b="b"/>
              <a:pathLst>
                <a:path w="1454" h="1420">
                  <a:moveTo>
                    <a:pt x="1397" y="0"/>
                  </a:moveTo>
                  <a:lnTo>
                    <a:pt x="0" y="1408"/>
                  </a:lnTo>
                  <a:lnTo>
                    <a:pt x="46" y="1419"/>
                  </a:lnTo>
                  <a:lnTo>
                    <a:pt x="1453" y="23"/>
                  </a:lnTo>
                  <a:lnTo>
                    <a:pt x="139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1" name="Freeform 5630">
              <a:extLst>
                <a:ext uri="{FF2B5EF4-FFF2-40B4-BE49-F238E27FC236}">
                  <a16:creationId xmlns:a16="http://schemas.microsoft.com/office/drawing/2014/main" id="{7D7E1023-C154-7CEA-A705-F864AB872EB9}"/>
                </a:ext>
              </a:extLst>
            </p:cNvPr>
            <p:cNvSpPr>
              <a:spLocks noChangeArrowheads="1"/>
            </p:cNvSpPr>
            <p:nvPr/>
          </p:nvSpPr>
          <p:spPr bwMode="auto">
            <a:xfrm>
              <a:off x="17090013" y="7181851"/>
              <a:ext cx="20637" cy="4763"/>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2" name="Freeform 5631">
              <a:extLst>
                <a:ext uri="{FF2B5EF4-FFF2-40B4-BE49-F238E27FC236}">
                  <a16:creationId xmlns:a16="http://schemas.microsoft.com/office/drawing/2014/main" id="{0338CA89-13C6-722E-CCB8-2E9A08C796C4}"/>
                </a:ext>
              </a:extLst>
            </p:cNvPr>
            <p:cNvSpPr>
              <a:spLocks noChangeArrowheads="1"/>
            </p:cNvSpPr>
            <p:nvPr/>
          </p:nvSpPr>
          <p:spPr bwMode="auto">
            <a:xfrm>
              <a:off x="17090013" y="7181851"/>
              <a:ext cx="20637" cy="4763"/>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3" name="Freeform 5632">
              <a:extLst>
                <a:ext uri="{FF2B5EF4-FFF2-40B4-BE49-F238E27FC236}">
                  <a16:creationId xmlns:a16="http://schemas.microsoft.com/office/drawing/2014/main" id="{1808F6CA-093F-A57F-4CBA-289B19D35235}"/>
                </a:ext>
              </a:extLst>
            </p:cNvPr>
            <p:cNvSpPr>
              <a:spLocks noChangeArrowheads="1"/>
            </p:cNvSpPr>
            <p:nvPr/>
          </p:nvSpPr>
          <p:spPr bwMode="auto">
            <a:xfrm>
              <a:off x="17090013" y="6675439"/>
              <a:ext cx="527016" cy="511175"/>
            </a:xfrm>
            <a:custGeom>
              <a:avLst/>
              <a:gdLst>
                <a:gd name="T0" fmla="*/ 1408 w 1466"/>
                <a:gd name="T1" fmla="*/ 0 h 1420"/>
                <a:gd name="T2" fmla="*/ 0 w 1466"/>
                <a:gd name="T3" fmla="*/ 1408 h 1420"/>
                <a:gd name="T4" fmla="*/ 57 w 1466"/>
                <a:gd name="T5" fmla="*/ 1419 h 1420"/>
                <a:gd name="T6" fmla="*/ 1465 w 1466"/>
                <a:gd name="T7" fmla="*/ 11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4" name="Freeform 5633">
              <a:extLst>
                <a:ext uri="{FF2B5EF4-FFF2-40B4-BE49-F238E27FC236}">
                  <a16:creationId xmlns:a16="http://schemas.microsoft.com/office/drawing/2014/main" id="{8809106A-4BE8-89D4-8234-19B6F2DB03D6}"/>
                </a:ext>
              </a:extLst>
            </p:cNvPr>
            <p:cNvSpPr>
              <a:spLocks noChangeArrowheads="1"/>
            </p:cNvSpPr>
            <p:nvPr/>
          </p:nvSpPr>
          <p:spPr bwMode="auto">
            <a:xfrm>
              <a:off x="17090013" y="6675439"/>
              <a:ext cx="527016" cy="511175"/>
            </a:xfrm>
            <a:custGeom>
              <a:avLst/>
              <a:gdLst>
                <a:gd name="T0" fmla="*/ 1408 w 1466"/>
                <a:gd name="T1" fmla="*/ 0 h 1420"/>
                <a:gd name="T2" fmla="*/ 0 w 1466"/>
                <a:gd name="T3" fmla="*/ 1408 h 1420"/>
                <a:gd name="T4" fmla="*/ 57 w 1466"/>
                <a:gd name="T5" fmla="*/ 1419 h 1420"/>
                <a:gd name="T6" fmla="*/ 1465 w 1466"/>
                <a:gd name="T7" fmla="*/ 11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8"/>
                  </a:lnTo>
                  <a:lnTo>
                    <a:pt x="57" y="1419"/>
                  </a:lnTo>
                  <a:lnTo>
                    <a:pt x="1465"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5" name="Freeform 5634">
              <a:extLst>
                <a:ext uri="{FF2B5EF4-FFF2-40B4-BE49-F238E27FC236}">
                  <a16:creationId xmlns:a16="http://schemas.microsoft.com/office/drawing/2014/main" id="{E1A7844D-A8F1-3C8E-DB02-80027BDDC8CD}"/>
                </a:ext>
              </a:extLst>
            </p:cNvPr>
            <p:cNvSpPr>
              <a:spLocks noChangeArrowheads="1"/>
            </p:cNvSpPr>
            <p:nvPr/>
          </p:nvSpPr>
          <p:spPr bwMode="auto">
            <a:xfrm>
              <a:off x="17128110" y="7189789"/>
              <a:ext cx="20637" cy="7937"/>
            </a:xfrm>
            <a:custGeom>
              <a:avLst/>
              <a:gdLst>
                <a:gd name="T0" fmla="*/ 0 w 58"/>
                <a:gd name="T1" fmla="*/ 0 h 24"/>
                <a:gd name="T2" fmla="*/ 0 w 58"/>
                <a:gd name="T3" fmla="*/ 12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2"/>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6" name="Freeform 5635">
              <a:extLst>
                <a:ext uri="{FF2B5EF4-FFF2-40B4-BE49-F238E27FC236}">
                  <a16:creationId xmlns:a16="http://schemas.microsoft.com/office/drawing/2014/main" id="{32C850F3-7AD3-F037-0034-BBF9BD465AC2}"/>
                </a:ext>
              </a:extLst>
            </p:cNvPr>
            <p:cNvSpPr>
              <a:spLocks noChangeArrowheads="1"/>
            </p:cNvSpPr>
            <p:nvPr/>
          </p:nvSpPr>
          <p:spPr bwMode="auto">
            <a:xfrm>
              <a:off x="17128110" y="7189789"/>
              <a:ext cx="20637" cy="7937"/>
            </a:xfrm>
            <a:custGeom>
              <a:avLst/>
              <a:gdLst>
                <a:gd name="T0" fmla="*/ 0 w 58"/>
                <a:gd name="T1" fmla="*/ 0 h 24"/>
                <a:gd name="T2" fmla="*/ 0 w 58"/>
                <a:gd name="T3" fmla="*/ 12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12"/>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7" name="Freeform 5636">
              <a:extLst>
                <a:ext uri="{FF2B5EF4-FFF2-40B4-BE49-F238E27FC236}">
                  <a16:creationId xmlns:a16="http://schemas.microsoft.com/office/drawing/2014/main" id="{D9AAA35F-5E55-BD6E-86A0-E5048F2AA8B6}"/>
                </a:ext>
              </a:extLst>
            </p:cNvPr>
            <p:cNvSpPr>
              <a:spLocks noChangeArrowheads="1"/>
            </p:cNvSpPr>
            <p:nvPr/>
          </p:nvSpPr>
          <p:spPr bwMode="auto">
            <a:xfrm>
              <a:off x="17128110" y="6688138"/>
              <a:ext cx="527016" cy="511175"/>
            </a:xfrm>
            <a:custGeom>
              <a:avLst/>
              <a:gdLst>
                <a:gd name="T0" fmla="*/ 1408 w 1465"/>
                <a:gd name="T1" fmla="*/ 0 h 1420"/>
                <a:gd name="T2" fmla="*/ 0 w 1465"/>
                <a:gd name="T3" fmla="*/ 1396 h 1420"/>
                <a:gd name="T4" fmla="*/ 57 w 1465"/>
                <a:gd name="T5" fmla="*/ 1419 h 1420"/>
                <a:gd name="T6" fmla="*/ 1464 w 1465"/>
                <a:gd name="T7" fmla="*/ 11 h 1420"/>
                <a:gd name="T8" fmla="*/ 1408 w 1465"/>
                <a:gd name="T9" fmla="*/ 0 h 1420"/>
              </a:gdLst>
              <a:ahLst/>
              <a:cxnLst>
                <a:cxn ang="0">
                  <a:pos x="T0" y="T1"/>
                </a:cxn>
                <a:cxn ang="0">
                  <a:pos x="T2" y="T3"/>
                </a:cxn>
                <a:cxn ang="0">
                  <a:pos x="T4" y="T5"/>
                </a:cxn>
                <a:cxn ang="0">
                  <a:pos x="T6" y="T7"/>
                </a:cxn>
                <a:cxn ang="0">
                  <a:pos x="T8" y="T9"/>
                </a:cxn>
              </a:cxnLst>
              <a:rect l="0" t="0" r="r" b="b"/>
              <a:pathLst>
                <a:path w="1465" h="1420">
                  <a:moveTo>
                    <a:pt x="1408" y="0"/>
                  </a:moveTo>
                  <a:lnTo>
                    <a:pt x="0" y="1396"/>
                  </a:lnTo>
                  <a:lnTo>
                    <a:pt x="57" y="1419"/>
                  </a:lnTo>
                  <a:lnTo>
                    <a:pt x="1464"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8" name="Freeform 5637">
              <a:extLst>
                <a:ext uri="{FF2B5EF4-FFF2-40B4-BE49-F238E27FC236}">
                  <a16:creationId xmlns:a16="http://schemas.microsoft.com/office/drawing/2014/main" id="{BBF80D5A-45B3-0332-4D2F-7F17AC248909}"/>
                </a:ext>
              </a:extLst>
            </p:cNvPr>
            <p:cNvSpPr>
              <a:spLocks noChangeArrowheads="1"/>
            </p:cNvSpPr>
            <p:nvPr/>
          </p:nvSpPr>
          <p:spPr bwMode="auto">
            <a:xfrm>
              <a:off x="17128110" y="6688138"/>
              <a:ext cx="527016" cy="511175"/>
            </a:xfrm>
            <a:custGeom>
              <a:avLst/>
              <a:gdLst>
                <a:gd name="T0" fmla="*/ 1408 w 1465"/>
                <a:gd name="T1" fmla="*/ 0 h 1420"/>
                <a:gd name="T2" fmla="*/ 0 w 1465"/>
                <a:gd name="T3" fmla="*/ 1396 h 1420"/>
                <a:gd name="T4" fmla="*/ 57 w 1465"/>
                <a:gd name="T5" fmla="*/ 1419 h 1420"/>
                <a:gd name="T6" fmla="*/ 1464 w 1465"/>
                <a:gd name="T7" fmla="*/ 11 h 1420"/>
                <a:gd name="T8" fmla="*/ 1408 w 1465"/>
                <a:gd name="T9" fmla="*/ 0 h 1420"/>
              </a:gdLst>
              <a:ahLst/>
              <a:cxnLst>
                <a:cxn ang="0">
                  <a:pos x="T0" y="T1"/>
                </a:cxn>
                <a:cxn ang="0">
                  <a:pos x="T2" y="T3"/>
                </a:cxn>
                <a:cxn ang="0">
                  <a:pos x="T4" y="T5"/>
                </a:cxn>
                <a:cxn ang="0">
                  <a:pos x="T6" y="T7"/>
                </a:cxn>
                <a:cxn ang="0">
                  <a:pos x="T8" y="T9"/>
                </a:cxn>
              </a:cxnLst>
              <a:rect l="0" t="0" r="r" b="b"/>
              <a:pathLst>
                <a:path w="1465" h="1420">
                  <a:moveTo>
                    <a:pt x="1408" y="0"/>
                  </a:moveTo>
                  <a:lnTo>
                    <a:pt x="0" y="1396"/>
                  </a:lnTo>
                  <a:lnTo>
                    <a:pt x="57" y="1419"/>
                  </a:lnTo>
                  <a:lnTo>
                    <a:pt x="1464"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9" name="Freeform 5638">
              <a:extLst>
                <a:ext uri="{FF2B5EF4-FFF2-40B4-BE49-F238E27FC236}">
                  <a16:creationId xmlns:a16="http://schemas.microsoft.com/office/drawing/2014/main" id="{F939FF07-7FC1-D78D-90E5-63978A8EC6A7}"/>
                </a:ext>
              </a:extLst>
            </p:cNvPr>
            <p:cNvSpPr>
              <a:spLocks noChangeArrowheads="1"/>
            </p:cNvSpPr>
            <p:nvPr/>
          </p:nvSpPr>
          <p:spPr bwMode="auto">
            <a:xfrm>
              <a:off x="17167796" y="7202488"/>
              <a:ext cx="20636" cy="7937"/>
            </a:xfrm>
            <a:custGeom>
              <a:avLst/>
              <a:gdLst>
                <a:gd name="T0" fmla="*/ 0 w 58"/>
                <a:gd name="T1" fmla="*/ 0 h 23"/>
                <a:gd name="T2" fmla="*/ 0 w 58"/>
                <a:gd name="T3" fmla="*/ 0 h 23"/>
                <a:gd name="T4" fmla="*/ 46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46"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0" name="Freeform 5639">
              <a:extLst>
                <a:ext uri="{FF2B5EF4-FFF2-40B4-BE49-F238E27FC236}">
                  <a16:creationId xmlns:a16="http://schemas.microsoft.com/office/drawing/2014/main" id="{4F345079-6B46-DB68-3F04-B3097A2595D0}"/>
                </a:ext>
              </a:extLst>
            </p:cNvPr>
            <p:cNvSpPr>
              <a:spLocks noChangeArrowheads="1"/>
            </p:cNvSpPr>
            <p:nvPr/>
          </p:nvSpPr>
          <p:spPr bwMode="auto">
            <a:xfrm>
              <a:off x="17167796" y="7202488"/>
              <a:ext cx="20636" cy="7937"/>
            </a:xfrm>
            <a:custGeom>
              <a:avLst/>
              <a:gdLst>
                <a:gd name="T0" fmla="*/ 0 w 58"/>
                <a:gd name="T1" fmla="*/ 0 h 23"/>
                <a:gd name="T2" fmla="*/ 0 w 58"/>
                <a:gd name="T3" fmla="*/ 0 h 23"/>
                <a:gd name="T4" fmla="*/ 46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46"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1" name="Freeform 5640">
              <a:extLst>
                <a:ext uri="{FF2B5EF4-FFF2-40B4-BE49-F238E27FC236}">
                  <a16:creationId xmlns:a16="http://schemas.microsoft.com/office/drawing/2014/main" id="{541D9282-32F6-FD07-FE7B-A72D3E071E9A}"/>
                </a:ext>
              </a:extLst>
            </p:cNvPr>
            <p:cNvSpPr>
              <a:spLocks noChangeArrowheads="1"/>
            </p:cNvSpPr>
            <p:nvPr/>
          </p:nvSpPr>
          <p:spPr bwMode="auto">
            <a:xfrm>
              <a:off x="17167796" y="6696075"/>
              <a:ext cx="523841" cy="515938"/>
            </a:xfrm>
            <a:custGeom>
              <a:avLst/>
              <a:gdLst>
                <a:gd name="T0" fmla="*/ 1408 w 1454"/>
                <a:gd name="T1" fmla="*/ 0 h 1431"/>
                <a:gd name="T2" fmla="*/ 0 w 1454"/>
                <a:gd name="T3" fmla="*/ 1408 h 1431"/>
                <a:gd name="T4" fmla="*/ 57 w 1454"/>
                <a:gd name="T5" fmla="*/ 1430 h 1431"/>
                <a:gd name="T6" fmla="*/ 1453 w 1454"/>
                <a:gd name="T7" fmla="*/ 22 h 1431"/>
                <a:gd name="T8" fmla="*/ 1408 w 1454"/>
                <a:gd name="T9" fmla="*/ 0 h 1431"/>
              </a:gdLst>
              <a:ahLst/>
              <a:cxnLst>
                <a:cxn ang="0">
                  <a:pos x="T0" y="T1"/>
                </a:cxn>
                <a:cxn ang="0">
                  <a:pos x="T2" y="T3"/>
                </a:cxn>
                <a:cxn ang="0">
                  <a:pos x="T4" y="T5"/>
                </a:cxn>
                <a:cxn ang="0">
                  <a:pos x="T6" y="T7"/>
                </a:cxn>
                <a:cxn ang="0">
                  <a:pos x="T8" y="T9"/>
                </a:cxn>
              </a:cxnLst>
              <a:rect l="0" t="0" r="r" b="b"/>
              <a:pathLst>
                <a:path w="1454" h="1431">
                  <a:moveTo>
                    <a:pt x="1408" y="0"/>
                  </a:moveTo>
                  <a:lnTo>
                    <a:pt x="0" y="1408"/>
                  </a:lnTo>
                  <a:lnTo>
                    <a:pt x="57" y="1430"/>
                  </a:lnTo>
                  <a:lnTo>
                    <a:pt x="1453" y="2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2" name="Freeform 5641">
              <a:extLst>
                <a:ext uri="{FF2B5EF4-FFF2-40B4-BE49-F238E27FC236}">
                  <a16:creationId xmlns:a16="http://schemas.microsoft.com/office/drawing/2014/main" id="{CA7B96A6-75AC-38BB-4788-3B4EAFFD250A}"/>
                </a:ext>
              </a:extLst>
            </p:cNvPr>
            <p:cNvSpPr>
              <a:spLocks noChangeArrowheads="1"/>
            </p:cNvSpPr>
            <p:nvPr/>
          </p:nvSpPr>
          <p:spPr bwMode="auto">
            <a:xfrm>
              <a:off x="17167796" y="6696075"/>
              <a:ext cx="523841" cy="515938"/>
            </a:xfrm>
            <a:custGeom>
              <a:avLst/>
              <a:gdLst>
                <a:gd name="T0" fmla="*/ 1408 w 1454"/>
                <a:gd name="T1" fmla="*/ 0 h 1431"/>
                <a:gd name="T2" fmla="*/ 0 w 1454"/>
                <a:gd name="T3" fmla="*/ 1408 h 1431"/>
                <a:gd name="T4" fmla="*/ 57 w 1454"/>
                <a:gd name="T5" fmla="*/ 1430 h 1431"/>
                <a:gd name="T6" fmla="*/ 1453 w 1454"/>
                <a:gd name="T7" fmla="*/ 22 h 1431"/>
                <a:gd name="T8" fmla="*/ 1408 w 1454"/>
                <a:gd name="T9" fmla="*/ 0 h 1431"/>
              </a:gdLst>
              <a:ahLst/>
              <a:cxnLst>
                <a:cxn ang="0">
                  <a:pos x="T0" y="T1"/>
                </a:cxn>
                <a:cxn ang="0">
                  <a:pos x="T2" y="T3"/>
                </a:cxn>
                <a:cxn ang="0">
                  <a:pos x="T4" y="T5"/>
                </a:cxn>
                <a:cxn ang="0">
                  <a:pos x="T6" y="T7"/>
                </a:cxn>
                <a:cxn ang="0">
                  <a:pos x="T8" y="T9"/>
                </a:cxn>
              </a:cxnLst>
              <a:rect l="0" t="0" r="r" b="b"/>
              <a:pathLst>
                <a:path w="1454" h="1431">
                  <a:moveTo>
                    <a:pt x="1408" y="0"/>
                  </a:moveTo>
                  <a:lnTo>
                    <a:pt x="0" y="1408"/>
                  </a:lnTo>
                  <a:lnTo>
                    <a:pt x="57" y="1430"/>
                  </a:lnTo>
                  <a:lnTo>
                    <a:pt x="1453" y="2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3" name="Freeform 5642">
              <a:extLst>
                <a:ext uri="{FF2B5EF4-FFF2-40B4-BE49-F238E27FC236}">
                  <a16:creationId xmlns:a16="http://schemas.microsoft.com/office/drawing/2014/main" id="{1F3BD13C-CAFC-A75C-D13F-90B30D3C5BA6}"/>
                </a:ext>
              </a:extLst>
            </p:cNvPr>
            <p:cNvSpPr>
              <a:spLocks noChangeArrowheads="1"/>
            </p:cNvSpPr>
            <p:nvPr/>
          </p:nvSpPr>
          <p:spPr bwMode="auto">
            <a:xfrm>
              <a:off x="17204305" y="721518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4" name="Freeform 5643">
              <a:extLst>
                <a:ext uri="{FF2B5EF4-FFF2-40B4-BE49-F238E27FC236}">
                  <a16:creationId xmlns:a16="http://schemas.microsoft.com/office/drawing/2014/main" id="{94D96EC1-3FED-EC31-B49F-B027B4ABEF83}"/>
                </a:ext>
              </a:extLst>
            </p:cNvPr>
            <p:cNvSpPr>
              <a:spLocks noChangeArrowheads="1"/>
            </p:cNvSpPr>
            <p:nvPr/>
          </p:nvSpPr>
          <p:spPr bwMode="auto">
            <a:xfrm>
              <a:off x="17204305" y="721518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5" name="Freeform 5644">
              <a:extLst>
                <a:ext uri="{FF2B5EF4-FFF2-40B4-BE49-F238E27FC236}">
                  <a16:creationId xmlns:a16="http://schemas.microsoft.com/office/drawing/2014/main" id="{7EAC74CE-6743-9619-B153-F9F37A1201CA}"/>
                </a:ext>
              </a:extLst>
            </p:cNvPr>
            <p:cNvSpPr>
              <a:spLocks noChangeArrowheads="1"/>
            </p:cNvSpPr>
            <p:nvPr/>
          </p:nvSpPr>
          <p:spPr bwMode="auto">
            <a:xfrm>
              <a:off x="17204305" y="6708776"/>
              <a:ext cx="527016" cy="511175"/>
            </a:xfrm>
            <a:custGeom>
              <a:avLst/>
              <a:gdLst>
                <a:gd name="T0" fmla="*/ 1408 w 1466"/>
                <a:gd name="T1" fmla="*/ 0 h 1420"/>
                <a:gd name="T2" fmla="*/ 0 w 1466"/>
                <a:gd name="T3" fmla="*/ 1407 h 1420"/>
                <a:gd name="T4" fmla="*/ 57 w 1466"/>
                <a:gd name="T5" fmla="*/ 1419 h 1420"/>
                <a:gd name="T6" fmla="*/ 1465 w 1466"/>
                <a:gd name="T7" fmla="*/ 11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7"/>
                  </a:lnTo>
                  <a:lnTo>
                    <a:pt x="57" y="1419"/>
                  </a:lnTo>
                  <a:lnTo>
                    <a:pt x="1465"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6" name="Freeform 5645">
              <a:extLst>
                <a:ext uri="{FF2B5EF4-FFF2-40B4-BE49-F238E27FC236}">
                  <a16:creationId xmlns:a16="http://schemas.microsoft.com/office/drawing/2014/main" id="{B85A0EBD-D702-890C-E452-E6CE7E3B3698}"/>
                </a:ext>
              </a:extLst>
            </p:cNvPr>
            <p:cNvSpPr>
              <a:spLocks noChangeArrowheads="1"/>
            </p:cNvSpPr>
            <p:nvPr/>
          </p:nvSpPr>
          <p:spPr bwMode="auto">
            <a:xfrm>
              <a:off x="17204305" y="6708776"/>
              <a:ext cx="527016" cy="511175"/>
            </a:xfrm>
            <a:custGeom>
              <a:avLst/>
              <a:gdLst>
                <a:gd name="T0" fmla="*/ 1408 w 1466"/>
                <a:gd name="T1" fmla="*/ 0 h 1420"/>
                <a:gd name="T2" fmla="*/ 0 w 1466"/>
                <a:gd name="T3" fmla="*/ 1407 h 1420"/>
                <a:gd name="T4" fmla="*/ 57 w 1466"/>
                <a:gd name="T5" fmla="*/ 1419 h 1420"/>
                <a:gd name="T6" fmla="*/ 1465 w 1466"/>
                <a:gd name="T7" fmla="*/ 11 h 1420"/>
                <a:gd name="T8" fmla="*/ 1408 w 1466"/>
                <a:gd name="T9" fmla="*/ 0 h 1420"/>
              </a:gdLst>
              <a:ahLst/>
              <a:cxnLst>
                <a:cxn ang="0">
                  <a:pos x="T0" y="T1"/>
                </a:cxn>
                <a:cxn ang="0">
                  <a:pos x="T2" y="T3"/>
                </a:cxn>
                <a:cxn ang="0">
                  <a:pos x="T4" y="T5"/>
                </a:cxn>
                <a:cxn ang="0">
                  <a:pos x="T6" y="T7"/>
                </a:cxn>
                <a:cxn ang="0">
                  <a:pos x="T8" y="T9"/>
                </a:cxn>
              </a:cxnLst>
              <a:rect l="0" t="0" r="r" b="b"/>
              <a:pathLst>
                <a:path w="1466" h="1420">
                  <a:moveTo>
                    <a:pt x="1408" y="0"/>
                  </a:moveTo>
                  <a:lnTo>
                    <a:pt x="0" y="1407"/>
                  </a:lnTo>
                  <a:lnTo>
                    <a:pt x="57" y="1419"/>
                  </a:lnTo>
                  <a:lnTo>
                    <a:pt x="1465" y="11"/>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7" name="Freeform 5646">
              <a:extLst>
                <a:ext uri="{FF2B5EF4-FFF2-40B4-BE49-F238E27FC236}">
                  <a16:creationId xmlns:a16="http://schemas.microsoft.com/office/drawing/2014/main" id="{73123FDC-EF8C-53B8-2F39-2D25B843D6AE}"/>
                </a:ext>
              </a:extLst>
            </p:cNvPr>
            <p:cNvSpPr>
              <a:spLocks noChangeArrowheads="1"/>
            </p:cNvSpPr>
            <p:nvPr/>
          </p:nvSpPr>
          <p:spPr bwMode="auto">
            <a:xfrm>
              <a:off x="17242403" y="7223125"/>
              <a:ext cx="20637" cy="7938"/>
            </a:xfrm>
            <a:custGeom>
              <a:avLst/>
              <a:gdLst>
                <a:gd name="T0" fmla="*/ 11 w 57"/>
                <a:gd name="T1" fmla="*/ 0 h 24"/>
                <a:gd name="T2" fmla="*/ 0 w 57"/>
                <a:gd name="T3" fmla="*/ 11 h 24"/>
                <a:gd name="T4" fmla="*/ 56 w 57"/>
                <a:gd name="T5" fmla="*/ 23 h 24"/>
                <a:gd name="T6" fmla="*/ 56 w 57"/>
                <a:gd name="T7" fmla="*/ 23 h 24"/>
                <a:gd name="T8" fmla="*/ 11 w 57"/>
                <a:gd name="T9" fmla="*/ 0 h 24"/>
              </a:gdLst>
              <a:ahLst/>
              <a:cxnLst>
                <a:cxn ang="0">
                  <a:pos x="T0" y="T1"/>
                </a:cxn>
                <a:cxn ang="0">
                  <a:pos x="T2" y="T3"/>
                </a:cxn>
                <a:cxn ang="0">
                  <a:pos x="T4" y="T5"/>
                </a:cxn>
                <a:cxn ang="0">
                  <a:pos x="T6" y="T7"/>
                </a:cxn>
                <a:cxn ang="0">
                  <a:pos x="T8" y="T9"/>
                </a:cxn>
              </a:cxnLst>
              <a:rect l="0" t="0" r="r" b="b"/>
              <a:pathLst>
                <a:path w="57" h="24">
                  <a:moveTo>
                    <a:pt x="11" y="0"/>
                  </a:moveTo>
                  <a:lnTo>
                    <a:pt x="0" y="11"/>
                  </a:lnTo>
                  <a:lnTo>
                    <a:pt x="56" y="23"/>
                  </a:lnTo>
                  <a:lnTo>
                    <a:pt x="56"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8" name="Freeform 5647">
              <a:extLst>
                <a:ext uri="{FF2B5EF4-FFF2-40B4-BE49-F238E27FC236}">
                  <a16:creationId xmlns:a16="http://schemas.microsoft.com/office/drawing/2014/main" id="{B3275136-76AF-E58C-0196-6D1A41F21D18}"/>
                </a:ext>
              </a:extLst>
            </p:cNvPr>
            <p:cNvSpPr>
              <a:spLocks noChangeArrowheads="1"/>
            </p:cNvSpPr>
            <p:nvPr/>
          </p:nvSpPr>
          <p:spPr bwMode="auto">
            <a:xfrm>
              <a:off x="17242403" y="7223125"/>
              <a:ext cx="20637" cy="7938"/>
            </a:xfrm>
            <a:custGeom>
              <a:avLst/>
              <a:gdLst>
                <a:gd name="T0" fmla="*/ 11 w 57"/>
                <a:gd name="T1" fmla="*/ 0 h 24"/>
                <a:gd name="T2" fmla="*/ 0 w 57"/>
                <a:gd name="T3" fmla="*/ 11 h 24"/>
                <a:gd name="T4" fmla="*/ 56 w 57"/>
                <a:gd name="T5" fmla="*/ 23 h 24"/>
                <a:gd name="T6" fmla="*/ 56 w 57"/>
                <a:gd name="T7" fmla="*/ 23 h 24"/>
                <a:gd name="T8" fmla="*/ 11 w 57"/>
                <a:gd name="T9" fmla="*/ 0 h 24"/>
              </a:gdLst>
              <a:ahLst/>
              <a:cxnLst>
                <a:cxn ang="0">
                  <a:pos x="T0" y="T1"/>
                </a:cxn>
                <a:cxn ang="0">
                  <a:pos x="T2" y="T3"/>
                </a:cxn>
                <a:cxn ang="0">
                  <a:pos x="T4" y="T5"/>
                </a:cxn>
                <a:cxn ang="0">
                  <a:pos x="T6" y="T7"/>
                </a:cxn>
                <a:cxn ang="0">
                  <a:pos x="T8" y="T9"/>
                </a:cxn>
              </a:cxnLst>
              <a:rect l="0" t="0" r="r" b="b"/>
              <a:pathLst>
                <a:path w="57" h="24">
                  <a:moveTo>
                    <a:pt x="11" y="0"/>
                  </a:moveTo>
                  <a:lnTo>
                    <a:pt x="0" y="11"/>
                  </a:lnTo>
                  <a:lnTo>
                    <a:pt x="56" y="23"/>
                  </a:lnTo>
                  <a:lnTo>
                    <a:pt x="56"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9" name="Freeform 5648">
              <a:extLst>
                <a:ext uri="{FF2B5EF4-FFF2-40B4-BE49-F238E27FC236}">
                  <a16:creationId xmlns:a16="http://schemas.microsoft.com/office/drawing/2014/main" id="{5D4914EC-FDFE-6960-16D2-B63A16119384}"/>
                </a:ext>
              </a:extLst>
            </p:cNvPr>
            <p:cNvSpPr>
              <a:spLocks noChangeArrowheads="1"/>
            </p:cNvSpPr>
            <p:nvPr/>
          </p:nvSpPr>
          <p:spPr bwMode="auto">
            <a:xfrm>
              <a:off x="17245578" y="6719889"/>
              <a:ext cx="523841" cy="511175"/>
            </a:xfrm>
            <a:custGeom>
              <a:avLst/>
              <a:gdLst>
                <a:gd name="T0" fmla="*/ 1396 w 1454"/>
                <a:gd name="T1" fmla="*/ 0 h 1420"/>
                <a:gd name="T2" fmla="*/ 0 w 1454"/>
                <a:gd name="T3" fmla="*/ 1396 h 1420"/>
                <a:gd name="T4" fmla="*/ 45 w 1454"/>
                <a:gd name="T5" fmla="*/ 1419 h 1420"/>
                <a:gd name="T6" fmla="*/ 1453 w 1454"/>
                <a:gd name="T7" fmla="*/ 11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396"/>
                  </a:lnTo>
                  <a:lnTo>
                    <a:pt x="45" y="1419"/>
                  </a:lnTo>
                  <a:lnTo>
                    <a:pt x="1453" y="11"/>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0" name="Freeform 5649">
              <a:extLst>
                <a:ext uri="{FF2B5EF4-FFF2-40B4-BE49-F238E27FC236}">
                  <a16:creationId xmlns:a16="http://schemas.microsoft.com/office/drawing/2014/main" id="{43D98D8F-4A52-D4A8-C2FC-5AD8F9148700}"/>
                </a:ext>
              </a:extLst>
            </p:cNvPr>
            <p:cNvSpPr>
              <a:spLocks noChangeArrowheads="1"/>
            </p:cNvSpPr>
            <p:nvPr/>
          </p:nvSpPr>
          <p:spPr bwMode="auto">
            <a:xfrm>
              <a:off x="17245578" y="6719889"/>
              <a:ext cx="523841" cy="511175"/>
            </a:xfrm>
            <a:custGeom>
              <a:avLst/>
              <a:gdLst>
                <a:gd name="T0" fmla="*/ 1396 w 1454"/>
                <a:gd name="T1" fmla="*/ 0 h 1420"/>
                <a:gd name="T2" fmla="*/ 0 w 1454"/>
                <a:gd name="T3" fmla="*/ 1396 h 1420"/>
                <a:gd name="T4" fmla="*/ 45 w 1454"/>
                <a:gd name="T5" fmla="*/ 1419 h 1420"/>
                <a:gd name="T6" fmla="*/ 1453 w 1454"/>
                <a:gd name="T7" fmla="*/ 11 h 1420"/>
                <a:gd name="T8" fmla="*/ 1396 w 1454"/>
                <a:gd name="T9" fmla="*/ 0 h 1420"/>
              </a:gdLst>
              <a:ahLst/>
              <a:cxnLst>
                <a:cxn ang="0">
                  <a:pos x="T0" y="T1"/>
                </a:cxn>
                <a:cxn ang="0">
                  <a:pos x="T2" y="T3"/>
                </a:cxn>
                <a:cxn ang="0">
                  <a:pos x="T4" y="T5"/>
                </a:cxn>
                <a:cxn ang="0">
                  <a:pos x="T6" y="T7"/>
                </a:cxn>
                <a:cxn ang="0">
                  <a:pos x="T8" y="T9"/>
                </a:cxn>
              </a:cxnLst>
              <a:rect l="0" t="0" r="r" b="b"/>
              <a:pathLst>
                <a:path w="1454" h="1420">
                  <a:moveTo>
                    <a:pt x="1396" y="0"/>
                  </a:moveTo>
                  <a:lnTo>
                    <a:pt x="0" y="1396"/>
                  </a:lnTo>
                  <a:lnTo>
                    <a:pt x="45" y="1419"/>
                  </a:lnTo>
                  <a:lnTo>
                    <a:pt x="1453" y="11"/>
                  </a:lnTo>
                  <a:lnTo>
                    <a:pt x="139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1" name="Freeform 5650">
              <a:extLst>
                <a:ext uri="{FF2B5EF4-FFF2-40B4-BE49-F238E27FC236}">
                  <a16:creationId xmlns:a16="http://schemas.microsoft.com/office/drawing/2014/main" id="{2C93B52B-CFD8-C39B-5C18-20C42C219B1D}"/>
                </a:ext>
              </a:extLst>
            </p:cNvPr>
            <p:cNvSpPr>
              <a:spLocks noChangeArrowheads="1"/>
            </p:cNvSpPr>
            <p:nvPr/>
          </p:nvSpPr>
          <p:spPr bwMode="auto">
            <a:xfrm>
              <a:off x="17282089" y="7235825"/>
              <a:ext cx="20636" cy="7938"/>
            </a:xfrm>
            <a:custGeom>
              <a:avLst/>
              <a:gdLst>
                <a:gd name="T0" fmla="*/ 0 w 58"/>
                <a:gd name="T1" fmla="*/ 0 h 24"/>
                <a:gd name="T2" fmla="*/ 0 w 58"/>
                <a:gd name="T3" fmla="*/ 0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2" name="Freeform 5651">
              <a:extLst>
                <a:ext uri="{FF2B5EF4-FFF2-40B4-BE49-F238E27FC236}">
                  <a16:creationId xmlns:a16="http://schemas.microsoft.com/office/drawing/2014/main" id="{8A8B3BD3-A380-E98B-6138-3C52BD81475E}"/>
                </a:ext>
              </a:extLst>
            </p:cNvPr>
            <p:cNvSpPr>
              <a:spLocks noChangeArrowheads="1"/>
            </p:cNvSpPr>
            <p:nvPr/>
          </p:nvSpPr>
          <p:spPr bwMode="auto">
            <a:xfrm>
              <a:off x="17282089" y="7235825"/>
              <a:ext cx="20636" cy="7938"/>
            </a:xfrm>
            <a:custGeom>
              <a:avLst/>
              <a:gdLst>
                <a:gd name="T0" fmla="*/ 0 w 58"/>
                <a:gd name="T1" fmla="*/ 0 h 24"/>
                <a:gd name="T2" fmla="*/ 0 w 58"/>
                <a:gd name="T3" fmla="*/ 0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3" name="Freeform 5652">
              <a:extLst>
                <a:ext uri="{FF2B5EF4-FFF2-40B4-BE49-F238E27FC236}">
                  <a16:creationId xmlns:a16="http://schemas.microsoft.com/office/drawing/2014/main" id="{1975ED62-118F-60D1-C099-35BB9FF36720}"/>
                </a:ext>
              </a:extLst>
            </p:cNvPr>
            <p:cNvSpPr>
              <a:spLocks noChangeArrowheads="1"/>
            </p:cNvSpPr>
            <p:nvPr/>
          </p:nvSpPr>
          <p:spPr bwMode="auto">
            <a:xfrm>
              <a:off x="17282088" y="6729414"/>
              <a:ext cx="527016" cy="515937"/>
            </a:xfrm>
            <a:custGeom>
              <a:avLst/>
              <a:gdLst>
                <a:gd name="T0" fmla="*/ 1408 w 1465"/>
                <a:gd name="T1" fmla="*/ 0 h 1431"/>
                <a:gd name="T2" fmla="*/ 0 w 1465"/>
                <a:gd name="T3" fmla="*/ 1407 h 1431"/>
                <a:gd name="T4" fmla="*/ 57 w 1465"/>
                <a:gd name="T5" fmla="*/ 1430 h 1431"/>
                <a:gd name="T6" fmla="*/ 1464 w 1465"/>
                <a:gd name="T7" fmla="*/ 22 h 1431"/>
                <a:gd name="T8" fmla="*/ 1408 w 1465"/>
                <a:gd name="T9" fmla="*/ 0 h 1431"/>
              </a:gdLst>
              <a:ahLst/>
              <a:cxnLst>
                <a:cxn ang="0">
                  <a:pos x="T0" y="T1"/>
                </a:cxn>
                <a:cxn ang="0">
                  <a:pos x="T2" y="T3"/>
                </a:cxn>
                <a:cxn ang="0">
                  <a:pos x="T4" y="T5"/>
                </a:cxn>
                <a:cxn ang="0">
                  <a:pos x="T6" y="T7"/>
                </a:cxn>
                <a:cxn ang="0">
                  <a:pos x="T8" y="T9"/>
                </a:cxn>
              </a:cxnLst>
              <a:rect l="0" t="0" r="r" b="b"/>
              <a:pathLst>
                <a:path w="1465" h="1431">
                  <a:moveTo>
                    <a:pt x="1408" y="0"/>
                  </a:moveTo>
                  <a:lnTo>
                    <a:pt x="0" y="1407"/>
                  </a:lnTo>
                  <a:lnTo>
                    <a:pt x="57" y="1430"/>
                  </a:lnTo>
                  <a:lnTo>
                    <a:pt x="1464" y="2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4" name="Freeform 5653">
              <a:extLst>
                <a:ext uri="{FF2B5EF4-FFF2-40B4-BE49-F238E27FC236}">
                  <a16:creationId xmlns:a16="http://schemas.microsoft.com/office/drawing/2014/main" id="{FAD3B514-B7D8-BA01-850E-05DCAD8BC7ED}"/>
                </a:ext>
              </a:extLst>
            </p:cNvPr>
            <p:cNvSpPr>
              <a:spLocks noChangeArrowheads="1"/>
            </p:cNvSpPr>
            <p:nvPr/>
          </p:nvSpPr>
          <p:spPr bwMode="auto">
            <a:xfrm>
              <a:off x="17282088" y="6729414"/>
              <a:ext cx="527016" cy="515937"/>
            </a:xfrm>
            <a:custGeom>
              <a:avLst/>
              <a:gdLst>
                <a:gd name="T0" fmla="*/ 1408 w 1465"/>
                <a:gd name="T1" fmla="*/ 0 h 1431"/>
                <a:gd name="T2" fmla="*/ 0 w 1465"/>
                <a:gd name="T3" fmla="*/ 1407 h 1431"/>
                <a:gd name="T4" fmla="*/ 57 w 1465"/>
                <a:gd name="T5" fmla="*/ 1430 h 1431"/>
                <a:gd name="T6" fmla="*/ 1464 w 1465"/>
                <a:gd name="T7" fmla="*/ 22 h 1431"/>
                <a:gd name="T8" fmla="*/ 1408 w 1465"/>
                <a:gd name="T9" fmla="*/ 0 h 1431"/>
              </a:gdLst>
              <a:ahLst/>
              <a:cxnLst>
                <a:cxn ang="0">
                  <a:pos x="T0" y="T1"/>
                </a:cxn>
                <a:cxn ang="0">
                  <a:pos x="T2" y="T3"/>
                </a:cxn>
                <a:cxn ang="0">
                  <a:pos x="T4" y="T5"/>
                </a:cxn>
                <a:cxn ang="0">
                  <a:pos x="T6" y="T7"/>
                </a:cxn>
                <a:cxn ang="0">
                  <a:pos x="T8" y="T9"/>
                </a:cxn>
              </a:cxnLst>
              <a:rect l="0" t="0" r="r" b="b"/>
              <a:pathLst>
                <a:path w="1465" h="1431">
                  <a:moveTo>
                    <a:pt x="1408" y="0"/>
                  </a:moveTo>
                  <a:lnTo>
                    <a:pt x="0" y="1407"/>
                  </a:lnTo>
                  <a:lnTo>
                    <a:pt x="57" y="1430"/>
                  </a:lnTo>
                  <a:lnTo>
                    <a:pt x="1464" y="2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5" name="Freeform 5654">
              <a:extLst>
                <a:ext uri="{FF2B5EF4-FFF2-40B4-BE49-F238E27FC236}">
                  <a16:creationId xmlns:a16="http://schemas.microsoft.com/office/drawing/2014/main" id="{04ECE042-F28B-E28A-62EF-496C8F522414}"/>
                </a:ext>
              </a:extLst>
            </p:cNvPr>
            <p:cNvSpPr>
              <a:spLocks noChangeArrowheads="1"/>
            </p:cNvSpPr>
            <p:nvPr/>
          </p:nvSpPr>
          <p:spPr bwMode="auto">
            <a:xfrm>
              <a:off x="17318598" y="724693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6" name="Freeform 5655">
              <a:extLst>
                <a:ext uri="{FF2B5EF4-FFF2-40B4-BE49-F238E27FC236}">
                  <a16:creationId xmlns:a16="http://schemas.microsoft.com/office/drawing/2014/main" id="{12392A2D-2C06-2928-01CE-6CEBEF847FC6}"/>
                </a:ext>
              </a:extLst>
            </p:cNvPr>
            <p:cNvSpPr>
              <a:spLocks noChangeArrowheads="1"/>
            </p:cNvSpPr>
            <p:nvPr/>
          </p:nvSpPr>
          <p:spPr bwMode="auto">
            <a:xfrm>
              <a:off x="17318598" y="724693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7" name="Freeform 5656">
              <a:extLst>
                <a:ext uri="{FF2B5EF4-FFF2-40B4-BE49-F238E27FC236}">
                  <a16:creationId xmlns:a16="http://schemas.microsoft.com/office/drawing/2014/main" id="{50A60775-0D30-E938-B10A-23FBB8A70703}"/>
                </a:ext>
              </a:extLst>
            </p:cNvPr>
            <p:cNvSpPr>
              <a:spLocks noChangeArrowheads="1"/>
            </p:cNvSpPr>
            <p:nvPr/>
          </p:nvSpPr>
          <p:spPr bwMode="auto">
            <a:xfrm>
              <a:off x="17318598" y="6740526"/>
              <a:ext cx="527016" cy="511175"/>
            </a:xfrm>
            <a:custGeom>
              <a:avLst/>
              <a:gdLst>
                <a:gd name="T0" fmla="*/ 1408 w 1466"/>
                <a:gd name="T1" fmla="*/ 0 h 1421"/>
                <a:gd name="T2" fmla="*/ 0 w 1466"/>
                <a:gd name="T3" fmla="*/ 1408 h 1421"/>
                <a:gd name="T4" fmla="*/ 57 w 1466"/>
                <a:gd name="T5" fmla="*/ 1420 h 1421"/>
                <a:gd name="T6" fmla="*/ 1465 w 1466"/>
                <a:gd name="T7" fmla="*/ 12 h 1421"/>
                <a:gd name="T8" fmla="*/ 1408 w 1466"/>
                <a:gd name="T9" fmla="*/ 0 h 1421"/>
              </a:gdLst>
              <a:ahLst/>
              <a:cxnLst>
                <a:cxn ang="0">
                  <a:pos x="T0" y="T1"/>
                </a:cxn>
                <a:cxn ang="0">
                  <a:pos x="T2" y="T3"/>
                </a:cxn>
                <a:cxn ang="0">
                  <a:pos x="T4" y="T5"/>
                </a:cxn>
                <a:cxn ang="0">
                  <a:pos x="T6" y="T7"/>
                </a:cxn>
                <a:cxn ang="0">
                  <a:pos x="T8" y="T9"/>
                </a:cxn>
              </a:cxnLst>
              <a:rect l="0" t="0" r="r" b="b"/>
              <a:pathLst>
                <a:path w="1466" h="1421">
                  <a:moveTo>
                    <a:pt x="1408" y="0"/>
                  </a:moveTo>
                  <a:lnTo>
                    <a:pt x="0" y="1408"/>
                  </a:lnTo>
                  <a:lnTo>
                    <a:pt x="57" y="1420"/>
                  </a:lnTo>
                  <a:lnTo>
                    <a:pt x="1465" y="1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8" name="Freeform 5657">
              <a:extLst>
                <a:ext uri="{FF2B5EF4-FFF2-40B4-BE49-F238E27FC236}">
                  <a16:creationId xmlns:a16="http://schemas.microsoft.com/office/drawing/2014/main" id="{9A066859-A3C4-DF55-5546-DA11A5021CB3}"/>
                </a:ext>
              </a:extLst>
            </p:cNvPr>
            <p:cNvSpPr>
              <a:spLocks noChangeArrowheads="1"/>
            </p:cNvSpPr>
            <p:nvPr/>
          </p:nvSpPr>
          <p:spPr bwMode="auto">
            <a:xfrm>
              <a:off x="17318598" y="6740526"/>
              <a:ext cx="527016" cy="511175"/>
            </a:xfrm>
            <a:custGeom>
              <a:avLst/>
              <a:gdLst>
                <a:gd name="T0" fmla="*/ 1408 w 1466"/>
                <a:gd name="T1" fmla="*/ 0 h 1421"/>
                <a:gd name="T2" fmla="*/ 0 w 1466"/>
                <a:gd name="T3" fmla="*/ 1408 h 1421"/>
                <a:gd name="T4" fmla="*/ 57 w 1466"/>
                <a:gd name="T5" fmla="*/ 1420 h 1421"/>
                <a:gd name="T6" fmla="*/ 1465 w 1466"/>
                <a:gd name="T7" fmla="*/ 12 h 1421"/>
                <a:gd name="T8" fmla="*/ 1408 w 1466"/>
                <a:gd name="T9" fmla="*/ 0 h 1421"/>
              </a:gdLst>
              <a:ahLst/>
              <a:cxnLst>
                <a:cxn ang="0">
                  <a:pos x="T0" y="T1"/>
                </a:cxn>
                <a:cxn ang="0">
                  <a:pos x="T2" y="T3"/>
                </a:cxn>
                <a:cxn ang="0">
                  <a:pos x="T4" y="T5"/>
                </a:cxn>
                <a:cxn ang="0">
                  <a:pos x="T6" y="T7"/>
                </a:cxn>
                <a:cxn ang="0">
                  <a:pos x="T8" y="T9"/>
                </a:cxn>
              </a:cxnLst>
              <a:rect l="0" t="0" r="r" b="b"/>
              <a:pathLst>
                <a:path w="1466" h="1421">
                  <a:moveTo>
                    <a:pt x="1408" y="0"/>
                  </a:moveTo>
                  <a:lnTo>
                    <a:pt x="0" y="1408"/>
                  </a:lnTo>
                  <a:lnTo>
                    <a:pt x="57" y="1420"/>
                  </a:lnTo>
                  <a:lnTo>
                    <a:pt x="1465" y="12"/>
                  </a:lnTo>
                  <a:lnTo>
                    <a:pt x="140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9" name="Freeform 5658">
              <a:extLst>
                <a:ext uri="{FF2B5EF4-FFF2-40B4-BE49-F238E27FC236}">
                  <a16:creationId xmlns:a16="http://schemas.microsoft.com/office/drawing/2014/main" id="{0E4C8311-BD8E-B7FD-1D40-696C6B8379D8}"/>
                </a:ext>
              </a:extLst>
            </p:cNvPr>
            <p:cNvSpPr>
              <a:spLocks noChangeArrowheads="1"/>
            </p:cNvSpPr>
            <p:nvPr/>
          </p:nvSpPr>
          <p:spPr bwMode="auto">
            <a:xfrm>
              <a:off x="17359870" y="725963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0" name="Freeform 5659">
              <a:extLst>
                <a:ext uri="{FF2B5EF4-FFF2-40B4-BE49-F238E27FC236}">
                  <a16:creationId xmlns:a16="http://schemas.microsoft.com/office/drawing/2014/main" id="{B6FDD231-B4B7-C1A9-E505-76AE4AD24975}"/>
                </a:ext>
              </a:extLst>
            </p:cNvPr>
            <p:cNvSpPr>
              <a:spLocks noChangeArrowheads="1"/>
            </p:cNvSpPr>
            <p:nvPr/>
          </p:nvSpPr>
          <p:spPr bwMode="auto">
            <a:xfrm>
              <a:off x="17359870" y="7259638"/>
              <a:ext cx="20637"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1" name="Freeform 5660">
              <a:extLst>
                <a:ext uri="{FF2B5EF4-FFF2-40B4-BE49-F238E27FC236}">
                  <a16:creationId xmlns:a16="http://schemas.microsoft.com/office/drawing/2014/main" id="{249C0A5F-8F9B-D481-B3B8-770B72A68FC6}"/>
                </a:ext>
              </a:extLst>
            </p:cNvPr>
            <p:cNvSpPr>
              <a:spLocks noChangeArrowheads="1"/>
            </p:cNvSpPr>
            <p:nvPr/>
          </p:nvSpPr>
          <p:spPr bwMode="auto">
            <a:xfrm>
              <a:off x="17359871" y="6753226"/>
              <a:ext cx="522254" cy="511175"/>
            </a:xfrm>
            <a:custGeom>
              <a:avLst/>
              <a:gdLst>
                <a:gd name="T0" fmla="*/ 1407 w 1453"/>
                <a:gd name="T1" fmla="*/ 0 h 1420"/>
                <a:gd name="T2" fmla="*/ 0 w 1453"/>
                <a:gd name="T3" fmla="*/ 1407 h 1420"/>
                <a:gd name="T4" fmla="*/ 57 w 1453"/>
                <a:gd name="T5" fmla="*/ 1419 h 1420"/>
                <a:gd name="T6" fmla="*/ 1452 w 1453"/>
                <a:gd name="T7" fmla="*/ 11 h 1420"/>
                <a:gd name="T8" fmla="*/ 1407 w 1453"/>
                <a:gd name="T9" fmla="*/ 0 h 1420"/>
              </a:gdLst>
              <a:ahLst/>
              <a:cxnLst>
                <a:cxn ang="0">
                  <a:pos x="T0" y="T1"/>
                </a:cxn>
                <a:cxn ang="0">
                  <a:pos x="T2" y="T3"/>
                </a:cxn>
                <a:cxn ang="0">
                  <a:pos x="T4" y="T5"/>
                </a:cxn>
                <a:cxn ang="0">
                  <a:pos x="T6" y="T7"/>
                </a:cxn>
                <a:cxn ang="0">
                  <a:pos x="T8" y="T9"/>
                </a:cxn>
              </a:cxnLst>
              <a:rect l="0" t="0" r="r" b="b"/>
              <a:pathLst>
                <a:path w="1453" h="1420">
                  <a:moveTo>
                    <a:pt x="1407" y="0"/>
                  </a:moveTo>
                  <a:lnTo>
                    <a:pt x="0" y="1407"/>
                  </a:lnTo>
                  <a:lnTo>
                    <a:pt x="57" y="1419"/>
                  </a:lnTo>
                  <a:lnTo>
                    <a:pt x="1452"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2" name="Freeform 5661">
              <a:extLst>
                <a:ext uri="{FF2B5EF4-FFF2-40B4-BE49-F238E27FC236}">
                  <a16:creationId xmlns:a16="http://schemas.microsoft.com/office/drawing/2014/main" id="{D62D0F7D-64AA-4197-DD2C-A65E0DB098FE}"/>
                </a:ext>
              </a:extLst>
            </p:cNvPr>
            <p:cNvSpPr>
              <a:spLocks noChangeArrowheads="1"/>
            </p:cNvSpPr>
            <p:nvPr/>
          </p:nvSpPr>
          <p:spPr bwMode="auto">
            <a:xfrm>
              <a:off x="17359871" y="6753226"/>
              <a:ext cx="522254" cy="511175"/>
            </a:xfrm>
            <a:custGeom>
              <a:avLst/>
              <a:gdLst>
                <a:gd name="T0" fmla="*/ 1407 w 1453"/>
                <a:gd name="T1" fmla="*/ 0 h 1420"/>
                <a:gd name="T2" fmla="*/ 0 w 1453"/>
                <a:gd name="T3" fmla="*/ 1407 h 1420"/>
                <a:gd name="T4" fmla="*/ 57 w 1453"/>
                <a:gd name="T5" fmla="*/ 1419 h 1420"/>
                <a:gd name="T6" fmla="*/ 1452 w 1453"/>
                <a:gd name="T7" fmla="*/ 11 h 1420"/>
                <a:gd name="T8" fmla="*/ 1407 w 1453"/>
                <a:gd name="T9" fmla="*/ 0 h 1420"/>
              </a:gdLst>
              <a:ahLst/>
              <a:cxnLst>
                <a:cxn ang="0">
                  <a:pos x="T0" y="T1"/>
                </a:cxn>
                <a:cxn ang="0">
                  <a:pos x="T2" y="T3"/>
                </a:cxn>
                <a:cxn ang="0">
                  <a:pos x="T4" y="T5"/>
                </a:cxn>
                <a:cxn ang="0">
                  <a:pos x="T6" y="T7"/>
                </a:cxn>
                <a:cxn ang="0">
                  <a:pos x="T8" y="T9"/>
                </a:cxn>
              </a:cxnLst>
              <a:rect l="0" t="0" r="r" b="b"/>
              <a:pathLst>
                <a:path w="1453" h="1420">
                  <a:moveTo>
                    <a:pt x="1407" y="0"/>
                  </a:moveTo>
                  <a:lnTo>
                    <a:pt x="0" y="1407"/>
                  </a:lnTo>
                  <a:lnTo>
                    <a:pt x="57" y="1419"/>
                  </a:lnTo>
                  <a:lnTo>
                    <a:pt x="1452" y="11"/>
                  </a:lnTo>
                  <a:lnTo>
                    <a:pt x="1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3" name="Freeform 5662">
              <a:extLst>
                <a:ext uri="{FF2B5EF4-FFF2-40B4-BE49-F238E27FC236}">
                  <a16:creationId xmlns:a16="http://schemas.microsoft.com/office/drawing/2014/main" id="{0F7C019C-1A53-A1CE-6504-7528675FFBBB}"/>
                </a:ext>
              </a:extLst>
            </p:cNvPr>
            <p:cNvSpPr>
              <a:spLocks noChangeArrowheads="1"/>
            </p:cNvSpPr>
            <p:nvPr/>
          </p:nvSpPr>
          <p:spPr bwMode="auto">
            <a:xfrm>
              <a:off x="17396381" y="7267575"/>
              <a:ext cx="20636" cy="7938"/>
            </a:xfrm>
            <a:custGeom>
              <a:avLst/>
              <a:gdLst>
                <a:gd name="T0" fmla="*/ 0 w 58"/>
                <a:gd name="T1" fmla="*/ 0 h 24"/>
                <a:gd name="T2" fmla="*/ 0 w 58"/>
                <a:gd name="T3" fmla="*/ 0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4" name="Freeform 5663">
              <a:extLst>
                <a:ext uri="{FF2B5EF4-FFF2-40B4-BE49-F238E27FC236}">
                  <a16:creationId xmlns:a16="http://schemas.microsoft.com/office/drawing/2014/main" id="{28B4DA9F-A42C-5174-E4C6-8D77C6CDC7F1}"/>
                </a:ext>
              </a:extLst>
            </p:cNvPr>
            <p:cNvSpPr>
              <a:spLocks noChangeArrowheads="1"/>
            </p:cNvSpPr>
            <p:nvPr/>
          </p:nvSpPr>
          <p:spPr bwMode="auto">
            <a:xfrm>
              <a:off x="17396381" y="7267575"/>
              <a:ext cx="20636" cy="7938"/>
            </a:xfrm>
            <a:custGeom>
              <a:avLst/>
              <a:gdLst>
                <a:gd name="T0" fmla="*/ 0 w 58"/>
                <a:gd name="T1" fmla="*/ 0 h 24"/>
                <a:gd name="T2" fmla="*/ 0 w 58"/>
                <a:gd name="T3" fmla="*/ 0 h 24"/>
                <a:gd name="T4" fmla="*/ 57 w 58"/>
                <a:gd name="T5" fmla="*/ 23 h 24"/>
                <a:gd name="T6" fmla="*/ 57 w 58"/>
                <a:gd name="T7" fmla="*/ 23 h 24"/>
                <a:gd name="T8" fmla="*/ 0 w 58"/>
                <a:gd name="T9" fmla="*/ 0 h 24"/>
              </a:gdLst>
              <a:ahLst/>
              <a:cxnLst>
                <a:cxn ang="0">
                  <a:pos x="T0" y="T1"/>
                </a:cxn>
                <a:cxn ang="0">
                  <a:pos x="T2" y="T3"/>
                </a:cxn>
                <a:cxn ang="0">
                  <a:pos x="T4" y="T5"/>
                </a:cxn>
                <a:cxn ang="0">
                  <a:pos x="T6" y="T7"/>
                </a:cxn>
                <a:cxn ang="0">
                  <a:pos x="T8" y="T9"/>
                </a:cxn>
              </a:cxnLst>
              <a:rect l="0" t="0" r="r" b="b"/>
              <a:pathLst>
                <a:path w="58" h="24">
                  <a:moveTo>
                    <a:pt x="0" y="0"/>
                  </a:moveTo>
                  <a:lnTo>
                    <a:pt x="0" y="0"/>
                  </a:lnTo>
                  <a:lnTo>
                    <a:pt x="57" y="23"/>
                  </a:lnTo>
                  <a:lnTo>
                    <a:pt x="57"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5" name="Freeform 5664">
              <a:extLst>
                <a:ext uri="{FF2B5EF4-FFF2-40B4-BE49-F238E27FC236}">
                  <a16:creationId xmlns:a16="http://schemas.microsoft.com/office/drawing/2014/main" id="{F4893502-4FA9-656C-AE9A-AD2B0B18FF77}"/>
                </a:ext>
              </a:extLst>
            </p:cNvPr>
            <p:cNvSpPr>
              <a:spLocks noChangeArrowheads="1"/>
            </p:cNvSpPr>
            <p:nvPr/>
          </p:nvSpPr>
          <p:spPr bwMode="auto">
            <a:xfrm>
              <a:off x="17396381" y="6773864"/>
              <a:ext cx="493680" cy="503237"/>
            </a:xfrm>
            <a:custGeom>
              <a:avLst/>
              <a:gdLst>
                <a:gd name="T0" fmla="*/ 1372 w 1373"/>
                <a:gd name="T1" fmla="*/ 0 h 1398"/>
                <a:gd name="T2" fmla="*/ 0 w 1373"/>
                <a:gd name="T3" fmla="*/ 1374 h 1398"/>
                <a:gd name="T4" fmla="*/ 57 w 1373"/>
                <a:gd name="T5" fmla="*/ 1397 h 1398"/>
                <a:gd name="T6" fmla="*/ 1372 w 1373"/>
                <a:gd name="T7" fmla="*/ 69 h 1398"/>
                <a:gd name="T8" fmla="*/ 1372 w 1373"/>
                <a:gd name="T9" fmla="*/ 12 h 1398"/>
                <a:gd name="T10" fmla="*/ 1372 w 1373"/>
                <a:gd name="T11" fmla="*/ 23 h 1398"/>
                <a:gd name="T12" fmla="*/ 1372 w 1373"/>
                <a:gd name="T13" fmla="*/ 0 h 1398"/>
              </a:gdLst>
              <a:ahLst/>
              <a:cxnLst>
                <a:cxn ang="0">
                  <a:pos x="T0" y="T1"/>
                </a:cxn>
                <a:cxn ang="0">
                  <a:pos x="T2" y="T3"/>
                </a:cxn>
                <a:cxn ang="0">
                  <a:pos x="T4" y="T5"/>
                </a:cxn>
                <a:cxn ang="0">
                  <a:pos x="T6" y="T7"/>
                </a:cxn>
                <a:cxn ang="0">
                  <a:pos x="T8" y="T9"/>
                </a:cxn>
                <a:cxn ang="0">
                  <a:pos x="T10" y="T11"/>
                </a:cxn>
                <a:cxn ang="0">
                  <a:pos x="T12" y="T13"/>
                </a:cxn>
              </a:cxnLst>
              <a:rect l="0" t="0" r="r" b="b"/>
              <a:pathLst>
                <a:path w="1373" h="1398">
                  <a:moveTo>
                    <a:pt x="1372" y="0"/>
                  </a:moveTo>
                  <a:lnTo>
                    <a:pt x="0" y="1374"/>
                  </a:lnTo>
                  <a:lnTo>
                    <a:pt x="57" y="1397"/>
                  </a:lnTo>
                  <a:lnTo>
                    <a:pt x="1372" y="69"/>
                  </a:lnTo>
                  <a:lnTo>
                    <a:pt x="1372" y="12"/>
                  </a:lnTo>
                  <a:lnTo>
                    <a:pt x="1372" y="23"/>
                  </a:lnTo>
                  <a:lnTo>
                    <a:pt x="137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6" name="Freeform 5665">
              <a:extLst>
                <a:ext uri="{FF2B5EF4-FFF2-40B4-BE49-F238E27FC236}">
                  <a16:creationId xmlns:a16="http://schemas.microsoft.com/office/drawing/2014/main" id="{EE5FA4BD-8EBE-4E15-0B60-98447CB215B0}"/>
                </a:ext>
              </a:extLst>
            </p:cNvPr>
            <p:cNvSpPr>
              <a:spLocks noChangeArrowheads="1"/>
            </p:cNvSpPr>
            <p:nvPr/>
          </p:nvSpPr>
          <p:spPr bwMode="auto">
            <a:xfrm>
              <a:off x="17396381" y="6773864"/>
              <a:ext cx="493680" cy="503237"/>
            </a:xfrm>
            <a:custGeom>
              <a:avLst/>
              <a:gdLst>
                <a:gd name="T0" fmla="*/ 1372 w 1373"/>
                <a:gd name="T1" fmla="*/ 0 h 1398"/>
                <a:gd name="T2" fmla="*/ 0 w 1373"/>
                <a:gd name="T3" fmla="*/ 1374 h 1398"/>
                <a:gd name="T4" fmla="*/ 57 w 1373"/>
                <a:gd name="T5" fmla="*/ 1397 h 1398"/>
                <a:gd name="T6" fmla="*/ 1372 w 1373"/>
                <a:gd name="T7" fmla="*/ 69 h 1398"/>
                <a:gd name="T8" fmla="*/ 1372 w 1373"/>
                <a:gd name="T9" fmla="*/ 12 h 1398"/>
                <a:gd name="T10" fmla="*/ 1372 w 1373"/>
                <a:gd name="T11" fmla="*/ 23 h 1398"/>
                <a:gd name="T12" fmla="*/ 1372 w 1373"/>
                <a:gd name="T13" fmla="*/ 0 h 1398"/>
              </a:gdLst>
              <a:ahLst/>
              <a:cxnLst>
                <a:cxn ang="0">
                  <a:pos x="T0" y="T1"/>
                </a:cxn>
                <a:cxn ang="0">
                  <a:pos x="T2" y="T3"/>
                </a:cxn>
                <a:cxn ang="0">
                  <a:pos x="T4" y="T5"/>
                </a:cxn>
                <a:cxn ang="0">
                  <a:pos x="T6" y="T7"/>
                </a:cxn>
                <a:cxn ang="0">
                  <a:pos x="T8" y="T9"/>
                </a:cxn>
                <a:cxn ang="0">
                  <a:pos x="T10" y="T11"/>
                </a:cxn>
                <a:cxn ang="0">
                  <a:pos x="T12" y="T13"/>
                </a:cxn>
              </a:cxnLst>
              <a:rect l="0" t="0" r="r" b="b"/>
              <a:pathLst>
                <a:path w="1373" h="1398">
                  <a:moveTo>
                    <a:pt x="1372" y="0"/>
                  </a:moveTo>
                  <a:lnTo>
                    <a:pt x="0" y="1374"/>
                  </a:lnTo>
                  <a:lnTo>
                    <a:pt x="57" y="1397"/>
                  </a:lnTo>
                  <a:lnTo>
                    <a:pt x="1372" y="69"/>
                  </a:lnTo>
                  <a:lnTo>
                    <a:pt x="1372" y="12"/>
                  </a:lnTo>
                  <a:lnTo>
                    <a:pt x="1372" y="23"/>
                  </a:lnTo>
                  <a:lnTo>
                    <a:pt x="137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7" name="Freeform 5666">
              <a:extLst>
                <a:ext uri="{FF2B5EF4-FFF2-40B4-BE49-F238E27FC236}">
                  <a16:creationId xmlns:a16="http://schemas.microsoft.com/office/drawing/2014/main" id="{AB792964-E797-B555-C504-F4C5E4F42969}"/>
                </a:ext>
              </a:extLst>
            </p:cNvPr>
            <p:cNvSpPr>
              <a:spLocks noChangeArrowheads="1"/>
            </p:cNvSpPr>
            <p:nvPr/>
          </p:nvSpPr>
          <p:spPr bwMode="auto">
            <a:xfrm>
              <a:off x="17437654" y="7280276"/>
              <a:ext cx="20636" cy="4763"/>
            </a:xfrm>
            <a:custGeom>
              <a:avLst/>
              <a:gdLst>
                <a:gd name="T0" fmla="*/ 0 w 57"/>
                <a:gd name="T1" fmla="*/ 0 h 13"/>
                <a:gd name="T2" fmla="*/ 0 w 57"/>
                <a:gd name="T3" fmla="*/ 0 h 13"/>
                <a:gd name="T4" fmla="*/ 45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45"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8" name="Freeform 5667">
              <a:extLst>
                <a:ext uri="{FF2B5EF4-FFF2-40B4-BE49-F238E27FC236}">
                  <a16:creationId xmlns:a16="http://schemas.microsoft.com/office/drawing/2014/main" id="{095E11F0-9C2F-6AD4-19B6-DF21A409ACBC}"/>
                </a:ext>
              </a:extLst>
            </p:cNvPr>
            <p:cNvSpPr>
              <a:spLocks noChangeArrowheads="1"/>
            </p:cNvSpPr>
            <p:nvPr/>
          </p:nvSpPr>
          <p:spPr bwMode="auto">
            <a:xfrm>
              <a:off x="17437654" y="7280276"/>
              <a:ext cx="20636" cy="4763"/>
            </a:xfrm>
            <a:custGeom>
              <a:avLst/>
              <a:gdLst>
                <a:gd name="T0" fmla="*/ 0 w 57"/>
                <a:gd name="T1" fmla="*/ 0 h 13"/>
                <a:gd name="T2" fmla="*/ 0 w 57"/>
                <a:gd name="T3" fmla="*/ 0 h 13"/>
                <a:gd name="T4" fmla="*/ 45 w 57"/>
                <a:gd name="T5" fmla="*/ 12 h 13"/>
                <a:gd name="T6" fmla="*/ 56 w 57"/>
                <a:gd name="T7" fmla="*/ 12 h 13"/>
                <a:gd name="T8" fmla="*/ 0 w 57"/>
                <a:gd name="T9" fmla="*/ 0 h 13"/>
              </a:gdLst>
              <a:ahLst/>
              <a:cxnLst>
                <a:cxn ang="0">
                  <a:pos x="T0" y="T1"/>
                </a:cxn>
                <a:cxn ang="0">
                  <a:pos x="T2" y="T3"/>
                </a:cxn>
                <a:cxn ang="0">
                  <a:pos x="T4" y="T5"/>
                </a:cxn>
                <a:cxn ang="0">
                  <a:pos x="T6" y="T7"/>
                </a:cxn>
                <a:cxn ang="0">
                  <a:pos x="T8" y="T9"/>
                </a:cxn>
              </a:cxnLst>
              <a:rect l="0" t="0" r="r" b="b"/>
              <a:pathLst>
                <a:path w="57" h="13">
                  <a:moveTo>
                    <a:pt x="0" y="0"/>
                  </a:moveTo>
                  <a:lnTo>
                    <a:pt x="0" y="0"/>
                  </a:lnTo>
                  <a:lnTo>
                    <a:pt x="45" y="12"/>
                  </a:lnTo>
                  <a:lnTo>
                    <a:pt x="56"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9" name="Freeform 5668">
              <a:extLst>
                <a:ext uri="{FF2B5EF4-FFF2-40B4-BE49-F238E27FC236}">
                  <a16:creationId xmlns:a16="http://schemas.microsoft.com/office/drawing/2014/main" id="{F01A0812-A248-6334-8016-34604AD1D61C}"/>
                </a:ext>
              </a:extLst>
            </p:cNvPr>
            <p:cNvSpPr>
              <a:spLocks noChangeArrowheads="1"/>
            </p:cNvSpPr>
            <p:nvPr/>
          </p:nvSpPr>
          <p:spPr bwMode="auto">
            <a:xfrm>
              <a:off x="17437654" y="6826250"/>
              <a:ext cx="453995" cy="458788"/>
            </a:xfrm>
            <a:custGeom>
              <a:avLst/>
              <a:gdLst>
                <a:gd name="T0" fmla="*/ 1258 w 1259"/>
                <a:gd name="T1" fmla="*/ 0 h 1273"/>
                <a:gd name="T2" fmla="*/ 0 w 1259"/>
                <a:gd name="T3" fmla="*/ 1260 h 1273"/>
                <a:gd name="T4" fmla="*/ 56 w 1259"/>
                <a:gd name="T5" fmla="*/ 1272 h 1273"/>
                <a:gd name="T6" fmla="*/ 1258 w 1259"/>
                <a:gd name="T7" fmla="*/ 57 h 1273"/>
                <a:gd name="T8" fmla="*/ 1258 w 1259"/>
                <a:gd name="T9" fmla="*/ 0 h 1273"/>
                <a:gd name="T10" fmla="*/ 1258 w 1259"/>
                <a:gd name="T11" fmla="*/ 11 h 1273"/>
                <a:gd name="T12" fmla="*/ 1258 w 1259"/>
                <a:gd name="T13" fmla="*/ 0 h 1273"/>
              </a:gdLst>
              <a:ahLst/>
              <a:cxnLst>
                <a:cxn ang="0">
                  <a:pos x="T0" y="T1"/>
                </a:cxn>
                <a:cxn ang="0">
                  <a:pos x="T2" y="T3"/>
                </a:cxn>
                <a:cxn ang="0">
                  <a:pos x="T4" y="T5"/>
                </a:cxn>
                <a:cxn ang="0">
                  <a:pos x="T6" y="T7"/>
                </a:cxn>
                <a:cxn ang="0">
                  <a:pos x="T8" y="T9"/>
                </a:cxn>
                <a:cxn ang="0">
                  <a:pos x="T10" y="T11"/>
                </a:cxn>
                <a:cxn ang="0">
                  <a:pos x="T12" y="T13"/>
                </a:cxn>
              </a:cxnLst>
              <a:rect l="0" t="0" r="r" b="b"/>
              <a:pathLst>
                <a:path w="1259" h="1273">
                  <a:moveTo>
                    <a:pt x="1258" y="0"/>
                  </a:moveTo>
                  <a:lnTo>
                    <a:pt x="0" y="1260"/>
                  </a:lnTo>
                  <a:lnTo>
                    <a:pt x="56" y="1272"/>
                  </a:lnTo>
                  <a:lnTo>
                    <a:pt x="1258" y="57"/>
                  </a:lnTo>
                  <a:lnTo>
                    <a:pt x="1258" y="0"/>
                  </a:lnTo>
                  <a:lnTo>
                    <a:pt x="1258" y="11"/>
                  </a:lnTo>
                  <a:lnTo>
                    <a:pt x="12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0" name="Freeform 5669">
              <a:extLst>
                <a:ext uri="{FF2B5EF4-FFF2-40B4-BE49-F238E27FC236}">
                  <a16:creationId xmlns:a16="http://schemas.microsoft.com/office/drawing/2014/main" id="{447B2651-D11B-FD9B-4003-136DE2477C90}"/>
                </a:ext>
              </a:extLst>
            </p:cNvPr>
            <p:cNvSpPr>
              <a:spLocks noChangeArrowheads="1"/>
            </p:cNvSpPr>
            <p:nvPr/>
          </p:nvSpPr>
          <p:spPr bwMode="auto">
            <a:xfrm>
              <a:off x="17437654" y="6826250"/>
              <a:ext cx="453995" cy="458788"/>
            </a:xfrm>
            <a:custGeom>
              <a:avLst/>
              <a:gdLst>
                <a:gd name="T0" fmla="*/ 1258 w 1259"/>
                <a:gd name="T1" fmla="*/ 0 h 1273"/>
                <a:gd name="T2" fmla="*/ 0 w 1259"/>
                <a:gd name="T3" fmla="*/ 1260 h 1273"/>
                <a:gd name="T4" fmla="*/ 56 w 1259"/>
                <a:gd name="T5" fmla="*/ 1272 h 1273"/>
                <a:gd name="T6" fmla="*/ 1258 w 1259"/>
                <a:gd name="T7" fmla="*/ 57 h 1273"/>
                <a:gd name="T8" fmla="*/ 1258 w 1259"/>
                <a:gd name="T9" fmla="*/ 0 h 1273"/>
                <a:gd name="T10" fmla="*/ 1258 w 1259"/>
                <a:gd name="T11" fmla="*/ 11 h 1273"/>
                <a:gd name="T12" fmla="*/ 1258 w 1259"/>
                <a:gd name="T13" fmla="*/ 0 h 1273"/>
              </a:gdLst>
              <a:ahLst/>
              <a:cxnLst>
                <a:cxn ang="0">
                  <a:pos x="T0" y="T1"/>
                </a:cxn>
                <a:cxn ang="0">
                  <a:pos x="T2" y="T3"/>
                </a:cxn>
                <a:cxn ang="0">
                  <a:pos x="T4" y="T5"/>
                </a:cxn>
                <a:cxn ang="0">
                  <a:pos x="T6" y="T7"/>
                </a:cxn>
                <a:cxn ang="0">
                  <a:pos x="T8" y="T9"/>
                </a:cxn>
                <a:cxn ang="0">
                  <a:pos x="T10" y="T11"/>
                </a:cxn>
                <a:cxn ang="0">
                  <a:pos x="T12" y="T13"/>
                </a:cxn>
              </a:cxnLst>
              <a:rect l="0" t="0" r="r" b="b"/>
              <a:pathLst>
                <a:path w="1259" h="1273">
                  <a:moveTo>
                    <a:pt x="1258" y="0"/>
                  </a:moveTo>
                  <a:lnTo>
                    <a:pt x="0" y="1260"/>
                  </a:lnTo>
                  <a:lnTo>
                    <a:pt x="56" y="1272"/>
                  </a:lnTo>
                  <a:lnTo>
                    <a:pt x="1258" y="57"/>
                  </a:lnTo>
                  <a:lnTo>
                    <a:pt x="1258" y="0"/>
                  </a:lnTo>
                  <a:lnTo>
                    <a:pt x="1258" y="11"/>
                  </a:lnTo>
                  <a:lnTo>
                    <a:pt x="12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1" name="Freeform 5670">
              <a:extLst>
                <a:ext uri="{FF2B5EF4-FFF2-40B4-BE49-F238E27FC236}">
                  <a16:creationId xmlns:a16="http://schemas.microsoft.com/office/drawing/2014/main" id="{303A4E6C-3BBD-FB42-DAFA-8AB2ECF92371}"/>
                </a:ext>
              </a:extLst>
            </p:cNvPr>
            <p:cNvSpPr>
              <a:spLocks noChangeArrowheads="1"/>
            </p:cNvSpPr>
            <p:nvPr/>
          </p:nvSpPr>
          <p:spPr bwMode="auto">
            <a:xfrm>
              <a:off x="17474163" y="7292976"/>
              <a:ext cx="20637" cy="4763"/>
            </a:xfrm>
            <a:custGeom>
              <a:avLst/>
              <a:gdLst>
                <a:gd name="T0" fmla="*/ 0 w 57"/>
                <a:gd name="T1" fmla="*/ 0 h 12"/>
                <a:gd name="T2" fmla="*/ 0 w 57"/>
                <a:gd name="T3" fmla="*/ 0 h 12"/>
                <a:gd name="T4" fmla="*/ 56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56"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2" name="Freeform 5671">
              <a:extLst>
                <a:ext uri="{FF2B5EF4-FFF2-40B4-BE49-F238E27FC236}">
                  <a16:creationId xmlns:a16="http://schemas.microsoft.com/office/drawing/2014/main" id="{4A8D04F2-1CC0-EB5F-6E8B-76AC0E48A5C4}"/>
                </a:ext>
              </a:extLst>
            </p:cNvPr>
            <p:cNvSpPr>
              <a:spLocks noChangeArrowheads="1"/>
            </p:cNvSpPr>
            <p:nvPr/>
          </p:nvSpPr>
          <p:spPr bwMode="auto">
            <a:xfrm>
              <a:off x="17474163" y="7292976"/>
              <a:ext cx="20637" cy="4763"/>
            </a:xfrm>
            <a:custGeom>
              <a:avLst/>
              <a:gdLst>
                <a:gd name="T0" fmla="*/ 0 w 57"/>
                <a:gd name="T1" fmla="*/ 0 h 12"/>
                <a:gd name="T2" fmla="*/ 0 w 57"/>
                <a:gd name="T3" fmla="*/ 0 h 12"/>
                <a:gd name="T4" fmla="*/ 56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56"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3" name="Freeform 5672">
              <a:extLst>
                <a:ext uri="{FF2B5EF4-FFF2-40B4-BE49-F238E27FC236}">
                  <a16:creationId xmlns:a16="http://schemas.microsoft.com/office/drawing/2014/main" id="{42FA9512-5F1E-9E24-FB3E-6CDE8C9C146E}"/>
                </a:ext>
              </a:extLst>
            </p:cNvPr>
            <p:cNvSpPr>
              <a:spLocks noChangeArrowheads="1"/>
            </p:cNvSpPr>
            <p:nvPr/>
          </p:nvSpPr>
          <p:spPr bwMode="auto">
            <a:xfrm>
              <a:off x="17474164" y="6875463"/>
              <a:ext cx="415898" cy="420687"/>
            </a:xfrm>
            <a:custGeom>
              <a:avLst/>
              <a:gdLst>
                <a:gd name="T0" fmla="*/ 1156 w 1157"/>
                <a:gd name="T1" fmla="*/ 0 h 1170"/>
                <a:gd name="T2" fmla="*/ 0 w 1157"/>
                <a:gd name="T3" fmla="*/ 1158 h 1170"/>
                <a:gd name="T4" fmla="*/ 56 w 1157"/>
                <a:gd name="T5" fmla="*/ 1169 h 1170"/>
                <a:gd name="T6" fmla="*/ 1156 w 1157"/>
                <a:gd name="T7" fmla="*/ 68 h 1170"/>
                <a:gd name="T8" fmla="*/ 1156 w 1157"/>
                <a:gd name="T9" fmla="*/ 0 h 1170"/>
                <a:gd name="T10" fmla="*/ 1156 w 1157"/>
                <a:gd name="T11" fmla="*/ 12 h 1170"/>
                <a:gd name="T12" fmla="*/ 1156 w 1157"/>
                <a:gd name="T13" fmla="*/ 0 h 1170"/>
              </a:gdLst>
              <a:ahLst/>
              <a:cxnLst>
                <a:cxn ang="0">
                  <a:pos x="T0" y="T1"/>
                </a:cxn>
                <a:cxn ang="0">
                  <a:pos x="T2" y="T3"/>
                </a:cxn>
                <a:cxn ang="0">
                  <a:pos x="T4" y="T5"/>
                </a:cxn>
                <a:cxn ang="0">
                  <a:pos x="T6" y="T7"/>
                </a:cxn>
                <a:cxn ang="0">
                  <a:pos x="T8" y="T9"/>
                </a:cxn>
                <a:cxn ang="0">
                  <a:pos x="T10" y="T11"/>
                </a:cxn>
                <a:cxn ang="0">
                  <a:pos x="T12" y="T13"/>
                </a:cxn>
              </a:cxnLst>
              <a:rect l="0" t="0" r="r" b="b"/>
              <a:pathLst>
                <a:path w="1157" h="1170">
                  <a:moveTo>
                    <a:pt x="1156" y="0"/>
                  </a:moveTo>
                  <a:lnTo>
                    <a:pt x="0" y="1158"/>
                  </a:lnTo>
                  <a:lnTo>
                    <a:pt x="56" y="1169"/>
                  </a:lnTo>
                  <a:lnTo>
                    <a:pt x="1156" y="68"/>
                  </a:lnTo>
                  <a:lnTo>
                    <a:pt x="1156" y="0"/>
                  </a:lnTo>
                  <a:lnTo>
                    <a:pt x="1156" y="12"/>
                  </a:lnTo>
                  <a:lnTo>
                    <a:pt x="115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4" name="Freeform 5673">
              <a:extLst>
                <a:ext uri="{FF2B5EF4-FFF2-40B4-BE49-F238E27FC236}">
                  <a16:creationId xmlns:a16="http://schemas.microsoft.com/office/drawing/2014/main" id="{CB5655E9-E9CE-0B4C-37A4-55EB95B5A326}"/>
                </a:ext>
              </a:extLst>
            </p:cNvPr>
            <p:cNvSpPr>
              <a:spLocks noChangeArrowheads="1"/>
            </p:cNvSpPr>
            <p:nvPr/>
          </p:nvSpPr>
          <p:spPr bwMode="auto">
            <a:xfrm>
              <a:off x="17474164" y="6875463"/>
              <a:ext cx="415898" cy="420687"/>
            </a:xfrm>
            <a:custGeom>
              <a:avLst/>
              <a:gdLst>
                <a:gd name="T0" fmla="*/ 1156 w 1157"/>
                <a:gd name="T1" fmla="*/ 0 h 1170"/>
                <a:gd name="T2" fmla="*/ 0 w 1157"/>
                <a:gd name="T3" fmla="*/ 1158 h 1170"/>
                <a:gd name="T4" fmla="*/ 56 w 1157"/>
                <a:gd name="T5" fmla="*/ 1169 h 1170"/>
                <a:gd name="T6" fmla="*/ 1156 w 1157"/>
                <a:gd name="T7" fmla="*/ 68 h 1170"/>
                <a:gd name="T8" fmla="*/ 1156 w 1157"/>
                <a:gd name="T9" fmla="*/ 0 h 1170"/>
                <a:gd name="T10" fmla="*/ 1156 w 1157"/>
                <a:gd name="T11" fmla="*/ 12 h 1170"/>
                <a:gd name="T12" fmla="*/ 1156 w 1157"/>
                <a:gd name="T13" fmla="*/ 0 h 1170"/>
              </a:gdLst>
              <a:ahLst/>
              <a:cxnLst>
                <a:cxn ang="0">
                  <a:pos x="T0" y="T1"/>
                </a:cxn>
                <a:cxn ang="0">
                  <a:pos x="T2" y="T3"/>
                </a:cxn>
                <a:cxn ang="0">
                  <a:pos x="T4" y="T5"/>
                </a:cxn>
                <a:cxn ang="0">
                  <a:pos x="T6" y="T7"/>
                </a:cxn>
                <a:cxn ang="0">
                  <a:pos x="T8" y="T9"/>
                </a:cxn>
                <a:cxn ang="0">
                  <a:pos x="T10" y="T11"/>
                </a:cxn>
                <a:cxn ang="0">
                  <a:pos x="T12" y="T13"/>
                </a:cxn>
              </a:cxnLst>
              <a:rect l="0" t="0" r="r" b="b"/>
              <a:pathLst>
                <a:path w="1157" h="1170">
                  <a:moveTo>
                    <a:pt x="1156" y="0"/>
                  </a:moveTo>
                  <a:lnTo>
                    <a:pt x="0" y="1158"/>
                  </a:lnTo>
                  <a:lnTo>
                    <a:pt x="56" y="1169"/>
                  </a:lnTo>
                  <a:lnTo>
                    <a:pt x="1156" y="68"/>
                  </a:lnTo>
                  <a:lnTo>
                    <a:pt x="1156" y="0"/>
                  </a:lnTo>
                  <a:lnTo>
                    <a:pt x="1156" y="12"/>
                  </a:lnTo>
                  <a:lnTo>
                    <a:pt x="1156"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5" name="Freeform 5674">
              <a:extLst>
                <a:ext uri="{FF2B5EF4-FFF2-40B4-BE49-F238E27FC236}">
                  <a16:creationId xmlns:a16="http://schemas.microsoft.com/office/drawing/2014/main" id="{8B28E69E-BD44-5ABF-43B3-4CF3220EE87D}"/>
                </a:ext>
              </a:extLst>
            </p:cNvPr>
            <p:cNvSpPr>
              <a:spLocks noChangeArrowheads="1"/>
            </p:cNvSpPr>
            <p:nvPr/>
          </p:nvSpPr>
          <p:spPr bwMode="auto">
            <a:xfrm>
              <a:off x="17512260" y="7300914"/>
              <a:ext cx="20637" cy="7937"/>
            </a:xfrm>
            <a:custGeom>
              <a:avLst/>
              <a:gdLst>
                <a:gd name="T0" fmla="*/ 11 w 57"/>
                <a:gd name="T1" fmla="*/ 0 h 24"/>
                <a:gd name="T2" fmla="*/ 0 w 57"/>
                <a:gd name="T3" fmla="*/ 0 h 24"/>
                <a:gd name="T4" fmla="*/ 56 w 57"/>
                <a:gd name="T5" fmla="*/ 23 h 24"/>
                <a:gd name="T6" fmla="*/ 56 w 57"/>
                <a:gd name="T7" fmla="*/ 23 h 24"/>
                <a:gd name="T8" fmla="*/ 11 w 57"/>
                <a:gd name="T9" fmla="*/ 0 h 24"/>
              </a:gdLst>
              <a:ahLst/>
              <a:cxnLst>
                <a:cxn ang="0">
                  <a:pos x="T0" y="T1"/>
                </a:cxn>
                <a:cxn ang="0">
                  <a:pos x="T2" y="T3"/>
                </a:cxn>
                <a:cxn ang="0">
                  <a:pos x="T4" y="T5"/>
                </a:cxn>
                <a:cxn ang="0">
                  <a:pos x="T6" y="T7"/>
                </a:cxn>
                <a:cxn ang="0">
                  <a:pos x="T8" y="T9"/>
                </a:cxn>
              </a:cxnLst>
              <a:rect l="0" t="0" r="r" b="b"/>
              <a:pathLst>
                <a:path w="57" h="24">
                  <a:moveTo>
                    <a:pt x="11" y="0"/>
                  </a:moveTo>
                  <a:lnTo>
                    <a:pt x="0" y="0"/>
                  </a:lnTo>
                  <a:lnTo>
                    <a:pt x="56" y="23"/>
                  </a:lnTo>
                  <a:lnTo>
                    <a:pt x="56"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6" name="Freeform 5675">
              <a:extLst>
                <a:ext uri="{FF2B5EF4-FFF2-40B4-BE49-F238E27FC236}">
                  <a16:creationId xmlns:a16="http://schemas.microsoft.com/office/drawing/2014/main" id="{55CF30A4-D758-F730-D6DF-958EF1AFE5F3}"/>
                </a:ext>
              </a:extLst>
            </p:cNvPr>
            <p:cNvSpPr>
              <a:spLocks noChangeArrowheads="1"/>
            </p:cNvSpPr>
            <p:nvPr/>
          </p:nvSpPr>
          <p:spPr bwMode="auto">
            <a:xfrm>
              <a:off x="17512260" y="7300914"/>
              <a:ext cx="20637" cy="7937"/>
            </a:xfrm>
            <a:custGeom>
              <a:avLst/>
              <a:gdLst>
                <a:gd name="T0" fmla="*/ 11 w 57"/>
                <a:gd name="T1" fmla="*/ 0 h 24"/>
                <a:gd name="T2" fmla="*/ 0 w 57"/>
                <a:gd name="T3" fmla="*/ 0 h 24"/>
                <a:gd name="T4" fmla="*/ 56 w 57"/>
                <a:gd name="T5" fmla="*/ 23 h 24"/>
                <a:gd name="T6" fmla="*/ 56 w 57"/>
                <a:gd name="T7" fmla="*/ 23 h 24"/>
                <a:gd name="T8" fmla="*/ 11 w 57"/>
                <a:gd name="T9" fmla="*/ 0 h 24"/>
              </a:gdLst>
              <a:ahLst/>
              <a:cxnLst>
                <a:cxn ang="0">
                  <a:pos x="T0" y="T1"/>
                </a:cxn>
                <a:cxn ang="0">
                  <a:pos x="T2" y="T3"/>
                </a:cxn>
                <a:cxn ang="0">
                  <a:pos x="T4" y="T5"/>
                </a:cxn>
                <a:cxn ang="0">
                  <a:pos x="T6" y="T7"/>
                </a:cxn>
                <a:cxn ang="0">
                  <a:pos x="T8" y="T9"/>
                </a:cxn>
              </a:cxnLst>
              <a:rect l="0" t="0" r="r" b="b"/>
              <a:pathLst>
                <a:path w="57" h="24">
                  <a:moveTo>
                    <a:pt x="11" y="0"/>
                  </a:moveTo>
                  <a:lnTo>
                    <a:pt x="0" y="0"/>
                  </a:lnTo>
                  <a:lnTo>
                    <a:pt x="56" y="23"/>
                  </a:lnTo>
                  <a:lnTo>
                    <a:pt x="56" y="23"/>
                  </a:lnTo>
                  <a:lnTo>
                    <a:pt x="1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7" name="Freeform 5676">
              <a:extLst>
                <a:ext uri="{FF2B5EF4-FFF2-40B4-BE49-F238E27FC236}">
                  <a16:creationId xmlns:a16="http://schemas.microsoft.com/office/drawing/2014/main" id="{71F0778A-488D-6000-211E-CDE6BF60C5C5}"/>
                </a:ext>
              </a:extLst>
            </p:cNvPr>
            <p:cNvSpPr>
              <a:spLocks noChangeArrowheads="1"/>
            </p:cNvSpPr>
            <p:nvPr/>
          </p:nvSpPr>
          <p:spPr bwMode="auto">
            <a:xfrm>
              <a:off x="17515436" y="6924675"/>
              <a:ext cx="376213" cy="384175"/>
            </a:xfrm>
            <a:custGeom>
              <a:avLst/>
              <a:gdLst>
                <a:gd name="T0" fmla="*/ 1043 w 1044"/>
                <a:gd name="T1" fmla="*/ 0 h 1068"/>
                <a:gd name="T2" fmla="*/ 0 w 1044"/>
                <a:gd name="T3" fmla="*/ 1044 h 1068"/>
                <a:gd name="T4" fmla="*/ 45 w 1044"/>
                <a:gd name="T5" fmla="*/ 1067 h 1068"/>
                <a:gd name="T6" fmla="*/ 1043 w 1044"/>
                <a:gd name="T7" fmla="*/ 68 h 1068"/>
                <a:gd name="T8" fmla="*/ 1043 w 1044"/>
                <a:gd name="T9" fmla="*/ 11 h 1068"/>
                <a:gd name="T10" fmla="*/ 1043 w 1044"/>
                <a:gd name="T11" fmla="*/ 11 h 1068"/>
                <a:gd name="T12" fmla="*/ 1043 w 1044"/>
                <a:gd name="T13" fmla="*/ 0 h 1068"/>
              </a:gdLst>
              <a:ahLst/>
              <a:cxnLst>
                <a:cxn ang="0">
                  <a:pos x="T0" y="T1"/>
                </a:cxn>
                <a:cxn ang="0">
                  <a:pos x="T2" y="T3"/>
                </a:cxn>
                <a:cxn ang="0">
                  <a:pos x="T4" y="T5"/>
                </a:cxn>
                <a:cxn ang="0">
                  <a:pos x="T6" y="T7"/>
                </a:cxn>
                <a:cxn ang="0">
                  <a:pos x="T8" y="T9"/>
                </a:cxn>
                <a:cxn ang="0">
                  <a:pos x="T10" y="T11"/>
                </a:cxn>
                <a:cxn ang="0">
                  <a:pos x="T12" y="T13"/>
                </a:cxn>
              </a:cxnLst>
              <a:rect l="0" t="0" r="r" b="b"/>
              <a:pathLst>
                <a:path w="1044" h="1068">
                  <a:moveTo>
                    <a:pt x="1043" y="0"/>
                  </a:moveTo>
                  <a:lnTo>
                    <a:pt x="0" y="1044"/>
                  </a:lnTo>
                  <a:lnTo>
                    <a:pt x="45" y="1067"/>
                  </a:lnTo>
                  <a:lnTo>
                    <a:pt x="1043" y="68"/>
                  </a:lnTo>
                  <a:lnTo>
                    <a:pt x="1043" y="11"/>
                  </a:lnTo>
                  <a:lnTo>
                    <a:pt x="1043" y="11"/>
                  </a:lnTo>
                  <a:lnTo>
                    <a:pt x="104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8" name="Freeform 5677">
              <a:extLst>
                <a:ext uri="{FF2B5EF4-FFF2-40B4-BE49-F238E27FC236}">
                  <a16:creationId xmlns:a16="http://schemas.microsoft.com/office/drawing/2014/main" id="{D714FAD2-6EAD-046F-36D5-0CFCBD649FB4}"/>
                </a:ext>
              </a:extLst>
            </p:cNvPr>
            <p:cNvSpPr>
              <a:spLocks noChangeArrowheads="1"/>
            </p:cNvSpPr>
            <p:nvPr/>
          </p:nvSpPr>
          <p:spPr bwMode="auto">
            <a:xfrm>
              <a:off x="17515436" y="6924675"/>
              <a:ext cx="376213" cy="384175"/>
            </a:xfrm>
            <a:custGeom>
              <a:avLst/>
              <a:gdLst>
                <a:gd name="T0" fmla="*/ 1043 w 1044"/>
                <a:gd name="T1" fmla="*/ 0 h 1068"/>
                <a:gd name="T2" fmla="*/ 0 w 1044"/>
                <a:gd name="T3" fmla="*/ 1044 h 1068"/>
                <a:gd name="T4" fmla="*/ 45 w 1044"/>
                <a:gd name="T5" fmla="*/ 1067 h 1068"/>
                <a:gd name="T6" fmla="*/ 1043 w 1044"/>
                <a:gd name="T7" fmla="*/ 68 h 1068"/>
                <a:gd name="T8" fmla="*/ 1043 w 1044"/>
                <a:gd name="T9" fmla="*/ 11 h 1068"/>
                <a:gd name="T10" fmla="*/ 1043 w 1044"/>
                <a:gd name="T11" fmla="*/ 11 h 1068"/>
                <a:gd name="T12" fmla="*/ 1043 w 1044"/>
                <a:gd name="T13" fmla="*/ 0 h 1068"/>
              </a:gdLst>
              <a:ahLst/>
              <a:cxnLst>
                <a:cxn ang="0">
                  <a:pos x="T0" y="T1"/>
                </a:cxn>
                <a:cxn ang="0">
                  <a:pos x="T2" y="T3"/>
                </a:cxn>
                <a:cxn ang="0">
                  <a:pos x="T4" y="T5"/>
                </a:cxn>
                <a:cxn ang="0">
                  <a:pos x="T6" y="T7"/>
                </a:cxn>
                <a:cxn ang="0">
                  <a:pos x="T8" y="T9"/>
                </a:cxn>
                <a:cxn ang="0">
                  <a:pos x="T10" y="T11"/>
                </a:cxn>
                <a:cxn ang="0">
                  <a:pos x="T12" y="T13"/>
                </a:cxn>
              </a:cxnLst>
              <a:rect l="0" t="0" r="r" b="b"/>
              <a:pathLst>
                <a:path w="1044" h="1068">
                  <a:moveTo>
                    <a:pt x="1043" y="0"/>
                  </a:moveTo>
                  <a:lnTo>
                    <a:pt x="0" y="1044"/>
                  </a:lnTo>
                  <a:lnTo>
                    <a:pt x="45" y="1067"/>
                  </a:lnTo>
                  <a:lnTo>
                    <a:pt x="1043" y="68"/>
                  </a:lnTo>
                  <a:lnTo>
                    <a:pt x="1043" y="11"/>
                  </a:lnTo>
                  <a:lnTo>
                    <a:pt x="1043" y="11"/>
                  </a:lnTo>
                  <a:lnTo>
                    <a:pt x="104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9" name="Freeform 5678">
              <a:extLst>
                <a:ext uri="{FF2B5EF4-FFF2-40B4-BE49-F238E27FC236}">
                  <a16:creationId xmlns:a16="http://schemas.microsoft.com/office/drawing/2014/main" id="{48FAC493-382F-10E9-66E3-2F4BEF588246}"/>
                </a:ext>
              </a:extLst>
            </p:cNvPr>
            <p:cNvSpPr>
              <a:spLocks noChangeArrowheads="1"/>
            </p:cNvSpPr>
            <p:nvPr/>
          </p:nvSpPr>
          <p:spPr bwMode="auto">
            <a:xfrm>
              <a:off x="17551946" y="7313613"/>
              <a:ext cx="20636" cy="4762"/>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0" name="Freeform 5679">
              <a:extLst>
                <a:ext uri="{FF2B5EF4-FFF2-40B4-BE49-F238E27FC236}">
                  <a16:creationId xmlns:a16="http://schemas.microsoft.com/office/drawing/2014/main" id="{F3B25136-2E5A-A0C9-F2F8-05936CE3F0CA}"/>
                </a:ext>
              </a:extLst>
            </p:cNvPr>
            <p:cNvSpPr>
              <a:spLocks noChangeArrowheads="1"/>
            </p:cNvSpPr>
            <p:nvPr/>
          </p:nvSpPr>
          <p:spPr bwMode="auto">
            <a:xfrm>
              <a:off x="17551946" y="7313613"/>
              <a:ext cx="20636" cy="4762"/>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1" name="Freeform 5680">
              <a:extLst>
                <a:ext uri="{FF2B5EF4-FFF2-40B4-BE49-F238E27FC236}">
                  <a16:creationId xmlns:a16="http://schemas.microsoft.com/office/drawing/2014/main" id="{F35758D7-6BBF-D7E9-73EA-7883C521AD7E}"/>
                </a:ext>
              </a:extLst>
            </p:cNvPr>
            <p:cNvSpPr>
              <a:spLocks noChangeArrowheads="1"/>
            </p:cNvSpPr>
            <p:nvPr/>
          </p:nvSpPr>
          <p:spPr bwMode="auto">
            <a:xfrm>
              <a:off x="17551946" y="6973888"/>
              <a:ext cx="339703" cy="342900"/>
            </a:xfrm>
            <a:custGeom>
              <a:avLst/>
              <a:gdLst>
                <a:gd name="T0" fmla="*/ 941 w 942"/>
                <a:gd name="T1" fmla="*/ 0 h 954"/>
                <a:gd name="T2" fmla="*/ 0 w 942"/>
                <a:gd name="T3" fmla="*/ 942 h 954"/>
                <a:gd name="T4" fmla="*/ 57 w 942"/>
                <a:gd name="T5" fmla="*/ 953 h 954"/>
                <a:gd name="T6" fmla="*/ 941 w 942"/>
                <a:gd name="T7" fmla="*/ 68 h 954"/>
                <a:gd name="T8" fmla="*/ 941 w 942"/>
                <a:gd name="T9" fmla="*/ 11 h 954"/>
                <a:gd name="T10" fmla="*/ 941 w 942"/>
                <a:gd name="T11" fmla="*/ 11 h 954"/>
                <a:gd name="T12" fmla="*/ 941 w 942"/>
                <a:gd name="T13" fmla="*/ 0 h 954"/>
              </a:gdLst>
              <a:ahLst/>
              <a:cxnLst>
                <a:cxn ang="0">
                  <a:pos x="T0" y="T1"/>
                </a:cxn>
                <a:cxn ang="0">
                  <a:pos x="T2" y="T3"/>
                </a:cxn>
                <a:cxn ang="0">
                  <a:pos x="T4" y="T5"/>
                </a:cxn>
                <a:cxn ang="0">
                  <a:pos x="T6" y="T7"/>
                </a:cxn>
                <a:cxn ang="0">
                  <a:pos x="T8" y="T9"/>
                </a:cxn>
                <a:cxn ang="0">
                  <a:pos x="T10" y="T11"/>
                </a:cxn>
                <a:cxn ang="0">
                  <a:pos x="T12" y="T13"/>
                </a:cxn>
              </a:cxnLst>
              <a:rect l="0" t="0" r="r" b="b"/>
              <a:pathLst>
                <a:path w="942" h="954">
                  <a:moveTo>
                    <a:pt x="941" y="0"/>
                  </a:moveTo>
                  <a:lnTo>
                    <a:pt x="0" y="942"/>
                  </a:lnTo>
                  <a:lnTo>
                    <a:pt x="57" y="953"/>
                  </a:lnTo>
                  <a:lnTo>
                    <a:pt x="941" y="68"/>
                  </a:lnTo>
                  <a:lnTo>
                    <a:pt x="941" y="11"/>
                  </a:lnTo>
                  <a:lnTo>
                    <a:pt x="941" y="11"/>
                  </a:lnTo>
                  <a:lnTo>
                    <a:pt x="94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2" name="Freeform 5681">
              <a:extLst>
                <a:ext uri="{FF2B5EF4-FFF2-40B4-BE49-F238E27FC236}">
                  <a16:creationId xmlns:a16="http://schemas.microsoft.com/office/drawing/2014/main" id="{9B09AE9E-3202-8397-2780-9811FC1A24A9}"/>
                </a:ext>
              </a:extLst>
            </p:cNvPr>
            <p:cNvSpPr>
              <a:spLocks noChangeArrowheads="1"/>
            </p:cNvSpPr>
            <p:nvPr/>
          </p:nvSpPr>
          <p:spPr bwMode="auto">
            <a:xfrm>
              <a:off x="17551946" y="6973888"/>
              <a:ext cx="339703" cy="342900"/>
            </a:xfrm>
            <a:custGeom>
              <a:avLst/>
              <a:gdLst>
                <a:gd name="T0" fmla="*/ 941 w 942"/>
                <a:gd name="T1" fmla="*/ 0 h 954"/>
                <a:gd name="T2" fmla="*/ 0 w 942"/>
                <a:gd name="T3" fmla="*/ 942 h 954"/>
                <a:gd name="T4" fmla="*/ 57 w 942"/>
                <a:gd name="T5" fmla="*/ 953 h 954"/>
                <a:gd name="T6" fmla="*/ 941 w 942"/>
                <a:gd name="T7" fmla="*/ 68 h 954"/>
                <a:gd name="T8" fmla="*/ 941 w 942"/>
                <a:gd name="T9" fmla="*/ 11 h 954"/>
                <a:gd name="T10" fmla="*/ 941 w 942"/>
                <a:gd name="T11" fmla="*/ 11 h 954"/>
                <a:gd name="T12" fmla="*/ 941 w 942"/>
                <a:gd name="T13" fmla="*/ 0 h 954"/>
              </a:gdLst>
              <a:ahLst/>
              <a:cxnLst>
                <a:cxn ang="0">
                  <a:pos x="T0" y="T1"/>
                </a:cxn>
                <a:cxn ang="0">
                  <a:pos x="T2" y="T3"/>
                </a:cxn>
                <a:cxn ang="0">
                  <a:pos x="T4" y="T5"/>
                </a:cxn>
                <a:cxn ang="0">
                  <a:pos x="T6" y="T7"/>
                </a:cxn>
                <a:cxn ang="0">
                  <a:pos x="T8" y="T9"/>
                </a:cxn>
                <a:cxn ang="0">
                  <a:pos x="T10" y="T11"/>
                </a:cxn>
                <a:cxn ang="0">
                  <a:pos x="T12" y="T13"/>
                </a:cxn>
              </a:cxnLst>
              <a:rect l="0" t="0" r="r" b="b"/>
              <a:pathLst>
                <a:path w="942" h="954">
                  <a:moveTo>
                    <a:pt x="941" y="0"/>
                  </a:moveTo>
                  <a:lnTo>
                    <a:pt x="0" y="942"/>
                  </a:lnTo>
                  <a:lnTo>
                    <a:pt x="57" y="953"/>
                  </a:lnTo>
                  <a:lnTo>
                    <a:pt x="941" y="68"/>
                  </a:lnTo>
                  <a:lnTo>
                    <a:pt x="941" y="11"/>
                  </a:lnTo>
                  <a:lnTo>
                    <a:pt x="941" y="11"/>
                  </a:lnTo>
                  <a:lnTo>
                    <a:pt x="94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3" name="Freeform 5682">
              <a:extLst>
                <a:ext uri="{FF2B5EF4-FFF2-40B4-BE49-F238E27FC236}">
                  <a16:creationId xmlns:a16="http://schemas.microsoft.com/office/drawing/2014/main" id="{FFE82530-B1A7-A7A9-C974-298347037147}"/>
                </a:ext>
              </a:extLst>
            </p:cNvPr>
            <p:cNvSpPr>
              <a:spLocks noChangeArrowheads="1"/>
            </p:cNvSpPr>
            <p:nvPr/>
          </p:nvSpPr>
          <p:spPr bwMode="auto">
            <a:xfrm>
              <a:off x="17590044" y="7324726"/>
              <a:ext cx="20636" cy="4763"/>
            </a:xfrm>
            <a:custGeom>
              <a:avLst/>
              <a:gdLst>
                <a:gd name="T0" fmla="*/ 0 w 57"/>
                <a:gd name="T1" fmla="*/ 0 h 12"/>
                <a:gd name="T2" fmla="*/ 0 w 57"/>
                <a:gd name="T3" fmla="*/ 0 h 12"/>
                <a:gd name="T4" fmla="*/ 56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56"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4" name="Freeform 5683">
              <a:extLst>
                <a:ext uri="{FF2B5EF4-FFF2-40B4-BE49-F238E27FC236}">
                  <a16:creationId xmlns:a16="http://schemas.microsoft.com/office/drawing/2014/main" id="{D6FCEBF8-445C-1770-4BE6-C581507004F2}"/>
                </a:ext>
              </a:extLst>
            </p:cNvPr>
            <p:cNvSpPr>
              <a:spLocks noChangeArrowheads="1"/>
            </p:cNvSpPr>
            <p:nvPr/>
          </p:nvSpPr>
          <p:spPr bwMode="auto">
            <a:xfrm>
              <a:off x="17590044" y="7324726"/>
              <a:ext cx="20636" cy="4763"/>
            </a:xfrm>
            <a:custGeom>
              <a:avLst/>
              <a:gdLst>
                <a:gd name="T0" fmla="*/ 0 w 57"/>
                <a:gd name="T1" fmla="*/ 0 h 12"/>
                <a:gd name="T2" fmla="*/ 0 w 57"/>
                <a:gd name="T3" fmla="*/ 0 h 12"/>
                <a:gd name="T4" fmla="*/ 56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56"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5" name="Freeform 5684">
              <a:extLst>
                <a:ext uri="{FF2B5EF4-FFF2-40B4-BE49-F238E27FC236}">
                  <a16:creationId xmlns:a16="http://schemas.microsoft.com/office/drawing/2014/main" id="{86C8799E-AEA2-FDED-102F-EDEDE1B1EB6D}"/>
                </a:ext>
              </a:extLst>
            </p:cNvPr>
            <p:cNvSpPr>
              <a:spLocks noChangeArrowheads="1"/>
            </p:cNvSpPr>
            <p:nvPr/>
          </p:nvSpPr>
          <p:spPr bwMode="auto">
            <a:xfrm>
              <a:off x="17590044" y="7023100"/>
              <a:ext cx="301605" cy="306388"/>
            </a:xfrm>
            <a:custGeom>
              <a:avLst/>
              <a:gdLst>
                <a:gd name="T0" fmla="*/ 838 w 839"/>
                <a:gd name="T1" fmla="*/ 0 h 852"/>
                <a:gd name="T2" fmla="*/ 0 w 839"/>
                <a:gd name="T3" fmla="*/ 840 h 852"/>
                <a:gd name="T4" fmla="*/ 56 w 839"/>
                <a:gd name="T5" fmla="*/ 851 h 852"/>
                <a:gd name="T6" fmla="*/ 838 w 839"/>
                <a:gd name="T7" fmla="*/ 68 h 852"/>
                <a:gd name="T8" fmla="*/ 838 w 839"/>
                <a:gd name="T9" fmla="*/ 11 h 852"/>
                <a:gd name="T10" fmla="*/ 838 w 839"/>
                <a:gd name="T11" fmla="*/ 11 h 852"/>
                <a:gd name="T12" fmla="*/ 838 w 839"/>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839" h="852">
                  <a:moveTo>
                    <a:pt x="838" y="0"/>
                  </a:moveTo>
                  <a:lnTo>
                    <a:pt x="0" y="840"/>
                  </a:lnTo>
                  <a:lnTo>
                    <a:pt x="56" y="851"/>
                  </a:lnTo>
                  <a:lnTo>
                    <a:pt x="838" y="68"/>
                  </a:lnTo>
                  <a:lnTo>
                    <a:pt x="838" y="11"/>
                  </a:lnTo>
                  <a:lnTo>
                    <a:pt x="838" y="11"/>
                  </a:lnTo>
                  <a:lnTo>
                    <a:pt x="8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6" name="Freeform 5685">
              <a:extLst>
                <a:ext uri="{FF2B5EF4-FFF2-40B4-BE49-F238E27FC236}">
                  <a16:creationId xmlns:a16="http://schemas.microsoft.com/office/drawing/2014/main" id="{F740B503-76F6-7011-1DCF-85F2B0579158}"/>
                </a:ext>
              </a:extLst>
            </p:cNvPr>
            <p:cNvSpPr>
              <a:spLocks noChangeArrowheads="1"/>
            </p:cNvSpPr>
            <p:nvPr/>
          </p:nvSpPr>
          <p:spPr bwMode="auto">
            <a:xfrm>
              <a:off x="17590044" y="7023100"/>
              <a:ext cx="301605" cy="306388"/>
            </a:xfrm>
            <a:custGeom>
              <a:avLst/>
              <a:gdLst>
                <a:gd name="T0" fmla="*/ 838 w 839"/>
                <a:gd name="T1" fmla="*/ 0 h 852"/>
                <a:gd name="T2" fmla="*/ 0 w 839"/>
                <a:gd name="T3" fmla="*/ 840 h 852"/>
                <a:gd name="T4" fmla="*/ 56 w 839"/>
                <a:gd name="T5" fmla="*/ 851 h 852"/>
                <a:gd name="T6" fmla="*/ 838 w 839"/>
                <a:gd name="T7" fmla="*/ 68 h 852"/>
                <a:gd name="T8" fmla="*/ 838 w 839"/>
                <a:gd name="T9" fmla="*/ 11 h 852"/>
                <a:gd name="T10" fmla="*/ 838 w 839"/>
                <a:gd name="T11" fmla="*/ 11 h 852"/>
                <a:gd name="T12" fmla="*/ 838 w 839"/>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839" h="852">
                  <a:moveTo>
                    <a:pt x="838" y="0"/>
                  </a:moveTo>
                  <a:lnTo>
                    <a:pt x="0" y="840"/>
                  </a:lnTo>
                  <a:lnTo>
                    <a:pt x="56" y="851"/>
                  </a:lnTo>
                  <a:lnTo>
                    <a:pt x="838" y="68"/>
                  </a:lnTo>
                  <a:lnTo>
                    <a:pt x="838" y="11"/>
                  </a:lnTo>
                  <a:lnTo>
                    <a:pt x="838" y="11"/>
                  </a:lnTo>
                  <a:lnTo>
                    <a:pt x="8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7" name="Freeform 5686">
              <a:extLst>
                <a:ext uri="{FF2B5EF4-FFF2-40B4-BE49-F238E27FC236}">
                  <a16:creationId xmlns:a16="http://schemas.microsoft.com/office/drawing/2014/main" id="{5249D3B1-6C6E-C7E0-9A0C-187E7EF0FF7F}"/>
                </a:ext>
              </a:extLst>
            </p:cNvPr>
            <p:cNvSpPr>
              <a:spLocks noChangeArrowheads="1"/>
            </p:cNvSpPr>
            <p:nvPr/>
          </p:nvSpPr>
          <p:spPr bwMode="auto">
            <a:xfrm>
              <a:off x="17629728" y="7334250"/>
              <a:ext cx="20637" cy="7938"/>
            </a:xfrm>
            <a:custGeom>
              <a:avLst/>
              <a:gdLst>
                <a:gd name="T0" fmla="*/ 0 w 58"/>
                <a:gd name="T1" fmla="*/ 0 h 23"/>
                <a:gd name="T2" fmla="*/ 0 w 58"/>
                <a:gd name="T3" fmla="*/ 0 h 23"/>
                <a:gd name="T4" fmla="*/ 45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45"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8" name="Freeform 5687">
              <a:extLst>
                <a:ext uri="{FF2B5EF4-FFF2-40B4-BE49-F238E27FC236}">
                  <a16:creationId xmlns:a16="http://schemas.microsoft.com/office/drawing/2014/main" id="{561F42A9-BA97-C90B-109B-E659E3157CA4}"/>
                </a:ext>
              </a:extLst>
            </p:cNvPr>
            <p:cNvSpPr>
              <a:spLocks noChangeArrowheads="1"/>
            </p:cNvSpPr>
            <p:nvPr/>
          </p:nvSpPr>
          <p:spPr bwMode="auto">
            <a:xfrm>
              <a:off x="17629728" y="7334250"/>
              <a:ext cx="20637" cy="7938"/>
            </a:xfrm>
            <a:custGeom>
              <a:avLst/>
              <a:gdLst>
                <a:gd name="T0" fmla="*/ 0 w 58"/>
                <a:gd name="T1" fmla="*/ 0 h 23"/>
                <a:gd name="T2" fmla="*/ 0 w 58"/>
                <a:gd name="T3" fmla="*/ 0 h 23"/>
                <a:gd name="T4" fmla="*/ 45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45"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9" name="Freeform 5688">
              <a:extLst>
                <a:ext uri="{FF2B5EF4-FFF2-40B4-BE49-F238E27FC236}">
                  <a16:creationId xmlns:a16="http://schemas.microsoft.com/office/drawing/2014/main" id="{6D9617D1-B6DC-A055-FCB8-AECA3642B656}"/>
                </a:ext>
              </a:extLst>
            </p:cNvPr>
            <p:cNvSpPr>
              <a:spLocks noChangeArrowheads="1"/>
            </p:cNvSpPr>
            <p:nvPr/>
          </p:nvSpPr>
          <p:spPr bwMode="auto">
            <a:xfrm>
              <a:off x="17629728" y="7072314"/>
              <a:ext cx="261921" cy="269875"/>
            </a:xfrm>
            <a:custGeom>
              <a:avLst/>
              <a:gdLst>
                <a:gd name="T0" fmla="*/ 725 w 726"/>
                <a:gd name="T1" fmla="*/ 0 h 750"/>
                <a:gd name="T2" fmla="*/ 0 w 726"/>
                <a:gd name="T3" fmla="*/ 727 h 750"/>
                <a:gd name="T4" fmla="*/ 57 w 726"/>
                <a:gd name="T5" fmla="*/ 749 h 750"/>
                <a:gd name="T6" fmla="*/ 725 w 726"/>
                <a:gd name="T7" fmla="*/ 68 h 750"/>
                <a:gd name="T8" fmla="*/ 725 w 726"/>
                <a:gd name="T9" fmla="*/ 12 h 750"/>
                <a:gd name="T10" fmla="*/ 725 w 726"/>
                <a:gd name="T11" fmla="*/ 12 h 750"/>
                <a:gd name="T12" fmla="*/ 725 w 726"/>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726" h="750">
                  <a:moveTo>
                    <a:pt x="725" y="0"/>
                  </a:moveTo>
                  <a:lnTo>
                    <a:pt x="0" y="727"/>
                  </a:lnTo>
                  <a:lnTo>
                    <a:pt x="57" y="749"/>
                  </a:lnTo>
                  <a:lnTo>
                    <a:pt x="725" y="68"/>
                  </a:lnTo>
                  <a:lnTo>
                    <a:pt x="725" y="12"/>
                  </a:lnTo>
                  <a:lnTo>
                    <a:pt x="725" y="12"/>
                  </a:lnTo>
                  <a:lnTo>
                    <a:pt x="72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0" name="Freeform 5689">
              <a:extLst>
                <a:ext uri="{FF2B5EF4-FFF2-40B4-BE49-F238E27FC236}">
                  <a16:creationId xmlns:a16="http://schemas.microsoft.com/office/drawing/2014/main" id="{A1F6EF91-6418-0A08-FF0C-633A03929A36}"/>
                </a:ext>
              </a:extLst>
            </p:cNvPr>
            <p:cNvSpPr>
              <a:spLocks noChangeArrowheads="1"/>
            </p:cNvSpPr>
            <p:nvPr/>
          </p:nvSpPr>
          <p:spPr bwMode="auto">
            <a:xfrm>
              <a:off x="17629728" y="7072314"/>
              <a:ext cx="261921" cy="269875"/>
            </a:xfrm>
            <a:custGeom>
              <a:avLst/>
              <a:gdLst>
                <a:gd name="T0" fmla="*/ 725 w 726"/>
                <a:gd name="T1" fmla="*/ 0 h 750"/>
                <a:gd name="T2" fmla="*/ 0 w 726"/>
                <a:gd name="T3" fmla="*/ 727 h 750"/>
                <a:gd name="T4" fmla="*/ 57 w 726"/>
                <a:gd name="T5" fmla="*/ 749 h 750"/>
                <a:gd name="T6" fmla="*/ 725 w 726"/>
                <a:gd name="T7" fmla="*/ 68 h 750"/>
                <a:gd name="T8" fmla="*/ 725 w 726"/>
                <a:gd name="T9" fmla="*/ 12 h 750"/>
                <a:gd name="T10" fmla="*/ 725 w 726"/>
                <a:gd name="T11" fmla="*/ 12 h 750"/>
                <a:gd name="T12" fmla="*/ 725 w 726"/>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726" h="750">
                  <a:moveTo>
                    <a:pt x="725" y="0"/>
                  </a:moveTo>
                  <a:lnTo>
                    <a:pt x="0" y="727"/>
                  </a:lnTo>
                  <a:lnTo>
                    <a:pt x="57" y="749"/>
                  </a:lnTo>
                  <a:lnTo>
                    <a:pt x="725" y="68"/>
                  </a:lnTo>
                  <a:lnTo>
                    <a:pt x="725" y="12"/>
                  </a:lnTo>
                  <a:lnTo>
                    <a:pt x="725" y="12"/>
                  </a:lnTo>
                  <a:lnTo>
                    <a:pt x="72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1" name="Freeform 5690">
              <a:extLst>
                <a:ext uri="{FF2B5EF4-FFF2-40B4-BE49-F238E27FC236}">
                  <a16:creationId xmlns:a16="http://schemas.microsoft.com/office/drawing/2014/main" id="{FD01FFEB-AC04-117E-837D-0ED1D357DFF0}"/>
                </a:ext>
              </a:extLst>
            </p:cNvPr>
            <p:cNvSpPr>
              <a:spLocks noChangeArrowheads="1"/>
            </p:cNvSpPr>
            <p:nvPr/>
          </p:nvSpPr>
          <p:spPr bwMode="auto">
            <a:xfrm>
              <a:off x="17666239" y="7345363"/>
              <a:ext cx="20636" cy="4762"/>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2" name="Freeform 5691">
              <a:extLst>
                <a:ext uri="{FF2B5EF4-FFF2-40B4-BE49-F238E27FC236}">
                  <a16:creationId xmlns:a16="http://schemas.microsoft.com/office/drawing/2014/main" id="{B3AB9AC5-5534-54A5-8FA3-480796C1D2F2}"/>
                </a:ext>
              </a:extLst>
            </p:cNvPr>
            <p:cNvSpPr>
              <a:spLocks noChangeArrowheads="1"/>
            </p:cNvSpPr>
            <p:nvPr/>
          </p:nvSpPr>
          <p:spPr bwMode="auto">
            <a:xfrm>
              <a:off x="17666239" y="7345363"/>
              <a:ext cx="20636" cy="4762"/>
            </a:xfrm>
            <a:custGeom>
              <a:avLst/>
              <a:gdLst>
                <a:gd name="T0" fmla="*/ 0 w 58"/>
                <a:gd name="T1" fmla="*/ 0 h 12"/>
                <a:gd name="T2" fmla="*/ 0 w 58"/>
                <a:gd name="T3" fmla="*/ 0 h 12"/>
                <a:gd name="T4" fmla="*/ 57 w 58"/>
                <a:gd name="T5" fmla="*/ 11 h 12"/>
                <a:gd name="T6" fmla="*/ 57 w 58"/>
                <a:gd name="T7" fmla="*/ 11 h 12"/>
                <a:gd name="T8" fmla="*/ 0 w 58"/>
                <a:gd name="T9" fmla="*/ 0 h 12"/>
              </a:gdLst>
              <a:ahLst/>
              <a:cxnLst>
                <a:cxn ang="0">
                  <a:pos x="T0" y="T1"/>
                </a:cxn>
                <a:cxn ang="0">
                  <a:pos x="T2" y="T3"/>
                </a:cxn>
                <a:cxn ang="0">
                  <a:pos x="T4" y="T5"/>
                </a:cxn>
                <a:cxn ang="0">
                  <a:pos x="T6" y="T7"/>
                </a:cxn>
                <a:cxn ang="0">
                  <a:pos x="T8" y="T9"/>
                </a:cxn>
              </a:cxnLst>
              <a:rect l="0" t="0" r="r" b="b"/>
              <a:pathLst>
                <a:path w="58" h="12">
                  <a:moveTo>
                    <a:pt x="0" y="0"/>
                  </a:moveTo>
                  <a:lnTo>
                    <a:pt x="0" y="0"/>
                  </a:lnTo>
                  <a:lnTo>
                    <a:pt x="57" y="11"/>
                  </a:lnTo>
                  <a:lnTo>
                    <a:pt x="57"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3" name="Freeform 5692">
              <a:extLst>
                <a:ext uri="{FF2B5EF4-FFF2-40B4-BE49-F238E27FC236}">
                  <a16:creationId xmlns:a16="http://schemas.microsoft.com/office/drawing/2014/main" id="{CEB022E4-E297-0F88-26EB-F995E0D5A209}"/>
                </a:ext>
              </a:extLst>
            </p:cNvPr>
            <p:cNvSpPr>
              <a:spLocks noChangeArrowheads="1"/>
            </p:cNvSpPr>
            <p:nvPr/>
          </p:nvSpPr>
          <p:spPr bwMode="auto">
            <a:xfrm>
              <a:off x="17666239" y="7119938"/>
              <a:ext cx="225410" cy="228600"/>
            </a:xfrm>
            <a:custGeom>
              <a:avLst/>
              <a:gdLst>
                <a:gd name="T0" fmla="*/ 623 w 624"/>
                <a:gd name="T1" fmla="*/ 0 h 637"/>
                <a:gd name="T2" fmla="*/ 0 w 624"/>
                <a:gd name="T3" fmla="*/ 625 h 637"/>
                <a:gd name="T4" fmla="*/ 57 w 624"/>
                <a:gd name="T5" fmla="*/ 636 h 637"/>
                <a:gd name="T6" fmla="*/ 623 w 624"/>
                <a:gd name="T7" fmla="*/ 68 h 637"/>
                <a:gd name="T8" fmla="*/ 623 w 624"/>
                <a:gd name="T9" fmla="*/ 12 h 637"/>
                <a:gd name="T10" fmla="*/ 623 w 624"/>
                <a:gd name="T11" fmla="*/ 12 h 637"/>
                <a:gd name="T12" fmla="*/ 623 w 624"/>
                <a:gd name="T13" fmla="*/ 0 h 637"/>
              </a:gdLst>
              <a:ahLst/>
              <a:cxnLst>
                <a:cxn ang="0">
                  <a:pos x="T0" y="T1"/>
                </a:cxn>
                <a:cxn ang="0">
                  <a:pos x="T2" y="T3"/>
                </a:cxn>
                <a:cxn ang="0">
                  <a:pos x="T4" y="T5"/>
                </a:cxn>
                <a:cxn ang="0">
                  <a:pos x="T6" y="T7"/>
                </a:cxn>
                <a:cxn ang="0">
                  <a:pos x="T8" y="T9"/>
                </a:cxn>
                <a:cxn ang="0">
                  <a:pos x="T10" y="T11"/>
                </a:cxn>
                <a:cxn ang="0">
                  <a:pos x="T12" y="T13"/>
                </a:cxn>
              </a:cxnLst>
              <a:rect l="0" t="0" r="r" b="b"/>
              <a:pathLst>
                <a:path w="624" h="637">
                  <a:moveTo>
                    <a:pt x="623" y="0"/>
                  </a:moveTo>
                  <a:lnTo>
                    <a:pt x="0" y="625"/>
                  </a:lnTo>
                  <a:lnTo>
                    <a:pt x="57" y="636"/>
                  </a:lnTo>
                  <a:lnTo>
                    <a:pt x="623" y="68"/>
                  </a:lnTo>
                  <a:lnTo>
                    <a:pt x="623" y="12"/>
                  </a:lnTo>
                  <a:lnTo>
                    <a:pt x="623" y="12"/>
                  </a:lnTo>
                  <a:lnTo>
                    <a:pt x="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4" name="Freeform 5693">
              <a:extLst>
                <a:ext uri="{FF2B5EF4-FFF2-40B4-BE49-F238E27FC236}">
                  <a16:creationId xmlns:a16="http://schemas.microsoft.com/office/drawing/2014/main" id="{0B2C88B2-9D08-5847-BD92-6F45F6CAC2E3}"/>
                </a:ext>
              </a:extLst>
            </p:cNvPr>
            <p:cNvSpPr>
              <a:spLocks noChangeArrowheads="1"/>
            </p:cNvSpPr>
            <p:nvPr/>
          </p:nvSpPr>
          <p:spPr bwMode="auto">
            <a:xfrm>
              <a:off x="17666239" y="7119938"/>
              <a:ext cx="225410" cy="228600"/>
            </a:xfrm>
            <a:custGeom>
              <a:avLst/>
              <a:gdLst>
                <a:gd name="T0" fmla="*/ 623 w 624"/>
                <a:gd name="T1" fmla="*/ 0 h 637"/>
                <a:gd name="T2" fmla="*/ 0 w 624"/>
                <a:gd name="T3" fmla="*/ 625 h 637"/>
                <a:gd name="T4" fmla="*/ 57 w 624"/>
                <a:gd name="T5" fmla="*/ 636 h 637"/>
                <a:gd name="T6" fmla="*/ 623 w 624"/>
                <a:gd name="T7" fmla="*/ 68 h 637"/>
                <a:gd name="T8" fmla="*/ 623 w 624"/>
                <a:gd name="T9" fmla="*/ 12 h 637"/>
                <a:gd name="T10" fmla="*/ 623 w 624"/>
                <a:gd name="T11" fmla="*/ 12 h 637"/>
                <a:gd name="T12" fmla="*/ 623 w 624"/>
                <a:gd name="T13" fmla="*/ 0 h 637"/>
              </a:gdLst>
              <a:ahLst/>
              <a:cxnLst>
                <a:cxn ang="0">
                  <a:pos x="T0" y="T1"/>
                </a:cxn>
                <a:cxn ang="0">
                  <a:pos x="T2" y="T3"/>
                </a:cxn>
                <a:cxn ang="0">
                  <a:pos x="T4" y="T5"/>
                </a:cxn>
                <a:cxn ang="0">
                  <a:pos x="T6" y="T7"/>
                </a:cxn>
                <a:cxn ang="0">
                  <a:pos x="T8" y="T9"/>
                </a:cxn>
                <a:cxn ang="0">
                  <a:pos x="T10" y="T11"/>
                </a:cxn>
                <a:cxn ang="0">
                  <a:pos x="T12" y="T13"/>
                </a:cxn>
              </a:cxnLst>
              <a:rect l="0" t="0" r="r" b="b"/>
              <a:pathLst>
                <a:path w="624" h="637">
                  <a:moveTo>
                    <a:pt x="623" y="0"/>
                  </a:moveTo>
                  <a:lnTo>
                    <a:pt x="0" y="625"/>
                  </a:lnTo>
                  <a:lnTo>
                    <a:pt x="57" y="636"/>
                  </a:lnTo>
                  <a:lnTo>
                    <a:pt x="623" y="68"/>
                  </a:lnTo>
                  <a:lnTo>
                    <a:pt x="623" y="12"/>
                  </a:lnTo>
                  <a:lnTo>
                    <a:pt x="623" y="12"/>
                  </a:lnTo>
                  <a:lnTo>
                    <a:pt x="623"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5" name="Freeform 5694">
              <a:extLst>
                <a:ext uri="{FF2B5EF4-FFF2-40B4-BE49-F238E27FC236}">
                  <a16:creationId xmlns:a16="http://schemas.microsoft.com/office/drawing/2014/main" id="{D0E7378C-BC01-3B84-BEB7-99641A69D2C6}"/>
                </a:ext>
              </a:extLst>
            </p:cNvPr>
            <p:cNvSpPr>
              <a:spLocks noChangeArrowheads="1"/>
            </p:cNvSpPr>
            <p:nvPr/>
          </p:nvSpPr>
          <p:spPr bwMode="auto">
            <a:xfrm>
              <a:off x="17702748" y="7358063"/>
              <a:ext cx="20637" cy="4762"/>
            </a:xfrm>
            <a:custGeom>
              <a:avLst/>
              <a:gdLst>
                <a:gd name="T0" fmla="*/ 12 w 58"/>
                <a:gd name="T1" fmla="*/ 0 h 12"/>
                <a:gd name="T2" fmla="*/ 0 w 58"/>
                <a:gd name="T3" fmla="*/ 0 h 12"/>
                <a:gd name="T4" fmla="*/ 57 w 58"/>
                <a:gd name="T5" fmla="*/ 11 h 12"/>
                <a:gd name="T6" fmla="*/ 57 w 58"/>
                <a:gd name="T7" fmla="*/ 11 h 12"/>
                <a:gd name="T8" fmla="*/ 12 w 58"/>
                <a:gd name="T9" fmla="*/ 0 h 12"/>
              </a:gdLst>
              <a:ahLst/>
              <a:cxnLst>
                <a:cxn ang="0">
                  <a:pos x="T0" y="T1"/>
                </a:cxn>
                <a:cxn ang="0">
                  <a:pos x="T2" y="T3"/>
                </a:cxn>
                <a:cxn ang="0">
                  <a:pos x="T4" y="T5"/>
                </a:cxn>
                <a:cxn ang="0">
                  <a:pos x="T6" y="T7"/>
                </a:cxn>
                <a:cxn ang="0">
                  <a:pos x="T8" y="T9"/>
                </a:cxn>
              </a:cxnLst>
              <a:rect l="0" t="0" r="r" b="b"/>
              <a:pathLst>
                <a:path w="58" h="12">
                  <a:moveTo>
                    <a:pt x="12" y="0"/>
                  </a:moveTo>
                  <a:lnTo>
                    <a:pt x="0" y="0"/>
                  </a:lnTo>
                  <a:lnTo>
                    <a:pt x="57" y="11"/>
                  </a:lnTo>
                  <a:lnTo>
                    <a:pt x="57"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6" name="Freeform 5695">
              <a:extLst>
                <a:ext uri="{FF2B5EF4-FFF2-40B4-BE49-F238E27FC236}">
                  <a16:creationId xmlns:a16="http://schemas.microsoft.com/office/drawing/2014/main" id="{14006F7E-0B22-8974-9503-F1B2DD93A7E3}"/>
                </a:ext>
              </a:extLst>
            </p:cNvPr>
            <p:cNvSpPr>
              <a:spLocks noChangeArrowheads="1"/>
            </p:cNvSpPr>
            <p:nvPr/>
          </p:nvSpPr>
          <p:spPr bwMode="auto">
            <a:xfrm>
              <a:off x="17702748" y="7358063"/>
              <a:ext cx="20637" cy="4762"/>
            </a:xfrm>
            <a:custGeom>
              <a:avLst/>
              <a:gdLst>
                <a:gd name="T0" fmla="*/ 12 w 58"/>
                <a:gd name="T1" fmla="*/ 0 h 12"/>
                <a:gd name="T2" fmla="*/ 0 w 58"/>
                <a:gd name="T3" fmla="*/ 0 h 12"/>
                <a:gd name="T4" fmla="*/ 57 w 58"/>
                <a:gd name="T5" fmla="*/ 11 h 12"/>
                <a:gd name="T6" fmla="*/ 57 w 58"/>
                <a:gd name="T7" fmla="*/ 11 h 12"/>
                <a:gd name="T8" fmla="*/ 12 w 58"/>
                <a:gd name="T9" fmla="*/ 0 h 12"/>
              </a:gdLst>
              <a:ahLst/>
              <a:cxnLst>
                <a:cxn ang="0">
                  <a:pos x="T0" y="T1"/>
                </a:cxn>
                <a:cxn ang="0">
                  <a:pos x="T2" y="T3"/>
                </a:cxn>
                <a:cxn ang="0">
                  <a:pos x="T4" y="T5"/>
                </a:cxn>
                <a:cxn ang="0">
                  <a:pos x="T6" y="T7"/>
                </a:cxn>
                <a:cxn ang="0">
                  <a:pos x="T8" y="T9"/>
                </a:cxn>
              </a:cxnLst>
              <a:rect l="0" t="0" r="r" b="b"/>
              <a:pathLst>
                <a:path w="58" h="12">
                  <a:moveTo>
                    <a:pt x="12" y="0"/>
                  </a:moveTo>
                  <a:lnTo>
                    <a:pt x="0" y="0"/>
                  </a:lnTo>
                  <a:lnTo>
                    <a:pt x="57" y="11"/>
                  </a:lnTo>
                  <a:lnTo>
                    <a:pt x="57" y="11"/>
                  </a:lnTo>
                  <a:lnTo>
                    <a:pt x="1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7" name="Freeform 5696">
              <a:extLst>
                <a:ext uri="{FF2B5EF4-FFF2-40B4-BE49-F238E27FC236}">
                  <a16:creationId xmlns:a16="http://schemas.microsoft.com/office/drawing/2014/main" id="{4EB4D04D-70CD-E04D-93CE-D0E0454C633A}"/>
                </a:ext>
              </a:extLst>
            </p:cNvPr>
            <p:cNvSpPr>
              <a:spLocks noChangeArrowheads="1"/>
            </p:cNvSpPr>
            <p:nvPr/>
          </p:nvSpPr>
          <p:spPr bwMode="auto">
            <a:xfrm>
              <a:off x="17707511" y="7170739"/>
              <a:ext cx="184138" cy="192087"/>
            </a:xfrm>
            <a:custGeom>
              <a:avLst/>
              <a:gdLst>
                <a:gd name="T0" fmla="*/ 509 w 510"/>
                <a:gd name="T1" fmla="*/ 0 h 534"/>
                <a:gd name="T2" fmla="*/ 0 w 510"/>
                <a:gd name="T3" fmla="*/ 522 h 534"/>
                <a:gd name="T4" fmla="*/ 45 w 510"/>
                <a:gd name="T5" fmla="*/ 533 h 534"/>
                <a:gd name="T6" fmla="*/ 509 w 510"/>
                <a:gd name="T7" fmla="*/ 68 h 534"/>
                <a:gd name="T8" fmla="*/ 509 w 510"/>
                <a:gd name="T9" fmla="*/ 11 h 534"/>
                <a:gd name="T10" fmla="*/ 509 w 510"/>
                <a:gd name="T11" fmla="*/ 11 h 534"/>
                <a:gd name="T12" fmla="*/ 509 w 510"/>
                <a:gd name="T13" fmla="*/ 0 h 534"/>
              </a:gdLst>
              <a:ahLst/>
              <a:cxnLst>
                <a:cxn ang="0">
                  <a:pos x="T0" y="T1"/>
                </a:cxn>
                <a:cxn ang="0">
                  <a:pos x="T2" y="T3"/>
                </a:cxn>
                <a:cxn ang="0">
                  <a:pos x="T4" y="T5"/>
                </a:cxn>
                <a:cxn ang="0">
                  <a:pos x="T6" y="T7"/>
                </a:cxn>
                <a:cxn ang="0">
                  <a:pos x="T8" y="T9"/>
                </a:cxn>
                <a:cxn ang="0">
                  <a:pos x="T10" y="T11"/>
                </a:cxn>
                <a:cxn ang="0">
                  <a:pos x="T12" y="T13"/>
                </a:cxn>
              </a:cxnLst>
              <a:rect l="0" t="0" r="r" b="b"/>
              <a:pathLst>
                <a:path w="510" h="534">
                  <a:moveTo>
                    <a:pt x="509" y="0"/>
                  </a:moveTo>
                  <a:lnTo>
                    <a:pt x="0" y="522"/>
                  </a:lnTo>
                  <a:lnTo>
                    <a:pt x="45" y="533"/>
                  </a:lnTo>
                  <a:lnTo>
                    <a:pt x="509" y="68"/>
                  </a:lnTo>
                  <a:lnTo>
                    <a:pt x="509" y="11"/>
                  </a:lnTo>
                  <a:lnTo>
                    <a:pt x="509" y="11"/>
                  </a:lnTo>
                  <a:lnTo>
                    <a:pt x="50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8" name="Freeform 5697">
              <a:extLst>
                <a:ext uri="{FF2B5EF4-FFF2-40B4-BE49-F238E27FC236}">
                  <a16:creationId xmlns:a16="http://schemas.microsoft.com/office/drawing/2014/main" id="{7E0957B4-52F2-45C3-70BD-80840DE63537}"/>
                </a:ext>
              </a:extLst>
            </p:cNvPr>
            <p:cNvSpPr>
              <a:spLocks noChangeArrowheads="1"/>
            </p:cNvSpPr>
            <p:nvPr/>
          </p:nvSpPr>
          <p:spPr bwMode="auto">
            <a:xfrm>
              <a:off x="17707511" y="7170739"/>
              <a:ext cx="184138" cy="192087"/>
            </a:xfrm>
            <a:custGeom>
              <a:avLst/>
              <a:gdLst>
                <a:gd name="T0" fmla="*/ 509 w 510"/>
                <a:gd name="T1" fmla="*/ 0 h 534"/>
                <a:gd name="T2" fmla="*/ 0 w 510"/>
                <a:gd name="T3" fmla="*/ 522 h 534"/>
                <a:gd name="T4" fmla="*/ 45 w 510"/>
                <a:gd name="T5" fmla="*/ 533 h 534"/>
                <a:gd name="T6" fmla="*/ 509 w 510"/>
                <a:gd name="T7" fmla="*/ 68 h 534"/>
                <a:gd name="T8" fmla="*/ 509 w 510"/>
                <a:gd name="T9" fmla="*/ 11 h 534"/>
                <a:gd name="T10" fmla="*/ 509 w 510"/>
                <a:gd name="T11" fmla="*/ 11 h 534"/>
                <a:gd name="T12" fmla="*/ 509 w 510"/>
                <a:gd name="T13" fmla="*/ 0 h 534"/>
              </a:gdLst>
              <a:ahLst/>
              <a:cxnLst>
                <a:cxn ang="0">
                  <a:pos x="T0" y="T1"/>
                </a:cxn>
                <a:cxn ang="0">
                  <a:pos x="T2" y="T3"/>
                </a:cxn>
                <a:cxn ang="0">
                  <a:pos x="T4" y="T5"/>
                </a:cxn>
                <a:cxn ang="0">
                  <a:pos x="T6" y="T7"/>
                </a:cxn>
                <a:cxn ang="0">
                  <a:pos x="T8" y="T9"/>
                </a:cxn>
                <a:cxn ang="0">
                  <a:pos x="T10" y="T11"/>
                </a:cxn>
                <a:cxn ang="0">
                  <a:pos x="T12" y="T13"/>
                </a:cxn>
              </a:cxnLst>
              <a:rect l="0" t="0" r="r" b="b"/>
              <a:pathLst>
                <a:path w="510" h="534">
                  <a:moveTo>
                    <a:pt x="509" y="0"/>
                  </a:moveTo>
                  <a:lnTo>
                    <a:pt x="0" y="522"/>
                  </a:lnTo>
                  <a:lnTo>
                    <a:pt x="45" y="533"/>
                  </a:lnTo>
                  <a:lnTo>
                    <a:pt x="509" y="68"/>
                  </a:lnTo>
                  <a:lnTo>
                    <a:pt x="509" y="11"/>
                  </a:lnTo>
                  <a:lnTo>
                    <a:pt x="509" y="11"/>
                  </a:lnTo>
                  <a:lnTo>
                    <a:pt x="50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9" name="Freeform 5698">
              <a:extLst>
                <a:ext uri="{FF2B5EF4-FFF2-40B4-BE49-F238E27FC236}">
                  <a16:creationId xmlns:a16="http://schemas.microsoft.com/office/drawing/2014/main" id="{FD331D7B-4FCA-25EF-8355-85342F7C47DC}"/>
                </a:ext>
              </a:extLst>
            </p:cNvPr>
            <p:cNvSpPr>
              <a:spLocks noChangeArrowheads="1"/>
            </p:cNvSpPr>
            <p:nvPr/>
          </p:nvSpPr>
          <p:spPr bwMode="auto">
            <a:xfrm>
              <a:off x="17744020" y="7366000"/>
              <a:ext cx="20637" cy="7938"/>
            </a:xfrm>
            <a:custGeom>
              <a:avLst/>
              <a:gdLst>
                <a:gd name="T0" fmla="*/ 0 w 58"/>
                <a:gd name="T1" fmla="*/ 0 h 23"/>
                <a:gd name="T2" fmla="*/ 0 w 58"/>
                <a:gd name="T3" fmla="*/ 0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0" name="Freeform 5699">
              <a:extLst>
                <a:ext uri="{FF2B5EF4-FFF2-40B4-BE49-F238E27FC236}">
                  <a16:creationId xmlns:a16="http://schemas.microsoft.com/office/drawing/2014/main" id="{F02DEA95-1168-11A2-E3F8-FF7F5CF644DB}"/>
                </a:ext>
              </a:extLst>
            </p:cNvPr>
            <p:cNvSpPr>
              <a:spLocks noChangeArrowheads="1"/>
            </p:cNvSpPr>
            <p:nvPr/>
          </p:nvSpPr>
          <p:spPr bwMode="auto">
            <a:xfrm>
              <a:off x="17744020" y="7366000"/>
              <a:ext cx="20637" cy="7938"/>
            </a:xfrm>
            <a:custGeom>
              <a:avLst/>
              <a:gdLst>
                <a:gd name="T0" fmla="*/ 0 w 58"/>
                <a:gd name="T1" fmla="*/ 0 h 23"/>
                <a:gd name="T2" fmla="*/ 0 w 58"/>
                <a:gd name="T3" fmla="*/ 0 h 23"/>
                <a:gd name="T4" fmla="*/ 57 w 58"/>
                <a:gd name="T5" fmla="*/ 22 h 23"/>
                <a:gd name="T6" fmla="*/ 57 w 58"/>
                <a:gd name="T7" fmla="*/ 22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lnTo>
                    <a:pt x="0" y="0"/>
                  </a:lnTo>
                  <a:lnTo>
                    <a:pt x="57" y="22"/>
                  </a:lnTo>
                  <a:lnTo>
                    <a:pt x="57" y="2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1" name="Freeform 5700">
              <a:extLst>
                <a:ext uri="{FF2B5EF4-FFF2-40B4-BE49-F238E27FC236}">
                  <a16:creationId xmlns:a16="http://schemas.microsoft.com/office/drawing/2014/main" id="{F8154488-86AC-628C-539C-A17E04AB7558}"/>
                </a:ext>
              </a:extLst>
            </p:cNvPr>
            <p:cNvSpPr>
              <a:spLocks noChangeArrowheads="1"/>
            </p:cNvSpPr>
            <p:nvPr/>
          </p:nvSpPr>
          <p:spPr bwMode="auto">
            <a:xfrm>
              <a:off x="17744021" y="7218364"/>
              <a:ext cx="147628" cy="155575"/>
            </a:xfrm>
            <a:custGeom>
              <a:avLst/>
              <a:gdLst>
                <a:gd name="T0" fmla="*/ 407 w 408"/>
                <a:gd name="T1" fmla="*/ 0 h 431"/>
                <a:gd name="T2" fmla="*/ 0 w 408"/>
                <a:gd name="T3" fmla="*/ 408 h 431"/>
                <a:gd name="T4" fmla="*/ 57 w 408"/>
                <a:gd name="T5" fmla="*/ 430 h 431"/>
                <a:gd name="T6" fmla="*/ 407 w 408"/>
                <a:gd name="T7" fmla="*/ 68 h 431"/>
                <a:gd name="T8" fmla="*/ 407 w 408"/>
                <a:gd name="T9" fmla="*/ 11 h 431"/>
                <a:gd name="T10" fmla="*/ 407 w 408"/>
                <a:gd name="T11" fmla="*/ 11 h 431"/>
                <a:gd name="T12" fmla="*/ 407 w 408"/>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408" h="431">
                  <a:moveTo>
                    <a:pt x="407" y="0"/>
                  </a:moveTo>
                  <a:lnTo>
                    <a:pt x="0" y="408"/>
                  </a:lnTo>
                  <a:lnTo>
                    <a:pt x="57" y="430"/>
                  </a:lnTo>
                  <a:lnTo>
                    <a:pt x="407" y="68"/>
                  </a:lnTo>
                  <a:lnTo>
                    <a:pt x="407" y="11"/>
                  </a:lnTo>
                  <a:lnTo>
                    <a:pt x="407" y="11"/>
                  </a:lnTo>
                  <a:lnTo>
                    <a:pt x="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2" name="Freeform 5701">
              <a:extLst>
                <a:ext uri="{FF2B5EF4-FFF2-40B4-BE49-F238E27FC236}">
                  <a16:creationId xmlns:a16="http://schemas.microsoft.com/office/drawing/2014/main" id="{57A058DC-6AAB-0408-804D-8E73475351FA}"/>
                </a:ext>
              </a:extLst>
            </p:cNvPr>
            <p:cNvSpPr>
              <a:spLocks noChangeArrowheads="1"/>
            </p:cNvSpPr>
            <p:nvPr/>
          </p:nvSpPr>
          <p:spPr bwMode="auto">
            <a:xfrm>
              <a:off x="17744021" y="7218364"/>
              <a:ext cx="147628" cy="155575"/>
            </a:xfrm>
            <a:custGeom>
              <a:avLst/>
              <a:gdLst>
                <a:gd name="T0" fmla="*/ 407 w 408"/>
                <a:gd name="T1" fmla="*/ 0 h 431"/>
                <a:gd name="T2" fmla="*/ 0 w 408"/>
                <a:gd name="T3" fmla="*/ 408 h 431"/>
                <a:gd name="T4" fmla="*/ 57 w 408"/>
                <a:gd name="T5" fmla="*/ 430 h 431"/>
                <a:gd name="T6" fmla="*/ 407 w 408"/>
                <a:gd name="T7" fmla="*/ 68 h 431"/>
                <a:gd name="T8" fmla="*/ 407 w 408"/>
                <a:gd name="T9" fmla="*/ 11 h 431"/>
                <a:gd name="T10" fmla="*/ 407 w 408"/>
                <a:gd name="T11" fmla="*/ 11 h 431"/>
                <a:gd name="T12" fmla="*/ 407 w 408"/>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408" h="431">
                  <a:moveTo>
                    <a:pt x="407" y="0"/>
                  </a:moveTo>
                  <a:lnTo>
                    <a:pt x="0" y="408"/>
                  </a:lnTo>
                  <a:lnTo>
                    <a:pt x="57" y="430"/>
                  </a:lnTo>
                  <a:lnTo>
                    <a:pt x="407" y="68"/>
                  </a:lnTo>
                  <a:lnTo>
                    <a:pt x="407" y="11"/>
                  </a:lnTo>
                  <a:lnTo>
                    <a:pt x="407" y="11"/>
                  </a:lnTo>
                  <a:lnTo>
                    <a:pt x="407"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3" name="Freeform 5702">
              <a:extLst>
                <a:ext uri="{FF2B5EF4-FFF2-40B4-BE49-F238E27FC236}">
                  <a16:creationId xmlns:a16="http://schemas.microsoft.com/office/drawing/2014/main" id="{A3036E3B-CB78-C6FA-7A38-1196E00B0716}"/>
                </a:ext>
              </a:extLst>
            </p:cNvPr>
            <p:cNvSpPr>
              <a:spLocks noChangeArrowheads="1"/>
            </p:cNvSpPr>
            <p:nvPr/>
          </p:nvSpPr>
          <p:spPr bwMode="auto">
            <a:xfrm>
              <a:off x="17780531" y="7377113"/>
              <a:ext cx="20636"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4" name="Freeform 5703">
              <a:extLst>
                <a:ext uri="{FF2B5EF4-FFF2-40B4-BE49-F238E27FC236}">
                  <a16:creationId xmlns:a16="http://schemas.microsoft.com/office/drawing/2014/main" id="{C6BC0A08-C03B-5C5A-40DA-67DC535C1179}"/>
                </a:ext>
              </a:extLst>
            </p:cNvPr>
            <p:cNvSpPr>
              <a:spLocks noChangeArrowheads="1"/>
            </p:cNvSpPr>
            <p:nvPr/>
          </p:nvSpPr>
          <p:spPr bwMode="auto">
            <a:xfrm>
              <a:off x="17780531" y="7377113"/>
              <a:ext cx="20636" cy="4762"/>
            </a:xfrm>
            <a:custGeom>
              <a:avLst/>
              <a:gdLst>
                <a:gd name="T0" fmla="*/ 0 w 58"/>
                <a:gd name="T1" fmla="*/ 0 h 13"/>
                <a:gd name="T2" fmla="*/ 0 w 58"/>
                <a:gd name="T3" fmla="*/ 0 h 13"/>
                <a:gd name="T4" fmla="*/ 57 w 58"/>
                <a:gd name="T5" fmla="*/ 12 h 13"/>
                <a:gd name="T6" fmla="*/ 57 w 58"/>
                <a:gd name="T7" fmla="*/ 12 h 13"/>
                <a:gd name="T8" fmla="*/ 0 w 58"/>
                <a:gd name="T9" fmla="*/ 0 h 13"/>
              </a:gdLst>
              <a:ahLst/>
              <a:cxnLst>
                <a:cxn ang="0">
                  <a:pos x="T0" y="T1"/>
                </a:cxn>
                <a:cxn ang="0">
                  <a:pos x="T2" y="T3"/>
                </a:cxn>
                <a:cxn ang="0">
                  <a:pos x="T4" y="T5"/>
                </a:cxn>
                <a:cxn ang="0">
                  <a:pos x="T6" y="T7"/>
                </a:cxn>
                <a:cxn ang="0">
                  <a:pos x="T8" y="T9"/>
                </a:cxn>
              </a:cxnLst>
              <a:rect l="0" t="0" r="r" b="b"/>
              <a:pathLst>
                <a:path w="58" h="13">
                  <a:moveTo>
                    <a:pt x="0" y="0"/>
                  </a:moveTo>
                  <a:lnTo>
                    <a:pt x="0" y="0"/>
                  </a:lnTo>
                  <a:lnTo>
                    <a:pt x="57" y="12"/>
                  </a:lnTo>
                  <a:lnTo>
                    <a:pt x="57" y="12"/>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5" name="Freeform 5704">
              <a:extLst>
                <a:ext uri="{FF2B5EF4-FFF2-40B4-BE49-F238E27FC236}">
                  <a16:creationId xmlns:a16="http://schemas.microsoft.com/office/drawing/2014/main" id="{3DD4ADEC-9B08-DC3C-7B99-C747AC60B869}"/>
                </a:ext>
              </a:extLst>
            </p:cNvPr>
            <p:cNvSpPr>
              <a:spLocks noChangeArrowheads="1"/>
            </p:cNvSpPr>
            <p:nvPr/>
          </p:nvSpPr>
          <p:spPr bwMode="auto">
            <a:xfrm>
              <a:off x="17780532" y="7267575"/>
              <a:ext cx="109530" cy="114300"/>
            </a:xfrm>
            <a:custGeom>
              <a:avLst/>
              <a:gdLst>
                <a:gd name="T0" fmla="*/ 305 w 306"/>
                <a:gd name="T1" fmla="*/ 0 h 318"/>
                <a:gd name="T2" fmla="*/ 0 w 306"/>
                <a:gd name="T3" fmla="*/ 305 h 318"/>
                <a:gd name="T4" fmla="*/ 57 w 306"/>
                <a:gd name="T5" fmla="*/ 317 h 318"/>
                <a:gd name="T6" fmla="*/ 305 w 306"/>
                <a:gd name="T7" fmla="*/ 68 h 318"/>
                <a:gd name="T8" fmla="*/ 305 w 306"/>
                <a:gd name="T9" fmla="*/ 11 h 318"/>
                <a:gd name="T10" fmla="*/ 305 w 306"/>
                <a:gd name="T11" fmla="*/ 11 h 318"/>
                <a:gd name="T12" fmla="*/ 305 w 306"/>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06" h="318">
                  <a:moveTo>
                    <a:pt x="305" y="0"/>
                  </a:moveTo>
                  <a:lnTo>
                    <a:pt x="0" y="305"/>
                  </a:lnTo>
                  <a:lnTo>
                    <a:pt x="57" y="317"/>
                  </a:lnTo>
                  <a:lnTo>
                    <a:pt x="305" y="68"/>
                  </a:lnTo>
                  <a:lnTo>
                    <a:pt x="305" y="11"/>
                  </a:lnTo>
                  <a:lnTo>
                    <a:pt x="305" y="11"/>
                  </a:lnTo>
                  <a:lnTo>
                    <a:pt x="30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6" name="Freeform 5705">
              <a:extLst>
                <a:ext uri="{FF2B5EF4-FFF2-40B4-BE49-F238E27FC236}">
                  <a16:creationId xmlns:a16="http://schemas.microsoft.com/office/drawing/2014/main" id="{30A205C7-ED80-F9C7-BB65-6FB30002157B}"/>
                </a:ext>
              </a:extLst>
            </p:cNvPr>
            <p:cNvSpPr>
              <a:spLocks noChangeArrowheads="1"/>
            </p:cNvSpPr>
            <p:nvPr/>
          </p:nvSpPr>
          <p:spPr bwMode="auto">
            <a:xfrm>
              <a:off x="17780532" y="7267575"/>
              <a:ext cx="109530" cy="114300"/>
            </a:xfrm>
            <a:custGeom>
              <a:avLst/>
              <a:gdLst>
                <a:gd name="T0" fmla="*/ 305 w 306"/>
                <a:gd name="T1" fmla="*/ 0 h 318"/>
                <a:gd name="T2" fmla="*/ 0 w 306"/>
                <a:gd name="T3" fmla="*/ 305 h 318"/>
                <a:gd name="T4" fmla="*/ 57 w 306"/>
                <a:gd name="T5" fmla="*/ 317 h 318"/>
                <a:gd name="T6" fmla="*/ 305 w 306"/>
                <a:gd name="T7" fmla="*/ 68 h 318"/>
                <a:gd name="T8" fmla="*/ 305 w 306"/>
                <a:gd name="T9" fmla="*/ 11 h 318"/>
                <a:gd name="T10" fmla="*/ 305 w 306"/>
                <a:gd name="T11" fmla="*/ 11 h 318"/>
                <a:gd name="T12" fmla="*/ 305 w 306"/>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06" h="318">
                  <a:moveTo>
                    <a:pt x="305" y="0"/>
                  </a:moveTo>
                  <a:lnTo>
                    <a:pt x="0" y="305"/>
                  </a:lnTo>
                  <a:lnTo>
                    <a:pt x="57" y="317"/>
                  </a:lnTo>
                  <a:lnTo>
                    <a:pt x="305" y="68"/>
                  </a:lnTo>
                  <a:lnTo>
                    <a:pt x="305" y="11"/>
                  </a:lnTo>
                  <a:lnTo>
                    <a:pt x="305" y="11"/>
                  </a:lnTo>
                  <a:lnTo>
                    <a:pt x="305"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7" name="Freeform 5706">
              <a:extLst>
                <a:ext uri="{FF2B5EF4-FFF2-40B4-BE49-F238E27FC236}">
                  <a16:creationId xmlns:a16="http://schemas.microsoft.com/office/drawing/2014/main" id="{45C54AA0-5222-B595-E4CD-AFEE06BD3C7C}"/>
                </a:ext>
              </a:extLst>
            </p:cNvPr>
            <p:cNvSpPr>
              <a:spLocks noChangeArrowheads="1"/>
            </p:cNvSpPr>
            <p:nvPr/>
          </p:nvSpPr>
          <p:spPr bwMode="auto">
            <a:xfrm>
              <a:off x="17821804" y="7389813"/>
              <a:ext cx="20636" cy="4762"/>
            </a:xfrm>
            <a:custGeom>
              <a:avLst/>
              <a:gdLst>
                <a:gd name="T0" fmla="*/ 0 w 57"/>
                <a:gd name="T1" fmla="*/ 0 h 12"/>
                <a:gd name="T2" fmla="*/ 0 w 57"/>
                <a:gd name="T3" fmla="*/ 0 h 12"/>
                <a:gd name="T4" fmla="*/ 45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45"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8" name="Freeform 5707">
              <a:extLst>
                <a:ext uri="{FF2B5EF4-FFF2-40B4-BE49-F238E27FC236}">
                  <a16:creationId xmlns:a16="http://schemas.microsoft.com/office/drawing/2014/main" id="{A32C2557-DBC2-1ED2-8A0A-36E0D395B016}"/>
                </a:ext>
              </a:extLst>
            </p:cNvPr>
            <p:cNvSpPr>
              <a:spLocks noChangeArrowheads="1"/>
            </p:cNvSpPr>
            <p:nvPr/>
          </p:nvSpPr>
          <p:spPr bwMode="auto">
            <a:xfrm>
              <a:off x="17821804" y="7389813"/>
              <a:ext cx="20636" cy="4762"/>
            </a:xfrm>
            <a:custGeom>
              <a:avLst/>
              <a:gdLst>
                <a:gd name="T0" fmla="*/ 0 w 57"/>
                <a:gd name="T1" fmla="*/ 0 h 12"/>
                <a:gd name="T2" fmla="*/ 0 w 57"/>
                <a:gd name="T3" fmla="*/ 0 h 12"/>
                <a:gd name="T4" fmla="*/ 45 w 57"/>
                <a:gd name="T5" fmla="*/ 11 h 12"/>
                <a:gd name="T6" fmla="*/ 56 w 57"/>
                <a:gd name="T7" fmla="*/ 11 h 12"/>
                <a:gd name="T8" fmla="*/ 0 w 57"/>
                <a:gd name="T9" fmla="*/ 0 h 12"/>
              </a:gdLst>
              <a:ahLst/>
              <a:cxnLst>
                <a:cxn ang="0">
                  <a:pos x="T0" y="T1"/>
                </a:cxn>
                <a:cxn ang="0">
                  <a:pos x="T2" y="T3"/>
                </a:cxn>
                <a:cxn ang="0">
                  <a:pos x="T4" y="T5"/>
                </a:cxn>
                <a:cxn ang="0">
                  <a:pos x="T6" y="T7"/>
                </a:cxn>
                <a:cxn ang="0">
                  <a:pos x="T8" y="T9"/>
                </a:cxn>
              </a:cxnLst>
              <a:rect l="0" t="0" r="r" b="b"/>
              <a:pathLst>
                <a:path w="57" h="12">
                  <a:moveTo>
                    <a:pt x="0" y="0"/>
                  </a:moveTo>
                  <a:lnTo>
                    <a:pt x="0" y="0"/>
                  </a:lnTo>
                  <a:lnTo>
                    <a:pt x="45" y="11"/>
                  </a:lnTo>
                  <a:lnTo>
                    <a:pt x="56"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9" name="Freeform 5708">
              <a:extLst>
                <a:ext uri="{FF2B5EF4-FFF2-40B4-BE49-F238E27FC236}">
                  <a16:creationId xmlns:a16="http://schemas.microsoft.com/office/drawing/2014/main" id="{E149C1E7-D6A5-DC7E-FE12-995593155093}"/>
                </a:ext>
              </a:extLst>
            </p:cNvPr>
            <p:cNvSpPr>
              <a:spLocks noChangeArrowheads="1"/>
            </p:cNvSpPr>
            <p:nvPr/>
          </p:nvSpPr>
          <p:spPr bwMode="auto">
            <a:xfrm>
              <a:off x="17821804" y="7316788"/>
              <a:ext cx="69845" cy="77787"/>
            </a:xfrm>
            <a:custGeom>
              <a:avLst/>
              <a:gdLst>
                <a:gd name="T0" fmla="*/ 191 w 192"/>
                <a:gd name="T1" fmla="*/ 0 h 216"/>
                <a:gd name="T2" fmla="*/ 0 w 192"/>
                <a:gd name="T3" fmla="*/ 204 h 216"/>
                <a:gd name="T4" fmla="*/ 56 w 192"/>
                <a:gd name="T5" fmla="*/ 215 h 216"/>
                <a:gd name="T6" fmla="*/ 191 w 192"/>
                <a:gd name="T7" fmla="*/ 68 h 216"/>
                <a:gd name="T8" fmla="*/ 191 w 192"/>
                <a:gd name="T9" fmla="*/ 12 h 216"/>
                <a:gd name="T10" fmla="*/ 191 w 192"/>
                <a:gd name="T11" fmla="*/ 23 h 216"/>
                <a:gd name="T12" fmla="*/ 191 w 192"/>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192" h="216">
                  <a:moveTo>
                    <a:pt x="191" y="0"/>
                  </a:moveTo>
                  <a:lnTo>
                    <a:pt x="0" y="204"/>
                  </a:lnTo>
                  <a:lnTo>
                    <a:pt x="56" y="215"/>
                  </a:lnTo>
                  <a:lnTo>
                    <a:pt x="191" y="68"/>
                  </a:lnTo>
                  <a:lnTo>
                    <a:pt x="191" y="12"/>
                  </a:lnTo>
                  <a:lnTo>
                    <a:pt x="191" y="23"/>
                  </a:lnTo>
                  <a:lnTo>
                    <a:pt x="19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0" name="Freeform 5709">
              <a:extLst>
                <a:ext uri="{FF2B5EF4-FFF2-40B4-BE49-F238E27FC236}">
                  <a16:creationId xmlns:a16="http://schemas.microsoft.com/office/drawing/2014/main" id="{B8F59004-A452-6C7F-3AE6-84858854C2EA}"/>
                </a:ext>
              </a:extLst>
            </p:cNvPr>
            <p:cNvSpPr>
              <a:spLocks noChangeArrowheads="1"/>
            </p:cNvSpPr>
            <p:nvPr/>
          </p:nvSpPr>
          <p:spPr bwMode="auto">
            <a:xfrm>
              <a:off x="17821804" y="7316788"/>
              <a:ext cx="69845" cy="77787"/>
            </a:xfrm>
            <a:custGeom>
              <a:avLst/>
              <a:gdLst>
                <a:gd name="T0" fmla="*/ 191 w 192"/>
                <a:gd name="T1" fmla="*/ 0 h 216"/>
                <a:gd name="T2" fmla="*/ 0 w 192"/>
                <a:gd name="T3" fmla="*/ 204 h 216"/>
                <a:gd name="T4" fmla="*/ 56 w 192"/>
                <a:gd name="T5" fmla="*/ 215 h 216"/>
                <a:gd name="T6" fmla="*/ 191 w 192"/>
                <a:gd name="T7" fmla="*/ 68 h 216"/>
                <a:gd name="T8" fmla="*/ 191 w 192"/>
                <a:gd name="T9" fmla="*/ 12 h 216"/>
                <a:gd name="T10" fmla="*/ 191 w 192"/>
                <a:gd name="T11" fmla="*/ 23 h 216"/>
                <a:gd name="T12" fmla="*/ 191 w 192"/>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192" h="216">
                  <a:moveTo>
                    <a:pt x="191" y="0"/>
                  </a:moveTo>
                  <a:lnTo>
                    <a:pt x="0" y="204"/>
                  </a:lnTo>
                  <a:lnTo>
                    <a:pt x="56" y="215"/>
                  </a:lnTo>
                  <a:lnTo>
                    <a:pt x="191" y="68"/>
                  </a:lnTo>
                  <a:lnTo>
                    <a:pt x="191" y="12"/>
                  </a:lnTo>
                  <a:lnTo>
                    <a:pt x="191" y="23"/>
                  </a:lnTo>
                  <a:lnTo>
                    <a:pt x="191"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1" name="Freeform 5710">
              <a:extLst>
                <a:ext uri="{FF2B5EF4-FFF2-40B4-BE49-F238E27FC236}">
                  <a16:creationId xmlns:a16="http://schemas.microsoft.com/office/drawing/2014/main" id="{52941425-72BB-C6BC-F7F4-A7AC3A33D801}"/>
                </a:ext>
              </a:extLst>
            </p:cNvPr>
            <p:cNvSpPr>
              <a:spLocks noChangeArrowheads="1"/>
            </p:cNvSpPr>
            <p:nvPr/>
          </p:nvSpPr>
          <p:spPr bwMode="auto">
            <a:xfrm>
              <a:off x="17858313" y="7397750"/>
              <a:ext cx="20637" cy="7938"/>
            </a:xfrm>
            <a:custGeom>
              <a:avLst/>
              <a:gdLst>
                <a:gd name="T0" fmla="*/ 0 w 57"/>
                <a:gd name="T1" fmla="*/ 0 h 24"/>
                <a:gd name="T2" fmla="*/ 0 w 57"/>
                <a:gd name="T3" fmla="*/ 0 h 24"/>
                <a:gd name="T4" fmla="*/ 56 w 57"/>
                <a:gd name="T5" fmla="*/ 23 h 24"/>
                <a:gd name="T6" fmla="*/ 56 w 57"/>
                <a:gd name="T7" fmla="*/ 23 h 24"/>
                <a:gd name="T8" fmla="*/ 0 w 57"/>
                <a:gd name="T9" fmla="*/ 0 h 24"/>
              </a:gdLst>
              <a:ahLst/>
              <a:cxnLst>
                <a:cxn ang="0">
                  <a:pos x="T0" y="T1"/>
                </a:cxn>
                <a:cxn ang="0">
                  <a:pos x="T2" y="T3"/>
                </a:cxn>
                <a:cxn ang="0">
                  <a:pos x="T4" y="T5"/>
                </a:cxn>
                <a:cxn ang="0">
                  <a:pos x="T6" y="T7"/>
                </a:cxn>
                <a:cxn ang="0">
                  <a:pos x="T8" y="T9"/>
                </a:cxn>
              </a:cxnLst>
              <a:rect l="0" t="0" r="r" b="b"/>
              <a:pathLst>
                <a:path w="57" h="24">
                  <a:moveTo>
                    <a:pt x="0" y="0"/>
                  </a:moveTo>
                  <a:lnTo>
                    <a:pt x="0" y="0"/>
                  </a:lnTo>
                  <a:lnTo>
                    <a:pt x="56" y="23"/>
                  </a:lnTo>
                  <a:lnTo>
                    <a:pt x="56"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2" name="Freeform 5711">
              <a:extLst>
                <a:ext uri="{FF2B5EF4-FFF2-40B4-BE49-F238E27FC236}">
                  <a16:creationId xmlns:a16="http://schemas.microsoft.com/office/drawing/2014/main" id="{C8A6BE6C-8F7C-8751-EC16-88AADAF75910}"/>
                </a:ext>
              </a:extLst>
            </p:cNvPr>
            <p:cNvSpPr>
              <a:spLocks noChangeArrowheads="1"/>
            </p:cNvSpPr>
            <p:nvPr/>
          </p:nvSpPr>
          <p:spPr bwMode="auto">
            <a:xfrm>
              <a:off x="17858313" y="7397750"/>
              <a:ext cx="20637" cy="7938"/>
            </a:xfrm>
            <a:custGeom>
              <a:avLst/>
              <a:gdLst>
                <a:gd name="T0" fmla="*/ 0 w 57"/>
                <a:gd name="T1" fmla="*/ 0 h 24"/>
                <a:gd name="T2" fmla="*/ 0 w 57"/>
                <a:gd name="T3" fmla="*/ 0 h 24"/>
                <a:gd name="T4" fmla="*/ 56 w 57"/>
                <a:gd name="T5" fmla="*/ 23 h 24"/>
                <a:gd name="T6" fmla="*/ 56 w 57"/>
                <a:gd name="T7" fmla="*/ 23 h 24"/>
                <a:gd name="T8" fmla="*/ 0 w 57"/>
                <a:gd name="T9" fmla="*/ 0 h 24"/>
              </a:gdLst>
              <a:ahLst/>
              <a:cxnLst>
                <a:cxn ang="0">
                  <a:pos x="T0" y="T1"/>
                </a:cxn>
                <a:cxn ang="0">
                  <a:pos x="T2" y="T3"/>
                </a:cxn>
                <a:cxn ang="0">
                  <a:pos x="T4" y="T5"/>
                </a:cxn>
                <a:cxn ang="0">
                  <a:pos x="T6" y="T7"/>
                </a:cxn>
                <a:cxn ang="0">
                  <a:pos x="T8" y="T9"/>
                </a:cxn>
              </a:cxnLst>
              <a:rect l="0" t="0" r="r" b="b"/>
              <a:pathLst>
                <a:path w="57" h="24">
                  <a:moveTo>
                    <a:pt x="0" y="0"/>
                  </a:moveTo>
                  <a:lnTo>
                    <a:pt x="0" y="0"/>
                  </a:lnTo>
                  <a:lnTo>
                    <a:pt x="56" y="23"/>
                  </a:lnTo>
                  <a:lnTo>
                    <a:pt x="56" y="23"/>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3" name="Freeform 5712">
              <a:extLst>
                <a:ext uri="{FF2B5EF4-FFF2-40B4-BE49-F238E27FC236}">
                  <a16:creationId xmlns:a16="http://schemas.microsoft.com/office/drawing/2014/main" id="{2D1057C0-85D4-3E93-F612-307AE89DA2C1}"/>
                </a:ext>
              </a:extLst>
            </p:cNvPr>
            <p:cNvSpPr>
              <a:spLocks noChangeArrowheads="1"/>
            </p:cNvSpPr>
            <p:nvPr/>
          </p:nvSpPr>
          <p:spPr bwMode="auto">
            <a:xfrm>
              <a:off x="17858313" y="7366000"/>
              <a:ext cx="31748" cy="41275"/>
            </a:xfrm>
            <a:custGeom>
              <a:avLst/>
              <a:gdLst>
                <a:gd name="T0" fmla="*/ 89 w 90"/>
                <a:gd name="T1" fmla="*/ 0 h 114"/>
                <a:gd name="T2" fmla="*/ 0 w 90"/>
                <a:gd name="T3" fmla="*/ 90 h 114"/>
                <a:gd name="T4" fmla="*/ 56 w 90"/>
                <a:gd name="T5" fmla="*/ 113 h 114"/>
                <a:gd name="T6" fmla="*/ 89 w 90"/>
                <a:gd name="T7" fmla="*/ 68 h 114"/>
                <a:gd name="T8" fmla="*/ 89 w 90"/>
                <a:gd name="T9" fmla="*/ 11 h 114"/>
                <a:gd name="T10" fmla="*/ 89 w 90"/>
                <a:gd name="T11" fmla="*/ 22 h 114"/>
                <a:gd name="T12" fmla="*/ 89 w 9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90" h="114">
                  <a:moveTo>
                    <a:pt x="89" y="0"/>
                  </a:moveTo>
                  <a:lnTo>
                    <a:pt x="0" y="90"/>
                  </a:lnTo>
                  <a:lnTo>
                    <a:pt x="56" y="113"/>
                  </a:lnTo>
                  <a:lnTo>
                    <a:pt x="89" y="68"/>
                  </a:lnTo>
                  <a:lnTo>
                    <a:pt x="89" y="11"/>
                  </a:lnTo>
                  <a:lnTo>
                    <a:pt x="89" y="22"/>
                  </a:lnTo>
                  <a:lnTo>
                    <a:pt x="8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4" name="Freeform 5713">
              <a:extLst>
                <a:ext uri="{FF2B5EF4-FFF2-40B4-BE49-F238E27FC236}">
                  <a16:creationId xmlns:a16="http://schemas.microsoft.com/office/drawing/2014/main" id="{0C38BE63-3B63-74A7-BA48-339552C22E60}"/>
                </a:ext>
              </a:extLst>
            </p:cNvPr>
            <p:cNvSpPr>
              <a:spLocks noChangeArrowheads="1"/>
            </p:cNvSpPr>
            <p:nvPr/>
          </p:nvSpPr>
          <p:spPr bwMode="auto">
            <a:xfrm>
              <a:off x="17858313" y="7366000"/>
              <a:ext cx="31748" cy="41275"/>
            </a:xfrm>
            <a:custGeom>
              <a:avLst/>
              <a:gdLst>
                <a:gd name="T0" fmla="*/ 89 w 90"/>
                <a:gd name="T1" fmla="*/ 0 h 114"/>
                <a:gd name="T2" fmla="*/ 0 w 90"/>
                <a:gd name="T3" fmla="*/ 90 h 114"/>
                <a:gd name="T4" fmla="*/ 56 w 90"/>
                <a:gd name="T5" fmla="*/ 113 h 114"/>
                <a:gd name="T6" fmla="*/ 89 w 90"/>
                <a:gd name="T7" fmla="*/ 68 h 114"/>
                <a:gd name="T8" fmla="*/ 89 w 90"/>
                <a:gd name="T9" fmla="*/ 11 h 114"/>
                <a:gd name="T10" fmla="*/ 89 w 90"/>
                <a:gd name="T11" fmla="*/ 22 h 114"/>
                <a:gd name="T12" fmla="*/ 89 w 90"/>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90" h="114">
                  <a:moveTo>
                    <a:pt x="89" y="0"/>
                  </a:moveTo>
                  <a:lnTo>
                    <a:pt x="0" y="90"/>
                  </a:lnTo>
                  <a:lnTo>
                    <a:pt x="56" y="113"/>
                  </a:lnTo>
                  <a:lnTo>
                    <a:pt x="89" y="68"/>
                  </a:lnTo>
                  <a:lnTo>
                    <a:pt x="89" y="11"/>
                  </a:lnTo>
                  <a:lnTo>
                    <a:pt x="89" y="22"/>
                  </a:lnTo>
                  <a:lnTo>
                    <a:pt x="8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5" name="Freeform 5714">
              <a:extLst>
                <a:ext uri="{FF2B5EF4-FFF2-40B4-BE49-F238E27FC236}">
                  <a16:creationId xmlns:a16="http://schemas.microsoft.com/office/drawing/2014/main" id="{2E1FFBA7-228D-B613-C040-5994E881FDCD}"/>
                </a:ext>
              </a:extLst>
            </p:cNvPr>
            <p:cNvSpPr>
              <a:spLocks noChangeArrowheads="1"/>
            </p:cNvSpPr>
            <p:nvPr/>
          </p:nvSpPr>
          <p:spPr bwMode="auto">
            <a:xfrm>
              <a:off x="17891649" y="6761164"/>
              <a:ext cx="4762" cy="15875"/>
            </a:xfrm>
            <a:custGeom>
              <a:avLst/>
              <a:gdLst>
                <a:gd name="T0" fmla="*/ 0 w 13"/>
                <a:gd name="T1" fmla="*/ 0 h 46"/>
                <a:gd name="T2" fmla="*/ 0 w 13"/>
                <a:gd name="T3" fmla="*/ 0 h 46"/>
                <a:gd name="T4" fmla="*/ 0 w 13"/>
                <a:gd name="T5" fmla="*/ 33 h 46"/>
                <a:gd name="T6" fmla="*/ 0 w 13"/>
                <a:gd name="T7" fmla="*/ 33 h 46"/>
                <a:gd name="T8" fmla="*/ 0 w 13"/>
                <a:gd name="T9" fmla="*/ 45 h 46"/>
                <a:gd name="T10" fmla="*/ 12 w 13"/>
                <a:gd name="T11" fmla="*/ 45 h 46"/>
                <a:gd name="T12" fmla="*/ 12 w 13"/>
                <a:gd name="T13" fmla="*/ 0 h 46"/>
                <a:gd name="T14" fmla="*/ 12 w 13"/>
                <a:gd name="T15" fmla="*/ 0 h 46"/>
                <a:gd name="T16" fmla="*/ 12 w 13"/>
                <a:gd name="T17" fmla="*/ 0 h 46"/>
                <a:gd name="T18" fmla="*/ 0 w 1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6">
                  <a:moveTo>
                    <a:pt x="0" y="0"/>
                  </a:moveTo>
                  <a:lnTo>
                    <a:pt x="0" y="0"/>
                  </a:lnTo>
                  <a:lnTo>
                    <a:pt x="0" y="33"/>
                  </a:lnTo>
                  <a:lnTo>
                    <a:pt x="0" y="33"/>
                  </a:lnTo>
                  <a:lnTo>
                    <a:pt x="0" y="45"/>
                  </a:lnTo>
                  <a:lnTo>
                    <a:pt x="12" y="45"/>
                  </a:lnTo>
                  <a:lnTo>
                    <a:pt x="12" y="0"/>
                  </a:lnTo>
                  <a:lnTo>
                    <a:pt x="12" y="0"/>
                  </a:lnTo>
                  <a:lnTo>
                    <a:pt x="12" y="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6" name="Freeform 5715">
              <a:extLst>
                <a:ext uri="{FF2B5EF4-FFF2-40B4-BE49-F238E27FC236}">
                  <a16:creationId xmlns:a16="http://schemas.microsoft.com/office/drawing/2014/main" id="{91BB680C-B5C2-647B-32D0-9705D7B8340B}"/>
                </a:ext>
              </a:extLst>
            </p:cNvPr>
            <p:cNvSpPr>
              <a:spLocks noChangeArrowheads="1"/>
            </p:cNvSpPr>
            <p:nvPr/>
          </p:nvSpPr>
          <p:spPr bwMode="auto">
            <a:xfrm>
              <a:off x="17891649" y="6761164"/>
              <a:ext cx="4762" cy="15875"/>
            </a:xfrm>
            <a:custGeom>
              <a:avLst/>
              <a:gdLst>
                <a:gd name="T0" fmla="*/ 0 w 13"/>
                <a:gd name="T1" fmla="*/ 0 h 46"/>
                <a:gd name="T2" fmla="*/ 0 w 13"/>
                <a:gd name="T3" fmla="*/ 0 h 46"/>
                <a:gd name="T4" fmla="*/ 0 w 13"/>
                <a:gd name="T5" fmla="*/ 33 h 46"/>
                <a:gd name="T6" fmla="*/ 0 w 13"/>
                <a:gd name="T7" fmla="*/ 33 h 46"/>
                <a:gd name="T8" fmla="*/ 0 w 13"/>
                <a:gd name="T9" fmla="*/ 45 h 46"/>
                <a:gd name="T10" fmla="*/ 12 w 13"/>
                <a:gd name="T11" fmla="*/ 45 h 46"/>
                <a:gd name="T12" fmla="*/ 12 w 13"/>
                <a:gd name="T13" fmla="*/ 0 h 46"/>
                <a:gd name="T14" fmla="*/ 12 w 13"/>
                <a:gd name="T15" fmla="*/ 0 h 46"/>
                <a:gd name="T16" fmla="*/ 12 w 13"/>
                <a:gd name="T17" fmla="*/ 0 h 46"/>
                <a:gd name="T18" fmla="*/ 0 w 1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6">
                  <a:moveTo>
                    <a:pt x="0" y="0"/>
                  </a:moveTo>
                  <a:lnTo>
                    <a:pt x="0" y="0"/>
                  </a:lnTo>
                  <a:lnTo>
                    <a:pt x="0" y="33"/>
                  </a:lnTo>
                  <a:lnTo>
                    <a:pt x="0" y="33"/>
                  </a:lnTo>
                  <a:lnTo>
                    <a:pt x="0" y="45"/>
                  </a:lnTo>
                  <a:lnTo>
                    <a:pt x="12" y="45"/>
                  </a:lnTo>
                  <a:lnTo>
                    <a:pt x="12" y="0"/>
                  </a:lnTo>
                  <a:lnTo>
                    <a:pt x="12" y="0"/>
                  </a:lnTo>
                  <a:lnTo>
                    <a:pt x="12" y="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7" name="Freeform 5716">
              <a:extLst>
                <a:ext uri="{FF2B5EF4-FFF2-40B4-BE49-F238E27FC236}">
                  <a16:creationId xmlns:a16="http://schemas.microsoft.com/office/drawing/2014/main" id="{E86A6D8A-6107-A2E4-1507-9355A69F9815}"/>
                </a:ext>
              </a:extLst>
            </p:cNvPr>
            <p:cNvSpPr>
              <a:spLocks noChangeArrowheads="1"/>
            </p:cNvSpPr>
            <p:nvPr/>
          </p:nvSpPr>
          <p:spPr bwMode="auto">
            <a:xfrm>
              <a:off x="17894824" y="6753225"/>
              <a:ext cx="25398" cy="25400"/>
            </a:xfrm>
            <a:custGeom>
              <a:avLst/>
              <a:gdLst>
                <a:gd name="T0" fmla="*/ 68 w 69"/>
                <a:gd name="T1" fmla="*/ 0 h 69"/>
                <a:gd name="T2" fmla="*/ 0 w 69"/>
                <a:gd name="T3" fmla="*/ 23 h 69"/>
                <a:gd name="T4" fmla="*/ 0 w 69"/>
                <a:gd name="T5" fmla="*/ 23 h 69"/>
                <a:gd name="T6" fmla="*/ 0 w 69"/>
                <a:gd name="T7" fmla="*/ 68 h 69"/>
                <a:gd name="T8" fmla="*/ 68 w 69"/>
                <a:gd name="T9" fmla="*/ 0 h 69"/>
              </a:gdLst>
              <a:ahLst/>
              <a:cxnLst>
                <a:cxn ang="0">
                  <a:pos x="T0" y="T1"/>
                </a:cxn>
                <a:cxn ang="0">
                  <a:pos x="T2" y="T3"/>
                </a:cxn>
                <a:cxn ang="0">
                  <a:pos x="T4" y="T5"/>
                </a:cxn>
                <a:cxn ang="0">
                  <a:pos x="T6" y="T7"/>
                </a:cxn>
                <a:cxn ang="0">
                  <a:pos x="T8" y="T9"/>
                </a:cxn>
              </a:cxnLst>
              <a:rect l="0" t="0" r="r" b="b"/>
              <a:pathLst>
                <a:path w="69" h="69">
                  <a:moveTo>
                    <a:pt x="68" y="0"/>
                  </a:moveTo>
                  <a:lnTo>
                    <a:pt x="0" y="23"/>
                  </a:lnTo>
                  <a:lnTo>
                    <a:pt x="0" y="23"/>
                  </a:lnTo>
                  <a:lnTo>
                    <a:pt x="0" y="68"/>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8" name="Freeform 5717">
              <a:extLst>
                <a:ext uri="{FF2B5EF4-FFF2-40B4-BE49-F238E27FC236}">
                  <a16:creationId xmlns:a16="http://schemas.microsoft.com/office/drawing/2014/main" id="{0C83FD8C-74C8-1DD7-97BC-99EA5FC0DAB6}"/>
                </a:ext>
              </a:extLst>
            </p:cNvPr>
            <p:cNvSpPr>
              <a:spLocks noChangeArrowheads="1"/>
            </p:cNvSpPr>
            <p:nvPr/>
          </p:nvSpPr>
          <p:spPr bwMode="auto">
            <a:xfrm>
              <a:off x="17894824" y="6753225"/>
              <a:ext cx="25398" cy="25400"/>
            </a:xfrm>
            <a:custGeom>
              <a:avLst/>
              <a:gdLst>
                <a:gd name="T0" fmla="*/ 68 w 69"/>
                <a:gd name="T1" fmla="*/ 0 h 69"/>
                <a:gd name="T2" fmla="*/ 0 w 69"/>
                <a:gd name="T3" fmla="*/ 23 h 69"/>
                <a:gd name="T4" fmla="*/ 0 w 69"/>
                <a:gd name="T5" fmla="*/ 23 h 69"/>
                <a:gd name="T6" fmla="*/ 0 w 69"/>
                <a:gd name="T7" fmla="*/ 68 h 69"/>
                <a:gd name="T8" fmla="*/ 68 w 69"/>
                <a:gd name="T9" fmla="*/ 0 h 69"/>
              </a:gdLst>
              <a:ahLst/>
              <a:cxnLst>
                <a:cxn ang="0">
                  <a:pos x="T0" y="T1"/>
                </a:cxn>
                <a:cxn ang="0">
                  <a:pos x="T2" y="T3"/>
                </a:cxn>
                <a:cxn ang="0">
                  <a:pos x="T4" y="T5"/>
                </a:cxn>
                <a:cxn ang="0">
                  <a:pos x="T6" y="T7"/>
                </a:cxn>
                <a:cxn ang="0">
                  <a:pos x="T8" y="T9"/>
                </a:cxn>
              </a:cxnLst>
              <a:rect l="0" t="0" r="r" b="b"/>
              <a:pathLst>
                <a:path w="69" h="69">
                  <a:moveTo>
                    <a:pt x="68" y="0"/>
                  </a:moveTo>
                  <a:lnTo>
                    <a:pt x="0" y="23"/>
                  </a:lnTo>
                  <a:lnTo>
                    <a:pt x="0" y="23"/>
                  </a:lnTo>
                  <a:lnTo>
                    <a:pt x="0" y="68"/>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9" name="Freeform 5718">
              <a:extLst>
                <a:ext uri="{FF2B5EF4-FFF2-40B4-BE49-F238E27FC236}">
                  <a16:creationId xmlns:a16="http://schemas.microsoft.com/office/drawing/2014/main" id="{B83A8064-5FB1-1E82-C681-6BCA7EA8EDE0}"/>
                </a:ext>
              </a:extLst>
            </p:cNvPr>
            <p:cNvSpPr>
              <a:spLocks noChangeArrowheads="1"/>
            </p:cNvSpPr>
            <p:nvPr/>
          </p:nvSpPr>
          <p:spPr bwMode="auto">
            <a:xfrm>
              <a:off x="17891649" y="6753225"/>
              <a:ext cx="28573" cy="7938"/>
            </a:xfrm>
            <a:custGeom>
              <a:avLst/>
              <a:gdLst>
                <a:gd name="T0" fmla="*/ 80 w 81"/>
                <a:gd name="T1" fmla="*/ 0 h 24"/>
                <a:gd name="T2" fmla="*/ 0 w 81"/>
                <a:gd name="T3" fmla="*/ 23 h 24"/>
                <a:gd name="T4" fmla="*/ 12 w 81"/>
                <a:gd name="T5" fmla="*/ 23 h 24"/>
                <a:gd name="T6" fmla="*/ 12 w 81"/>
                <a:gd name="T7" fmla="*/ 23 h 24"/>
                <a:gd name="T8" fmla="*/ 80 w 81"/>
                <a:gd name="T9" fmla="*/ 0 h 24"/>
              </a:gdLst>
              <a:ahLst/>
              <a:cxnLst>
                <a:cxn ang="0">
                  <a:pos x="T0" y="T1"/>
                </a:cxn>
                <a:cxn ang="0">
                  <a:pos x="T2" y="T3"/>
                </a:cxn>
                <a:cxn ang="0">
                  <a:pos x="T4" y="T5"/>
                </a:cxn>
                <a:cxn ang="0">
                  <a:pos x="T6" y="T7"/>
                </a:cxn>
                <a:cxn ang="0">
                  <a:pos x="T8" y="T9"/>
                </a:cxn>
              </a:cxnLst>
              <a:rect l="0" t="0" r="r" b="b"/>
              <a:pathLst>
                <a:path w="81" h="24">
                  <a:moveTo>
                    <a:pt x="80" y="0"/>
                  </a:moveTo>
                  <a:lnTo>
                    <a:pt x="0" y="23"/>
                  </a:lnTo>
                  <a:lnTo>
                    <a:pt x="12" y="23"/>
                  </a:lnTo>
                  <a:lnTo>
                    <a:pt x="12" y="23"/>
                  </a:lnTo>
                  <a:lnTo>
                    <a:pt x="8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0" name="Freeform 5719">
              <a:extLst>
                <a:ext uri="{FF2B5EF4-FFF2-40B4-BE49-F238E27FC236}">
                  <a16:creationId xmlns:a16="http://schemas.microsoft.com/office/drawing/2014/main" id="{05A7F335-7514-677C-11E9-49339141309C}"/>
                </a:ext>
              </a:extLst>
            </p:cNvPr>
            <p:cNvSpPr>
              <a:spLocks noChangeArrowheads="1"/>
            </p:cNvSpPr>
            <p:nvPr/>
          </p:nvSpPr>
          <p:spPr bwMode="auto">
            <a:xfrm>
              <a:off x="17891649" y="6753225"/>
              <a:ext cx="28573" cy="7938"/>
            </a:xfrm>
            <a:custGeom>
              <a:avLst/>
              <a:gdLst>
                <a:gd name="T0" fmla="*/ 80 w 81"/>
                <a:gd name="T1" fmla="*/ 0 h 24"/>
                <a:gd name="T2" fmla="*/ 0 w 81"/>
                <a:gd name="T3" fmla="*/ 23 h 24"/>
                <a:gd name="T4" fmla="*/ 12 w 81"/>
                <a:gd name="T5" fmla="*/ 23 h 24"/>
                <a:gd name="T6" fmla="*/ 12 w 81"/>
                <a:gd name="T7" fmla="*/ 23 h 24"/>
                <a:gd name="T8" fmla="*/ 80 w 81"/>
                <a:gd name="T9" fmla="*/ 0 h 24"/>
              </a:gdLst>
              <a:ahLst/>
              <a:cxnLst>
                <a:cxn ang="0">
                  <a:pos x="T0" y="T1"/>
                </a:cxn>
                <a:cxn ang="0">
                  <a:pos x="T2" y="T3"/>
                </a:cxn>
                <a:cxn ang="0">
                  <a:pos x="T4" y="T5"/>
                </a:cxn>
                <a:cxn ang="0">
                  <a:pos x="T6" y="T7"/>
                </a:cxn>
                <a:cxn ang="0">
                  <a:pos x="T8" y="T9"/>
                </a:cxn>
              </a:cxnLst>
              <a:rect l="0" t="0" r="r" b="b"/>
              <a:pathLst>
                <a:path w="81" h="24">
                  <a:moveTo>
                    <a:pt x="80" y="0"/>
                  </a:moveTo>
                  <a:lnTo>
                    <a:pt x="0" y="23"/>
                  </a:lnTo>
                  <a:lnTo>
                    <a:pt x="12" y="23"/>
                  </a:lnTo>
                  <a:lnTo>
                    <a:pt x="12" y="23"/>
                  </a:lnTo>
                  <a:lnTo>
                    <a:pt x="8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1" name="Freeform 5720">
              <a:extLst>
                <a:ext uri="{FF2B5EF4-FFF2-40B4-BE49-F238E27FC236}">
                  <a16:creationId xmlns:a16="http://schemas.microsoft.com/office/drawing/2014/main" id="{90D3F0F5-DD3F-6C2F-8027-63F57ABBCA9A}"/>
                </a:ext>
              </a:extLst>
            </p:cNvPr>
            <p:cNvSpPr>
              <a:spLocks noChangeArrowheads="1"/>
            </p:cNvSpPr>
            <p:nvPr/>
          </p:nvSpPr>
          <p:spPr bwMode="auto">
            <a:xfrm>
              <a:off x="17891649" y="6773864"/>
              <a:ext cx="1587" cy="7937"/>
            </a:xfrm>
            <a:custGeom>
              <a:avLst/>
              <a:gdLst>
                <a:gd name="T0" fmla="*/ 0 w 1"/>
                <a:gd name="T1" fmla="*/ 0 h 24"/>
                <a:gd name="T2" fmla="*/ 0 w 1"/>
                <a:gd name="T3" fmla="*/ 0 h 24"/>
                <a:gd name="T4" fmla="*/ 0 w 1"/>
                <a:gd name="T5" fmla="*/ 23 h 24"/>
                <a:gd name="T6" fmla="*/ 0 w 1"/>
                <a:gd name="T7" fmla="*/ 12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2" name="Freeform 5721">
              <a:extLst>
                <a:ext uri="{FF2B5EF4-FFF2-40B4-BE49-F238E27FC236}">
                  <a16:creationId xmlns:a16="http://schemas.microsoft.com/office/drawing/2014/main" id="{006E3DB8-B823-8374-09AB-34AA3D5F8476}"/>
                </a:ext>
              </a:extLst>
            </p:cNvPr>
            <p:cNvSpPr>
              <a:spLocks noChangeArrowheads="1"/>
            </p:cNvSpPr>
            <p:nvPr/>
          </p:nvSpPr>
          <p:spPr bwMode="auto">
            <a:xfrm>
              <a:off x="17891649" y="6773864"/>
              <a:ext cx="1587" cy="7937"/>
            </a:xfrm>
            <a:custGeom>
              <a:avLst/>
              <a:gdLst>
                <a:gd name="T0" fmla="*/ 0 w 1"/>
                <a:gd name="T1" fmla="*/ 0 h 24"/>
                <a:gd name="T2" fmla="*/ 0 w 1"/>
                <a:gd name="T3" fmla="*/ 0 h 24"/>
                <a:gd name="T4" fmla="*/ 0 w 1"/>
                <a:gd name="T5" fmla="*/ 23 h 24"/>
                <a:gd name="T6" fmla="*/ 0 w 1"/>
                <a:gd name="T7" fmla="*/ 12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3" name="Freeform 5722">
              <a:extLst>
                <a:ext uri="{FF2B5EF4-FFF2-40B4-BE49-F238E27FC236}">
                  <a16:creationId xmlns:a16="http://schemas.microsoft.com/office/drawing/2014/main" id="{4AB980E5-9A8D-4002-B777-75EAAE1D51BE}"/>
                </a:ext>
              </a:extLst>
            </p:cNvPr>
            <p:cNvSpPr>
              <a:spLocks noChangeArrowheads="1"/>
            </p:cNvSpPr>
            <p:nvPr/>
          </p:nvSpPr>
          <p:spPr bwMode="auto">
            <a:xfrm>
              <a:off x="17891649" y="6802438"/>
              <a:ext cx="4762" cy="25400"/>
            </a:xfrm>
            <a:custGeom>
              <a:avLst/>
              <a:gdLst>
                <a:gd name="T0" fmla="*/ 12 w 13"/>
                <a:gd name="T1" fmla="*/ 0 h 69"/>
                <a:gd name="T2" fmla="*/ 0 w 13"/>
                <a:gd name="T3" fmla="*/ 11 h 69"/>
                <a:gd name="T4" fmla="*/ 0 w 13"/>
                <a:gd name="T5" fmla="*/ 68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11"/>
                  </a:lnTo>
                  <a:lnTo>
                    <a:pt x="0" y="68"/>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4" name="Freeform 5723">
              <a:extLst>
                <a:ext uri="{FF2B5EF4-FFF2-40B4-BE49-F238E27FC236}">
                  <a16:creationId xmlns:a16="http://schemas.microsoft.com/office/drawing/2014/main" id="{BB5614F9-D7B7-3837-B033-832730A03824}"/>
                </a:ext>
              </a:extLst>
            </p:cNvPr>
            <p:cNvSpPr>
              <a:spLocks noChangeArrowheads="1"/>
            </p:cNvSpPr>
            <p:nvPr/>
          </p:nvSpPr>
          <p:spPr bwMode="auto">
            <a:xfrm>
              <a:off x="17891649" y="6802438"/>
              <a:ext cx="4762" cy="25400"/>
            </a:xfrm>
            <a:custGeom>
              <a:avLst/>
              <a:gdLst>
                <a:gd name="T0" fmla="*/ 12 w 13"/>
                <a:gd name="T1" fmla="*/ 0 h 69"/>
                <a:gd name="T2" fmla="*/ 0 w 13"/>
                <a:gd name="T3" fmla="*/ 11 h 69"/>
                <a:gd name="T4" fmla="*/ 0 w 13"/>
                <a:gd name="T5" fmla="*/ 68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11"/>
                  </a:lnTo>
                  <a:lnTo>
                    <a:pt x="0" y="68"/>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5" name="Freeform 5724">
              <a:extLst>
                <a:ext uri="{FF2B5EF4-FFF2-40B4-BE49-F238E27FC236}">
                  <a16:creationId xmlns:a16="http://schemas.microsoft.com/office/drawing/2014/main" id="{345E2C70-473A-4E18-3C46-E440951FBB98}"/>
                </a:ext>
              </a:extLst>
            </p:cNvPr>
            <p:cNvSpPr>
              <a:spLocks noChangeArrowheads="1"/>
            </p:cNvSpPr>
            <p:nvPr/>
          </p:nvSpPr>
          <p:spPr bwMode="auto">
            <a:xfrm>
              <a:off x="17894824" y="6732588"/>
              <a:ext cx="93656" cy="93662"/>
            </a:xfrm>
            <a:custGeom>
              <a:avLst/>
              <a:gdLst>
                <a:gd name="T0" fmla="*/ 261 w 262"/>
                <a:gd name="T1" fmla="*/ 0 h 262"/>
                <a:gd name="T2" fmla="*/ 159 w 262"/>
                <a:gd name="T3" fmla="*/ 22 h 262"/>
                <a:gd name="T4" fmla="*/ 0 w 262"/>
                <a:gd name="T5" fmla="*/ 193 h 262"/>
                <a:gd name="T6" fmla="*/ 0 w 262"/>
                <a:gd name="T7" fmla="*/ 261 h 262"/>
                <a:gd name="T8" fmla="*/ 261 w 262"/>
                <a:gd name="T9" fmla="*/ 0 h 262"/>
              </a:gdLst>
              <a:ahLst/>
              <a:cxnLst>
                <a:cxn ang="0">
                  <a:pos x="T0" y="T1"/>
                </a:cxn>
                <a:cxn ang="0">
                  <a:pos x="T2" y="T3"/>
                </a:cxn>
                <a:cxn ang="0">
                  <a:pos x="T4" y="T5"/>
                </a:cxn>
                <a:cxn ang="0">
                  <a:pos x="T6" y="T7"/>
                </a:cxn>
                <a:cxn ang="0">
                  <a:pos x="T8" y="T9"/>
                </a:cxn>
              </a:cxnLst>
              <a:rect l="0" t="0" r="r" b="b"/>
              <a:pathLst>
                <a:path w="262" h="262">
                  <a:moveTo>
                    <a:pt x="261" y="0"/>
                  </a:moveTo>
                  <a:lnTo>
                    <a:pt x="159" y="22"/>
                  </a:lnTo>
                  <a:lnTo>
                    <a:pt x="0" y="193"/>
                  </a:lnTo>
                  <a:lnTo>
                    <a:pt x="0" y="261"/>
                  </a:lnTo>
                  <a:lnTo>
                    <a:pt x="26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6" name="Freeform 5725">
              <a:extLst>
                <a:ext uri="{FF2B5EF4-FFF2-40B4-BE49-F238E27FC236}">
                  <a16:creationId xmlns:a16="http://schemas.microsoft.com/office/drawing/2014/main" id="{B28B8D51-FD32-FE7C-7A1A-CA04AECBE29D}"/>
                </a:ext>
              </a:extLst>
            </p:cNvPr>
            <p:cNvSpPr>
              <a:spLocks noChangeArrowheads="1"/>
            </p:cNvSpPr>
            <p:nvPr/>
          </p:nvSpPr>
          <p:spPr bwMode="auto">
            <a:xfrm>
              <a:off x="17894824" y="6732588"/>
              <a:ext cx="93656" cy="93662"/>
            </a:xfrm>
            <a:custGeom>
              <a:avLst/>
              <a:gdLst>
                <a:gd name="T0" fmla="*/ 261 w 262"/>
                <a:gd name="T1" fmla="*/ 0 h 262"/>
                <a:gd name="T2" fmla="*/ 159 w 262"/>
                <a:gd name="T3" fmla="*/ 22 h 262"/>
                <a:gd name="T4" fmla="*/ 0 w 262"/>
                <a:gd name="T5" fmla="*/ 193 h 262"/>
                <a:gd name="T6" fmla="*/ 0 w 262"/>
                <a:gd name="T7" fmla="*/ 261 h 262"/>
                <a:gd name="T8" fmla="*/ 261 w 262"/>
                <a:gd name="T9" fmla="*/ 0 h 262"/>
              </a:gdLst>
              <a:ahLst/>
              <a:cxnLst>
                <a:cxn ang="0">
                  <a:pos x="T0" y="T1"/>
                </a:cxn>
                <a:cxn ang="0">
                  <a:pos x="T2" y="T3"/>
                </a:cxn>
                <a:cxn ang="0">
                  <a:pos x="T4" y="T5"/>
                </a:cxn>
                <a:cxn ang="0">
                  <a:pos x="T6" y="T7"/>
                </a:cxn>
                <a:cxn ang="0">
                  <a:pos x="T8" y="T9"/>
                </a:cxn>
              </a:cxnLst>
              <a:rect l="0" t="0" r="r" b="b"/>
              <a:pathLst>
                <a:path w="262" h="262">
                  <a:moveTo>
                    <a:pt x="261" y="0"/>
                  </a:moveTo>
                  <a:lnTo>
                    <a:pt x="159" y="22"/>
                  </a:lnTo>
                  <a:lnTo>
                    <a:pt x="0" y="193"/>
                  </a:lnTo>
                  <a:lnTo>
                    <a:pt x="0" y="261"/>
                  </a:lnTo>
                  <a:lnTo>
                    <a:pt x="26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7" name="Freeform 5726">
              <a:extLst>
                <a:ext uri="{FF2B5EF4-FFF2-40B4-BE49-F238E27FC236}">
                  <a16:creationId xmlns:a16="http://schemas.microsoft.com/office/drawing/2014/main" id="{F5B4779E-5BCC-9D16-0E3C-05792DD70F7F}"/>
                </a:ext>
              </a:extLst>
            </p:cNvPr>
            <p:cNvSpPr>
              <a:spLocks noChangeArrowheads="1"/>
            </p:cNvSpPr>
            <p:nvPr/>
          </p:nvSpPr>
          <p:spPr bwMode="auto">
            <a:xfrm>
              <a:off x="17951970" y="6732589"/>
              <a:ext cx="36510" cy="7937"/>
            </a:xfrm>
            <a:custGeom>
              <a:avLst/>
              <a:gdLst>
                <a:gd name="T0" fmla="*/ 102 w 103"/>
                <a:gd name="T1" fmla="*/ 0 h 23"/>
                <a:gd name="T2" fmla="*/ 0 w 103"/>
                <a:gd name="T3" fmla="*/ 22 h 23"/>
                <a:gd name="T4" fmla="*/ 0 w 103"/>
                <a:gd name="T5" fmla="*/ 22 h 23"/>
                <a:gd name="T6" fmla="*/ 102 w 103"/>
                <a:gd name="T7" fmla="*/ 0 h 23"/>
              </a:gdLst>
              <a:ahLst/>
              <a:cxnLst>
                <a:cxn ang="0">
                  <a:pos x="T0" y="T1"/>
                </a:cxn>
                <a:cxn ang="0">
                  <a:pos x="T2" y="T3"/>
                </a:cxn>
                <a:cxn ang="0">
                  <a:pos x="T4" y="T5"/>
                </a:cxn>
                <a:cxn ang="0">
                  <a:pos x="T6" y="T7"/>
                </a:cxn>
              </a:cxnLst>
              <a:rect l="0" t="0" r="r" b="b"/>
              <a:pathLst>
                <a:path w="103" h="23">
                  <a:moveTo>
                    <a:pt x="102" y="0"/>
                  </a:moveTo>
                  <a:lnTo>
                    <a:pt x="0" y="22"/>
                  </a:lnTo>
                  <a:lnTo>
                    <a:pt x="0" y="22"/>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8" name="Freeform 5727">
              <a:extLst>
                <a:ext uri="{FF2B5EF4-FFF2-40B4-BE49-F238E27FC236}">
                  <a16:creationId xmlns:a16="http://schemas.microsoft.com/office/drawing/2014/main" id="{B647480D-BA94-B0E0-55F6-E94CD18FBD6E}"/>
                </a:ext>
              </a:extLst>
            </p:cNvPr>
            <p:cNvSpPr>
              <a:spLocks noChangeArrowheads="1"/>
            </p:cNvSpPr>
            <p:nvPr/>
          </p:nvSpPr>
          <p:spPr bwMode="auto">
            <a:xfrm>
              <a:off x="17951970" y="6732589"/>
              <a:ext cx="36510" cy="7937"/>
            </a:xfrm>
            <a:custGeom>
              <a:avLst/>
              <a:gdLst>
                <a:gd name="T0" fmla="*/ 102 w 103"/>
                <a:gd name="T1" fmla="*/ 0 h 23"/>
                <a:gd name="T2" fmla="*/ 0 w 103"/>
                <a:gd name="T3" fmla="*/ 22 h 23"/>
                <a:gd name="T4" fmla="*/ 0 w 103"/>
                <a:gd name="T5" fmla="*/ 22 h 23"/>
                <a:gd name="T6" fmla="*/ 102 w 103"/>
                <a:gd name="T7" fmla="*/ 0 h 23"/>
              </a:gdLst>
              <a:ahLst/>
              <a:cxnLst>
                <a:cxn ang="0">
                  <a:pos x="T0" y="T1"/>
                </a:cxn>
                <a:cxn ang="0">
                  <a:pos x="T2" y="T3"/>
                </a:cxn>
                <a:cxn ang="0">
                  <a:pos x="T4" y="T5"/>
                </a:cxn>
                <a:cxn ang="0">
                  <a:pos x="T6" y="T7"/>
                </a:cxn>
              </a:cxnLst>
              <a:rect l="0" t="0" r="r" b="b"/>
              <a:pathLst>
                <a:path w="103" h="23">
                  <a:moveTo>
                    <a:pt x="102" y="0"/>
                  </a:moveTo>
                  <a:lnTo>
                    <a:pt x="0" y="22"/>
                  </a:lnTo>
                  <a:lnTo>
                    <a:pt x="0" y="22"/>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9" name="Freeform 5728">
              <a:extLst>
                <a:ext uri="{FF2B5EF4-FFF2-40B4-BE49-F238E27FC236}">
                  <a16:creationId xmlns:a16="http://schemas.microsoft.com/office/drawing/2014/main" id="{C9E48AAF-71D8-A88C-328B-86A4130F6032}"/>
                </a:ext>
              </a:extLst>
            </p:cNvPr>
            <p:cNvSpPr>
              <a:spLocks noChangeArrowheads="1"/>
            </p:cNvSpPr>
            <p:nvPr/>
          </p:nvSpPr>
          <p:spPr bwMode="auto">
            <a:xfrm>
              <a:off x="17891649" y="6823075"/>
              <a:ext cx="1587" cy="7938"/>
            </a:xfrm>
            <a:custGeom>
              <a:avLst/>
              <a:gdLst>
                <a:gd name="T0" fmla="*/ 0 w 1"/>
                <a:gd name="T1" fmla="*/ 0 h 23"/>
                <a:gd name="T2" fmla="*/ 0 w 1"/>
                <a:gd name="T3" fmla="*/ 11 h 23"/>
                <a:gd name="T4" fmla="*/ 0 w 1"/>
                <a:gd name="T5" fmla="*/ 22 h 23"/>
                <a:gd name="T6" fmla="*/ 0 w 1"/>
                <a:gd name="T7" fmla="*/ 11 h 23"/>
                <a:gd name="T8" fmla="*/ 0 w 1"/>
                <a:gd name="T9" fmla="*/ 0 h 23"/>
              </a:gdLst>
              <a:ahLst/>
              <a:cxnLst>
                <a:cxn ang="0">
                  <a:pos x="T0" y="T1"/>
                </a:cxn>
                <a:cxn ang="0">
                  <a:pos x="T2" y="T3"/>
                </a:cxn>
                <a:cxn ang="0">
                  <a:pos x="T4" y="T5"/>
                </a:cxn>
                <a:cxn ang="0">
                  <a:pos x="T6" y="T7"/>
                </a:cxn>
                <a:cxn ang="0">
                  <a:pos x="T8" y="T9"/>
                </a:cxn>
              </a:cxnLst>
              <a:rect l="0" t="0" r="r" b="b"/>
              <a:pathLst>
                <a:path w="1" h="23">
                  <a:moveTo>
                    <a:pt x="0" y="0"/>
                  </a:moveTo>
                  <a:lnTo>
                    <a:pt x="0" y="11"/>
                  </a:lnTo>
                  <a:lnTo>
                    <a:pt x="0" y="22"/>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0" name="Freeform 5729">
              <a:extLst>
                <a:ext uri="{FF2B5EF4-FFF2-40B4-BE49-F238E27FC236}">
                  <a16:creationId xmlns:a16="http://schemas.microsoft.com/office/drawing/2014/main" id="{B167BD81-500B-D2EB-59BB-9C80393723D0}"/>
                </a:ext>
              </a:extLst>
            </p:cNvPr>
            <p:cNvSpPr>
              <a:spLocks noChangeArrowheads="1"/>
            </p:cNvSpPr>
            <p:nvPr/>
          </p:nvSpPr>
          <p:spPr bwMode="auto">
            <a:xfrm>
              <a:off x="17891649" y="6823075"/>
              <a:ext cx="1587" cy="7938"/>
            </a:xfrm>
            <a:custGeom>
              <a:avLst/>
              <a:gdLst>
                <a:gd name="T0" fmla="*/ 0 w 1"/>
                <a:gd name="T1" fmla="*/ 0 h 23"/>
                <a:gd name="T2" fmla="*/ 0 w 1"/>
                <a:gd name="T3" fmla="*/ 11 h 23"/>
                <a:gd name="T4" fmla="*/ 0 w 1"/>
                <a:gd name="T5" fmla="*/ 22 h 23"/>
                <a:gd name="T6" fmla="*/ 0 w 1"/>
                <a:gd name="T7" fmla="*/ 11 h 23"/>
                <a:gd name="T8" fmla="*/ 0 w 1"/>
                <a:gd name="T9" fmla="*/ 0 h 23"/>
              </a:gdLst>
              <a:ahLst/>
              <a:cxnLst>
                <a:cxn ang="0">
                  <a:pos x="T0" y="T1"/>
                </a:cxn>
                <a:cxn ang="0">
                  <a:pos x="T2" y="T3"/>
                </a:cxn>
                <a:cxn ang="0">
                  <a:pos x="T4" y="T5"/>
                </a:cxn>
                <a:cxn ang="0">
                  <a:pos x="T6" y="T7"/>
                </a:cxn>
                <a:cxn ang="0">
                  <a:pos x="T8" y="T9"/>
                </a:cxn>
              </a:cxnLst>
              <a:rect l="0" t="0" r="r" b="b"/>
              <a:pathLst>
                <a:path w="1" h="23">
                  <a:moveTo>
                    <a:pt x="0" y="0"/>
                  </a:moveTo>
                  <a:lnTo>
                    <a:pt x="0" y="11"/>
                  </a:lnTo>
                  <a:lnTo>
                    <a:pt x="0" y="22"/>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1" name="Freeform 5730">
              <a:extLst>
                <a:ext uri="{FF2B5EF4-FFF2-40B4-BE49-F238E27FC236}">
                  <a16:creationId xmlns:a16="http://schemas.microsoft.com/office/drawing/2014/main" id="{6BA97475-BE38-8F5D-4A9B-9A290CE6CF25}"/>
                </a:ext>
              </a:extLst>
            </p:cNvPr>
            <p:cNvSpPr>
              <a:spLocks noChangeArrowheads="1"/>
            </p:cNvSpPr>
            <p:nvPr/>
          </p:nvSpPr>
          <p:spPr bwMode="auto">
            <a:xfrm>
              <a:off x="17891649" y="6851650"/>
              <a:ext cx="4762" cy="25400"/>
            </a:xfrm>
            <a:custGeom>
              <a:avLst/>
              <a:gdLst>
                <a:gd name="T0" fmla="*/ 12 w 13"/>
                <a:gd name="T1" fmla="*/ 0 h 69"/>
                <a:gd name="T2" fmla="*/ 0 w 13"/>
                <a:gd name="T3" fmla="*/ 11 h 69"/>
                <a:gd name="T4" fmla="*/ 0 w 13"/>
                <a:gd name="T5" fmla="*/ 68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11"/>
                  </a:lnTo>
                  <a:lnTo>
                    <a:pt x="0" y="68"/>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2" name="Freeform 5731">
              <a:extLst>
                <a:ext uri="{FF2B5EF4-FFF2-40B4-BE49-F238E27FC236}">
                  <a16:creationId xmlns:a16="http://schemas.microsoft.com/office/drawing/2014/main" id="{4294DC5A-7928-5C98-9650-836C0066E2B2}"/>
                </a:ext>
              </a:extLst>
            </p:cNvPr>
            <p:cNvSpPr>
              <a:spLocks noChangeArrowheads="1"/>
            </p:cNvSpPr>
            <p:nvPr/>
          </p:nvSpPr>
          <p:spPr bwMode="auto">
            <a:xfrm>
              <a:off x="17891649" y="6851650"/>
              <a:ext cx="4762" cy="25400"/>
            </a:xfrm>
            <a:custGeom>
              <a:avLst/>
              <a:gdLst>
                <a:gd name="T0" fmla="*/ 12 w 13"/>
                <a:gd name="T1" fmla="*/ 0 h 69"/>
                <a:gd name="T2" fmla="*/ 0 w 13"/>
                <a:gd name="T3" fmla="*/ 11 h 69"/>
                <a:gd name="T4" fmla="*/ 0 w 13"/>
                <a:gd name="T5" fmla="*/ 68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11"/>
                  </a:lnTo>
                  <a:lnTo>
                    <a:pt x="0" y="68"/>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3" name="Freeform 5732">
              <a:extLst>
                <a:ext uri="{FF2B5EF4-FFF2-40B4-BE49-F238E27FC236}">
                  <a16:creationId xmlns:a16="http://schemas.microsoft.com/office/drawing/2014/main" id="{664BD8C3-3103-4C05-0991-3C6D42E2529C}"/>
                </a:ext>
              </a:extLst>
            </p:cNvPr>
            <p:cNvSpPr>
              <a:spLocks noChangeArrowheads="1"/>
            </p:cNvSpPr>
            <p:nvPr/>
          </p:nvSpPr>
          <p:spPr bwMode="auto">
            <a:xfrm>
              <a:off x="17894824" y="6711951"/>
              <a:ext cx="163501" cy="163513"/>
            </a:xfrm>
            <a:custGeom>
              <a:avLst/>
              <a:gdLst>
                <a:gd name="T0" fmla="*/ 454 w 455"/>
                <a:gd name="T1" fmla="*/ 0 h 455"/>
                <a:gd name="T2" fmla="*/ 352 w 455"/>
                <a:gd name="T3" fmla="*/ 34 h 455"/>
                <a:gd name="T4" fmla="*/ 0 w 455"/>
                <a:gd name="T5" fmla="*/ 386 h 455"/>
                <a:gd name="T6" fmla="*/ 0 w 455"/>
                <a:gd name="T7" fmla="*/ 454 h 455"/>
                <a:gd name="T8" fmla="*/ 454 w 455"/>
                <a:gd name="T9" fmla="*/ 0 h 455"/>
              </a:gdLst>
              <a:ahLst/>
              <a:cxnLst>
                <a:cxn ang="0">
                  <a:pos x="T0" y="T1"/>
                </a:cxn>
                <a:cxn ang="0">
                  <a:pos x="T2" y="T3"/>
                </a:cxn>
                <a:cxn ang="0">
                  <a:pos x="T4" y="T5"/>
                </a:cxn>
                <a:cxn ang="0">
                  <a:pos x="T6" y="T7"/>
                </a:cxn>
                <a:cxn ang="0">
                  <a:pos x="T8" y="T9"/>
                </a:cxn>
              </a:cxnLst>
              <a:rect l="0" t="0" r="r" b="b"/>
              <a:pathLst>
                <a:path w="455" h="455">
                  <a:moveTo>
                    <a:pt x="454" y="0"/>
                  </a:moveTo>
                  <a:lnTo>
                    <a:pt x="352" y="34"/>
                  </a:lnTo>
                  <a:lnTo>
                    <a:pt x="0" y="386"/>
                  </a:lnTo>
                  <a:lnTo>
                    <a:pt x="0" y="454"/>
                  </a:lnTo>
                  <a:lnTo>
                    <a:pt x="45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4" name="Freeform 5733">
              <a:extLst>
                <a:ext uri="{FF2B5EF4-FFF2-40B4-BE49-F238E27FC236}">
                  <a16:creationId xmlns:a16="http://schemas.microsoft.com/office/drawing/2014/main" id="{26CACD41-AFE1-1A9B-B16C-B638298B802D}"/>
                </a:ext>
              </a:extLst>
            </p:cNvPr>
            <p:cNvSpPr>
              <a:spLocks noChangeArrowheads="1"/>
            </p:cNvSpPr>
            <p:nvPr/>
          </p:nvSpPr>
          <p:spPr bwMode="auto">
            <a:xfrm>
              <a:off x="17894824" y="6711951"/>
              <a:ext cx="163501" cy="163513"/>
            </a:xfrm>
            <a:custGeom>
              <a:avLst/>
              <a:gdLst>
                <a:gd name="T0" fmla="*/ 454 w 455"/>
                <a:gd name="T1" fmla="*/ 0 h 455"/>
                <a:gd name="T2" fmla="*/ 352 w 455"/>
                <a:gd name="T3" fmla="*/ 34 h 455"/>
                <a:gd name="T4" fmla="*/ 0 w 455"/>
                <a:gd name="T5" fmla="*/ 386 h 455"/>
                <a:gd name="T6" fmla="*/ 0 w 455"/>
                <a:gd name="T7" fmla="*/ 454 h 455"/>
                <a:gd name="T8" fmla="*/ 454 w 455"/>
                <a:gd name="T9" fmla="*/ 0 h 455"/>
              </a:gdLst>
              <a:ahLst/>
              <a:cxnLst>
                <a:cxn ang="0">
                  <a:pos x="T0" y="T1"/>
                </a:cxn>
                <a:cxn ang="0">
                  <a:pos x="T2" y="T3"/>
                </a:cxn>
                <a:cxn ang="0">
                  <a:pos x="T4" y="T5"/>
                </a:cxn>
                <a:cxn ang="0">
                  <a:pos x="T6" y="T7"/>
                </a:cxn>
                <a:cxn ang="0">
                  <a:pos x="T8" y="T9"/>
                </a:cxn>
              </a:cxnLst>
              <a:rect l="0" t="0" r="r" b="b"/>
              <a:pathLst>
                <a:path w="455" h="455">
                  <a:moveTo>
                    <a:pt x="454" y="0"/>
                  </a:moveTo>
                  <a:lnTo>
                    <a:pt x="352" y="34"/>
                  </a:lnTo>
                  <a:lnTo>
                    <a:pt x="0" y="386"/>
                  </a:lnTo>
                  <a:lnTo>
                    <a:pt x="0" y="454"/>
                  </a:lnTo>
                  <a:lnTo>
                    <a:pt x="45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5" name="Freeform 5734">
              <a:extLst>
                <a:ext uri="{FF2B5EF4-FFF2-40B4-BE49-F238E27FC236}">
                  <a16:creationId xmlns:a16="http://schemas.microsoft.com/office/drawing/2014/main" id="{5493A2B6-5D46-0C06-C691-FAE22FB2F286}"/>
                </a:ext>
              </a:extLst>
            </p:cNvPr>
            <p:cNvSpPr>
              <a:spLocks noChangeArrowheads="1"/>
            </p:cNvSpPr>
            <p:nvPr/>
          </p:nvSpPr>
          <p:spPr bwMode="auto">
            <a:xfrm>
              <a:off x="18021815" y="6711950"/>
              <a:ext cx="36510" cy="12700"/>
            </a:xfrm>
            <a:custGeom>
              <a:avLst/>
              <a:gdLst>
                <a:gd name="T0" fmla="*/ 102 w 103"/>
                <a:gd name="T1" fmla="*/ 0 h 35"/>
                <a:gd name="T2" fmla="*/ 0 w 103"/>
                <a:gd name="T3" fmla="*/ 34 h 35"/>
                <a:gd name="T4" fmla="*/ 0 w 103"/>
                <a:gd name="T5" fmla="*/ 34 h 35"/>
                <a:gd name="T6" fmla="*/ 102 w 103"/>
                <a:gd name="T7" fmla="*/ 0 h 35"/>
              </a:gdLst>
              <a:ahLst/>
              <a:cxnLst>
                <a:cxn ang="0">
                  <a:pos x="T0" y="T1"/>
                </a:cxn>
                <a:cxn ang="0">
                  <a:pos x="T2" y="T3"/>
                </a:cxn>
                <a:cxn ang="0">
                  <a:pos x="T4" y="T5"/>
                </a:cxn>
                <a:cxn ang="0">
                  <a:pos x="T6" y="T7"/>
                </a:cxn>
              </a:cxnLst>
              <a:rect l="0" t="0" r="r" b="b"/>
              <a:pathLst>
                <a:path w="103" h="35">
                  <a:moveTo>
                    <a:pt x="102" y="0"/>
                  </a:moveTo>
                  <a:lnTo>
                    <a:pt x="0" y="34"/>
                  </a:lnTo>
                  <a:lnTo>
                    <a:pt x="0" y="34"/>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6" name="Freeform 5735">
              <a:extLst>
                <a:ext uri="{FF2B5EF4-FFF2-40B4-BE49-F238E27FC236}">
                  <a16:creationId xmlns:a16="http://schemas.microsoft.com/office/drawing/2014/main" id="{2CC111E0-D00D-0A27-1081-84B84833B177}"/>
                </a:ext>
              </a:extLst>
            </p:cNvPr>
            <p:cNvSpPr>
              <a:spLocks noChangeArrowheads="1"/>
            </p:cNvSpPr>
            <p:nvPr/>
          </p:nvSpPr>
          <p:spPr bwMode="auto">
            <a:xfrm>
              <a:off x="18021815" y="6711950"/>
              <a:ext cx="36510" cy="12700"/>
            </a:xfrm>
            <a:custGeom>
              <a:avLst/>
              <a:gdLst>
                <a:gd name="T0" fmla="*/ 102 w 103"/>
                <a:gd name="T1" fmla="*/ 0 h 35"/>
                <a:gd name="T2" fmla="*/ 0 w 103"/>
                <a:gd name="T3" fmla="*/ 34 h 35"/>
                <a:gd name="T4" fmla="*/ 0 w 103"/>
                <a:gd name="T5" fmla="*/ 34 h 35"/>
                <a:gd name="T6" fmla="*/ 102 w 103"/>
                <a:gd name="T7" fmla="*/ 0 h 35"/>
              </a:gdLst>
              <a:ahLst/>
              <a:cxnLst>
                <a:cxn ang="0">
                  <a:pos x="T0" y="T1"/>
                </a:cxn>
                <a:cxn ang="0">
                  <a:pos x="T2" y="T3"/>
                </a:cxn>
                <a:cxn ang="0">
                  <a:pos x="T4" y="T5"/>
                </a:cxn>
                <a:cxn ang="0">
                  <a:pos x="T6" y="T7"/>
                </a:cxn>
              </a:cxnLst>
              <a:rect l="0" t="0" r="r" b="b"/>
              <a:pathLst>
                <a:path w="103" h="35">
                  <a:moveTo>
                    <a:pt x="102" y="0"/>
                  </a:moveTo>
                  <a:lnTo>
                    <a:pt x="0" y="34"/>
                  </a:lnTo>
                  <a:lnTo>
                    <a:pt x="0" y="34"/>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7" name="Freeform 5736">
              <a:extLst>
                <a:ext uri="{FF2B5EF4-FFF2-40B4-BE49-F238E27FC236}">
                  <a16:creationId xmlns:a16="http://schemas.microsoft.com/office/drawing/2014/main" id="{B2DCA250-9575-F762-A29F-538C4B633455}"/>
                </a:ext>
              </a:extLst>
            </p:cNvPr>
            <p:cNvSpPr>
              <a:spLocks noChangeArrowheads="1"/>
            </p:cNvSpPr>
            <p:nvPr/>
          </p:nvSpPr>
          <p:spPr bwMode="auto">
            <a:xfrm>
              <a:off x="17891649" y="6872289"/>
              <a:ext cx="1587" cy="7937"/>
            </a:xfrm>
            <a:custGeom>
              <a:avLst/>
              <a:gdLst>
                <a:gd name="T0" fmla="*/ 0 w 1"/>
                <a:gd name="T1" fmla="*/ 0 h 24"/>
                <a:gd name="T2" fmla="*/ 0 w 1"/>
                <a:gd name="T3" fmla="*/ 11 h 24"/>
                <a:gd name="T4" fmla="*/ 0 w 1"/>
                <a:gd name="T5" fmla="*/ 23 h 24"/>
                <a:gd name="T6" fmla="*/ 0 w 1"/>
                <a:gd name="T7" fmla="*/ 11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1"/>
                  </a:lnTo>
                  <a:lnTo>
                    <a:pt x="0" y="23"/>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8" name="Freeform 5737">
              <a:extLst>
                <a:ext uri="{FF2B5EF4-FFF2-40B4-BE49-F238E27FC236}">
                  <a16:creationId xmlns:a16="http://schemas.microsoft.com/office/drawing/2014/main" id="{BAE72061-AF50-297A-0D25-5251E0FA1DC4}"/>
                </a:ext>
              </a:extLst>
            </p:cNvPr>
            <p:cNvSpPr>
              <a:spLocks noChangeArrowheads="1"/>
            </p:cNvSpPr>
            <p:nvPr/>
          </p:nvSpPr>
          <p:spPr bwMode="auto">
            <a:xfrm>
              <a:off x="17891649" y="6872289"/>
              <a:ext cx="1587" cy="7937"/>
            </a:xfrm>
            <a:custGeom>
              <a:avLst/>
              <a:gdLst>
                <a:gd name="T0" fmla="*/ 0 w 1"/>
                <a:gd name="T1" fmla="*/ 0 h 24"/>
                <a:gd name="T2" fmla="*/ 0 w 1"/>
                <a:gd name="T3" fmla="*/ 11 h 24"/>
                <a:gd name="T4" fmla="*/ 0 w 1"/>
                <a:gd name="T5" fmla="*/ 23 h 24"/>
                <a:gd name="T6" fmla="*/ 0 w 1"/>
                <a:gd name="T7" fmla="*/ 11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1"/>
                  </a:lnTo>
                  <a:lnTo>
                    <a:pt x="0" y="23"/>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9" name="Freeform 5738">
              <a:extLst>
                <a:ext uri="{FF2B5EF4-FFF2-40B4-BE49-F238E27FC236}">
                  <a16:creationId xmlns:a16="http://schemas.microsoft.com/office/drawing/2014/main" id="{69DB9C87-673D-389D-9101-2DDC0D276EE1}"/>
                </a:ext>
              </a:extLst>
            </p:cNvPr>
            <p:cNvSpPr>
              <a:spLocks noChangeArrowheads="1"/>
            </p:cNvSpPr>
            <p:nvPr/>
          </p:nvSpPr>
          <p:spPr bwMode="auto">
            <a:xfrm>
              <a:off x="17891649" y="6899276"/>
              <a:ext cx="4762" cy="28575"/>
            </a:xfrm>
            <a:custGeom>
              <a:avLst/>
              <a:gdLst>
                <a:gd name="T0" fmla="*/ 12 w 13"/>
                <a:gd name="T1" fmla="*/ 0 h 81"/>
                <a:gd name="T2" fmla="*/ 0 w 13"/>
                <a:gd name="T3" fmla="*/ 12 h 81"/>
                <a:gd name="T4" fmla="*/ 0 w 13"/>
                <a:gd name="T5" fmla="*/ 69 h 81"/>
                <a:gd name="T6" fmla="*/ 0 w 13"/>
                <a:gd name="T7" fmla="*/ 57 h 81"/>
                <a:gd name="T8" fmla="*/ 0 w 13"/>
                <a:gd name="T9" fmla="*/ 80 h 81"/>
                <a:gd name="T10" fmla="*/ 12 w 13"/>
                <a:gd name="T11" fmla="*/ 69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2"/>
                  </a:lnTo>
                  <a:lnTo>
                    <a:pt x="0" y="69"/>
                  </a:lnTo>
                  <a:lnTo>
                    <a:pt x="0" y="57"/>
                  </a:lnTo>
                  <a:lnTo>
                    <a:pt x="0" y="80"/>
                  </a:lnTo>
                  <a:lnTo>
                    <a:pt x="12" y="69"/>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0" name="Freeform 5739">
              <a:extLst>
                <a:ext uri="{FF2B5EF4-FFF2-40B4-BE49-F238E27FC236}">
                  <a16:creationId xmlns:a16="http://schemas.microsoft.com/office/drawing/2014/main" id="{E61A0DD5-40D3-EC19-A5CE-6DA6970D05BB}"/>
                </a:ext>
              </a:extLst>
            </p:cNvPr>
            <p:cNvSpPr>
              <a:spLocks noChangeArrowheads="1"/>
            </p:cNvSpPr>
            <p:nvPr/>
          </p:nvSpPr>
          <p:spPr bwMode="auto">
            <a:xfrm>
              <a:off x="17891649" y="6899276"/>
              <a:ext cx="4762" cy="28575"/>
            </a:xfrm>
            <a:custGeom>
              <a:avLst/>
              <a:gdLst>
                <a:gd name="T0" fmla="*/ 12 w 13"/>
                <a:gd name="T1" fmla="*/ 0 h 81"/>
                <a:gd name="T2" fmla="*/ 0 w 13"/>
                <a:gd name="T3" fmla="*/ 12 h 81"/>
                <a:gd name="T4" fmla="*/ 0 w 13"/>
                <a:gd name="T5" fmla="*/ 69 h 81"/>
                <a:gd name="T6" fmla="*/ 0 w 13"/>
                <a:gd name="T7" fmla="*/ 57 h 81"/>
                <a:gd name="T8" fmla="*/ 0 w 13"/>
                <a:gd name="T9" fmla="*/ 80 h 81"/>
                <a:gd name="T10" fmla="*/ 12 w 13"/>
                <a:gd name="T11" fmla="*/ 69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2"/>
                  </a:lnTo>
                  <a:lnTo>
                    <a:pt x="0" y="69"/>
                  </a:lnTo>
                  <a:lnTo>
                    <a:pt x="0" y="57"/>
                  </a:lnTo>
                  <a:lnTo>
                    <a:pt x="0" y="80"/>
                  </a:lnTo>
                  <a:lnTo>
                    <a:pt x="12" y="69"/>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1" name="Freeform 5740">
              <a:extLst>
                <a:ext uri="{FF2B5EF4-FFF2-40B4-BE49-F238E27FC236}">
                  <a16:creationId xmlns:a16="http://schemas.microsoft.com/office/drawing/2014/main" id="{A0E04671-2AB9-B0DE-4E35-8FA10B237D33}"/>
                </a:ext>
              </a:extLst>
            </p:cNvPr>
            <p:cNvSpPr>
              <a:spLocks noChangeArrowheads="1"/>
            </p:cNvSpPr>
            <p:nvPr/>
          </p:nvSpPr>
          <p:spPr bwMode="auto">
            <a:xfrm>
              <a:off x="17894824" y="6691313"/>
              <a:ext cx="228585" cy="233362"/>
            </a:xfrm>
            <a:custGeom>
              <a:avLst/>
              <a:gdLst>
                <a:gd name="T0" fmla="*/ 636 w 637"/>
                <a:gd name="T1" fmla="*/ 0 h 649"/>
                <a:gd name="T2" fmla="*/ 545 w 637"/>
                <a:gd name="T3" fmla="*/ 34 h 649"/>
                <a:gd name="T4" fmla="*/ 0 w 637"/>
                <a:gd name="T5" fmla="*/ 579 h 649"/>
                <a:gd name="T6" fmla="*/ 0 w 637"/>
                <a:gd name="T7" fmla="*/ 648 h 649"/>
                <a:gd name="T8" fmla="*/ 636 w 637"/>
                <a:gd name="T9" fmla="*/ 0 h 649"/>
              </a:gdLst>
              <a:ahLst/>
              <a:cxnLst>
                <a:cxn ang="0">
                  <a:pos x="T0" y="T1"/>
                </a:cxn>
                <a:cxn ang="0">
                  <a:pos x="T2" y="T3"/>
                </a:cxn>
                <a:cxn ang="0">
                  <a:pos x="T4" y="T5"/>
                </a:cxn>
                <a:cxn ang="0">
                  <a:pos x="T6" y="T7"/>
                </a:cxn>
                <a:cxn ang="0">
                  <a:pos x="T8" y="T9"/>
                </a:cxn>
              </a:cxnLst>
              <a:rect l="0" t="0" r="r" b="b"/>
              <a:pathLst>
                <a:path w="637" h="649">
                  <a:moveTo>
                    <a:pt x="636" y="0"/>
                  </a:moveTo>
                  <a:lnTo>
                    <a:pt x="545" y="34"/>
                  </a:lnTo>
                  <a:lnTo>
                    <a:pt x="0" y="579"/>
                  </a:lnTo>
                  <a:lnTo>
                    <a:pt x="0" y="648"/>
                  </a:lnTo>
                  <a:lnTo>
                    <a:pt x="6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2" name="Freeform 5741">
              <a:extLst>
                <a:ext uri="{FF2B5EF4-FFF2-40B4-BE49-F238E27FC236}">
                  <a16:creationId xmlns:a16="http://schemas.microsoft.com/office/drawing/2014/main" id="{664AA028-6561-0A4A-8369-2BBCF3734DEC}"/>
                </a:ext>
              </a:extLst>
            </p:cNvPr>
            <p:cNvSpPr>
              <a:spLocks noChangeArrowheads="1"/>
            </p:cNvSpPr>
            <p:nvPr/>
          </p:nvSpPr>
          <p:spPr bwMode="auto">
            <a:xfrm>
              <a:off x="17894824" y="6691313"/>
              <a:ext cx="228585" cy="233362"/>
            </a:xfrm>
            <a:custGeom>
              <a:avLst/>
              <a:gdLst>
                <a:gd name="T0" fmla="*/ 636 w 637"/>
                <a:gd name="T1" fmla="*/ 0 h 649"/>
                <a:gd name="T2" fmla="*/ 545 w 637"/>
                <a:gd name="T3" fmla="*/ 34 h 649"/>
                <a:gd name="T4" fmla="*/ 0 w 637"/>
                <a:gd name="T5" fmla="*/ 579 h 649"/>
                <a:gd name="T6" fmla="*/ 0 w 637"/>
                <a:gd name="T7" fmla="*/ 648 h 649"/>
                <a:gd name="T8" fmla="*/ 636 w 637"/>
                <a:gd name="T9" fmla="*/ 0 h 649"/>
              </a:gdLst>
              <a:ahLst/>
              <a:cxnLst>
                <a:cxn ang="0">
                  <a:pos x="T0" y="T1"/>
                </a:cxn>
                <a:cxn ang="0">
                  <a:pos x="T2" y="T3"/>
                </a:cxn>
                <a:cxn ang="0">
                  <a:pos x="T4" y="T5"/>
                </a:cxn>
                <a:cxn ang="0">
                  <a:pos x="T6" y="T7"/>
                </a:cxn>
                <a:cxn ang="0">
                  <a:pos x="T8" y="T9"/>
                </a:cxn>
              </a:cxnLst>
              <a:rect l="0" t="0" r="r" b="b"/>
              <a:pathLst>
                <a:path w="637" h="649">
                  <a:moveTo>
                    <a:pt x="636" y="0"/>
                  </a:moveTo>
                  <a:lnTo>
                    <a:pt x="545" y="34"/>
                  </a:lnTo>
                  <a:lnTo>
                    <a:pt x="0" y="579"/>
                  </a:lnTo>
                  <a:lnTo>
                    <a:pt x="0" y="648"/>
                  </a:lnTo>
                  <a:lnTo>
                    <a:pt x="6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3" name="Freeform 5742">
              <a:extLst>
                <a:ext uri="{FF2B5EF4-FFF2-40B4-BE49-F238E27FC236}">
                  <a16:creationId xmlns:a16="http://schemas.microsoft.com/office/drawing/2014/main" id="{48A0BCBC-A76D-38C4-05BD-D6DF361DB68F}"/>
                </a:ext>
              </a:extLst>
            </p:cNvPr>
            <p:cNvSpPr>
              <a:spLocks noChangeArrowheads="1"/>
            </p:cNvSpPr>
            <p:nvPr/>
          </p:nvSpPr>
          <p:spPr bwMode="auto">
            <a:xfrm>
              <a:off x="18091661" y="6691313"/>
              <a:ext cx="36510" cy="12700"/>
            </a:xfrm>
            <a:custGeom>
              <a:avLst/>
              <a:gdLst>
                <a:gd name="T0" fmla="*/ 102 w 103"/>
                <a:gd name="T1" fmla="*/ 0 h 35"/>
                <a:gd name="T2" fmla="*/ 0 w 103"/>
                <a:gd name="T3" fmla="*/ 34 h 35"/>
                <a:gd name="T4" fmla="*/ 0 w 103"/>
                <a:gd name="T5" fmla="*/ 34 h 35"/>
                <a:gd name="T6" fmla="*/ 91 w 103"/>
                <a:gd name="T7" fmla="*/ 0 h 35"/>
                <a:gd name="T8" fmla="*/ 102 w 103"/>
                <a:gd name="T9" fmla="*/ 0 h 35"/>
              </a:gdLst>
              <a:ahLst/>
              <a:cxnLst>
                <a:cxn ang="0">
                  <a:pos x="T0" y="T1"/>
                </a:cxn>
                <a:cxn ang="0">
                  <a:pos x="T2" y="T3"/>
                </a:cxn>
                <a:cxn ang="0">
                  <a:pos x="T4" y="T5"/>
                </a:cxn>
                <a:cxn ang="0">
                  <a:pos x="T6" y="T7"/>
                </a:cxn>
                <a:cxn ang="0">
                  <a:pos x="T8" y="T9"/>
                </a:cxn>
              </a:cxnLst>
              <a:rect l="0" t="0" r="r" b="b"/>
              <a:pathLst>
                <a:path w="103" h="35">
                  <a:moveTo>
                    <a:pt x="102" y="0"/>
                  </a:moveTo>
                  <a:lnTo>
                    <a:pt x="0" y="34"/>
                  </a:lnTo>
                  <a:lnTo>
                    <a:pt x="0" y="34"/>
                  </a:lnTo>
                  <a:lnTo>
                    <a:pt x="91" y="0"/>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4" name="Freeform 5743">
              <a:extLst>
                <a:ext uri="{FF2B5EF4-FFF2-40B4-BE49-F238E27FC236}">
                  <a16:creationId xmlns:a16="http://schemas.microsoft.com/office/drawing/2014/main" id="{1FBF5564-3743-68A9-21A8-67F2BC9C146A}"/>
                </a:ext>
              </a:extLst>
            </p:cNvPr>
            <p:cNvSpPr>
              <a:spLocks noChangeArrowheads="1"/>
            </p:cNvSpPr>
            <p:nvPr/>
          </p:nvSpPr>
          <p:spPr bwMode="auto">
            <a:xfrm>
              <a:off x="18091661" y="6691313"/>
              <a:ext cx="36510" cy="12700"/>
            </a:xfrm>
            <a:custGeom>
              <a:avLst/>
              <a:gdLst>
                <a:gd name="T0" fmla="*/ 102 w 103"/>
                <a:gd name="T1" fmla="*/ 0 h 35"/>
                <a:gd name="T2" fmla="*/ 0 w 103"/>
                <a:gd name="T3" fmla="*/ 34 h 35"/>
                <a:gd name="T4" fmla="*/ 0 w 103"/>
                <a:gd name="T5" fmla="*/ 34 h 35"/>
                <a:gd name="T6" fmla="*/ 91 w 103"/>
                <a:gd name="T7" fmla="*/ 0 h 35"/>
                <a:gd name="T8" fmla="*/ 102 w 103"/>
                <a:gd name="T9" fmla="*/ 0 h 35"/>
              </a:gdLst>
              <a:ahLst/>
              <a:cxnLst>
                <a:cxn ang="0">
                  <a:pos x="T0" y="T1"/>
                </a:cxn>
                <a:cxn ang="0">
                  <a:pos x="T2" y="T3"/>
                </a:cxn>
                <a:cxn ang="0">
                  <a:pos x="T4" y="T5"/>
                </a:cxn>
                <a:cxn ang="0">
                  <a:pos x="T6" y="T7"/>
                </a:cxn>
                <a:cxn ang="0">
                  <a:pos x="T8" y="T9"/>
                </a:cxn>
              </a:cxnLst>
              <a:rect l="0" t="0" r="r" b="b"/>
              <a:pathLst>
                <a:path w="103" h="35">
                  <a:moveTo>
                    <a:pt x="102" y="0"/>
                  </a:moveTo>
                  <a:lnTo>
                    <a:pt x="0" y="34"/>
                  </a:lnTo>
                  <a:lnTo>
                    <a:pt x="0" y="34"/>
                  </a:lnTo>
                  <a:lnTo>
                    <a:pt x="91" y="0"/>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5" name="Freeform 5744">
              <a:extLst>
                <a:ext uri="{FF2B5EF4-FFF2-40B4-BE49-F238E27FC236}">
                  <a16:creationId xmlns:a16="http://schemas.microsoft.com/office/drawing/2014/main" id="{3B079E59-62EB-4F13-6173-1BD85B904E87}"/>
                </a:ext>
              </a:extLst>
            </p:cNvPr>
            <p:cNvSpPr>
              <a:spLocks noChangeArrowheads="1"/>
            </p:cNvSpPr>
            <p:nvPr/>
          </p:nvSpPr>
          <p:spPr bwMode="auto">
            <a:xfrm>
              <a:off x="17891649" y="6919914"/>
              <a:ext cx="1587" cy="7937"/>
            </a:xfrm>
            <a:custGeom>
              <a:avLst/>
              <a:gdLst>
                <a:gd name="T0" fmla="*/ 0 w 1"/>
                <a:gd name="T1" fmla="*/ 0 h 24"/>
                <a:gd name="T2" fmla="*/ 0 w 1"/>
                <a:gd name="T3" fmla="*/ 12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2"/>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6" name="Freeform 5745">
              <a:extLst>
                <a:ext uri="{FF2B5EF4-FFF2-40B4-BE49-F238E27FC236}">
                  <a16:creationId xmlns:a16="http://schemas.microsoft.com/office/drawing/2014/main" id="{AA85A340-FADC-FC32-23B8-14DCE721E3BE}"/>
                </a:ext>
              </a:extLst>
            </p:cNvPr>
            <p:cNvSpPr>
              <a:spLocks noChangeArrowheads="1"/>
            </p:cNvSpPr>
            <p:nvPr/>
          </p:nvSpPr>
          <p:spPr bwMode="auto">
            <a:xfrm>
              <a:off x="17891649" y="6919914"/>
              <a:ext cx="1587" cy="7937"/>
            </a:xfrm>
            <a:custGeom>
              <a:avLst/>
              <a:gdLst>
                <a:gd name="T0" fmla="*/ 0 w 1"/>
                <a:gd name="T1" fmla="*/ 0 h 24"/>
                <a:gd name="T2" fmla="*/ 0 w 1"/>
                <a:gd name="T3" fmla="*/ 12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2"/>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7" name="Freeform 5746">
              <a:extLst>
                <a:ext uri="{FF2B5EF4-FFF2-40B4-BE49-F238E27FC236}">
                  <a16:creationId xmlns:a16="http://schemas.microsoft.com/office/drawing/2014/main" id="{117EB273-816B-C6F6-C968-04D78ABB5105}"/>
                </a:ext>
              </a:extLst>
            </p:cNvPr>
            <p:cNvSpPr>
              <a:spLocks noChangeArrowheads="1"/>
            </p:cNvSpPr>
            <p:nvPr/>
          </p:nvSpPr>
          <p:spPr bwMode="auto">
            <a:xfrm>
              <a:off x="17891649" y="6950076"/>
              <a:ext cx="4762" cy="28575"/>
            </a:xfrm>
            <a:custGeom>
              <a:avLst/>
              <a:gdLst>
                <a:gd name="T0" fmla="*/ 12 w 13"/>
                <a:gd name="T1" fmla="*/ 0 h 80"/>
                <a:gd name="T2" fmla="*/ 0 w 13"/>
                <a:gd name="T3" fmla="*/ 11 h 80"/>
                <a:gd name="T4" fmla="*/ 0 w 13"/>
                <a:gd name="T5" fmla="*/ 68 h 80"/>
                <a:gd name="T6" fmla="*/ 0 w 13"/>
                <a:gd name="T7" fmla="*/ 56 h 80"/>
                <a:gd name="T8" fmla="*/ 0 w 13"/>
                <a:gd name="T9" fmla="*/ 79 h 80"/>
                <a:gd name="T10" fmla="*/ 12 w 13"/>
                <a:gd name="T11" fmla="*/ 68 h 80"/>
                <a:gd name="T12" fmla="*/ 12 w 1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 h="80">
                  <a:moveTo>
                    <a:pt x="12" y="0"/>
                  </a:moveTo>
                  <a:lnTo>
                    <a:pt x="0" y="11"/>
                  </a:lnTo>
                  <a:lnTo>
                    <a:pt x="0" y="68"/>
                  </a:lnTo>
                  <a:lnTo>
                    <a:pt x="0" y="56"/>
                  </a:lnTo>
                  <a:lnTo>
                    <a:pt x="0" y="79"/>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8" name="Freeform 5747">
              <a:extLst>
                <a:ext uri="{FF2B5EF4-FFF2-40B4-BE49-F238E27FC236}">
                  <a16:creationId xmlns:a16="http://schemas.microsoft.com/office/drawing/2014/main" id="{A81A5777-990C-216A-7C5E-47950648BB7D}"/>
                </a:ext>
              </a:extLst>
            </p:cNvPr>
            <p:cNvSpPr>
              <a:spLocks noChangeArrowheads="1"/>
            </p:cNvSpPr>
            <p:nvPr/>
          </p:nvSpPr>
          <p:spPr bwMode="auto">
            <a:xfrm>
              <a:off x="17891649" y="6950076"/>
              <a:ext cx="4762" cy="28575"/>
            </a:xfrm>
            <a:custGeom>
              <a:avLst/>
              <a:gdLst>
                <a:gd name="T0" fmla="*/ 12 w 13"/>
                <a:gd name="T1" fmla="*/ 0 h 80"/>
                <a:gd name="T2" fmla="*/ 0 w 13"/>
                <a:gd name="T3" fmla="*/ 11 h 80"/>
                <a:gd name="T4" fmla="*/ 0 w 13"/>
                <a:gd name="T5" fmla="*/ 68 h 80"/>
                <a:gd name="T6" fmla="*/ 0 w 13"/>
                <a:gd name="T7" fmla="*/ 56 h 80"/>
                <a:gd name="T8" fmla="*/ 0 w 13"/>
                <a:gd name="T9" fmla="*/ 79 h 80"/>
                <a:gd name="T10" fmla="*/ 12 w 13"/>
                <a:gd name="T11" fmla="*/ 68 h 80"/>
                <a:gd name="T12" fmla="*/ 12 w 1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 h="80">
                  <a:moveTo>
                    <a:pt x="12" y="0"/>
                  </a:moveTo>
                  <a:lnTo>
                    <a:pt x="0" y="11"/>
                  </a:lnTo>
                  <a:lnTo>
                    <a:pt x="0" y="68"/>
                  </a:lnTo>
                  <a:lnTo>
                    <a:pt x="0" y="56"/>
                  </a:lnTo>
                  <a:lnTo>
                    <a:pt x="0" y="79"/>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9" name="Freeform 5748">
              <a:extLst>
                <a:ext uri="{FF2B5EF4-FFF2-40B4-BE49-F238E27FC236}">
                  <a16:creationId xmlns:a16="http://schemas.microsoft.com/office/drawing/2014/main" id="{C8426DB5-2325-BD7E-0B8E-AF2EE5469FA5}"/>
                </a:ext>
              </a:extLst>
            </p:cNvPr>
            <p:cNvSpPr>
              <a:spLocks noChangeArrowheads="1"/>
            </p:cNvSpPr>
            <p:nvPr/>
          </p:nvSpPr>
          <p:spPr bwMode="auto">
            <a:xfrm>
              <a:off x="17894823" y="6675438"/>
              <a:ext cx="298431" cy="298450"/>
            </a:xfrm>
            <a:custGeom>
              <a:avLst/>
              <a:gdLst>
                <a:gd name="T0" fmla="*/ 829 w 830"/>
                <a:gd name="T1" fmla="*/ 0 h 830"/>
                <a:gd name="T2" fmla="*/ 738 w 830"/>
                <a:gd name="T3" fmla="*/ 23 h 830"/>
                <a:gd name="T4" fmla="*/ 0 w 830"/>
                <a:gd name="T5" fmla="*/ 761 h 830"/>
                <a:gd name="T6" fmla="*/ 0 w 830"/>
                <a:gd name="T7" fmla="*/ 829 h 830"/>
                <a:gd name="T8" fmla="*/ 829 w 830"/>
                <a:gd name="T9" fmla="*/ 0 h 830"/>
              </a:gdLst>
              <a:ahLst/>
              <a:cxnLst>
                <a:cxn ang="0">
                  <a:pos x="T0" y="T1"/>
                </a:cxn>
                <a:cxn ang="0">
                  <a:pos x="T2" y="T3"/>
                </a:cxn>
                <a:cxn ang="0">
                  <a:pos x="T4" y="T5"/>
                </a:cxn>
                <a:cxn ang="0">
                  <a:pos x="T6" y="T7"/>
                </a:cxn>
                <a:cxn ang="0">
                  <a:pos x="T8" y="T9"/>
                </a:cxn>
              </a:cxnLst>
              <a:rect l="0" t="0" r="r" b="b"/>
              <a:pathLst>
                <a:path w="830" h="830">
                  <a:moveTo>
                    <a:pt x="829" y="0"/>
                  </a:moveTo>
                  <a:lnTo>
                    <a:pt x="738" y="23"/>
                  </a:lnTo>
                  <a:lnTo>
                    <a:pt x="0" y="761"/>
                  </a:lnTo>
                  <a:lnTo>
                    <a:pt x="0" y="829"/>
                  </a:lnTo>
                  <a:lnTo>
                    <a:pt x="8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0" name="Freeform 5749">
              <a:extLst>
                <a:ext uri="{FF2B5EF4-FFF2-40B4-BE49-F238E27FC236}">
                  <a16:creationId xmlns:a16="http://schemas.microsoft.com/office/drawing/2014/main" id="{0320C296-9670-9BCB-CB54-D9652BDDDB06}"/>
                </a:ext>
              </a:extLst>
            </p:cNvPr>
            <p:cNvSpPr>
              <a:spLocks noChangeArrowheads="1"/>
            </p:cNvSpPr>
            <p:nvPr/>
          </p:nvSpPr>
          <p:spPr bwMode="auto">
            <a:xfrm>
              <a:off x="17894823" y="6675438"/>
              <a:ext cx="298431" cy="298450"/>
            </a:xfrm>
            <a:custGeom>
              <a:avLst/>
              <a:gdLst>
                <a:gd name="T0" fmla="*/ 829 w 830"/>
                <a:gd name="T1" fmla="*/ 0 h 830"/>
                <a:gd name="T2" fmla="*/ 738 w 830"/>
                <a:gd name="T3" fmla="*/ 23 h 830"/>
                <a:gd name="T4" fmla="*/ 0 w 830"/>
                <a:gd name="T5" fmla="*/ 761 h 830"/>
                <a:gd name="T6" fmla="*/ 0 w 830"/>
                <a:gd name="T7" fmla="*/ 829 h 830"/>
                <a:gd name="T8" fmla="*/ 829 w 830"/>
                <a:gd name="T9" fmla="*/ 0 h 830"/>
              </a:gdLst>
              <a:ahLst/>
              <a:cxnLst>
                <a:cxn ang="0">
                  <a:pos x="T0" y="T1"/>
                </a:cxn>
                <a:cxn ang="0">
                  <a:pos x="T2" y="T3"/>
                </a:cxn>
                <a:cxn ang="0">
                  <a:pos x="T4" y="T5"/>
                </a:cxn>
                <a:cxn ang="0">
                  <a:pos x="T6" y="T7"/>
                </a:cxn>
                <a:cxn ang="0">
                  <a:pos x="T8" y="T9"/>
                </a:cxn>
              </a:cxnLst>
              <a:rect l="0" t="0" r="r" b="b"/>
              <a:pathLst>
                <a:path w="830" h="830">
                  <a:moveTo>
                    <a:pt x="829" y="0"/>
                  </a:moveTo>
                  <a:lnTo>
                    <a:pt x="738" y="23"/>
                  </a:lnTo>
                  <a:lnTo>
                    <a:pt x="0" y="761"/>
                  </a:lnTo>
                  <a:lnTo>
                    <a:pt x="0" y="829"/>
                  </a:lnTo>
                  <a:lnTo>
                    <a:pt x="8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1" name="Freeform 5750">
              <a:extLst>
                <a:ext uri="{FF2B5EF4-FFF2-40B4-BE49-F238E27FC236}">
                  <a16:creationId xmlns:a16="http://schemas.microsoft.com/office/drawing/2014/main" id="{15627E6C-A5FC-8D1C-B812-BDEDA9829705}"/>
                </a:ext>
              </a:extLst>
            </p:cNvPr>
            <p:cNvSpPr>
              <a:spLocks noChangeArrowheads="1"/>
            </p:cNvSpPr>
            <p:nvPr/>
          </p:nvSpPr>
          <p:spPr bwMode="auto">
            <a:xfrm>
              <a:off x="18161507" y="6675439"/>
              <a:ext cx="33335" cy="7937"/>
            </a:xfrm>
            <a:custGeom>
              <a:avLst/>
              <a:gdLst>
                <a:gd name="T0" fmla="*/ 91 w 92"/>
                <a:gd name="T1" fmla="*/ 0 h 24"/>
                <a:gd name="T2" fmla="*/ 0 w 92"/>
                <a:gd name="T3" fmla="*/ 23 h 24"/>
                <a:gd name="T4" fmla="*/ 0 w 92"/>
                <a:gd name="T5" fmla="*/ 23 h 24"/>
                <a:gd name="T6" fmla="*/ 91 w 92"/>
                <a:gd name="T7" fmla="*/ 0 h 24"/>
              </a:gdLst>
              <a:ahLst/>
              <a:cxnLst>
                <a:cxn ang="0">
                  <a:pos x="T0" y="T1"/>
                </a:cxn>
                <a:cxn ang="0">
                  <a:pos x="T2" y="T3"/>
                </a:cxn>
                <a:cxn ang="0">
                  <a:pos x="T4" y="T5"/>
                </a:cxn>
                <a:cxn ang="0">
                  <a:pos x="T6" y="T7"/>
                </a:cxn>
              </a:cxnLst>
              <a:rect l="0" t="0" r="r" b="b"/>
              <a:pathLst>
                <a:path w="92" h="24">
                  <a:moveTo>
                    <a:pt x="91" y="0"/>
                  </a:moveTo>
                  <a:lnTo>
                    <a:pt x="0" y="23"/>
                  </a:lnTo>
                  <a:lnTo>
                    <a:pt x="0" y="23"/>
                  </a:lnTo>
                  <a:lnTo>
                    <a:pt x="9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2" name="Freeform 5751">
              <a:extLst>
                <a:ext uri="{FF2B5EF4-FFF2-40B4-BE49-F238E27FC236}">
                  <a16:creationId xmlns:a16="http://schemas.microsoft.com/office/drawing/2014/main" id="{CB492062-556C-3E24-AAB4-E0D60BA487CC}"/>
                </a:ext>
              </a:extLst>
            </p:cNvPr>
            <p:cNvSpPr>
              <a:spLocks noChangeArrowheads="1"/>
            </p:cNvSpPr>
            <p:nvPr/>
          </p:nvSpPr>
          <p:spPr bwMode="auto">
            <a:xfrm>
              <a:off x="18161507" y="6675439"/>
              <a:ext cx="33335" cy="7937"/>
            </a:xfrm>
            <a:custGeom>
              <a:avLst/>
              <a:gdLst>
                <a:gd name="T0" fmla="*/ 91 w 92"/>
                <a:gd name="T1" fmla="*/ 0 h 24"/>
                <a:gd name="T2" fmla="*/ 0 w 92"/>
                <a:gd name="T3" fmla="*/ 23 h 24"/>
                <a:gd name="T4" fmla="*/ 0 w 92"/>
                <a:gd name="T5" fmla="*/ 23 h 24"/>
                <a:gd name="T6" fmla="*/ 91 w 92"/>
                <a:gd name="T7" fmla="*/ 0 h 24"/>
              </a:gdLst>
              <a:ahLst/>
              <a:cxnLst>
                <a:cxn ang="0">
                  <a:pos x="T0" y="T1"/>
                </a:cxn>
                <a:cxn ang="0">
                  <a:pos x="T2" y="T3"/>
                </a:cxn>
                <a:cxn ang="0">
                  <a:pos x="T4" y="T5"/>
                </a:cxn>
                <a:cxn ang="0">
                  <a:pos x="T6" y="T7"/>
                </a:cxn>
              </a:cxnLst>
              <a:rect l="0" t="0" r="r" b="b"/>
              <a:pathLst>
                <a:path w="92" h="24">
                  <a:moveTo>
                    <a:pt x="91" y="0"/>
                  </a:moveTo>
                  <a:lnTo>
                    <a:pt x="0" y="23"/>
                  </a:lnTo>
                  <a:lnTo>
                    <a:pt x="0" y="23"/>
                  </a:lnTo>
                  <a:lnTo>
                    <a:pt x="9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3" name="Freeform 5752">
              <a:extLst>
                <a:ext uri="{FF2B5EF4-FFF2-40B4-BE49-F238E27FC236}">
                  <a16:creationId xmlns:a16="http://schemas.microsoft.com/office/drawing/2014/main" id="{FF3910AA-81C8-447A-BF0A-6924ADC3E3E9}"/>
                </a:ext>
              </a:extLst>
            </p:cNvPr>
            <p:cNvSpPr>
              <a:spLocks noChangeArrowheads="1"/>
            </p:cNvSpPr>
            <p:nvPr/>
          </p:nvSpPr>
          <p:spPr bwMode="auto">
            <a:xfrm>
              <a:off x="17891649" y="6969125"/>
              <a:ext cx="1587" cy="7938"/>
            </a:xfrm>
            <a:custGeom>
              <a:avLst/>
              <a:gdLst>
                <a:gd name="T0" fmla="*/ 0 w 1"/>
                <a:gd name="T1" fmla="*/ 0 h 24"/>
                <a:gd name="T2" fmla="*/ 0 w 1"/>
                <a:gd name="T3" fmla="*/ 12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2"/>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4" name="Freeform 5753">
              <a:extLst>
                <a:ext uri="{FF2B5EF4-FFF2-40B4-BE49-F238E27FC236}">
                  <a16:creationId xmlns:a16="http://schemas.microsoft.com/office/drawing/2014/main" id="{BD93B6D8-8C4E-9CAB-88FB-3E3D168CC299}"/>
                </a:ext>
              </a:extLst>
            </p:cNvPr>
            <p:cNvSpPr>
              <a:spLocks noChangeArrowheads="1"/>
            </p:cNvSpPr>
            <p:nvPr/>
          </p:nvSpPr>
          <p:spPr bwMode="auto">
            <a:xfrm>
              <a:off x="17891649" y="6969125"/>
              <a:ext cx="1587" cy="7938"/>
            </a:xfrm>
            <a:custGeom>
              <a:avLst/>
              <a:gdLst>
                <a:gd name="T0" fmla="*/ 0 w 1"/>
                <a:gd name="T1" fmla="*/ 0 h 24"/>
                <a:gd name="T2" fmla="*/ 0 w 1"/>
                <a:gd name="T3" fmla="*/ 12 h 24"/>
                <a:gd name="T4" fmla="*/ 0 w 1"/>
                <a:gd name="T5" fmla="*/ 23 h 24"/>
                <a:gd name="T6" fmla="*/ 0 w 1"/>
                <a:gd name="T7" fmla="*/ 23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12"/>
                  </a:lnTo>
                  <a:lnTo>
                    <a:pt x="0" y="23"/>
                  </a:lnTo>
                  <a:lnTo>
                    <a:pt x="0" y="23"/>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5" name="Freeform 5754">
              <a:extLst>
                <a:ext uri="{FF2B5EF4-FFF2-40B4-BE49-F238E27FC236}">
                  <a16:creationId xmlns:a16="http://schemas.microsoft.com/office/drawing/2014/main" id="{083B7033-23D2-E105-AFEC-3567000A9E43}"/>
                </a:ext>
              </a:extLst>
            </p:cNvPr>
            <p:cNvSpPr>
              <a:spLocks noChangeArrowheads="1"/>
            </p:cNvSpPr>
            <p:nvPr/>
          </p:nvSpPr>
          <p:spPr bwMode="auto">
            <a:xfrm>
              <a:off x="17891649" y="6997701"/>
              <a:ext cx="4762" cy="28575"/>
            </a:xfrm>
            <a:custGeom>
              <a:avLst/>
              <a:gdLst>
                <a:gd name="T0" fmla="*/ 12 w 13"/>
                <a:gd name="T1" fmla="*/ 0 h 80"/>
                <a:gd name="T2" fmla="*/ 0 w 13"/>
                <a:gd name="T3" fmla="*/ 11 h 80"/>
                <a:gd name="T4" fmla="*/ 0 w 13"/>
                <a:gd name="T5" fmla="*/ 68 h 80"/>
                <a:gd name="T6" fmla="*/ 0 w 13"/>
                <a:gd name="T7" fmla="*/ 68 h 80"/>
                <a:gd name="T8" fmla="*/ 0 w 13"/>
                <a:gd name="T9" fmla="*/ 79 h 80"/>
                <a:gd name="T10" fmla="*/ 12 w 13"/>
                <a:gd name="T11" fmla="*/ 68 h 80"/>
                <a:gd name="T12" fmla="*/ 12 w 1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 h="80">
                  <a:moveTo>
                    <a:pt x="12" y="0"/>
                  </a:moveTo>
                  <a:lnTo>
                    <a:pt x="0" y="11"/>
                  </a:lnTo>
                  <a:lnTo>
                    <a:pt x="0" y="68"/>
                  </a:lnTo>
                  <a:lnTo>
                    <a:pt x="0" y="68"/>
                  </a:lnTo>
                  <a:lnTo>
                    <a:pt x="0" y="79"/>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6" name="Freeform 5755">
              <a:extLst>
                <a:ext uri="{FF2B5EF4-FFF2-40B4-BE49-F238E27FC236}">
                  <a16:creationId xmlns:a16="http://schemas.microsoft.com/office/drawing/2014/main" id="{6D0CADDB-9AFE-1DE1-50E5-D3CD621A7868}"/>
                </a:ext>
              </a:extLst>
            </p:cNvPr>
            <p:cNvSpPr>
              <a:spLocks noChangeArrowheads="1"/>
            </p:cNvSpPr>
            <p:nvPr/>
          </p:nvSpPr>
          <p:spPr bwMode="auto">
            <a:xfrm>
              <a:off x="17891649" y="6997701"/>
              <a:ext cx="4762" cy="28575"/>
            </a:xfrm>
            <a:custGeom>
              <a:avLst/>
              <a:gdLst>
                <a:gd name="T0" fmla="*/ 12 w 13"/>
                <a:gd name="T1" fmla="*/ 0 h 80"/>
                <a:gd name="T2" fmla="*/ 0 w 13"/>
                <a:gd name="T3" fmla="*/ 11 h 80"/>
                <a:gd name="T4" fmla="*/ 0 w 13"/>
                <a:gd name="T5" fmla="*/ 68 h 80"/>
                <a:gd name="T6" fmla="*/ 0 w 13"/>
                <a:gd name="T7" fmla="*/ 68 h 80"/>
                <a:gd name="T8" fmla="*/ 0 w 13"/>
                <a:gd name="T9" fmla="*/ 79 h 80"/>
                <a:gd name="T10" fmla="*/ 12 w 13"/>
                <a:gd name="T11" fmla="*/ 68 h 80"/>
                <a:gd name="T12" fmla="*/ 12 w 1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 h="80">
                  <a:moveTo>
                    <a:pt x="12" y="0"/>
                  </a:moveTo>
                  <a:lnTo>
                    <a:pt x="0" y="11"/>
                  </a:lnTo>
                  <a:lnTo>
                    <a:pt x="0" y="68"/>
                  </a:lnTo>
                  <a:lnTo>
                    <a:pt x="0" y="68"/>
                  </a:lnTo>
                  <a:lnTo>
                    <a:pt x="0" y="79"/>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7" name="Freeform 5756">
              <a:extLst>
                <a:ext uri="{FF2B5EF4-FFF2-40B4-BE49-F238E27FC236}">
                  <a16:creationId xmlns:a16="http://schemas.microsoft.com/office/drawing/2014/main" id="{DC7967F9-EBA0-17C4-E62F-851B0A4DA49D}"/>
                </a:ext>
              </a:extLst>
            </p:cNvPr>
            <p:cNvSpPr>
              <a:spLocks noChangeArrowheads="1"/>
            </p:cNvSpPr>
            <p:nvPr/>
          </p:nvSpPr>
          <p:spPr bwMode="auto">
            <a:xfrm>
              <a:off x="17894824" y="6654800"/>
              <a:ext cx="368276" cy="368300"/>
            </a:xfrm>
            <a:custGeom>
              <a:avLst/>
              <a:gdLst>
                <a:gd name="T0" fmla="*/ 1022 w 1023"/>
                <a:gd name="T1" fmla="*/ 0 h 1023"/>
                <a:gd name="T2" fmla="*/ 931 w 1023"/>
                <a:gd name="T3" fmla="*/ 23 h 1023"/>
                <a:gd name="T4" fmla="*/ 0 w 1023"/>
                <a:gd name="T5" fmla="*/ 954 h 1023"/>
                <a:gd name="T6" fmla="*/ 0 w 1023"/>
                <a:gd name="T7" fmla="*/ 1022 h 1023"/>
                <a:gd name="T8" fmla="*/ 1022 w 1023"/>
                <a:gd name="T9" fmla="*/ 0 h 1023"/>
              </a:gdLst>
              <a:ahLst/>
              <a:cxnLst>
                <a:cxn ang="0">
                  <a:pos x="T0" y="T1"/>
                </a:cxn>
                <a:cxn ang="0">
                  <a:pos x="T2" y="T3"/>
                </a:cxn>
                <a:cxn ang="0">
                  <a:pos x="T4" y="T5"/>
                </a:cxn>
                <a:cxn ang="0">
                  <a:pos x="T6" y="T7"/>
                </a:cxn>
                <a:cxn ang="0">
                  <a:pos x="T8" y="T9"/>
                </a:cxn>
              </a:cxnLst>
              <a:rect l="0" t="0" r="r" b="b"/>
              <a:pathLst>
                <a:path w="1023" h="1023">
                  <a:moveTo>
                    <a:pt x="1022" y="0"/>
                  </a:moveTo>
                  <a:lnTo>
                    <a:pt x="931" y="23"/>
                  </a:lnTo>
                  <a:lnTo>
                    <a:pt x="0" y="954"/>
                  </a:lnTo>
                  <a:lnTo>
                    <a:pt x="0" y="1022"/>
                  </a:lnTo>
                  <a:lnTo>
                    <a:pt x="102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8" name="Freeform 5757">
              <a:extLst>
                <a:ext uri="{FF2B5EF4-FFF2-40B4-BE49-F238E27FC236}">
                  <a16:creationId xmlns:a16="http://schemas.microsoft.com/office/drawing/2014/main" id="{94F4AE33-B1CF-ECB5-7E06-D4495D15A617}"/>
                </a:ext>
              </a:extLst>
            </p:cNvPr>
            <p:cNvSpPr>
              <a:spLocks noChangeArrowheads="1"/>
            </p:cNvSpPr>
            <p:nvPr/>
          </p:nvSpPr>
          <p:spPr bwMode="auto">
            <a:xfrm>
              <a:off x="17894824" y="6654800"/>
              <a:ext cx="368276" cy="368300"/>
            </a:xfrm>
            <a:custGeom>
              <a:avLst/>
              <a:gdLst>
                <a:gd name="T0" fmla="*/ 1022 w 1023"/>
                <a:gd name="T1" fmla="*/ 0 h 1023"/>
                <a:gd name="T2" fmla="*/ 931 w 1023"/>
                <a:gd name="T3" fmla="*/ 23 h 1023"/>
                <a:gd name="T4" fmla="*/ 0 w 1023"/>
                <a:gd name="T5" fmla="*/ 954 h 1023"/>
                <a:gd name="T6" fmla="*/ 0 w 1023"/>
                <a:gd name="T7" fmla="*/ 1022 h 1023"/>
                <a:gd name="T8" fmla="*/ 1022 w 1023"/>
                <a:gd name="T9" fmla="*/ 0 h 1023"/>
              </a:gdLst>
              <a:ahLst/>
              <a:cxnLst>
                <a:cxn ang="0">
                  <a:pos x="T0" y="T1"/>
                </a:cxn>
                <a:cxn ang="0">
                  <a:pos x="T2" y="T3"/>
                </a:cxn>
                <a:cxn ang="0">
                  <a:pos x="T4" y="T5"/>
                </a:cxn>
                <a:cxn ang="0">
                  <a:pos x="T6" y="T7"/>
                </a:cxn>
                <a:cxn ang="0">
                  <a:pos x="T8" y="T9"/>
                </a:cxn>
              </a:cxnLst>
              <a:rect l="0" t="0" r="r" b="b"/>
              <a:pathLst>
                <a:path w="1023" h="1023">
                  <a:moveTo>
                    <a:pt x="1022" y="0"/>
                  </a:moveTo>
                  <a:lnTo>
                    <a:pt x="931" y="23"/>
                  </a:lnTo>
                  <a:lnTo>
                    <a:pt x="0" y="954"/>
                  </a:lnTo>
                  <a:lnTo>
                    <a:pt x="0" y="1022"/>
                  </a:lnTo>
                  <a:lnTo>
                    <a:pt x="102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9" name="Freeform 5758">
              <a:extLst>
                <a:ext uri="{FF2B5EF4-FFF2-40B4-BE49-F238E27FC236}">
                  <a16:creationId xmlns:a16="http://schemas.microsoft.com/office/drawing/2014/main" id="{7E55B595-7116-4B52-A6FC-803939730B25}"/>
                </a:ext>
              </a:extLst>
            </p:cNvPr>
            <p:cNvSpPr>
              <a:spLocks noChangeArrowheads="1"/>
            </p:cNvSpPr>
            <p:nvPr/>
          </p:nvSpPr>
          <p:spPr bwMode="auto">
            <a:xfrm>
              <a:off x="18229764" y="6654800"/>
              <a:ext cx="33336" cy="7938"/>
            </a:xfrm>
            <a:custGeom>
              <a:avLst/>
              <a:gdLst>
                <a:gd name="T0" fmla="*/ 91 w 92"/>
                <a:gd name="T1" fmla="*/ 0 h 24"/>
                <a:gd name="T2" fmla="*/ 0 w 92"/>
                <a:gd name="T3" fmla="*/ 23 h 24"/>
                <a:gd name="T4" fmla="*/ 0 w 92"/>
                <a:gd name="T5" fmla="*/ 23 h 24"/>
                <a:gd name="T6" fmla="*/ 91 w 92"/>
                <a:gd name="T7" fmla="*/ 0 h 24"/>
              </a:gdLst>
              <a:ahLst/>
              <a:cxnLst>
                <a:cxn ang="0">
                  <a:pos x="T0" y="T1"/>
                </a:cxn>
                <a:cxn ang="0">
                  <a:pos x="T2" y="T3"/>
                </a:cxn>
                <a:cxn ang="0">
                  <a:pos x="T4" y="T5"/>
                </a:cxn>
                <a:cxn ang="0">
                  <a:pos x="T6" y="T7"/>
                </a:cxn>
              </a:cxnLst>
              <a:rect l="0" t="0" r="r" b="b"/>
              <a:pathLst>
                <a:path w="92" h="24">
                  <a:moveTo>
                    <a:pt x="91" y="0"/>
                  </a:moveTo>
                  <a:lnTo>
                    <a:pt x="0" y="23"/>
                  </a:lnTo>
                  <a:lnTo>
                    <a:pt x="0" y="23"/>
                  </a:lnTo>
                  <a:lnTo>
                    <a:pt x="9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0" name="Freeform 5759">
              <a:extLst>
                <a:ext uri="{FF2B5EF4-FFF2-40B4-BE49-F238E27FC236}">
                  <a16:creationId xmlns:a16="http://schemas.microsoft.com/office/drawing/2014/main" id="{4FF9C1F3-5FB3-A4B5-36D2-5B076F326BE3}"/>
                </a:ext>
              </a:extLst>
            </p:cNvPr>
            <p:cNvSpPr>
              <a:spLocks noChangeArrowheads="1"/>
            </p:cNvSpPr>
            <p:nvPr/>
          </p:nvSpPr>
          <p:spPr bwMode="auto">
            <a:xfrm>
              <a:off x="18229764" y="6654800"/>
              <a:ext cx="33336" cy="7938"/>
            </a:xfrm>
            <a:custGeom>
              <a:avLst/>
              <a:gdLst>
                <a:gd name="T0" fmla="*/ 91 w 92"/>
                <a:gd name="T1" fmla="*/ 0 h 24"/>
                <a:gd name="T2" fmla="*/ 0 w 92"/>
                <a:gd name="T3" fmla="*/ 23 h 24"/>
                <a:gd name="T4" fmla="*/ 0 w 92"/>
                <a:gd name="T5" fmla="*/ 23 h 24"/>
                <a:gd name="T6" fmla="*/ 91 w 92"/>
                <a:gd name="T7" fmla="*/ 0 h 24"/>
              </a:gdLst>
              <a:ahLst/>
              <a:cxnLst>
                <a:cxn ang="0">
                  <a:pos x="T0" y="T1"/>
                </a:cxn>
                <a:cxn ang="0">
                  <a:pos x="T2" y="T3"/>
                </a:cxn>
                <a:cxn ang="0">
                  <a:pos x="T4" y="T5"/>
                </a:cxn>
                <a:cxn ang="0">
                  <a:pos x="T6" y="T7"/>
                </a:cxn>
              </a:cxnLst>
              <a:rect l="0" t="0" r="r" b="b"/>
              <a:pathLst>
                <a:path w="92" h="24">
                  <a:moveTo>
                    <a:pt x="91" y="0"/>
                  </a:moveTo>
                  <a:lnTo>
                    <a:pt x="0" y="23"/>
                  </a:lnTo>
                  <a:lnTo>
                    <a:pt x="0" y="23"/>
                  </a:lnTo>
                  <a:lnTo>
                    <a:pt x="91"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1" name="Freeform 5760">
              <a:extLst>
                <a:ext uri="{FF2B5EF4-FFF2-40B4-BE49-F238E27FC236}">
                  <a16:creationId xmlns:a16="http://schemas.microsoft.com/office/drawing/2014/main" id="{8D02DF35-CAE1-43EE-42A7-653CE5474752}"/>
                </a:ext>
              </a:extLst>
            </p:cNvPr>
            <p:cNvSpPr>
              <a:spLocks noChangeArrowheads="1"/>
            </p:cNvSpPr>
            <p:nvPr/>
          </p:nvSpPr>
          <p:spPr bwMode="auto">
            <a:xfrm>
              <a:off x="17891649" y="7023101"/>
              <a:ext cx="1587" cy="4763"/>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2" name="Freeform 5761">
              <a:extLst>
                <a:ext uri="{FF2B5EF4-FFF2-40B4-BE49-F238E27FC236}">
                  <a16:creationId xmlns:a16="http://schemas.microsoft.com/office/drawing/2014/main" id="{AF319A21-FD3A-05B7-076B-ED6104E5DBF0}"/>
                </a:ext>
              </a:extLst>
            </p:cNvPr>
            <p:cNvSpPr>
              <a:spLocks noChangeArrowheads="1"/>
            </p:cNvSpPr>
            <p:nvPr/>
          </p:nvSpPr>
          <p:spPr bwMode="auto">
            <a:xfrm>
              <a:off x="17891649" y="7023101"/>
              <a:ext cx="1587" cy="4763"/>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3" name="Freeform 5762">
              <a:extLst>
                <a:ext uri="{FF2B5EF4-FFF2-40B4-BE49-F238E27FC236}">
                  <a16:creationId xmlns:a16="http://schemas.microsoft.com/office/drawing/2014/main" id="{061592A6-8BBA-54EE-F7AB-A62A1E39C8D1}"/>
                </a:ext>
              </a:extLst>
            </p:cNvPr>
            <p:cNvSpPr>
              <a:spLocks noChangeArrowheads="1"/>
            </p:cNvSpPr>
            <p:nvPr/>
          </p:nvSpPr>
          <p:spPr bwMode="auto">
            <a:xfrm>
              <a:off x="17891649" y="7046914"/>
              <a:ext cx="4762" cy="28575"/>
            </a:xfrm>
            <a:custGeom>
              <a:avLst/>
              <a:gdLst>
                <a:gd name="T0" fmla="*/ 12 w 13"/>
                <a:gd name="T1" fmla="*/ 0 h 81"/>
                <a:gd name="T2" fmla="*/ 0 w 13"/>
                <a:gd name="T3" fmla="*/ 11 h 81"/>
                <a:gd name="T4" fmla="*/ 0 w 13"/>
                <a:gd name="T5" fmla="*/ 68 h 81"/>
                <a:gd name="T6" fmla="*/ 0 w 13"/>
                <a:gd name="T7" fmla="*/ 68 h 81"/>
                <a:gd name="T8" fmla="*/ 0 w 13"/>
                <a:gd name="T9" fmla="*/ 80 h 81"/>
                <a:gd name="T10" fmla="*/ 12 w 13"/>
                <a:gd name="T11" fmla="*/ 80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1"/>
                  </a:lnTo>
                  <a:lnTo>
                    <a:pt x="0" y="68"/>
                  </a:lnTo>
                  <a:lnTo>
                    <a:pt x="0" y="68"/>
                  </a:lnTo>
                  <a:lnTo>
                    <a:pt x="0" y="80"/>
                  </a:lnTo>
                  <a:lnTo>
                    <a:pt x="12" y="80"/>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4" name="Freeform 5763">
              <a:extLst>
                <a:ext uri="{FF2B5EF4-FFF2-40B4-BE49-F238E27FC236}">
                  <a16:creationId xmlns:a16="http://schemas.microsoft.com/office/drawing/2014/main" id="{47E24436-0E47-D9D4-97C3-519D5BB62E10}"/>
                </a:ext>
              </a:extLst>
            </p:cNvPr>
            <p:cNvSpPr>
              <a:spLocks noChangeArrowheads="1"/>
            </p:cNvSpPr>
            <p:nvPr/>
          </p:nvSpPr>
          <p:spPr bwMode="auto">
            <a:xfrm>
              <a:off x="17891649" y="7046914"/>
              <a:ext cx="4762" cy="28575"/>
            </a:xfrm>
            <a:custGeom>
              <a:avLst/>
              <a:gdLst>
                <a:gd name="T0" fmla="*/ 12 w 13"/>
                <a:gd name="T1" fmla="*/ 0 h 81"/>
                <a:gd name="T2" fmla="*/ 0 w 13"/>
                <a:gd name="T3" fmla="*/ 11 h 81"/>
                <a:gd name="T4" fmla="*/ 0 w 13"/>
                <a:gd name="T5" fmla="*/ 68 h 81"/>
                <a:gd name="T6" fmla="*/ 0 w 13"/>
                <a:gd name="T7" fmla="*/ 68 h 81"/>
                <a:gd name="T8" fmla="*/ 0 w 13"/>
                <a:gd name="T9" fmla="*/ 80 h 81"/>
                <a:gd name="T10" fmla="*/ 12 w 13"/>
                <a:gd name="T11" fmla="*/ 80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1"/>
                  </a:lnTo>
                  <a:lnTo>
                    <a:pt x="0" y="68"/>
                  </a:lnTo>
                  <a:lnTo>
                    <a:pt x="0" y="68"/>
                  </a:lnTo>
                  <a:lnTo>
                    <a:pt x="0" y="80"/>
                  </a:lnTo>
                  <a:lnTo>
                    <a:pt x="12" y="80"/>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5" name="Freeform 5764">
              <a:extLst>
                <a:ext uri="{FF2B5EF4-FFF2-40B4-BE49-F238E27FC236}">
                  <a16:creationId xmlns:a16="http://schemas.microsoft.com/office/drawing/2014/main" id="{279606DE-503B-7A8E-44E4-8A1A3A717773}"/>
                </a:ext>
              </a:extLst>
            </p:cNvPr>
            <p:cNvSpPr>
              <a:spLocks noChangeArrowheads="1"/>
            </p:cNvSpPr>
            <p:nvPr/>
          </p:nvSpPr>
          <p:spPr bwMode="auto">
            <a:xfrm>
              <a:off x="17894824" y="6634164"/>
              <a:ext cx="438121" cy="441325"/>
            </a:xfrm>
            <a:custGeom>
              <a:avLst/>
              <a:gdLst>
                <a:gd name="T0" fmla="*/ 1214 w 1215"/>
                <a:gd name="T1" fmla="*/ 0 h 1228"/>
                <a:gd name="T2" fmla="*/ 1112 w 1215"/>
                <a:gd name="T3" fmla="*/ 35 h 1228"/>
                <a:gd name="T4" fmla="*/ 0 w 1215"/>
                <a:gd name="T5" fmla="*/ 1147 h 1228"/>
                <a:gd name="T6" fmla="*/ 0 w 1215"/>
                <a:gd name="T7" fmla="*/ 1227 h 1228"/>
                <a:gd name="T8" fmla="*/ 1214 w 1215"/>
                <a:gd name="T9" fmla="*/ 0 h 1228"/>
              </a:gdLst>
              <a:ahLst/>
              <a:cxnLst>
                <a:cxn ang="0">
                  <a:pos x="T0" y="T1"/>
                </a:cxn>
                <a:cxn ang="0">
                  <a:pos x="T2" y="T3"/>
                </a:cxn>
                <a:cxn ang="0">
                  <a:pos x="T4" y="T5"/>
                </a:cxn>
                <a:cxn ang="0">
                  <a:pos x="T6" y="T7"/>
                </a:cxn>
                <a:cxn ang="0">
                  <a:pos x="T8" y="T9"/>
                </a:cxn>
              </a:cxnLst>
              <a:rect l="0" t="0" r="r" b="b"/>
              <a:pathLst>
                <a:path w="1215" h="1228">
                  <a:moveTo>
                    <a:pt x="1214" y="0"/>
                  </a:moveTo>
                  <a:lnTo>
                    <a:pt x="1112" y="35"/>
                  </a:lnTo>
                  <a:lnTo>
                    <a:pt x="0" y="1147"/>
                  </a:lnTo>
                  <a:lnTo>
                    <a:pt x="0" y="1227"/>
                  </a:lnTo>
                  <a:lnTo>
                    <a:pt x="121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6" name="Freeform 5765">
              <a:extLst>
                <a:ext uri="{FF2B5EF4-FFF2-40B4-BE49-F238E27FC236}">
                  <a16:creationId xmlns:a16="http://schemas.microsoft.com/office/drawing/2014/main" id="{A182DB32-3A76-E4C9-8451-7F5680BA1FE6}"/>
                </a:ext>
              </a:extLst>
            </p:cNvPr>
            <p:cNvSpPr>
              <a:spLocks noChangeArrowheads="1"/>
            </p:cNvSpPr>
            <p:nvPr/>
          </p:nvSpPr>
          <p:spPr bwMode="auto">
            <a:xfrm>
              <a:off x="17894824" y="6634164"/>
              <a:ext cx="438121" cy="441325"/>
            </a:xfrm>
            <a:custGeom>
              <a:avLst/>
              <a:gdLst>
                <a:gd name="T0" fmla="*/ 1214 w 1215"/>
                <a:gd name="T1" fmla="*/ 0 h 1228"/>
                <a:gd name="T2" fmla="*/ 1112 w 1215"/>
                <a:gd name="T3" fmla="*/ 35 h 1228"/>
                <a:gd name="T4" fmla="*/ 0 w 1215"/>
                <a:gd name="T5" fmla="*/ 1147 h 1228"/>
                <a:gd name="T6" fmla="*/ 0 w 1215"/>
                <a:gd name="T7" fmla="*/ 1227 h 1228"/>
                <a:gd name="T8" fmla="*/ 1214 w 1215"/>
                <a:gd name="T9" fmla="*/ 0 h 1228"/>
              </a:gdLst>
              <a:ahLst/>
              <a:cxnLst>
                <a:cxn ang="0">
                  <a:pos x="T0" y="T1"/>
                </a:cxn>
                <a:cxn ang="0">
                  <a:pos x="T2" y="T3"/>
                </a:cxn>
                <a:cxn ang="0">
                  <a:pos x="T4" y="T5"/>
                </a:cxn>
                <a:cxn ang="0">
                  <a:pos x="T6" y="T7"/>
                </a:cxn>
                <a:cxn ang="0">
                  <a:pos x="T8" y="T9"/>
                </a:cxn>
              </a:cxnLst>
              <a:rect l="0" t="0" r="r" b="b"/>
              <a:pathLst>
                <a:path w="1215" h="1228">
                  <a:moveTo>
                    <a:pt x="1214" y="0"/>
                  </a:moveTo>
                  <a:lnTo>
                    <a:pt x="1112" y="35"/>
                  </a:lnTo>
                  <a:lnTo>
                    <a:pt x="0" y="1147"/>
                  </a:lnTo>
                  <a:lnTo>
                    <a:pt x="0" y="1227"/>
                  </a:lnTo>
                  <a:lnTo>
                    <a:pt x="121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7" name="Freeform 5766">
              <a:extLst>
                <a:ext uri="{FF2B5EF4-FFF2-40B4-BE49-F238E27FC236}">
                  <a16:creationId xmlns:a16="http://schemas.microsoft.com/office/drawing/2014/main" id="{D37E5FEF-423A-F3EE-2929-57606C40C9B8}"/>
                </a:ext>
              </a:extLst>
            </p:cNvPr>
            <p:cNvSpPr>
              <a:spLocks noChangeArrowheads="1"/>
            </p:cNvSpPr>
            <p:nvPr/>
          </p:nvSpPr>
          <p:spPr bwMode="auto">
            <a:xfrm>
              <a:off x="18294847" y="6634163"/>
              <a:ext cx="36510" cy="12700"/>
            </a:xfrm>
            <a:custGeom>
              <a:avLst/>
              <a:gdLst>
                <a:gd name="T0" fmla="*/ 102 w 103"/>
                <a:gd name="T1" fmla="*/ 0 h 36"/>
                <a:gd name="T2" fmla="*/ 12 w 103"/>
                <a:gd name="T3" fmla="*/ 23 h 36"/>
                <a:gd name="T4" fmla="*/ 0 w 103"/>
                <a:gd name="T5" fmla="*/ 35 h 36"/>
                <a:gd name="T6" fmla="*/ 102 w 103"/>
                <a:gd name="T7" fmla="*/ 0 h 36"/>
              </a:gdLst>
              <a:ahLst/>
              <a:cxnLst>
                <a:cxn ang="0">
                  <a:pos x="T0" y="T1"/>
                </a:cxn>
                <a:cxn ang="0">
                  <a:pos x="T2" y="T3"/>
                </a:cxn>
                <a:cxn ang="0">
                  <a:pos x="T4" y="T5"/>
                </a:cxn>
                <a:cxn ang="0">
                  <a:pos x="T6" y="T7"/>
                </a:cxn>
              </a:cxnLst>
              <a:rect l="0" t="0" r="r" b="b"/>
              <a:pathLst>
                <a:path w="103" h="36">
                  <a:moveTo>
                    <a:pt x="102" y="0"/>
                  </a:moveTo>
                  <a:lnTo>
                    <a:pt x="12" y="23"/>
                  </a:lnTo>
                  <a:lnTo>
                    <a:pt x="0" y="35"/>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8" name="Freeform 5767">
              <a:extLst>
                <a:ext uri="{FF2B5EF4-FFF2-40B4-BE49-F238E27FC236}">
                  <a16:creationId xmlns:a16="http://schemas.microsoft.com/office/drawing/2014/main" id="{92010C86-ABEA-E602-D18A-7B4D16085335}"/>
                </a:ext>
              </a:extLst>
            </p:cNvPr>
            <p:cNvSpPr>
              <a:spLocks noChangeArrowheads="1"/>
            </p:cNvSpPr>
            <p:nvPr/>
          </p:nvSpPr>
          <p:spPr bwMode="auto">
            <a:xfrm>
              <a:off x="18294847" y="6634163"/>
              <a:ext cx="36510" cy="12700"/>
            </a:xfrm>
            <a:custGeom>
              <a:avLst/>
              <a:gdLst>
                <a:gd name="T0" fmla="*/ 102 w 103"/>
                <a:gd name="T1" fmla="*/ 0 h 36"/>
                <a:gd name="T2" fmla="*/ 12 w 103"/>
                <a:gd name="T3" fmla="*/ 23 h 36"/>
                <a:gd name="T4" fmla="*/ 0 w 103"/>
                <a:gd name="T5" fmla="*/ 35 h 36"/>
                <a:gd name="T6" fmla="*/ 102 w 103"/>
                <a:gd name="T7" fmla="*/ 0 h 36"/>
              </a:gdLst>
              <a:ahLst/>
              <a:cxnLst>
                <a:cxn ang="0">
                  <a:pos x="T0" y="T1"/>
                </a:cxn>
                <a:cxn ang="0">
                  <a:pos x="T2" y="T3"/>
                </a:cxn>
                <a:cxn ang="0">
                  <a:pos x="T4" y="T5"/>
                </a:cxn>
                <a:cxn ang="0">
                  <a:pos x="T6" y="T7"/>
                </a:cxn>
              </a:cxnLst>
              <a:rect l="0" t="0" r="r" b="b"/>
              <a:pathLst>
                <a:path w="103" h="36">
                  <a:moveTo>
                    <a:pt x="102" y="0"/>
                  </a:moveTo>
                  <a:lnTo>
                    <a:pt x="12" y="23"/>
                  </a:lnTo>
                  <a:lnTo>
                    <a:pt x="0" y="35"/>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9" name="Freeform 5768">
              <a:extLst>
                <a:ext uri="{FF2B5EF4-FFF2-40B4-BE49-F238E27FC236}">
                  <a16:creationId xmlns:a16="http://schemas.microsoft.com/office/drawing/2014/main" id="{B96E0399-FDBD-833F-19C3-F265981CEFC5}"/>
                </a:ext>
              </a:extLst>
            </p:cNvPr>
            <p:cNvSpPr>
              <a:spLocks noChangeArrowheads="1"/>
            </p:cNvSpPr>
            <p:nvPr/>
          </p:nvSpPr>
          <p:spPr bwMode="auto">
            <a:xfrm>
              <a:off x="17891649" y="7072313"/>
              <a:ext cx="1587" cy="4762"/>
            </a:xfrm>
            <a:custGeom>
              <a:avLst/>
              <a:gdLst>
                <a:gd name="T0" fmla="*/ 0 w 1"/>
                <a:gd name="T1" fmla="*/ 0 h 13"/>
                <a:gd name="T2" fmla="*/ 0 w 1"/>
                <a:gd name="T3" fmla="*/ 0 h 13"/>
                <a:gd name="T4" fmla="*/ 0 w 1"/>
                <a:gd name="T5" fmla="*/ 12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12"/>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0" name="Freeform 5769">
              <a:extLst>
                <a:ext uri="{FF2B5EF4-FFF2-40B4-BE49-F238E27FC236}">
                  <a16:creationId xmlns:a16="http://schemas.microsoft.com/office/drawing/2014/main" id="{6069E6BF-9DF4-6085-C663-E47691F6C0D0}"/>
                </a:ext>
              </a:extLst>
            </p:cNvPr>
            <p:cNvSpPr>
              <a:spLocks noChangeArrowheads="1"/>
            </p:cNvSpPr>
            <p:nvPr/>
          </p:nvSpPr>
          <p:spPr bwMode="auto">
            <a:xfrm>
              <a:off x="17891649" y="7072313"/>
              <a:ext cx="1587" cy="4762"/>
            </a:xfrm>
            <a:custGeom>
              <a:avLst/>
              <a:gdLst>
                <a:gd name="T0" fmla="*/ 0 w 1"/>
                <a:gd name="T1" fmla="*/ 0 h 13"/>
                <a:gd name="T2" fmla="*/ 0 w 1"/>
                <a:gd name="T3" fmla="*/ 0 h 13"/>
                <a:gd name="T4" fmla="*/ 0 w 1"/>
                <a:gd name="T5" fmla="*/ 12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12"/>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1" name="Freeform 5770">
              <a:extLst>
                <a:ext uri="{FF2B5EF4-FFF2-40B4-BE49-F238E27FC236}">
                  <a16:creationId xmlns:a16="http://schemas.microsoft.com/office/drawing/2014/main" id="{3246EAF2-4DDC-7415-F584-1D1B5F3206DD}"/>
                </a:ext>
              </a:extLst>
            </p:cNvPr>
            <p:cNvSpPr>
              <a:spLocks noChangeArrowheads="1"/>
            </p:cNvSpPr>
            <p:nvPr/>
          </p:nvSpPr>
          <p:spPr bwMode="auto">
            <a:xfrm>
              <a:off x="17891649" y="7096126"/>
              <a:ext cx="4762" cy="28575"/>
            </a:xfrm>
            <a:custGeom>
              <a:avLst/>
              <a:gdLst>
                <a:gd name="T0" fmla="*/ 12 w 13"/>
                <a:gd name="T1" fmla="*/ 0 h 81"/>
                <a:gd name="T2" fmla="*/ 0 w 13"/>
                <a:gd name="T3" fmla="*/ 11 h 81"/>
                <a:gd name="T4" fmla="*/ 0 w 13"/>
                <a:gd name="T5" fmla="*/ 68 h 81"/>
                <a:gd name="T6" fmla="*/ 0 w 13"/>
                <a:gd name="T7" fmla="*/ 68 h 81"/>
                <a:gd name="T8" fmla="*/ 0 w 13"/>
                <a:gd name="T9" fmla="*/ 80 h 81"/>
                <a:gd name="T10" fmla="*/ 12 w 13"/>
                <a:gd name="T11" fmla="*/ 80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1"/>
                  </a:lnTo>
                  <a:lnTo>
                    <a:pt x="0" y="68"/>
                  </a:lnTo>
                  <a:lnTo>
                    <a:pt x="0" y="68"/>
                  </a:lnTo>
                  <a:lnTo>
                    <a:pt x="0" y="80"/>
                  </a:lnTo>
                  <a:lnTo>
                    <a:pt x="12" y="80"/>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2" name="Freeform 5771">
              <a:extLst>
                <a:ext uri="{FF2B5EF4-FFF2-40B4-BE49-F238E27FC236}">
                  <a16:creationId xmlns:a16="http://schemas.microsoft.com/office/drawing/2014/main" id="{EA0E28B2-53D5-0AB0-E51A-FB08B396FDBE}"/>
                </a:ext>
              </a:extLst>
            </p:cNvPr>
            <p:cNvSpPr>
              <a:spLocks noChangeArrowheads="1"/>
            </p:cNvSpPr>
            <p:nvPr/>
          </p:nvSpPr>
          <p:spPr bwMode="auto">
            <a:xfrm>
              <a:off x="17891649" y="7096126"/>
              <a:ext cx="4762" cy="28575"/>
            </a:xfrm>
            <a:custGeom>
              <a:avLst/>
              <a:gdLst>
                <a:gd name="T0" fmla="*/ 12 w 13"/>
                <a:gd name="T1" fmla="*/ 0 h 81"/>
                <a:gd name="T2" fmla="*/ 0 w 13"/>
                <a:gd name="T3" fmla="*/ 11 h 81"/>
                <a:gd name="T4" fmla="*/ 0 w 13"/>
                <a:gd name="T5" fmla="*/ 68 h 81"/>
                <a:gd name="T6" fmla="*/ 0 w 13"/>
                <a:gd name="T7" fmla="*/ 68 h 81"/>
                <a:gd name="T8" fmla="*/ 0 w 13"/>
                <a:gd name="T9" fmla="*/ 80 h 81"/>
                <a:gd name="T10" fmla="*/ 12 w 13"/>
                <a:gd name="T11" fmla="*/ 80 h 81"/>
                <a:gd name="T12" fmla="*/ 12 w 1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3" h="81">
                  <a:moveTo>
                    <a:pt x="12" y="0"/>
                  </a:moveTo>
                  <a:lnTo>
                    <a:pt x="0" y="11"/>
                  </a:lnTo>
                  <a:lnTo>
                    <a:pt x="0" y="68"/>
                  </a:lnTo>
                  <a:lnTo>
                    <a:pt x="0" y="68"/>
                  </a:lnTo>
                  <a:lnTo>
                    <a:pt x="0" y="80"/>
                  </a:lnTo>
                  <a:lnTo>
                    <a:pt x="12" y="80"/>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3" name="Freeform 5772">
              <a:extLst>
                <a:ext uri="{FF2B5EF4-FFF2-40B4-BE49-F238E27FC236}">
                  <a16:creationId xmlns:a16="http://schemas.microsoft.com/office/drawing/2014/main" id="{8C048324-425B-49C4-9FEA-E303BB81A7AB}"/>
                </a:ext>
              </a:extLst>
            </p:cNvPr>
            <p:cNvSpPr>
              <a:spLocks noChangeArrowheads="1"/>
            </p:cNvSpPr>
            <p:nvPr/>
          </p:nvSpPr>
          <p:spPr bwMode="auto">
            <a:xfrm>
              <a:off x="17894824" y="6613526"/>
              <a:ext cx="507967" cy="511175"/>
            </a:xfrm>
            <a:custGeom>
              <a:avLst/>
              <a:gdLst>
                <a:gd name="T0" fmla="*/ 1408 w 1409"/>
                <a:gd name="T1" fmla="*/ 0 h 1420"/>
                <a:gd name="T2" fmla="*/ 1305 w 1409"/>
                <a:gd name="T3" fmla="*/ 34 h 1420"/>
                <a:gd name="T4" fmla="*/ 0 w 1409"/>
                <a:gd name="T5" fmla="*/ 1339 h 1420"/>
                <a:gd name="T6" fmla="*/ 0 w 1409"/>
                <a:gd name="T7" fmla="*/ 1419 h 1420"/>
                <a:gd name="T8" fmla="*/ 1408 w 1409"/>
                <a:gd name="T9" fmla="*/ 0 h 1420"/>
              </a:gdLst>
              <a:ahLst/>
              <a:cxnLst>
                <a:cxn ang="0">
                  <a:pos x="T0" y="T1"/>
                </a:cxn>
                <a:cxn ang="0">
                  <a:pos x="T2" y="T3"/>
                </a:cxn>
                <a:cxn ang="0">
                  <a:pos x="T4" y="T5"/>
                </a:cxn>
                <a:cxn ang="0">
                  <a:pos x="T6" y="T7"/>
                </a:cxn>
                <a:cxn ang="0">
                  <a:pos x="T8" y="T9"/>
                </a:cxn>
              </a:cxnLst>
              <a:rect l="0" t="0" r="r" b="b"/>
              <a:pathLst>
                <a:path w="1409" h="1420">
                  <a:moveTo>
                    <a:pt x="1408" y="0"/>
                  </a:moveTo>
                  <a:lnTo>
                    <a:pt x="1305" y="34"/>
                  </a:lnTo>
                  <a:lnTo>
                    <a:pt x="0" y="1339"/>
                  </a:lnTo>
                  <a:lnTo>
                    <a:pt x="0" y="1419"/>
                  </a:lnTo>
                  <a:lnTo>
                    <a:pt x="140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4" name="Freeform 5773">
              <a:extLst>
                <a:ext uri="{FF2B5EF4-FFF2-40B4-BE49-F238E27FC236}">
                  <a16:creationId xmlns:a16="http://schemas.microsoft.com/office/drawing/2014/main" id="{949670CA-94EA-96BA-170C-68F47A398C89}"/>
                </a:ext>
              </a:extLst>
            </p:cNvPr>
            <p:cNvSpPr>
              <a:spLocks noChangeArrowheads="1"/>
            </p:cNvSpPr>
            <p:nvPr/>
          </p:nvSpPr>
          <p:spPr bwMode="auto">
            <a:xfrm>
              <a:off x="17894824" y="6613526"/>
              <a:ext cx="507967" cy="511175"/>
            </a:xfrm>
            <a:custGeom>
              <a:avLst/>
              <a:gdLst>
                <a:gd name="T0" fmla="*/ 1408 w 1409"/>
                <a:gd name="T1" fmla="*/ 0 h 1420"/>
                <a:gd name="T2" fmla="*/ 1305 w 1409"/>
                <a:gd name="T3" fmla="*/ 34 h 1420"/>
                <a:gd name="T4" fmla="*/ 0 w 1409"/>
                <a:gd name="T5" fmla="*/ 1339 h 1420"/>
                <a:gd name="T6" fmla="*/ 0 w 1409"/>
                <a:gd name="T7" fmla="*/ 1419 h 1420"/>
                <a:gd name="T8" fmla="*/ 1408 w 1409"/>
                <a:gd name="T9" fmla="*/ 0 h 1420"/>
              </a:gdLst>
              <a:ahLst/>
              <a:cxnLst>
                <a:cxn ang="0">
                  <a:pos x="T0" y="T1"/>
                </a:cxn>
                <a:cxn ang="0">
                  <a:pos x="T2" y="T3"/>
                </a:cxn>
                <a:cxn ang="0">
                  <a:pos x="T4" y="T5"/>
                </a:cxn>
                <a:cxn ang="0">
                  <a:pos x="T6" y="T7"/>
                </a:cxn>
                <a:cxn ang="0">
                  <a:pos x="T8" y="T9"/>
                </a:cxn>
              </a:cxnLst>
              <a:rect l="0" t="0" r="r" b="b"/>
              <a:pathLst>
                <a:path w="1409" h="1420">
                  <a:moveTo>
                    <a:pt x="1408" y="0"/>
                  </a:moveTo>
                  <a:lnTo>
                    <a:pt x="1305" y="34"/>
                  </a:lnTo>
                  <a:lnTo>
                    <a:pt x="0" y="1339"/>
                  </a:lnTo>
                  <a:lnTo>
                    <a:pt x="0" y="1419"/>
                  </a:lnTo>
                  <a:lnTo>
                    <a:pt x="140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5" name="Freeform 5774">
              <a:extLst>
                <a:ext uri="{FF2B5EF4-FFF2-40B4-BE49-F238E27FC236}">
                  <a16:creationId xmlns:a16="http://schemas.microsoft.com/office/drawing/2014/main" id="{2A547EC4-A3B1-AF5B-2626-B3907C65A4D4}"/>
                </a:ext>
              </a:extLst>
            </p:cNvPr>
            <p:cNvSpPr>
              <a:spLocks noChangeArrowheads="1"/>
            </p:cNvSpPr>
            <p:nvPr/>
          </p:nvSpPr>
          <p:spPr bwMode="auto">
            <a:xfrm>
              <a:off x="18364693" y="6613525"/>
              <a:ext cx="38098" cy="12700"/>
            </a:xfrm>
            <a:custGeom>
              <a:avLst/>
              <a:gdLst>
                <a:gd name="T0" fmla="*/ 103 w 104"/>
                <a:gd name="T1" fmla="*/ 0 h 35"/>
                <a:gd name="T2" fmla="*/ 0 w 104"/>
                <a:gd name="T3" fmla="*/ 34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34"/>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6" name="Freeform 5775">
              <a:extLst>
                <a:ext uri="{FF2B5EF4-FFF2-40B4-BE49-F238E27FC236}">
                  <a16:creationId xmlns:a16="http://schemas.microsoft.com/office/drawing/2014/main" id="{69D415F7-6B47-66E6-C739-8CB1F900A4E4}"/>
                </a:ext>
              </a:extLst>
            </p:cNvPr>
            <p:cNvSpPr>
              <a:spLocks noChangeArrowheads="1"/>
            </p:cNvSpPr>
            <p:nvPr/>
          </p:nvSpPr>
          <p:spPr bwMode="auto">
            <a:xfrm>
              <a:off x="18364693" y="6613525"/>
              <a:ext cx="38098" cy="12700"/>
            </a:xfrm>
            <a:custGeom>
              <a:avLst/>
              <a:gdLst>
                <a:gd name="T0" fmla="*/ 103 w 104"/>
                <a:gd name="T1" fmla="*/ 0 h 35"/>
                <a:gd name="T2" fmla="*/ 0 w 104"/>
                <a:gd name="T3" fmla="*/ 34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34"/>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7" name="Freeform 5776">
              <a:extLst>
                <a:ext uri="{FF2B5EF4-FFF2-40B4-BE49-F238E27FC236}">
                  <a16:creationId xmlns:a16="http://schemas.microsoft.com/office/drawing/2014/main" id="{7FAB1617-0BBF-08E3-86D9-98C7277EFCCF}"/>
                </a:ext>
              </a:extLst>
            </p:cNvPr>
            <p:cNvSpPr>
              <a:spLocks noChangeArrowheads="1"/>
            </p:cNvSpPr>
            <p:nvPr/>
          </p:nvSpPr>
          <p:spPr bwMode="auto">
            <a:xfrm>
              <a:off x="17891649" y="7119938"/>
              <a:ext cx="1587" cy="4762"/>
            </a:xfrm>
            <a:custGeom>
              <a:avLst/>
              <a:gdLst>
                <a:gd name="T0" fmla="*/ 0 w 1"/>
                <a:gd name="T1" fmla="*/ 0 h 13"/>
                <a:gd name="T2" fmla="*/ 0 w 1"/>
                <a:gd name="T3" fmla="*/ 0 h 13"/>
                <a:gd name="T4" fmla="*/ 0 w 1"/>
                <a:gd name="T5" fmla="*/ 12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12"/>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8" name="Freeform 5777">
              <a:extLst>
                <a:ext uri="{FF2B5EF4-FFF2-40B4-BE49-F238E27FC236}">
                  <a16:creationId xmlns:a16="http://schemas.microsoft.com/office/drawing/2014/main" id="{BE89231A-81D1-65AA-F364-BB186D9C0C9C}"/>
                </a:ext>
              </a:extLst>
            </p:cNvPr>
            <p:cNvSpPr>
              <a:spLocks noChangeArrowheads="1"/>
            </p:cNvSpPr>
            <p:nvPr/>
          </p:nvSpPr>
          <p:spPr bwMode="auto">
            <a:xfrm>
              <a:off x="17891649" y="7119938"/>
              <a:ext cx="1587" cy="4762"/>
            </a:xfrm>
            <a:custGeom>
              <a:avLst/>
              <a:gdLst>
                <a:gd name="T0" fmla="*/ 0 w 1"/>
                <a:gd name="T1" fmla="*/ 0 h 13"/>
                <a:gd name="T2" fmla="*/ 0 w 1"/>
                <a:gd name="T3" fmla="*/ 0 h 13"/>
                <a:gd name="T4" fmla="*/ 0 w 1"/>
                <a:gd name="T5" fmla="*/ 12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0" y="0"/>
                  </a:lnTo>
                  <a:lnTo>
                    <a:pt x="0" y="12"/>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9" name="Freeform 5778">
              <a:extLst>
                <a:ext uri="{FF2B5EF4-FFF2-40B4-BE49-F238E27FC236}">
                  <a16:creationId xmlns:a16="http://schemas.microsoft.com/office/drawing/2014/main" id="{37C2E07A-F870-7AAF-DB7F-FEF1980B4963}"/>
                </a:ext>
              </a:extLst>
            </p:cNvPr>
            <p:cNvSpPr>
              <a:spLocks noChangeArrowheads="1"/>
            </p:cNvSpPr>
            <p:nvPr/>
          </p:nvSpPr>
          <p:spPr bwMode="auto">
            <a:xfrm>
              <a:off x="17891649" y="7150100"/>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0" name="Freeform 5779">
              <a:extLst>
                <a:ext uri="{FF2B5EF4-FFF2-40B4-BE49-F238E27FC236}">
                  <a16:creationId xmlns:a16="http://schemas.microsoft.com/office/drawing/2014/main" id="{A03F5118-685C-1061-7AB3-C6D052B98A61}"/>
                </a:ext>
              </a:extLst>
            </p:cNvPr>
            <p:cNvSpPr>
              <a:spLocks noChangeArrowheads="1"/>
            </p:cNvSpPr>
            <p:nvPr/>
          </p:nvSpPr>
          <p:spPr bwMode="auto">
            <a:xfrm>
              <a:off x="17891649" y="7150100"/>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1" name="Freeform 5780">
              <a:extLst>
                <a:ext uri="{FF2B5EF4-FFF2-40B4-BE49-F238E27FC236}">
                  <a16:creationId xmlns:a16="http://schemas.microsoft.com/office/drawing/2014/main" id="{0A942FE2-9308-6BC0-6607-30F8779858F7}"/>
                </a:ext>
              </a:extLst>
            </p:cNvPr>
            <p:cNvSpPr>
              <a:spLocks noChangeArrowheads="1"/>
            </p:cNvSpPr>
            <p:nvPr/>
          </p:nvSpPr>
          <p:spPr bwMode="auto">
            <a:xfrm>
              <a:off x="17894824" y="6594476"/>
              <a:ext cx="576224" cy="581025"/>
            </a:xfrm>
            <a:custGeom>
              <a:avLst/>
              <a:gdLst>
                <a:gd name="T0" fmla="*/ 1601 w 1602"/>
                <a:gd name="T1" fmla="*/ 0 h 1613"/>
                <a:gd name="T2" fmla="*/ 1498 w 1602"/>
                <a:gd name="T3" fmla="*/ 34 h 1613"/>
                <a:gd name="T4" fmla="*/ 0 w 1602"/>
                <a:gd name="T5" fmla="*/ 1544 h 1613"/>
                <a:gd name="T6" fmla="*/ 0 w 1602"/>
                <a:gd name="T7" fmla="*/ 1612 h 1613"/>
                <a:gd name="T8" fmla="*/ 1601 w 1602"/>
                <a:gd name="T9" fmla="*/ 0 h 1613"/>
              </a:gdLst>
              <a:ahLst/>
              <a:cxnLst>
                <a:cxn ang="0">
                  <a:pos x="T0" y="T1"/>
                </a:cxn>
                <a:cxn ang="0">
                  <a:pos x="T2" y="T3"/>
                </a:cxn>
                <a:cxn ang="0">
                  <a:pos x="T4" y="T5"/>
                </a:cxn>
                <a:cxn ang="0">
                  <a:pos x="T6" y="T7"/>
                </a:cxn>
                <a:cxn ang="0">
                  <a:pos x="T8" y="T9"/>
                </a:cxn>
              </a:cxnLst>
              <a:rect l="0" t="0" r="r" b="b"/>
              <a:pathLst>
                <a:path w="1602" h="1613">
                  <a:moveTo>
                    <a:pt x="1601" y="0"/>
                  </a:moveTo>
                  <a:lnTo>
                    <a:pt x="1498" y="34"/>
                  </a:lnTo>
                  <a:lnTo>
                    <a:pt x="0" y="1544"/>
                  </a:lnTo>
                  <a:lnTo>
                    <a:pt x="0" y="1612"/>
                  </a:lnTo>
                  <a:lnTo>
                    <a:pt x="160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2" name="Freeform 5781">
              <a:extLst>
                <a:ext uri="{FF2B5EF4-FFF2-40B4-BE49-F238E27FC236}">
                  <a16:creationId xmlns:a16="http://schemas.microsoft.com/office/drawing/2014/main" id="{3150B78E-E705-5286-32CE-92DDB85FEB54}"/>
                </a:ext>
              </a:extLst>
            </p:cNvPr>
            <p:cNvSpPr>
              <a:spLocks noChangeArrowheads="1"/>
            </p:cNvSpPr>
            <p:nvPr/>
          </p:nvSpPr>
          <p:spPr bwMode="auto">
            <a:xfrm>
              <a:off x="17894824" y="6594476"/>
              <a:ext cx="576224" cy="581025"/>
            </a:xfrm>
            <a:custGeom>
              <a:avLst/>
              <a:gdLst>
                <a:gd name="T0" fmla="*/ 1601 w 1602"/>
                <a:gd name="T1" fmla="*/ 0 h 1613"/>
                <a:gd name="T2" fmla="*/ 1498 w 1602"/>
                <a:gd name="T3" fmla="*/ 34 h 1613"/>
                <a:gd name="T4" fmla="*/ 0 w 1602"/>
                <a:gd name="T5" fmla="*/ 1544 h 1613"/>
                <a:gd name="T6" fmla="*/ 0 w 1602"/>
                <a:gd name="T7" fmla="*/ 1612 h 1613"/>
                <a:gd name="T8" fmla="*/ 1601 w 1602"/>
                <a:gd name="T9" fmla="*/ 0 h 1613"/>
              </a:gdLst>
              <a:ahLst/>
              <a:cxnLst>
                <a:cxn ang="0">
                  <a:pos x="T0" y="T1"/>
                </a:cxn>
                <a:cxn ang="0">
                  <a:pos x="T2" y="T3"/>
                </a:cxn>
                <a:cxn ang="0">
                  <a:pos x="T4" y="T5"/>
                </a:cxn>
                <a:cxn ang="0">
                  <a:pos x="T6" y="T7"/>
                </a:cxn>
                <a:cxn ang="0">
                  <a:pos x="T8" y="T9"/>
                </a:cxn>
              </a:cxnLst>
              <a:rect l="0" t="0" r="r" b="b"/>
              <a:pathLst>
                <a:path w="1602" h="1613">
                  <a:moveTo>
                    <a:pt x="1601" y="0"/>
                  </a:moveTo>
                  <a:lnTo>
                    <a:pt x="1498" y="34"/>
                  </a:lnTo>
                  <a:lnTo>
                    <a:pt x="0" y="1544"/>
                  </a:lnTo>
                  <a:lnTo>
                    <a:pt x="0" y="1612"/>
                  </a:lnTo>
                  <a:lnTo>
                    <a:pt x="160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3" name="Freeform 5782">
              <a:extLst>
                <a:ext uri="{FF2B5EF4-FFF2-40B4-BE49-F238E27FC236}">
                  <a16:creationId xmlns:a16="http://schemas.microsoft.com/office/drawing/2014/main" id="{44A104DC-15A4-6240-87D1-7E1FACA2D6B6}"/>
                </a:ext>
              </a:extLst>
            </p:cNvPr>
            <p:cNvSpPr>
              <a:spLocks noChangeArrowheads="1"/>
            </p:cNvSpPr>
            <p:nvPr/>
          </p:nvSpPr>
          <p:spPr bwMode="auto">
            <a:xfrm>
              <a:off x="18434538" y="6594475"/>
              <a:ext cx="38098" cy="12700"/>
            </a:xfrm>
            <a:custGeom>
              <a:avLst/>
              <a:gdLst>
                <a:gd name="T0" fmla="*/ 103 w 104"/>
                <a:gd name="T1" fmla="*/ 0 h 35"/>
                <a:gd name="T2" fmla="*/ 0 w 104"/>
                <a:gd name="T3" fmla="*/ 34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34"/>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4" name="Freeform 5783">
              <a:extLst>
                <a:ext uri="{FF2B5EF4-FFF2-40B4-BE49-F238E27FC236}">
                  <a16:creationId xmlns:a16="http://schemas.microsoft.com/office/drawing/2014/main" id="{BD5200F0-E866-61E4-B4D8-C3A44DC3FEEB}"/>
                </a:ext>
              </a:extLst>
            </p:cNvPr>
            <p:cNvSpPr>
              <a:spLocks noChangeArrowheads="1"/>
            </p:cNvSpPr>
            <p:nvPr/>
          </p:nvSpPr>
          <p:spPr bwMode="auto">
            <a:xfrm>
              <a:off x="18434538" y="6594475"/>
              <a:ext cx="38098" cy="12700"/>
            </a:xfrm>
            <a:custGeom>
              <a:avLst/>
              <a:gdLst>
                <a:gd name="T0" fmla="*/ 103 w 104"/>
                <a:gd name="T1" fmla="*/ 0 h 35"/>
                <a:gd name="T2" fmla="*/ 0 w 104"/>
                <a:gd name="T3" fmla="*/ 34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34"/>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5" name="Freeform 5784">
              <a:extLst>
                <a:ext uri="{FF2B5EF4-FFF2-40B4-BE49-F238E27FC236}">
                  <a16:creationId xmlns:a16="http://schemas.microsoft.com/office/drawing/2014/main" id="{1147AF5C-EDB4-342E-D88E-A2BC9859CB84}"/>
                </a:ext>
              </a:extLst>
            </p:cNvPr>
            <p:cNvSpPr>
              <a:spLocks noChangeArrowheads="1"/>
            </p:cNvSpPr>
            <p:nvPr/>
          </p:nvSpPr>
          <p:spPr bwMode="auto">
            <a:xfrm>
              <a:off x="17891649" y="7170738"/>
              <a:ext cx="1587" cy="4762"/>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6" name="Freeform 5785">
              <a:extLst>
                <a:ext uri="{FF2B5EF4-FFF2-40B4-BE49-F238E27FC236}">
                  <a16:creationId xmlns:a16="http://schemas.microsoft.com/office/drawing/2014/main" id="{29A1A1BD-1710-D8E1-C3BC-6F9CA6559857}"/>
                </a:ext>
              </a:extLst>
            </p:cNvPr>
            <p:cNvSpPr>
              <a:spLocks noChangeArrowheads="1"/>
            </p:cNvSpPr>
            <p:nvPr/>
          </p:nvSpPr>
          <p:spPr bwMode="auto">
            <a:xfrm>
              <a:off x="17891649" y="7170738"/>
              <a:ext cx="1587" cy="4762"/>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7" name="Freeform 5786">
              <a:extLst>
                <a:ext uri="{FF2B5EF4-FFF2-40B4-BE49-F238E27FC236}">
                  <a16:creationId xmlns:a16="http://schemas.microsoft.com/office/drawing/2014/main" id="{1D635E87-5D7B-6959-B79A-EF8E626D410D}"/>
                </a:ext>
              </a:extLst>
            </p:cNvPr>
            <p:cNvSpPr>
              <a:spLocks noChangeArrowheads="1"/>
            </p:cNvSpPr>
            <p:nvPr/>
          </p:nvSpPr>
          <p:spPr bwMode="auto">
            <a:xfrm>
              <a:off x="17891649" y="7197725"/>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8" name="Freeform 5787">
              <a:extLst>
                <a:ext uri="{FF2B5EF4-FFF2-40B4-BE49-F238E27FC236}">
                  <a16:creationId xmlns:a16="http://schemas.microsoft.com/office/drawing/2014/main" id="{36D15F69-671D-8C9D-B96D-5D36E09204D9}"/>
                </a:ext>
              </a:extLst>
            </p:cNvPr>
            <p:cNvSpPr>
              <a:spLocks noChangeArrowheads="1"/>
            </p:cNvSpPr>
            <p:nvPr/>
          </p:nvSpPr>
          <p:spPr bwMode="auto">
            <a:xfrm>
              <a:off x="17891649" y="7197725"/>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9" name="Freeform 5788">
              <a:extLst>
                <a:ext uri="{FF2B5EF4-FFF2-40B4-BE49-F238E27FC236}">
                  <a16:creationId xmlns:a16="http://schemas.microsoft.com/office/drawing/2014/main" id="{A157DA71-9435-1CF4-403F-5328A0303CE0}"/>
                </a:ext>
              </a:extLst>
            </p:cNvPr>
            <p:cNvSpPr>
              <a:spLocks noChangeArrowheads="1"/>
            </p:cNvSpPr>
            <p:nvPr/>
          </p:nvSpPr>
          <p:spPr bwMode="auto">
            <a:xfrm>
              <a:off x="17894824" y="6577013"/>
              <a:ext cx="646070" cy="646112"/>
            </a:xfrm>
            <a:custGeom>
              <a:avLst/>
              <a:gdLst>
                <a:gd name="T0" fmla="*/ 1793 w 1794"/>
                <a:gd name="T1" fmla="*/ 0 h 1795"/>
                <a:gd name="T2" fmla="*/ 1691 w 1794"/>
                <a:gd name="T3" fmla="*/ 23 h 1795"/>
                <a:gd name="T4" fmla="*/ 0 w 1794"/>
                <a:gd name="T5" fmla="*/ 1726 h 1795"/>
                <a:gd name="T6" fmla="*/ 0 w 1794"/>
                <a:gd name="T7" fmla="*/ 1794 h 1795"/>
                <a:gd name="T8" fmla="*/ 1793 w 1794"/>
                <a:gd name="T9" fmla="*/ 0 h 1795"/>
              </a:gdLst>
              <a:ahLst/>
              <a:cxnLst>
                <a:cxn ang="0">
                  <a:pos x="T0" y="T1"/>
                </a:cxn>
                <a:cxn ang="0">
                  <a:pos x="T2" y="T3"/>
                </a:cxn>
                <a:cxn ang="0">
                  <a:pos x="T4" y="T5"/>
                </a:cxn>
                <a:cxn ang="0">
                  <a:pos x="T6" y="T7"/>
                </a:cxn>
                <a:cxn ang="0">
                  <a:pos x="T8" y="T9"/>
                </a:cxn>
              </a:cxnLst>
              <a:rect l="0" t="0" r="r" b="b"/>
              <a:pathLst>
                <a:path w="1794" h="1795">
                  <a:moveTo>
                    <a:pt x="1793" y="0"/>
                  </a:moveTo>
                  <a:lnTo>
                    <a:pt x="1691" y="23"/>
                  </a:lnTo>
                  <a:lnTo>
                    <a:pt x="0" y="1726"/>
                  </a:lnTo>
                  <a:lnTo>
                    <a:pt x="0" y="1794"/>
                  </a:lnTo>
                  <a:lnTo>
                    <a:pt x="17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0" name="Freeform 5789">
              <a:extLst>
                <a:ext uri="{FF2B5EF4-FFF2-40B4-BE49-F238E27FC236}">
                  <a16:creationId xmlns:a16="http://schemas.microsoft.com/office/drawing/2014/main" id="{F4856641-15BE-40B0-28DA-3CD07A6A3FEB}"/>
                </a:ext>
              </a:extLst>
            </p:cNvPr>
            <p:cNvSpPr>
              <a:spLocks noChangeArrowheads="1"/>
            </p:cNvSpPr>
            <p:nvPr/>
          </p:nvSpPr>
          <p:spPr bwMode="auto">
            <a:xfrm>
              <a:off x="17894824" y="6577013"/>
              <a:ext cx="646070" cy="646112"/>
            </a:xfrm>
            <a:custGeom>
              <a:avLst/>
              <a:gdLst>
                <a:gd name="T0" fmla="*/ 1793 w 1794"/>
                <a:gd name="T1" fmla="*/ 0 h 1795"/>
                <a:gd name="T2" fmla="*/ 1691 w 1794"/>
                <a:gd name="T3" fmla="*/ 23 h 1795"/>
                <a:gd name="T4" fmla="*/ 0 w 1794"/>
                <a:gd name="T5" fmla="*/ 1726 h 1795"/>
                <a:gd name="T6" fmla="*/ 0 w 1794"/>
                <a:gd name="T7" fmla="*/ 1794 h 1795"/>
                <a:gd name="T8" fmla="*/ 1793 w 1794"/>
                <a:gd name="T9" fmla="*/ 0 h 1795"/>
              </a:gdLst>
              <a:ahLst/>
              <a:cxnLst>
                <a:cxn ang="0">
                  <a:pos x="T0" y="T1"/>
                </a:cxn>
                <a:cxn ang="0">
                  <a:pos x="T2" y="T3"/>
                </a:cxn>
                <a:cxn ang="0">
                  <a:pos x="T4" y="T5"/>
                </a:cxn>
                <a:cxn ang="0">
                  <a:pos x="T6" y="T7"/>
                </a:cxn>
                <a:cxn ang="0">
                  <a:pos x="T8" y="T9"/>
                </a:cxn>
              </a:cxnLst>
              <a:rect l="0" t="0" r="r" b="b"/>
              <a:pathLst>
                <a:path w="1794" h="1795">
                  <a:moveTo>
                    <a:pt x="1793" y="0"/>
                  </a:moveTo>
                  <a:lnTo>
                    <a:pt x="1691" y="23"/>
                  </a:lnTo>
                  <a:lnTo>
                    <a:pt x="0" y="1726"/>
                  </a:lnTo>
                  <a:lnTo>
                    <a:pt x="0" y="1794"/>
                  </a:lnTo>
                  <a:lnTo>
                    <a:pt x="179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1" name="Freeform 5790">
              <a:extLst>
                <a:ext uri="{FF2B5EF4-FFF2-40B4-BE49-F238E27FC236}">
                  <a16:creationId xmlns:a16="http://schemas.microsoft.com/office/drawing/2014/main" id="{B4F01E9A-A45A-E682-725C-116B5B782778}"/>
                </a:ext>
              </a:extLst>
            </p:cNvPr>
            <p:cNvSpPr>
              <a:spLocks noChangeArrowheads="1"/>
            </p:cNvSpPr>
            <p:nvPr/>
          </p:nvSpPr>
          <p:spPr bwMode="auto">
            <a:xfrm>
              <a:off x="18504384" y="6577014"/>
              <a:ext cx="36510" cy="7937"/>
            </a:xfrm>
            <a:custGeom>
              <a:avLst/>
              <a:gdLst>
                <a:gd name="T0" fmla="*/ 102 w 103"/>
                <a:gd name="T1" fmla="*/ 0 h 24"/>
                <a:gd name="T2" fmla="*/ 0 w 103"/>
                <a:gd name="T3" fmla="*/ 23 h 24"/>
                <a:gd name="T4" fmla="*/ 0 w 103"/>
                <a:gd name="T5" fmla="*/ 23 h 24"/>
                <a:gd name="T6" fmla="*/ 102 w 103"/>
                <a:gd name="T7" fmla="*/ 0 h 24"/>
              </a:gdLst>
              <a:ahLst/>
              <a:cxnLst>
                <a:cxn ang="0">
                  <a:pos x="T0" y="T1"/>
                </a:cxn>
                <a:cxn ang="0">
                  <a:pos x="T2" y="T3"/>
                </a:cxn>
                <a:cxn ang="0">
                  <a:pos x="T4" y="T5"/>
                </a:cxn>
                <a:cxn ang="0">
                  <a:pos x="T6" y="T7"/>
                </a:cxn>
              </a:cxnLst>
              <a:rect l="0" t="0" r="r" b="b"/>
              <a:pathLst>
                <a:path w="103" h="24">
                  <a:moveTo>
                    <a:pt x="102" y="0"/>
                  </a:moveTo>
                  <a:lnTo>
                    <a:pt x="0" y="23"/>
                  </a:lnTo>
                  <a:lnTo>
                    <a:pt x="0" y="23"/>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2" name="Freeform 5791">
              <a:extLst>
                <a:ext uri="{FF2B5EF4-FFF2-40B4-BE49-F238E27FC236}">
                  <a16:creationId xmlns:a16="http://schemas.microsoft.com/office/drawing/2014/main" id="{B6323393-A052-8AC4-8C12-411A8A5B2FE7}"/>
                </a:ext>
              </a:extLst>
            </p:cNvPr>
            <p:cNvSpPr>
              <a:spLocks noChangeArrowheads="1"/>
            </p:cNvSpPr>
            <p:nvPr/>
          </p:nvSpPr>
          <p:spPr bwMode="auto">
            <a:xfrm>
              <a:off x="18504384" y="6577014"/>
              <a:ext cx="36510" cy="7937"/>
            </a:xfrm>
            <a:custGeom>
              <a:avLst/>
              <a:gdLst>
                <a:gd name="T0" fmla="*/ 102 w 103"/>
                <a:gd name="T1" fmla="*/ 0 h 24"/>
                <a:gd name="T2" fmla="*/ 0 w 103"/>
                <a:gd name="T3" fmla="*/ 23 h 24"/>
                <a:gd name="T4" fmla="*/ 0 w 103"/>
                <a:gd name="T5" fmla="*/ 23 h 24"/>
                <a:gd name="T6" fmla="*/ 102 w 103"/>
                <a:gd name="T7" fmla="*/ 0 h 24"/>
              </a:gdLst>
              <a:ahLst/>
              <a:cxnLst>
                <a:cxn ang="0">
                  <a:pos x="T0" y="T1"/>
                </a:cxn>
                <a:cxn ang="0">
                  <a:pos x="T2" y="T3"/>
                </a:cxn>
                <a:cxn ang="0">
                  <a:pos x="T4" y="T5"/>
                </a:cxn>
                <a:cxn ang="0">
                  <a:pos x="T6" y="T7"/>
                </a:cxn>
              </a:cxnLst>
              <a:rect l="0" t="0" r="r" b="b"/>
              <a:pathLst>
                <a:path w="103" h="24">
                  <a:moveTo>
                    <a:pt x="102" y="0"/>
                  </a:moveTo>
                  <a:lnTo>
                    <a:pt x="0" y="23"/>
                  </a:lnTo>
                  <a:lnTo>
                    <a:pt x="0" y="23"/>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3" name="Freeform 5792">
              <a:extLst>
                <a:ext uri="{FF2B5EF4-FFF2-40B4-BE49-F238E27FC236}">
                  <a16:creationId xmlns:a16="http://schemas.microsoft.com/office/drawing/2014/main" id="{DCE3885D-C3BF-2124-01B8-625D540BC04B}"/>
                </a:ext>
              </a:extLst>
            </p:cNvPr>
            <p:cNvSpPr>
              <a:spLocks noChangeArrowheads="1"/>
            </p:cNvSpPr>
            <p:nvPr/>
          </p:nvSpPr>
          <p:spPr bwMode="auto">
            <a:xfrm>
              <a:off x="17891649" y="7218363"/>
              <a:ext cx="1587" cy="4762"/>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4" name="Freeform 5793">
              <a:extLst>
                <a:ext uri="{FF2B5EF4-FFF2-40B4-BE49-F238E27FC236}">
                  <a16:creationId xmlns:a16="http://schemas.microsoft.com/office/drawing/2014/main" id="{6C3CF824-12DC-C463-3ECC-89316B01DB1F}"/>
                </a:ext>
              </a:extLst>
            </p:cNvPr>
            <p:cNvSpPr>
              <a:spLocks noChangeArrowheads="1"/>
            </p:cNvSpPr>
            <p:nvPr/>
          </p:nvSpPr>
          <p:spPr bwMode="auto">
            <a:xfrm>
              <a:off x="17891649" y="7218363"/>
              <a:ext cx="1587" cy="4762"/>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5" name="Freeform 5794">
              <a:extLst>
                <a:ext uri="{FF2B5EF4-FFF2-40B4-BE49-F238E27FC236}">
                  <a16:creationId xmlns:a16="http://schemas.microsoft.com/office/drawing/2014/main" id="{0C4F830F-67A1-C941-EDCA-8858AA32796F}"/>
                </a:ext>
              </a:extLst>
            </p:cNvPr>
            <p:cNvSpPr>
              <a:spLocks noChangeArrowheads="1"/>
            </p:cNvSpPr>
            <p:nvPr/>
          </p:nvSpPr>
          <p:spPr bwMode="auto">
            <a:xfrm>
              <a:off x="17891649" y="7246938"/>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6" name="Freeform 5795">
              <a:extLst>
                <a:ext uri="{FF2B5EF4-FFF2-40B4-BE49-F238E27FC236}">
                  <a16:creationId xmlns:a16="http://schemas.microsoft.com/office/drawing/2014/main" id="{05F84728-9F3C-A5E5-A968-A10A1062A4AB}"/>
                </a:ext>
              </a:extLst>
            </p:cNvPr>
            <p:cNvSpPr>
              <a:spLocks noChangeArrowheads="1"/>
            </p:cNvSpPr>
            <p:nvPr/>
          </p:nvSpPr>
          <p:spPr bwMode="auto">
            <a:xfrm>
              <a:off x="17891649" y="7246938"/>
              <a:ext cx="4762" cy="25400"/>
            </a:xfrm>
            <a:custGeom>
              <a:avLst/>
              <a:gdLst>
                <a:gd name="T0" fmla="*/ 12 w 13"/>
                <a:gd name="T1" fmla="*/ 0 h 69"/>
                <a:gd name="T2" fmla="*/ 0 w 13"/>
                <a:gd name="T3" fmla="*/ 0 h 69"/>
                <a:gd name="T4" fmla="*/ 0 w 13"/>
                <a:gd name="T5" fmla="*/ 57 h 69"/>
                <a:gd name="T6" fmla="*/ 0 w 13"/>
                <a:gd name="T7" fmla="*/ 57 h 69"/>
                <a:gd name="T8" fmla="*/ 0 w 13"/>
                <a:gd name="T9" fmla="*/ 68 h 69"/>
                <a:gd name="T10" fmla="*/ 12 w 13"/>
                <a:gd name="T11" fmla="*/ 68 h 69"/>
                <a:gd name="T12" fmla="*/ 12 w 1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13" h="69">
                  <a:moveTo>
                    <a:pt x="12" y="0"/>
                  </a:moveTo>
                  <a:lnTo>
                    <a:pt x="0" y="0"/>
                  </a:lnTo>
                  <a:lnTo>
                    <a:pt x="0" y="57"/>
                  </a:lnTo>
                  <a:lnTo>
                    <a:pt x="0" y="57"/>
                  </a:lnTo>
                  <a:lnTo>
                    <a:pt x="0" y="68"/>
                  </a:lnTo>
                  <a:lnTo>
                    <a:pt x="12" y="68"/>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7" name="Freeform 5796">
              <a:extLst>
                <a:ext uri="{FF2B5EF4-FFF2-40B4-BE49-F238E27FC236}">
                  <a16:creationId xmlns:a16="http://schemas.microsoft.com/office/drawing/2014/main" id="{9343596C-EF44-9181-33BE-7E782B83862F}"/>
                </a:ext>
              </a:extLst>
            </p:cNvPr>
            <p:cNvSpPr>
              <a:spLocks noChangeArrowheads="1"/>
            </p:cNvSpPr>
            <p:nvPr/>
          </p:nvSpPr>
          <p:spPr bwMode="auto">
            <a:xfrm>
              <a:off x="17894824" y="6556376"/>
              <a:ext cx="715915" cy="715963"/>
            </a:xfrm>
            <a:custGeom>
              <a:avLst/>
              <a:gdLst>
                <a:gd name="T0" fmla="*/ 1986 w 1987"/>
                <a:gd name="T1" fmla="*/ 0 h 1987"/>
                <a:gd name="T2" fmla="*/ 1884 w 1987"/>
                <a:gd name="T3" fmla="*/ 23 h 1987"/>
                <a:gd name="T4" fmla="*/ 0 w 1987"/>
                <a:gd name="T5" fmla="*/ 1918 h 1987"/>
                <a:gd name="T6" fmla="*/ 0 w 1987"/>
                <a:gd name="T7" fmla="*/ 1986 h 1987"/>
                <a:gd name="T8" fmla="*/ 1986 w 1987"/>
                <a:gd name="T9" fmla="*/ 0 h 1987"/>
              </a:gdLst>
              <a:ahLst/>
              <a:cxnLst>
                <a:cxn ang="0">
                  <a:pos x="T0" y="T1"/>
                </a:cxn>
                <a:cxn ang="0">
                  <a:pos x="T2" y="T3"/>
                </a:cxn>
                <a:cxn ang="0">
                  <a:pos x="T4" y="T5"/>
                </a:cxn>
                <a:cxn ang="0">
                  <a:pos x="T6" y="T7"/>
                </a:cxn>
                <a:cxn ang="0">
                  <a:pos x="T8" y="T9"/>
                </a:cxn>
              </a:cxnLst>
              <a:rect l="0" t="0" r="r" b="b"/>
              <a:pathLst>
                <a:path w="1987" h="1987">
                  <a:moveTo>
                    <a:pt x="1986" y="0"/>
                  </a:moveTo>
                  <a:lnTo>
                    <a:pt x="1884" y="23"/>
                  </a:lnTo>
                  <a:lnTo>
                    <a:pt x="0" y="1918"/>
                  </a:lnTo>
                  <a:lnTo>
                    <a:pt x="0" y="1986"/>
                  </a:lnTo>
                  <a:lnTo>
                    <a:pt x="198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8" name="Freeform 5797">
              <a:extLst>
                <a:ext uri="{FF2B5EF4-FFF2-40B4-BE49-F238E27FC236}">
                  <a16:creationId xmlns:a16="http://schemas.microsoft.com/office/drawing/2014/main" id="{4E756BAB-1B07-FD1F-4A9D-8B732BCF8FAF}"/>
                </a:ext>
              </a:extLst>
            </p:cNvPr>
            <p:cNvSpPr>
              <a:spLocks noChangeArrowheads="1"/>
            </p:cNvSpPr>
            <p:nvPr/>
          </p:nvSpPr>
          <p:spPr bwMode="auto">
            <a:xfrm>
              <a:off x="17894824" y="6556376"/>
              <a:ext cx="715915" cy="715963"/>
            </a:xfrm>
            <a:custGeom>
              <a:avLst/>
              <a:gdLst>
                <a:gd name="T0" fmla="*/ 1986 w 1987"/>
                <a:gd name="T1" fmla="*/ 0 h 1987"/>
                <a:gd name="T2" fmla="*/ 1884 w 1987"/>
                <a:gd name="T3" fmla="*/ 23 h 1987"/>
                <a:gd name="T4" fmla="*/ 0 w 1987"/>
                <a:gd name="T5" fmla="*/ 1918 h 1987"/>
                <a:gd name="T6" fmla="*/ 0 w 1987"/>
                <a:gd name="T7" fmla="*/ 1986 h 1987"/>
                <a:gd name="T8" fmla="*/ 1986 w 1987"/>
                <a:gd name="T9" fmla="*/ 0 h 1987"/>
              </a:gdLst>
              <a:ahLst/>
              <a:cxnLst>
                <a:cxn ang="0">
                  <a:pos x="T0" y="T1"/>
                </a:cxn>
                <a:cxn ang="0">
                  <a:pos x="T2" y="T3"/>
                </a:cxn>
                <a:cxn ang="0">
                  <a:pos x="T4" y="T5"/>
                </a:cxn>
                <a:cxn ang="0">
                  <a:pos x="T6" y="T7"/>
                </a:cxn>
                <a:cxn ang="0">
                  <a:pos x="T8" y="T9"/>
                </a:cxn>
              </a:cxnLst>
              <a:rect l="0" t="0" r="r" b="b"/>
              <a:pathLst>
                <a:path w="1987" h="1987">
                  <a:moveTo>
                    <a:pt x="1986" y="0"/>
                  </a:moveTo>
                  <a:lnTo>
                    <a:pt x="1884" y="23"/>
                  </a:lnTo>
                  <a:lnTo>
                    <a:pt x="0" y="1918"/>
                  </a:lnTo>
                  <a:lnTo>
                    <a:pt x="0" y="1986"/>
                  </a:lnTo>
                  <a:lnTo>
                    <a:pt x="198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9" name="Freeform 5798">
              <a:extLst>
                <a:ext uri="{FF2B5EF4-FFF2-40B4-BE49-F238E27FC236}">
                  <a16:creationId xmlns:a16="http://schemas.microsoft.com/office/drawing/2014/main" id="{4523F8D1-E65B-B9FA-037C-5B30BCC39591}"/>
                </a:ext>
              </a:extLst>
            </p:cNvPr>
            <p:cNvSpPr>
              <a:spLocks noChangeArrowheads="1"/>
            </p:cNvSpPr>
            <p:nvPr/>
          </p:nvSpPr>
          <p:spPr bwMode="auto">
            <a:xfrm>
              <a:off x="18574229" y="6556375"/>
              <a:ext cx="36510" cy="7938"/>
            </a:xfrm>
            <a:custGeom>
              <a:avLst/>
              <a:gdLst>
                <a:gd name="T0" fmla="*/ 102 w 103"/>
                <a:gd name="T1" fmla="*/ 0 h 24"/>
                <a:gd name="T2" fmla="*/ 0 w 103"/>
                <a:gd name="T3" fmla="*/ 23 h 24"/>
                <a:gd name="T4" fmla="*/ 0 w 103"/>
                <a:gd name="T5" fmla="*/ 23 h 24"/>
                <a:gd name="T6" fmla="*/ 102 w 103"/>
                <a:gd name="T7" fmla="*/ 0 h 24"/>
              </a:gdLst>
              <a:ahLst/>
              <a:cxnLst>
                <a:cxn ang="0">
                  <a:pos x="T0" y="T1"/>
                </a:cxn>
                <a:cxn ang="0">
                  <a:pos x="T2" y="T3"/>
                </a:cxn>
                <a:cxn ang="0">
                  <a:pos x="T4" y="T5"/>
                </a:cxn>
                <a:cxn ang="0">
                  <a:pos x="T6" y="T7"/>
                </a:cxn>
              </a:cxnLst>
              <a:rect l="0" t="0" r="r" b="b"/>
              <a:pathLst>
                <a:path w="103" h="24">
                  <a:moveTo>
                    <a:pt x="102" y="0"/>
                  </a:moveTo>
                  <a:lnTo>
                    <a:pt x="0" y="23"/>
                  </a:lnTo>
                  <a:lnTo>
                    <a:pt x="0" y="23"/>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0" name="Freeform 5799">
              <a:extLst>
                <a:ext uri="{FF2B5EF4-FFF2-40B4-BE49-F238E27FC236}">
                  <a16:creationId xmlns:a16="http://schemas.microsoft.com/office/drawing/2014/main" id="{CDFFC160-4D6E-06F6-0005-EE2D2B8DAF8A}"/>
                </a:ext>
              </a:extLst>
            </p:cNvPr>
            <p:cNvSpPr>
              <a:spLocks noChangeArrowheads="1"/>
            </p:cNvSpPr>
            <p:nvPr/>
          </p:nvSpPr>
          <p:spPr bwMode="auto">
            <a:xfrm>
              <a:off x="18574229" y="6556375"/>
              <a:ext cx="36510" cy="7938"/>
            </a:xfrm>
            <a:custGeom>
              <a:avLst/>
              <a:gdLst>
                <a:gd name="T0" fmla="*/ 102 w 103"/>
                <a:gd name="T1" fmla="*/ 0 h 24"/>
                <a:gd name="T2" fmla="*/ 0 w 103"/>
                <a:gd name="T3" fmla="*/ 23 h 24"/>
                <a:gd name="T4" fmla="*/ 0 w 103"/>
                <a:gd name="T5" fmla="*/ 23 h 24"/>
                <a:gd name="T6" fmla="*/ 102 w 103"/>
                <a:gd name="T7" fmla="*/ 0 h 24"/>
              </a:gdLst>
              <a:ahLst/>
              <a:cxnLst>
                <a:cxn ang="0">
                  <a:pos x="T0" y="T1"/>
                </a:cxn>
                <a:cxn ang="0">
                  <a:pos x="T2" y="T3"/>
                </a:cxn>
                <a:cxn ang="0">
                  <a:pos x="T4" y="T5"/>
                </a:cxn>
                <a:cxn ang="0">
                  <a:pos x="T6" y="T7"/>
                </a:cxn>
              </a:cxnLst>
              <a:rect l="0" t="0" r="r" b="b"/>
              <a:pathLst>
                <a:path w="103" h="24">
                  <a:moveTo>
                    <a:pt x="102" y="0"/>
                  </a:moveTo>
                  <a:lnTo>
                    <a:pt x="0" y="23"/>
                  </a:lnTo>
                  <a:lnTo>
                    <a:pt x="0" y="23"/>
                  </a:lnTo>
                  <a:lnTo>
                    <a:pt x="102"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1" name="Freeform 5800">
              <a:extLst>
                <a:ext uri="{FF2B5EF4-FFF2-40B4-BE49-F238E27FC236}">
                  <a16:creationId xmlns:a16="http://schemas.microsoft.com/office/drawing/2014/main" id="{244E9EC0-2830-D8A4-9A29-62103F805495}"/>
                </a:ext>
              </a:extLst>
            </p:cNvPr>
            <p:cNvSpPr>
              <a:spLocks noChangeArrowheads="1"/>
            </p:cNvSpPr>
            <p:nvPr/>
          </p:nvSpPr>
          <p:spPr bwMode="auto">
            <a:xfrm>
              <a:off x="17891649" y="7267576"/>
              <a:ext cx="1587" cy="4763"/>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2" name="Freeform 5801">
              <a:extLst>
                <a:ext uri="{FF2B5EF4-FFF2-40B4-BE49-F238E27FC236}">
                  <a16:creationId xmlns:a16="http://schemas.microsoft.com/office/drawing/2014/main" id="{6B0E8A2D-92C8-7427-8FC8-BFC2DF9DD9E0}"/>
                </a:ext>
              </a:extLst>
            </p:cNvPr>
            <p:cNvSpPr>
              <a:spLocks noChangeArrowheads="1"/>
            </p:cNvSpPr>
            <p:nvPr/>
          </p:nvSpPr>
          <p:spPr bwMode="auto">
            <a:xfrm>
              <a:off x="17891649" y="7267576"/>
              <a:ext cx="1587" cy="4763"/>
            </a:xfrm>
            <a:custGeom>
              <a:avLst/>
              <a:gdLst>
                <a:gd name="T0" fmla="*/ 0 w 1"/>
                <a:gd name="T1" fmla="*/ 0 h 12"/>
                <a:gd name="T2" fmla="*/ 0 w 1"/>
                <a:gd name="T3" fmla="*/ 0 h 12"/>
                <a:gd name="T4" fmla="*/ 0 w 1"/>
                <a:gd name="T5" fmla="*/ 11 h 12"/>
                <a:gd name="T6" fmla="*/ 0 w 1"/>
                <a:gd name="T7" fmla="*/ 11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lnTo>
                    <a:pt x="0" y="0"/>
                  </a:lnTo>
                  <a:lnTo>
                    <a:pt x="0" y="11"/>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3" name="Freeform 5802">
              <a:extLst>
                <a:ext uri="{FF2B5EF4-FFF2-40B4-BE49-F238E27FC236}">
                  <a16:creationId xmlns:a16="http://schemas.microsoft.com/office/drawing/2014/main" id="{90B20DE9-CED0-54E6-C0E6-AFAC92FAE7D7}"/>
                </a:ext>
              </a:extLst>
            </p:cNvPr>
            <p:cNvSpPr>
              <a:spLocks noChangeArrowheads="1"/>
            </p:cNvSpPr>
            <p:nvPr/>
          </p:nvSpPr>
          <p:spPr bwMode="auto">
            <a:xfrm>
              <a:off x="17891649" y="7296150"/>
              <a:ext cx="4762" cy="25400"/>
            </a:xfrm>
            <a:custGeom>
              <a:avLst/>
              <a:gdLst>
                <a:gd name="T0" fmla="*/ 12 w 13"/>
                <a:gd name="T1" fmla="*/ 0 h 70"/>
                <a:gd name="T2" fmla="*/ 0 w 13"/>
                <a:gd name="T3" fmla="*/ 0 h 70"/>
                <a:gd name="T4" fmla="*/ 0 w 13"/>
                <a:gd name="T5" fmla="*/ 57 h 70"/>
                <a:gd name="T6" fmla="*/ 0 w 13"/>
                <a:gd name="T7" fmla="*/ 57 h 70"/>
                <a:gd name="T8" fmla="*/ 0 w 13"/>
                <a:gd name="T9" fmla="*/ 69 h 70"/>
                <a:gd name="T10" fmla="*/ 12 w 13"/>
                <a:gd name="T11" fmla="*/ 69 h 70"/>
                <a:gd name="T12" fmla="*/ 12 w 1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 h="70">
                  <a:moveTo>
                    <a:pt x="12" y="0"/>
                  </a:moveTo>
                  <a:lnTo>
                    <a:pt x="0" y="0"/>
                  </a:lnTo>
                  <a:lnTo>
                    <a:pt x="0" y="57"/>
                  </a:lnTo>
                  <a:lnTo>
                    <a:pt x="0" y="57"/>
                  </a:lnTo>
                  <a:lnTo>
                    <a:pt x="0" y="69"/>
                  </a:lnTo>
                  <a:lnTo>
                    <a:pt x="12" y="69"/>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4" name="Freeform 5803">
              <a:extLst>
                <a:ext uri="{FF2B5EF4-FFF2-40B4-BE49-F238E27FC236}">
                  <a16:creationId xmlns:a16="http://schemas.microsoft.com/office/drawing/2014/main" id="{ABFF3B0D-E7A3-E063-099C-8F5F09094728}"/>
                </a:ext>
              </a:extLst>
            </p:cNvPr>
            <p:cNvSpPr>
              <a:spLocks noChangeArrowheads="1"/>
            </p:cNvSpPr>
            <p:nvPr/>
          </p:nvSpPr>
          <p:spPr bwMode="auto">
            <a:xfrm>
              <a:off x="17891649" y="7296150"/>
              <a:ext cx="4762" cy="25400"/>
            </a:xfrm>
            <a:custGeom>
              <a:avLst/>
              <a:gdLst>
                <a:gd name="T0" fmla="*/ 12 w 13"/>
                <a:gd name="T1" fmla="*/ 0 h 70"/>
                <a:gd name="T2" fmla="*/ 0 w 13"/>
                <a:gd name="T3" fmla="*/ 0 h 70"/>
                <a:gd name="T4" fmla="*/ 0 w 13"/>
                <a:gd name="T5" fmla="*/ 57 h 70"/>
                <a:gd name="T6" fmla="*/ 0 w 13"/>
                <a:gd name="T7" fmla="*/ 57 h 70"/>
                <a:gd name="T8" fmla="*/ 0 w 13"/>
                <a:gd name="T9" fmla="*/ 69 h 70"/>
                <a:gd name="T10" fmla="*/ 12 w 13"/>
                <a:gd name="T11" fmla="*/ 69 h 70"/>
                <a:gd name="T12" fmla="*/ 12 w 1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3" h="70">
                  <a:moveTo>
                    <a:pt x="12" y="0"/>
                  </a:moveTo>
                  <a:lnTo>
                    <a:pt x="0" y="0"/>
                  </a:lnTo>
                  <a:lnTo>
                    <a:pt x="0" y="57"/>
                  </a:lnTo>
                  <a:lnTo>
                    <a:pt x="0" y="57"/>
                  </a:lnTo>
                  <a:lnTo>
                    <a:pt x="0" y="69"/>
                  </a:lnTo>
                  <a:lnTo>
                    <a:pt x="12" y="69"/>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5" name="Freeform 5804">
              <a:extLst>
                <a:ext uri="{FF2B5EF4-FFF2-40B4-BE49-F238E27FC236}">
                  <a16:creationId xmlns:a16="http://schemas.microsoft.com/office/drawing/2014/main" id="{7C1691F7-96F0-74C8-5AAF-6DF883CB66DD}"/>
                </a:ext>
              </a:extLst>
            </p:cNvPr>
            <p:cNvSpPr>
              <a:spLocks noChangeArrowheads="1"/>
            </p:cNvSpPr>
            <p:nvPr/>
          </p:nvSpPr>
          <p:spPr bwMode="auto">
            <a:xfrm>
              <a:off x="17894824" y="6535738"/>
              <a:ext cx="785761" cy="785812"/>
            </a:xfrm>
            <a:custGeom>
              <a:avLst/>
              <a:gdLst>
                <a:gd name="T0" fmla="*/ 2180 w 2181"/>
                <a:gd name="T1" fmla="*/ 0 h 2181"/>
                <a:gd name="T2" fmla="*/ 2077 w 2181"/>
                <a:gd name="T3" fmla="*/ 34 h 2181"/>
                <a:gd name="T4" fmla="*/ 0 w 2181"/>
                <a:gd name="T5" fmla="*/ 2111 h 2181"/>
                <a:gd name="T6" fmla="*/ 0 w 2181"/>
                <a:gd name="T7" fmla="*/ 2180 h 2181"/>
                <a:gd name="T8" fmla="*/ 2180 w 2181"/>
                <a:gd name="T9" fmla="*/ 0 h 2181"/>
              </a:gdLst>
              <a:ahLst/>
              <a:cxnLst>
                <a:cxn ang="0">
                  <a:pos x="T0" y="T1"/>
                </a:cxn>
                <a:cxn ang="0">
                  <a:pos x="T2" y="T3"/>
                </a:cxn>
                <a:cxn ang="0">
                  <a:pos x="T4" y="T5"/>
                </a:cxn>
                <a:cxn ang="0">
                  <a:pos x="T6" y="T7"/>
                </a:cxn>
                <a:cxn ang="0">
                  <a:pos x="T8" y="T9"/>
                </a:cxn>
              </a:cxnLst>
              <a:rect l="0" t="0" r="r" b="b"/>
              <a:pathLst>
                <a:path w="2181" h="2181">
                  <a:moveTo>
                    <a:pt x="2180" y="0"/>
                  </a:moveTo>
                  <a:lnTo>
                    <a:pt x="2077" y="34"/>
                  </a:lnTo>
                  <a:lnTo>
                    <a:pt x="0" y="2111"/>
                  </a:lnTo>
                  <a:lnTo>
                    <a:pt x="0" y="2180"/>
                  </a:lnTo>
                  <a:lnTo>
                    <a:pt x="21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6" name="Freeform 5805">
              <a:extLst>
                <a:ext uri="{FF2B5EF4-FFF2-40B4-BE49-F238E27FC236}">
                  <a16:creationId xmlns:a16="http://schemas.microsoft.com/office/drawing/2014/main" id="{B89AFF39-3AD1-E3E3-1B3D-2A214051F98A}"/>
                </a:ext>
              </a:extLst>
            </p:cNvPr>
            <p:cNvSpPr>
              <a:spLocks noChangeArrowheads="1"/>
            </p:cNvSpPr>
            <p:nvPr/>
          </p:nvSpPr>
          <p:spPr bwMode="auto">
            <a:xfrm>
              <a:off x="17894824" y="6535738"/>
              <a:ext cx="785761" cy="785812"/>
            </a:xfrm>
            <a:custGeom>
              <a:avLst/>
              <a:gdLst>
                <a:gd name="T0" fmla="*/ 2180 w 2181"/>
                <a:gd name="T1" fmla="*/ 0 h 2181"/>
                <a:gd name="T2" fmla="*/ 2077 w 2181"/>
                <a:gd name="T3" fmla="*/ 34 h 2181"/>
                <a:gd name="T4" fmla="*/ 0 w 2181"/>
                <a:gd name="T5" fmla="*/ 2111 h 2181"/>
                <a:gd name="T6" fmla="*/ 0 w 2181"/>
                <a:gd name="T7" fmla="*/ 2180 h 2181"/>
                <a:gd name="T8" fmla="*/ 2180 w 2181"/>
                <a:gd name="T9" fmla="*/ 0 h 2181"/>
              </a:gdLst>
              <a:ahLst/>
              <a:cxnLst>
                <a:cxn ang="0">
                  <a:pos x="T0" y="T1"/>
                </a:cxn>
                <a:cxn ang="0">
                  <a:pos x="T2" y="T3"/>
                </a:cxn>
                <a:cxn ang="0">
                  <a:pos x="T4" y="T5"/>
                </a:cxn>
                <a:cxn ang="0">
                  <a:pos x="T6" y="T7"/>
                </a:cxn>
                <a:cxn ang="0">
                  <a:pos x="T8" y="T9"/>
                </a:cxn>
              </a:cxnLst>
              <a:rect l="0" t="0" r="r" b="b"/>
              <a:pathLst>
                <a:path w="2181" h="2181">
                  <a:moveTo>
                    <a:pt x="2180" y="0"/>
                  </a:moveTo>
                  <a:lnTo>
                    <a:pt x="2077" y="34"/>
                  </a:lnTo>
                  <a:lnTo>
                    <a:pt x="0" y="2111"/>
                  </a:lnTo>
                  <a:lnTo>
                    <a:pt x="0" y="2180"/>
                  </a:lnTo>
                  <a:lnTo>
                    <a:pt x="218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7" name="Freeform 5806">
              <a:extLst>
                <a:ext uri="{FF2B5EF4-FFF2-40B4-BE49-F238E27FC236}">
                  <a16:creationId xmlns:a16="http://schemas.microsoft.com/office/drawing/2014/main" id="{7FA298AF-E6BB-621D-6F5E-D9684321BC66}"/>
                </a:ext>
              </a:extLst>
            </p:cNvPr>
            <p:cNvSpPr>
              <a:spLocks noChangeArrowheads="1"/>
            </p:cNvSpPr>
            <p:nvPr/>
          </p:nvSpPr>
          <p:spPr bwMode="auto">
            <a:xfrm>
              <a:off x="18642487" y="6535738"/>
              <a:ext cx="38098" cy="12700"/>
            </a:xfrm>
            <a:custGeom>
              <a:avLst/>
              <a:gdLst>
                <a:gd name="T0" fmla="*/ 103 w 104"/>
                <a:gd name="T1" fmla="*/ 0 h 35"/>
                <a:gd name="T2" fmla="*/ 0 w 104"/>
                <a:gd name="T3" fmla="*/ 23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23"/>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8" name="Freeform 5807">
              <a:extLst>
                <a:ext uri="{FF2B5EF4-FFF2-40B4-BE49-F238E27FC236}">
                  <a16:creationId xmlns:a16="http://schemas.microsoft.com/office/drawing/2014/main" id="{96EEAAC6-E1C3-9531-BC6D-10DCE80AD082}"/>
                </a:ext>
              </a:extLst>
            </p:cNvPr>
            <p:cNvSpPr>
              <a:spLocks noChangeArrowheads="1"/>
            </p:cNvSpPr>
            <p:nvPr/>
          </p:nvSpPr>
          <p:spPr bwMode="auto">
            <a:xfrm>
              <a:off x="18642487" y="6535738"/>
              <a:ext cx="38098" cy="12700"/>
            </a:xfrm>
            <a:custGeom>
              <a:avLst/>
              <a:gdLst>
                <a:gd name="T0" fmla="*/ 103 w 104"/>
                <a:gd name="T1" fmla="*/ 0 h 35"/>
                <a:gd name="T2" fmla="*/ 0 w 104"/>
                <a:gd name="T3" fmla="*/ 23 h 35"/>
                <a:gd name="T4" fmla="*/ 0 w 104"/>
                <a:gd name="T5" fmla="*/ 34 h 35"/>
                <a:gd name="T6" fmla="*/ 103 w 104"/>
                <a:gd name="T7" fmla="*/ 0 h 35"/>
              </a:gdLst>
              <a:ahLst/>
              <a:cxnLst>
                <a:cxn ang="0">
                  <a:pos x="T0" y="T1"/>
                </a:cxn>
                <a:cxn ang="0">
                  <a:pos x="T2" y="T3"/>
                </a:cxn>
                <a:cxn ang="0">
                  <a:pos x="T4" y="T5"/>
                </a:cxn>
                <a:cxn ang="0">
                  <a:pos x="T6" y="T7"/>
                </a:cxn>
              </a:cxnLst>
              <a:rect l="0" t="0" r="r" b="b"/>
              <a:pathLst>
                <a:path w="104" h="35">
                  <a:moveTo>
                    <a:pt x="103" y="0"/>
                  </a:moveTo>
                  <a:lnTo>
                    <a:pt x="0" y="23"/>
                  </a:lnTo>
                  <a:lnTo>
                    <a:pt x="0" y="34"/>
                  </a:lnTo>
                  <a:lnTo>
                    <a:pt x="10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9" name="Freeform 5808">
              <a:extLst>
                <a:ext uri="{FF2B5EF4-FFF2-40B4-BE49-F238E27FC236}">
                  <a16:creationId xmlns:a16="http://schemas.microsoft.com/office/drawing/2014/main" id="{1AD69E33-FE4D-DF5D-25F2-4631F040BBF2}"/>
                </a:ext>
              </a:extLst>
            </p:cNvPr>
            <p:cNvSpPr>
              <a:spLocks noChangeArrowheads="1"/>
            </p:cNvSpPr>
            <p:nvPr/>
          </p:nvSpPr>
          <p:spPr bwMode="auto">
            <a:xfrm>
              <a:off x="17891649" y="7316789"/>
              <a:ext cx="1587" cy="7937"/>
            </a:xfrm>
            <a:custGeom>
              <a:avLst/>
              <a:gdLst>
                <a:gd name="T0" fmla="*/ 0 w 1"/>
                <a:gd name="T1" fmla="*/ 0 h 24"/>
                <a:gd name="T2" fmla="*/ 0 w 1"/>
                <a:gd name="T3" fmla="*/ 0 h 24"/>
                <a:gd name="T4" fmla="*/ 0 w 1"/>
                <a:gd name="T5" fmla="*/ 23 h 24"/>
                <a:gd name="T6" fmla="*/ 0 w 1"/>
                <a:gd name="T7" fmla="*/ 12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0" name="Freeform 5809">
              <a:extLst>
                <a:ext uri="{FF2B5EF4-FFF2-40B4-BE49-F238E27FC236}">
                  <a16:creationId xmlns:a16="http://schemas.microsoft.com/office/drawing/2014/main" id="{E30F92E8-1397-661C-8C41-FDD02C6E1C98}"/>
                </a:ext>
              </a:extLst>
            </p:cNvPr>
            <p:cNvSpPr>
              <a:spLocks noChangeArrowheads="1"/>
            </p:cNvSpPr>
            <p:nvPr/>
          </p:nvSpPr>
          <p:spPr bwMode="auto">
            <a:xfrm>
              <a:off x="17891649" y="7316789"/>
              <a:ext cx="1587" cy="7937"/>
            </a:xfrm>
            <a:custGeom>
              <a:avLst/>
              <a:gdLst>
                <a:gd name="T0" fmla="*/ 0 w 1"/>
                <a:gd name="T1" fmla="*/ 0 h 24"/>
                <a:gd name="T2" fmla="*/ 0 w 1"/>
                <a:gd name="T3" fmla="*/ 0 h 24"/>
                <a:gd name="T4" fmla="*/ 0 w 1"/>
                <a:gd name="T5" fmla="*/ 23 h 24"/>
                <a:gd name="T6" fmla="*/ 0 w 1"/>
                <a:gd name="T7" fmla="*/ 12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lnTo>
                    <a:pt x="0" y="0"/>
                  </a:lnTo>
                  <a:lnTo>
                    <a:pt x="0" y="23"/>
                  </a:lnTo>
                  <a:lnTo>
                    <a:pt x="0" y="12"/>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1" name="Freeform 5810">
              <a:extLst>
                <a:ext uri="{FF2B5EF4-FFF2-40B4-BE49-F238E27FC236}">
                  <a16:creationId xmlns:a16="http://schemas.microsoft.com/office/drawing/2014/main" id="{3F685712-EC91-3EEF-F575-916EE6818520}"/>
                </a:ext>
              </a:extLst>
            </p:cNvPr>
            <p:cNvSpPr>
              <a:spLocks noChangeArrowheads="1"/>
            </p:cNvSpPr>
            <p:nvPr/>
          </p:nvSpPr>
          <p:spPr bwMode="auto">
            <a:xfrm>
              <a:off x="17891649" y="7345363"/>
              <a:ext cx="4762" cy="23812"/>
            </a:xfrm>
            <a:custGeom>
              <a:avLst/>
              <a:gdLst>
                <a:gd name="T0" fmla="*/ 12 w 13"/>
                <a:gd name="T1" fmla="*/ 0 h 68"/>
                <a:gd name="T2" fmla="*/ 0 w 13"/>
                <a:gd name="T3" fmla="*/ 0 h 68"/>
                <a:gd name="T4" fmla="*/ 0 w 13"/>
                <a:gd name="T5" fmla="*/ 56 h 68"/>
                <a:gd name="T6" fmla="*/ 0 w 13"/>
                <a:gd name="T7" fmla="*/ 56 h 68"/>
                <a:gd name="T8" fmla="*/ 0 w 13"/>
                <a:gd name="T9" fmla="*/ 67 h 68"/>
                <a:gd name="T10" fmla="*/ 12 w 13"/>
                <a:gd name="T11" fmla="*/ 67 h 68"/>
                <a:gd name="T12" fmla="*/ 12 w 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3" h="68">
                  <a:moveTo>
                    <a:pt x="12" y="0"/>
                  </a:moveTo>
                  <a:lnTo>
                    <a:pt x="0" y="0"/>
                  </a:lnTo>
                  <a:lnTo>
                    <a:pt x="0" y="56"/>
                  </a:lnTo>
                  <a:lnTo>
                    <a:pt x="0" y="56"/>
                  </a:lnTo>
                  <a:lnTo>
                    <a:pt x="0" y="67"/>
                  </a:lnTo>
                  <a:lnTo>
                    <a:pt x="12" y="67"/>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2" name="Freeform 5811">
              <a:extLst>
                <a:ext uri="{FF2B5EF4-FFF2-40B4-BE49-F238E27FC236}">
                  <a16:creationId xmlns:a16="http://schemas.microsoft.com/office/drawing/2014/main" id="{FF4D9CED-3482-9CCD-ABA6-9A5E67DCCAD8}"/>
                </a:ext>
              </a:extLst>
            </p:cNvPr>
            <p:cNvSpPr>
              <a:spLocks noChangeArrowheads="1"/>
            </p:cNvSpPr>
            <p:nvPr/>
          </p:nvSpPr>
          <p:spPr bwMode="auto">
            <a:xfrm>
              <a:off x="17891649" y="7345363"/>
              <a:ext cx="4762" cy="23812"/>
            </a:xfrm>
            <a:custGeom>
              <a:avLst/>
              <a:gdLst>
                <a:gd name="T0" fmla="*/ 12 w 13"/>
                <a:gd name="T1" fmla="*/ 0 h 68"/>
                <a:gd name="T2" fmla="*/ 0 w 13"/>
                <a:gd name="T3" fmla="*/ 0 h 68"/>
                <a:gd name="T4" fmla="*/ 0 w 13"/>
                <a:gd name="T5" fmla="*/ 56 h 68"/>
                <a:gd name="T6" fmla="*/ 0 w 13"/>
                <a:gd name="T7" fmla="*/ 56 h 68"/>
                <a:gd name="T8" fmla="*/ 0 w 13"/>
                <a:gd name="T9" fmla="*/ 67 h 68"/>
                <a:gd name="T10" fmla="*/ 12 w 13"/>
                <a:gd name="T11" fmla="*/ 67 h 68"/>
                <a:gd name="T12" fmla="*/ 12 w 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3" h="68">
                  <a:moveTo>
                    <a:pt x="12" y="0"/>
                  </a:moveTo>
                  <a:lnTo>
                    <a:pt x="0" y="0"/>
                  </a:lnTo>
                  <a:lnTo>
                    <a:pt x="0" y="56"/>
                  </a:lnTo>
                  <a:lnTo>
                    <a:pt x="0" y="56"/>
                  </a:lnTo>
                  <a:lnTo>
                    <a:pt x="0" y="67"/>
                  </a:lnTo>
                  <a:lnTo>
                    <a:pt x="12" y="67"/>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3" name="Freeform 5812">
              <a:extLst>
                <a:ext uri="{FF2B5EF4-FFF2-40B4-BE49-F238E27FC236}">
                  <a16:creationId xmlns:a16="http://schemas.microsoft.com/office/drawing/2014/main" id="{611EE057-8CEF-9E09-1B03-3CC4B27D1E25}"/>
                </a:ext>
              </a:extLst>
            </p:cNvPr>
            <p:cNvSpPr>
              <a:spLocks noChangeArrowheads="1"/>
            </p:cNvSpPr>
            <p:nvPr/>
          </p:nvSpPr>
          <p:spPr bwMode="auto">
            <a:xfrm>
              <a:off x="17894823" y="6516688"/>
              <a:ext cx="850845" cy="854075"/>
            </a:xfrm>
            <a:custGeom>
              <a:avLst/>
              <a:gdLst>
                <a:gd name="T0" fmla="*/ 2361 w 2362"/>
                <a:gd name="T1" fmla="*/ 0 h 2373"/>
                <a:gd name="T2" fmla="*/ 2361 w 2362"/>
                <a:gd name="T3" fmla="*/ 0 h 2373"/>
                <a:gd name="T4" fmla="*/ 2361 w 2362"/>
                <a:gd name="T5" fmla="*/ 12 h 2373"/>
                <a:gd name="T6" fmla="*/ 2270 w 2362"/>
                <a:gd name="T7" fmla="*/ 34 h 2373"/>
                <a:gd name="T8" fmla="*/ 0 w 2362"/>
                <a:gd name="T9" fmla="*/ 2305 h 2373"/>
                <a:gd name="T10" fmla="*/ 0 w 2362"/>
                <a:gd name="T11" fmla="*/ 2372 h 2373"/>
                <a:gd name="T12" fmla="*/ 2361 w 2362"/>
                <a:gd name="T13" fmla="*/ 0 h 2373"/>
              </a:gdLst>
              <a:ahLst/>
              <a:cxnLst>
                <a:cxn ang="0">
                  <a:pos x="T0" y="T1"/>
                </a:cxn>
                <a:cxn ang="0">
                  <a:pos x="T2" y="T3"/>
                </a:cxn>
                <a:cxn ang="0">
                  <a:pos x="T4" y="T5"/>
                </a:cxn>
                <a:cxn ang="0">
                  <a:pos x="T6" y="T7"/>
                </a:cxn>
                <a:cxn ang="0">
                  <a:pos x="T8" y="T9"/>
                </a:cxn>
                <a:cxn ang="0">
                  <a:pos x="T10" y="T11"/>
                </a:cxn>
                <a:cxn ang="0">
                  <a:pos x="T12" y="T13"/>
                </a:cxn>
              </a:cxnLst>
              <a:rect l="0" t="0" r="r" b="b"/>
              <a:pathLst>
                <a:path w="2362" h="2373">
                  <a:moveTo>
                    <a:pt x="2361" y="0"/>
                  </a:moveTo>
                  <a:lnTo>
                    <a:pt x="2361" y="0"/>
                  </a:lnTo>
                  <a:lnTo>
                    <a:pt x="2361" y="12"/>
                  </a:lnTo>
                  <a:cubicBezTo>
                    <a:pt x="2270" y="34"/>
                    <a:pt x="2270" y="34"/>
                    <a:pt x="2270" y="34"/>
                  </a:cubicBezTo>
                  <a:cubicBezTo>
                    <a:pt x="0" y="2305"/>
                    <a:pt x="0" y="2305"/>
                    <a:pt x="0" y="2305"/>
                  </a:cubicBezTo>
                  <a:cubicBezTo>
                    <a:pt x="0" y="2372"/>
                    <a:pt x="0" y="2372"/>
                    <a:pt x="0" y="2372"/>
                  </a:cubicBezTo>
                  <a:cubicBezTo>
                    <a:pt x="2361" y="0"/>
                    <a:pt x="2361" y="0"/>
                    <a:pt x="2361"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4" name="Freeform 5813">
              <a:extLst>
                <a:ext uri="{FF2B5EF4-FFF2-40B4-BE49-F238E27FC236}">
                  <a16:creationId xmlns:a16="http://schemas.microsoft.com/office/drawing/2014/main" id="{6F64CAD2-85FE-ED7D-AC53-7B71C066CEE0}"/>
                </a:ext>
              </a:extLst>
            </p:cNvPr>
            <p:cNvSpPr>
              <a:spLocks noChangeArrowheads="1"/>
            </p:cNvSpPr>
            <p:nvPr/>
          </p:nvSpPr>
          <p:spPr bwMode="auto">
            <a:xfrm>
              <a:off x="18712332" y="6519864"/>
              <a:ext cx="33336" cy="7937"/>
            </a:xfrm>
            <a:custGeom>
              <a:avLst/>
              <a:gdLst>
                <a:gd name="T0" fmla="*/ 91 w 92"/>
                <a:gd name="T1" fmla="*/ 0 h 23"/>
                <a:gd name="T2" fmla="*/ 91 w 92"/>
                <a:gd name="T3" fmla="*/ 0 h 23"/>
                <a:gd name="T4" fmla="*/ 80 w 92"/>
                <a:gd name="T5" fmla="*/ 0 h 23"/>
                <a:gd name="T6" fmla="*/ 0 w 92"/>
                <a:gd name="T7" fmla="*/ 22 h 23"/>
                <a:gd name="T8" fmla="*/ 0 w 92"/>
                <a:gd name="T9" fmla="*/ 22 h 23"/>
                <a:gd name="T10" fmla="*/ 91 w 92"/>
                <a:gd name="T11" fmla="*/ 0 h 23"/>
              </a:gdLst>
              <a:ahLst/>
              <a:cxnLst>
                <a:cxn ang="0">
                  <a:pos x="T0" y="T1"/>
                </a:cxn>
                <a:cxn ang="0">
                  <a:pos x="T2" y="T3"/>
                </a:cxn>
                <a:cxn ang="0">
                  <a:pos x="T4" y="T5"/>
                </a:cxn>
                <a:cxn ang="0">
                  <a:pos x="T6" y="T7"/>
                </a:cxn>
                <a:cxn ang="0">
                  <a:pos x="T8" y="T9"/>
                </a:cxn>
                <a:cxn ang="0">
                  <a:pos x="T10" y="T11"/>
                </a:cxn>
              </a:cxnLst>
              <a:rect l="0" t="0" r="r" b="b"/>
              <a:pathLst>
                <a:path w="92" h="23">
                  <a:moveTo>
                    <a:pt x="91" y="0"/>
                  </a:moveTo>
                  <a:lnTo>
                    <a:pt x="91" y="0"/>
                  </a:lnTo>
                  <a:cubicBezTo>
                    <a:pt x="80" y="0"/>
                    <a:pt x="80" y="0"/>
                    <a:pt x="80" y="0"/>
                  </a:cubicBezTo>
                  <a:cubicBezTo>
                    <a:pt x="0" y="22"/>
                    <a:pt x="0" y="22"/>
                    <a:pt x="0" y="22"/>
                  </a:cubicBezTo>
                  <a:lnTo>
                    <a:pt x="0" y="22"/>
                  </a:lnTo>
                  <a:cubicBezTo>
                    <a:pt x="91" y="0"/>
                    <a:pt x="91" y="0"/>
                    <a:pt x="91" y="0"/>
                  </a:cubicBez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5" name="Freeform 5814">
              <a:extLst>
                <a:ext uri="{FF2B5EF4-FFF2-40B4-BE49-F238E27FC236}">
                  <a16:creationId xmlns:a16="http://schemas.microsoft.com/office/drawing/2014/main" id="{0325D257-4135-58D4-9472-67D60D92F9BE}"/>
                </a:ext>
              </a:extLst>
            </p:cNvPr>
            <p:cNvSpPr>
              <a:spLocks noChangeArrowheads="1"/>
            </p:cNvSpPr>
            <p:nvPr/>
          </p:nvSpPr>
          <p:spPr bwMode="auto">
            <a:xfrm>
              <a:off x="17891649" y="7366000"/>
              <a:ext cx="1587" cy="7938"/>
            </a:xfrm>
            <a:custGeom>
              <a:avLst/>
              <a:gdLst>
                <a:gd name="T0" fmla="*/ 0 w 1"/>
                <a:gd name="T1" fmla="*/ 0 h 23"/>
                <a:gd name="T2" fmla="*/ 0 w 1"/>
                <a:gd name="T3" fmla="*/ 0 h 23"/>
                <a:gd name="T4" fmla="*/ 0 w 1"/>
                <a:gd name="T5" fmla="*/ 22 h 23"/>
                <a:gd name="T6" fmla="*/ 0 w 1"/>
                <a:gd name="T7" fmla="*/ 11 h 23"/>
                <a:gd name="T8" fmla="*/ 0 w 1"/>
                <a:gd name="T9" fmla="*/ 0 h 23"/>
              </a:gdLst>
              <a:ahLst/>
              <a:cxnLst>
                <a:cxn ang="0">
                  <a:pos x="T0" y="T1"/>
                </a:cxn>
                <a:cxn ang="0">
                  <a:pos x="T2" y="T3"/>
                </a:cxn>
                <a:cxn ang="0">
                  <a:pos x="T4" y="T5"/>
                </a:cxn>
                <a:cxn ang="0">
                  <a:pos x="T6" y="T7"/>
                </a:cxn>
                <a:cxn ang="0">
                  <a:pos x="T8" y="T9"/>
                </a:cxn>
              </a:cxnLst>
              <a:rect l="0" t="0" r="r" b="b"/>
              <a:pathLst>
                <a:path w="1" h="23">
                  <a:moveTo>
                    <a:pt x="0" y="0"/>
                  </a:moveTo>
                  <a:lnTo>
                    <a:pt x="0" y="0"/>
                  </a:lnTo>
                  <a:lnTo>
                    <a:pt x="0" y="22"/>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6" name="Freeform 5815">
              <a:extLst>
                <a:ext uri="{FF2B5EF4-FFF2-40B4-BE49-F238E27FC236}">
                  <a16:creationId xmlns:a16="http://schemas.microsoft.com/office/drawing/2014/main" id="{6AE0F744-3834-5344-D9E2-B64E4F2F9EBD}"/>
                </a:ext>
              </a:extLst>
            </p:cNvPr>
            <p:cNvSpPr>
              <a:spLocks noChangeArrowheads="1"/>
            </p:cNvSpPr>
            <p:nvPr/>
          </p:nvSpPr>
          <p:spPr bwMode="auto">
            <a:xfrm>
              <a:off x="17891649" y="7366000"/>
              <a:ext cx="1587" cy="7938"/>
            </a:xfrm>
            <a:custGeom>
              <a:avLst/>
              <a:gdLst>
                <a:gd name="T0" fmla="*/ 0 w 1"/>
                <a:gd name="T1" fmla="*/ 0 h 23"/>
                <a:gd name="T2" fmla="*/ 0 w 1"/>
                <a:gd name="T3" fmla="*/ 0 h 23"/>
                <a:gd name="T4" fmla="*/ 0 w 1"/>
                <a:gd name="T5" fmla="*/ 22 h 23"/>
                <a:gd name="T6" fmla="*/ 0 w 1"/>
                <a:gd name="T7" fmla="*/ 11 h 23"/>
                <a:gd name="T8" fmla="*/ 0 w 1"/>
                <a:gd name="T9" fmla="*/ 0 h 23"/>
              </a:gdLst>
              <a:ahLst/>
              <a:cxnLst>
                <a:cxn ang="0">
                  <a:pos x="T0" y="T1"/>
                </a:cxn>
                <a:cxn ang="0">
                  <a:pos x="T2" y="T3"/>
                </a:cxn>
                <a:cxn ang="0">
                  <a:pos x="T4" y="T5"/>
                </a:cxn>
                <a:cxn ang="0">
                  <a:pos x="T6" y="T7"/>
                </a:cxn>
                <a:cxn ang="0">
                  <a:pos x="T8" y="T9"/>
                </a:cxn>
              </a:cxnLst>
              <a:rect l="0" t="0" r="r" b="b"/>
              <a:pathLst>
                <a:path w="1" h="23">
                  <a:moveTo>
                    <a:pt x="0" y="0"/>
                  </a:moveTo>
                  <a:lnTo>
                    <a:pt x="0" y="0"/>
                  </a:lnTo>
                  <a:lnTo>
                    <a:pt x="0" y="22"/>
                  </a:lnTo>
                  <a:lnTo>
                    <a:pt x="0" y="11"/>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7" name="Freeform 5816">
              <a:extLst>
                <a:ext uri="{FF2B5EF4-FFF2-40B4-BE49-F238E27FC236}">
                  <a16:creationId xmlns:a16="http://schemas.microsoft.com/office/drawing/2014/main" id="{20130756-F878-F98B-369D-DF607730B11D}"/>
                </a:ext>
              </a:extLst>
            </p:cNvPr>
            <p:cNvSpPr>
              <a:spLocks noChangeArrowheads="1"/>
            </p:cNvSpPr>
            <p:nvPr/>
          </p:nvSpPr>
          <p:spPr bwMode="auto">
            <a:xfrm>
              <a:off x="17891649" y="7407276"/>
              <a:ext cx="4762" cy="4763"/>
            </a:xfrm>
            <a:custGeom>
              <a:avLst/>
              <a:gdLst>
                <a:gd name="T0" fmla="*/ 0 w 13"/>
                <a:gd name="T1" fmla="*/ 0 h 12"/>
                <a:gd name="T2" fmla="*/ 0 w 13"/>
                <a:gd name="T3" fmla="*/ 11 h 12"/>
                <a:gd name="T4" fmla="*/ 12 w 13"/>
                <a:gd name="T5" fmla="*/ 11 h 12"/>
                <a:gd name="T6" fmla="*/ 0 w 13"/>
                <a:gd name="T7" fmla="*/ 0 h 12"/>
              </a:gdLst>
              <a:ahLst/>
              <a:cxnLst>
                <a:cxn ang="0">
                  <a:pos x="T0" y="T1"/>
                </a:cxn>
                <a:cxn ang="0">
                  <a:pos x="T2" y="T3"/>
                </a:cxn>
                <a:cxn ang="0">
                  <a:pos x="T4" y="T5"/>
                </a:cxn>
                <a:cxn ang="0">
                  <a:pos x="T6" y="T7"/>
                </a:cxn>
              </a:cxnLst>
              <a:rect l="0" t="0" r="r" b="b"/>
              <a:pathLst>
                <a:path w="13" h="12">
                  <a:moveTo>
                    <a:pt x="0" y="0"/>
                  </a:moveTo>
                  <a:lnTo>
                    <a:pt x="0" y="11"/>
                  </a:lnTo>
                  <a:lnTo>
                    <a:pt x="12"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8" name="Freeform 5817">
              <a:extLst>
                <a:ext uri="{FF2B5EF4-FFF2-40B4-BE49-F238E27FC236}">
                  <a16:creationId xmlns:a16="http://schemas.microsoft.com/office/drawing/2014/main" id="{0B1034A2-0EDD-657F-9AE3-98D6CE2ECFFD}"/>
                </a:ext>
              </a:extLst>
            </p:cNvPr>
            <p:cNvSpPr>
              <a:spLocks noChangeArrowheads="1"/>
            </p:cNvSpPr>
            <p:nvPr/>
          </p:nvSpPr>
          <p:spPr bwMode="auto">
            <a:xfrm>
              <a:off x="17891649" y="7407276"/>
              <a:ext cx="4762" cy="4763"/>
            </a:xfrm>
            <a:custGeom>
              <a:avLst/>
              <a:gdLst>
                <a:gd name="T0" fmla="*/ 0 w 13"/>
                <a:gd name="T1" fmla="*/ 0 h 12"/>
                <a:gd name="T2" fmla="*/ 0 w 13"/>
                <a:gd name="T3" fmla="*/ 11 h 12"/>
                <a:gd name="T4" fmla="*/ 12 w 13"/>
                <a:gd name="T5" fmla="*/ 11 h 12"/>
                <a:gd name="T6" fmla="*/ 0 w 13"/>
                <a:gd name="T7" fmla="*/ 0 h 12"/>
              </a:gdLst>
              <a:ahLst/>
              <a:cxnLst>
                <a:cxn ang="0">
                  <a:pos x="T0" y="T1"/>
                </a:cxn>
                <a:cxn ang="0">
                  <a:pos x="T2" y="T3"/>
                </a:cxn>
                <a:cxn ang="0">
                  <a:pos x="T4" y="T5"/>
                </a:cxn>
                <a:cxn ang="0">
                  <a:pos x="T6" y="T7"/>
                </a:cxn>
              </a:cxnLst>
              <a:rect l="0" t="0" r="r" b="b"/>
              <a:pathLst>
                <a:path w="13" h="12">
                  <a:moveTo>
                    <a:pt x="0" y="0"/>
                  </a:moveTo>
                  <a:lnTo>
                    <a:pt x="0" y="11"/>
                  </a:lnTo>
                  <a:lnTo>
                    <a:pt x="12" y="11"/>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9" name="Freeform 5818">
              <a:extLst>
                <a:ext uri="{FF2B5EF4-FFF2-40B4-BE49-F238E27FC236}">
                  <a16:creationId xmlns:a16="http://schemas.microsoft.com/office/drawing/2014/main" id="{D4815191-575E-AEB3-BFBB-909218F9E582}"/>
                </a:ext>
              </a:extLst>
            </p:cNvPr>
            <p:cNvSpPr>
              <a:spLocks noChangeArrowheads="1"/>
            </p:cNvSpPr>
            <p:nvPr/>
          </p:nvSpPr>
          <p:spPr bwMode="auto">
            <a:xfrm>
              <a:off x="17891649" y="7394576"/>
              <a:ext cx="4762" cy="15875"/>
            </a:xfrm>
            <a:custGeom>
              <a:avLst/>
              <a:gdLst>
                <a:gd name="T0" fmla="*/ 12 w 13"/>
                <a:gd name="T1" fmla="*/ 0 h 46"/>
                <a:gd name="T2" fmla="*/ 0 w 13"/>
                <a:gd name="T3" fmla="*/ 11 h 46"/>
                <a:gd name="T4" fmla="*/ 0 w 13"/>
                <a:gd name="T5" fmla="*/ 34 h 46"/>
                <a:gd name="T6" fmla="*/ 12 w 13"/>
                <a:gd name="T7" fmla="*/ 45 h 46"/>
                <a:gd name="T8" fmla="*/ 12 w 13"/>
                <a:gd name="T9" fmla="*/ 45 h 46"/>
                <a:gd name="T10" fmla="*/ 12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12" y="0"/>
                  </a:moveTo>
                  <a:lnTo>
                    <a:pt x="0" y="11"/>
                  </a:lnTo>
                  <a:lnTo>
                    <a:pt x="0" y="34"/>
                  </a:lnTo>
                  <a:lnTo>
                    <a:pt x="12" y="45"/>
                  </a:lnTo>
                  <a:lnTo>
                    <a:pt x="12" y="45"/>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0" name="Freeform 5819">
              <a:extLst>
                <a:ext uri="{FF2B5EF4-FFF2-40B4-BE49-F238E27FC236}">
                  <a16:creationId xmlns:a16="http://schemas.microsoft.com/office/drawing/2014/main" id="{9DA936E6-1C28-6E06-412A-182F113C80B1}"/>
                </a:ext>
              </a:extLst>
            </p:cNvPr>
            <p:cNvSpPr>
              <a:spLocks noChangeArrowheads="1"/>
            </p:cNvSpPr>
            <p:nvPr/>
          </p:nvSpPr>
          <p:spPr bwMode="auto">
            <a:xfrm>
              <a:off x="17891649" y="7394576"/>
              <a:ext cx="4762" cy="15875"/>
            </a:xfrm>
            <a:custGeom>
              <a:avLst/>
              <a:gdLst>
                <a:gd name="T0" fmla="*/ 12 w 13"/>
                <a:gd name="T1" fmla="*/ 0 h 46"/>
                <a:gd name="T2" fmla="*/ 0 w 13"/>
                <a:gd name="T3" fmla="*/ 11 h 46"/>
                <a:gd name="T4" fmla="*/ 0 w 13"/>
                <a:gd name="T5" fmla="*/ 34 h 46"/>
                <a:gd name="T6" fmla="*/ 12 w 13"/>
                <a:gd name="T7" fmla="*/ 45 h 46"/>
                <a:gd name="T8" fmla="*/ 12 w 13"/>
                <a:gd name="T9" fmla="*/ 45 h 46"/>
                <a:gd name="T10" fmla="*/ 12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12" y="0"/>
                  </a:moveTo>
                  <a:lnTo>
                    <a:pt x="0" y="11"/>
                  </a:lnTo>
                  <a:lnTo>
                    <a:pt x="0" y="34"/>
                  </a:lnTo>
                  <a:lnTo>
                    <a:pt x="12" y="45"/>
                  </a:lnTo>
                  <a:lnTo>
                    <a:pt x="12" y="45"/>
                  </a:lnTo>
                  <a:lnTo>
                    <a:pt x="12"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1" name="Freeform 5820">
              <a:extLst>
                <a:ext uri="{FF2B5EF4-FFF2-40B4-BE49-F238E27FC236}">
                  <a16:creationId xmlns:a16="http://schemas.microsoft.com/office/drawing/2014/main" id="{9DC48D61-D2B8-134A-EF14-C584A30CC557}"/>
                </a:ext>
              </a:extLst>
            </p:cNvPr>
            <p:cNvSpPr>
              <a:spLocks noChangeArrowheads="1"/>
            </p:cNvSpPr>
            <p:nvPr/>
          </p:nvSpPr>
          <p:spPr bwMode="auto">
            <a:xfrm>
              <a:off x="17894824" y="6511926"/>
              <a:ext cx="907991" cy="898525"/>
            </a:xfrm>
            <a:custGeom>
              <a:avLst/>
              <a:gdLst>
                <a:gd name="T0" fmla="*/ 2520 w 2521"/>
                <a:gd name="T1" fmla="*/ 0 h 2497"/>
                <a:gd name="T2" fmla="*/ 2520 w 2521"/>
                <a:gd name="T3" fmla="*/ 0 h 2497"/>
                <a:gd name="T4" fmla="*/ 2440 w 2521"/>
                <a:gd name="T5" fmla="*/ 11 h 2497"/>
                <a:gd name="T6" fmla="*/ 0 w 2521"/>
                <a:gd name="T7" fmla="*/ 2451 h 2497"/>
                <a:gd name="T8" fmla="*/ 0 w 2521"/>
                <a:gd name="T9" fmla="*/ 2496 h 2497"/>
                <a:gd name="T10" fmla="*/ 34 w 2521"/>
                <a:gd name="T11" fmla="*/ 2485 h 2497"/>
                <a:gd name="T12" fmla="*/ 2520 w 2521"/>
                <a:gd name="T13" fmla="*/ 0 h 2497"/>
              </a:gdLst>
              <a:ahLst/>
              <a:cxnLst>
                <a:cxn ang="0">
                  <a:pos x="T0" y="T1"/>
                </a:cxn>
                <a:cxn ang="0">
                  <a:pos x="T2" y="T3"/>
                </a:cxn>
                <a:cxn ang="0">
                  <a:pos x="T4" y="T5"/>
                </a:cxn>
                <a:cxn ang="0">
                  <a:pos x="T6" y="T7"/>
                </a:cxn>
                <a:cxn ang="0">
                  <a:pos x="T8" y="T9"/>
                </a:cxn>
                <a:cxn ang="0">
                  <a:pos x="T10" y="T11"/>
                </a:cxn>
                <a:cxn ang="0">
                  <a:pos x="T12" y="T13"/>
                </a:cxn>
              </a:cxnLst>
              <a:rect l="0" t="0" r="r" b="b"/>
              <a:pathLst>
                <a:path w="2521" h="2497">
                  <a:moveTo>
                    <a:pt x="2520" y="0"/>
                  </a:moveTo>
                  <a:lnTo>
                    <a:pt x="2520" y="0"/>
                  </a:lnTo>
                  <a:cubicBezTo>
                    <a:pt x="2497" y="0"/>
                    <a:pt x="2463" y="0"/>
                    <a:pt x="2440" y="11"/>
                  </a:cubicBezTo>
                  <a:cubicBezTo>
                    <a:pt x="0" y="2451"/>
                    <a:pt x="0" y="2451"/>
                    <a:pt x="0" y="2451"/>
                  </a:cubicBezTo>
                  <a:cubicBezTo>
                    <a:pt x="0" y="2496"/>
                    <a:pt x="0" y="2496"/>
                    <a:pt x="0" y="2496"/>
                  </a:cubicBezTo>
                  <a:cubicBezTo>
                    <a:pt x="34" y="2485"/>
                    <a:pt x="34" y="2485"/>
                    <a:pt x="34" y="2485"/>
                  </a:cubicBezTo>
                  <a:cubicBezTo>
                    <a:pt x="2520" y="0"/>
                    <a:pt x="2520" y="0"/>
                    <a:pt x="2520"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2" name="Freeform 5821">
              <a:extLst>
                <a:ext uri="{FF2B5EF4-FFF2-40B4-BE49-F238E27FC236}">
                  <a16:creationId xmlns:a16="http://schemas.microsoft.com/office/drawing/2014/main" id="{D05A8D81-A494-494B-6CF7-D735B0F71CEC}"/>
                </a:ext>
              </a:extLst>
            </p:cNvPr>
            <p:cNvSpPr>
              <a:spLocks noChangeArrowheads="1"/>
            </p:cNvSpPr>
            <p:nvPr/>
          </p:nvSpPr>
          <p:spPr bwMode="auto">
            <a:xfrm>
              <a:off x="17940858" y="6499225"/>
              <a:ext cx="923865" cy="895350"/>
            </a:xfrm>
            <a:custGeom>
              <a:avLst/>
              <a:gdLst>
                <a:gd name="T0" fmla="*/ 2565 w 2566"/>
                <a:gd name="T1" fmla="*/ 0 h 2486"/>
                <a:gd name="T2" fmla="*/ 2565 w 2566"/>
                <a:gd name="T3" fmla="*/ 0 h 2486"/>
                <a:gd name="T4" fmla="*/ 2475 w 2566"/>
                <a:gd name="T5" fmla="*/ 11 h 2486"/>
                <a:gd name="T6" fmla="*/ 0 w 2566"/>
                <a:gd name="T7" fmla="*/ 2485 h 2486"/>
                <a:gd name="T8" fmla="*/ 102 w 2566"/>
                <a:gd name="T9" fmla="*/ 2462 h 2486"/>
                <a:gd name="T10" fmla="*/ 2565 w 2566"/>
                <a:gd name="T11" fmla="*/ 0 h 2486"/>
              </a:gdLst>
              <a:ahLst/>
              <a:cxnLst>
                <a:cxn ang="0">
                  <a:pos x="T0" y="T1"/>
                </a:cxn>
                <a:cxn ang="0">
                  <a:pos x="T2" y="T3"/>
                </a:cxn>
                <a:cxn ang="0">
                  <a:pos x="T4" y="T5"/>
                </a:cxn>
                <a:cxn ang="0">
                  <a:pos x="T6" y="T7"/>
                </a:cxn>
                <a:cxn ang="0">
                  <a:pos x="T8" y="T9"/>
                </a:cxn>
                <a:cxn ang="0">
                  <a:pos x="T10" y="T11"/>
                </a:cxn>
              </a:cxnLst>
              <a:rect l="0" t="0" r="r" b="b"/>
              <a:pathLst>
                <a:path w="2566" h="2486">
                  <a:moveTo>
                    <a:pt x="2565" y="0"/>
                  </a:moveTo>
                  <a:lnTo>
                    <a:pt x="2565" y="0"/>
                  </a:lnTo>
                  <a:cubicBezTo>
                    <a:pt x="2531" y="11"/>
                    <a:pt x="2509" y="11"/>
                    <a:pt x="2475" y="11"/>
                  </a:cubicBezTo>
                  <a:cubicBezTo>
                    <a:pt x="0" y="2485"/>
                    <a:pt x="0" y="2485"/>
                    <a:pt x="0" y="2485"/>
                  </a:cubicBezTo>
                  <a:cubicBezTo>
                    <a:pt x="102" y="2462"/>
                    <a:pt x="102" y="2462"/>
                    <a:pt x="102" y="2462"/>
                  </a:cubicBezTo>
                  <a:cubicBezTo>
                    <a:pt x="2565" y="0"/>
                    <a:pt x="2565" y="0"/>
                    <a:pt x="2565"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3" name="Freeform 5822">
              <a:extLst>
                <a:ext uri="{FF2B5EF4-FFF2-40B4-BE49-F238E27FC236}">
                  <a16:creationId xmlns:a16="http://schemas.microsoft.com/office/drawing/2014/main" id="{ECED3540-E371-1D31-413D-FEC66A15FA15}"/>
                </a:ext>
              </a:extLst>
            </p:cNvPr>
            <p:cNvSpPr>
              <a:spLocks noChangeArrowheads="1"/>
            </p:cNvSpPr>
            <p:nvPr/>
          </p:nvSpPr>
          <p:spPr bwMode="auto">
            <a:xfrm>
              <a:off x="18009117" y="6491288"/>
              <a:ext cx="911166" cy="887412"/>
            </a:xfrm>
            <a:custGeom>
              <a:avLst/>
              <a:gdLst>
                <a:gd name="T0" fmla="*/ 2531 w 2532"/>
                <a:gd name="T1" fmla="*/ 0 h 2463"/>
                <a:gd name="T2" fmla="*/ 2531 w 2532"/>
                <a:gd name="T3" fmla="*/ 0 h 2463"/>
                <a:gd name="T4" fmla="*/ 2452 w 2532"/>
                <a:gd name="T5" fmla="*/ 11 h 2463"/>
                <a:gd name="T6" fmla="*/ 0 w 2532"/>
                <a:gd name="T7" fmla="*/ 2462 h 2463"/>
                <a:gd name="T8" fmla="*/ 102 w 2532"/>
                <a:gd name="T9" fmla="*/ 2429 h 2463"/>
                <a:gd name="T10" fmla="*/ 2531 w 2532"/>
                <a:gd name="T11" fmla="*/ 0 h 2463"/>
              </a:gdLst>
              <a:ahLst/>
              <a:cxnLst>
                <a:cxn ang="0">
                  <a:pos x="T0" y="T1"/>
                </a:cxn>
                <a:cxn ang="0">
                  <a:pos x="T2" y="T3"/>
                </a:cxn>
                <a:cxn ang="0">
                  <a:pos x="T4" y="T5"/>
                </a:cxn>
                <a:cxn ang="0">
                  <a:pos x="T6" y="T7"/>
                </a:cxn>
                <a:cxn ang="0">
                  <a:pos x="T8" y="T9"/>
                </a:cxn>
                <a:cxn ang="0">
                  <a:pos x="T10" y="T11"/>
                </a:cxn>
              </a:cxnLst>
              <a:rect l="0" t="0" r="r" b="b"/>
              <a:pathLst>
                <a:path w="2532" h="2463">
                  <a:moveTo>
                    <a:pt x="2531" y="0"/>
                  </a:moveTo>
                  <a:lnTo>
                    <a:pt x="2531" y="0"/>
                  </a:lnTo>
                  <a:cubicBezTo>
                    <a:pt x="2509" y="0"/>
                    <a:pt x="2474" y="11"/>
                    <a:pt x="2452" y="11"/>
                  </a:cubicBezTo>
                  <a:cubicBezTo>
                    <a:pt x="0" y="2462"/>
                    <a:pt x="0" y="2462"/>
                    <a:pt x="0" y="2462"/>
                  </a:cubicBezTo>
                  <a:cubicBezTo>
                    <a:pt x="102" y="2429"/>
                    <a:pt x="102" y="2429"/>
                    <a:pt x="102" y="2429"/>
                  </a:cubicBezTo>
                  <a:cubicBezTo>
                    <a:pt x="2531" y="0"/>
                    <a:pt x="2531" y="0"/>
                    <a:pt x="2531"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4" name="Freeform 5823">
              <a:extLst>
                <a:ext uri="{FF2B5EF4-FFF2-40B4-BE49-F238E27FC236}">
                  <a16:creationId xmlns:a16="http://schemas.microsoft.com/office/drawing/2014/main" id="{C0FD23F7-BAE7-D785-D07D-95C01CA75BD2}"/>
                </a:ext>
              </a:extLst>
            </p:cNvPr>
            <p:cNvSpPr>
              <a:spLocks noChangeArrowheads="1"/>
            </p:cNvSpPr>
            <p:nvPr/>
          </p:nvSpPr>
          <p:spPr bwMode="auto">
            <a:xfrm>
              <a:off x="18078962" y="6478589"/>
              <a:ext cx="903228" cy="879475"/>
            </a:xfrm>
            <a:custGeom>
              <a:avLst/>
              <a:gdLst>
                <a:gd name="T0" fmla="*/ 2508 w 2509"/>
                <a:gd name="T1" fmla="*/ 0 h 2442"/>
                <a:gd name="T2" fmla="*/ 2508 w 2509"/>
                <a:gd name="T3" fmla="*/ 0 h 2442"/>
                <a:gd name="T4" fmla="*/ 2418 w 2509"/>
                <a:gd name="T5" fmla="*/ 12 h 2442"/>
                <a:gd name="T6" fmla="*/ 0 w 2509"/>
                <a:gd name="T7" fmla="*/ 2441 h 2442"/>
                <a:gd name="T8" fmla="*/ 102 w 2509"/>
                <a:gd name="T9" fmla="*/ 2407 h 2442"/>
                <a:gd name="T10" fmla="*/ 2508 w 2509"/>
                <a:gd name="T11" fmla="*/ 0 h 2442"/>
              </a:gdLst>
              <a:ahLst/>
              <a:cxnLst>
                <a:cxn ang="0">
                  <a:pos x="T0" y="T1"/>
                </a:cxn>
                <a:cxn ang="0">
                  <a:pos x="T2" y="T3"/>
                </a:cxn>
                <a:cxn ang="0">
                  <a:pos x="T4" y="T5"/>
                </a:cxn>
                <a:cxn ang="0">
                  <a:pos x="T6" y="T7"/>
                </a:cxn>
                <a:cxn ang="0">
                  <a:pos x="T8" y="T9"/>
                </a:cxn>
                <a:cxn ang="0">
                  <a:pos x="T10" y="T11"/>
                </a:cxn>
              </a:cxnLst>
              <a:rect l="0" t="0" r="r" b="b"/>
              <a:pathLst>
                <a:path w="2509" h="2442">
                  <a:moveTo>
                    <a:pt x="2508" y="0"/>
                  </a:moveTo>
                  <a:lnTo>
                    <a:pt x="2508" y="0"/>
                  </a:lnTo>
                  <a:cubicBezTo>
                    <a:pt x="2486" y="0"/>
                    <a:pt x="2452" y="12"/>
                    <a:pt x="2418" y="12"/>
                  </a:cubicBezTo>
                  <a:cubicBezTo>
                    <a:pt x="0" y="2441"/>
                    <a:pt x="0" y="2441"/>
                    <a:pt x="0" y="2441"/>
                  </a:cubicBezTo>
                  <a:cubicBezTo>
                    <a:pt x="102" y="2407"/>
                    <a:pt x="102" y="2407"/>
                    <a:pt x="102" y="2407"/>
                  </a:cubicBezTo>
                  <a:cubicBezTo>
                    <a:pt x="2508" y="0"/>
                    <a:pt x="2508" y="0"/>
                    <a:pt x="2508"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5" name="Freeform 5824">
              <a:extLst>
                <a:ext uri="{FF2B5EF4-FFF2-40B4-BE49-F238E27FC236}">
                  <a16:creationId xmlns:a16="http://schemas.microsoft.com/office/drawing/2014/main" id="{7C9E5EA9-4BFD-9751-78F1-4E167B100598}"/>
                </a:ext>
              </a:extLst>
            </p:cNvPr>
            <p:cNvSpPr>
              <a:spLocks noChangeArrowheads="1"/>
            </p:cNvSpPr>
            <p:nvPr/>
          </p:nvSpPr>
          <p:spPr bwMode="auto">
            <a:xfrm>
              <a:off x="18148808" y="6462713"/>
              <a:ext cx="898466" cy="874712"/>
            </a:xfrm>
            <a:custGeom>
              <a:avLst/>
              <a:gdLst>
                <a:gd name="T0" fmla="*/ 2497 w 2498"/>
                <a:gd name="T1" fmla="*/ 0 h 2430"/>
                <a:gd name="T2" fmla="*/ 2497 w 2498"/>
                <a:gd name="T3" fmla="*/ 0 h 2430"/>
                <a:gd name="T4" fmla="*/ 2406 w 2498"/>
                <a:gd name="T5" fmla="*/ 22 h 2430"/>
                <a:gd name="T6" fmla="*/ 0 w 2498"/>
                <a:gd name="T7" fmla="*/ 2429 h 2430"/>
                <a:gd name="T8" fmla="*/ 102 w 2498"/>
                <a:gd name="T9" fmla="*/ 2395 h 2430"/>
                <a:gd name="T10" fmla="*/ 2497 w 2498"/>
                <a:gd name="T11" fmla="*/ 0 h 2430"/>
              </a:gdLst>
              <a:ahLst/>
              <a:cxnLst>
                <a:cxn ang="0">
                  <a:pos x="T0" y="T1"/>
                </a:cxn>
                <a:cxn ang="0">
                  <a:pos x="T2" y="T3"/>
                </a:cxn>
                <a:cxn ang="0">
                  <a:pos x="T4" y="T5"/>
                </a:cxn>
                <a:cxn ang="0">
                  <a:pos x="T6" y="T7"/>
                </a:cxn>
                <a:cxn ang="0">
                  <a:pos x="T8" y="T9"/>
                </a:cxn>
                <a:cxn ang="0">
                  <a:pos x="T10" y="T11"/>
                </a:cxn>
              </a:cxnLst>
              <a:rect l="0" t="0" r="r" b="b"/>
              <a:pathLst>
                <a:path w="2498" h="2430">
                  <a:moveTo>
                    <a:pt x="2497" y="0"/>
                  </a:moveTo>
                  <a:lnTo>
                    <a:pt x="2497" y="0"/>
                  </a:lnTo>
                  <a:cubicBezTo>
                    <a:pt x="2463" y="11"/>
                    <a:pt x="2440" y="11"/>
                    <a:pt x="2406" y="22"/>
                  </a:cubicBezTo>
                  <a:cubicBezTo>
                    <a:pt x="0" y="2429"/>
                    <a:pt x="0" y="2429"/>
                    <a:pt x="0" y="2429"/>
                  </a:cubicBezTo>
                  <a:cubicBezTo>
                    <a:pt x="102" y="2395"/>
                    <a:pt x="102" y="2395"/>
                    <a:pt x="102" y="2395"/>
                  </a:cubicBezTo>
                  <a:cubicBezTo>
                    <a:pt x="2497" y="0"/>
                    <a:pt x="2497" y="0"/>
                    <a:pt x="2497"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6" name="Freeform 5825">
              <a:extLst>
                <a:ext uri="{FF2B5EF4-FFF2-40B4-BE49-F238E27FC236}">
                  <a16:creationId xmlns:a16="http://schemas.microsoft.com/office/drawing/2014/main" id="{E44BFCA7-01FC-A22E-938D-81C9DD6235C4}"/>
                </a:ext>
              </a:extLst>
            </p:cNvPr>
            <p:cNvSpPr>
              <a:spLocks noChangeArrowheads="1"/>
            </p:cNvSpPr>
            <p:nvPr/>
          </p:nvSpPr>
          <p:spPr bwMode="auto">
            <a:xfrm>
              <a:off x="18218653" y="6442076"/>
              <a:ext cx="898466" cy="874713"/>
            </a:xfrm>
            <a:custGeom>
              <a:avLst/>
              <a:gdLst>
                <a:gd name="T0" fmla="*/ 2497 w 2498"/>
                <a:gd name="T1" fmla="*/ 0 h 2430"/>
                <a:gd name="T2" fmla="*/ 2497 w 2498"/>
                <a:gd name="T3" fmla="*/ 0 h 2430"/>
                <a:gd name="T4" fmla="*/ 2395 w 2498"/>
                <a:gd name="T5" fmla="*/ 34 h 2430"/>
                <a:gd name="T6" fmla="*/ 0 w 2498"/>
                <a:gd name="T7" fmla="*/ 2429 h 2430"/>
                <a:gd name="T8" fmla="*/ 102 w 2498"/>
                <a:gd name="T9" fmla="*/ 2407 h 2430"/>
                <a:gd name="T10" fmla="*/ 2497 w 2498"/>
                <a:gd name="T11" fmla="*/ 0 h 2430"/>
              </a:gdLst>
              <a:ahLst/>
              <a:cxnLst>
                <a:cxn ang="0">
                  <a:pos x="T0" y="T1"/>
                </a:cxn>
                <a:cxn ang="0">
                  <a:pos x="T2" y="T3"/>
                </a:cxn>
                <a:cxn ang="0">
                  <a:pos x="T4" y="T5"/>
                </a:cxn>
                <a:cxn ang="0">
                  <a:pos x="T6" y="T7"/>
                </a:cxn>
                <a:cxn ang="0">
                  <a:pos x="T8" y="T9"/>
                </a:cxn>
                <a:cxn ang="0">
                  <a:pos x="T10" y="T11"/>
                </a:cxn>
              </a:cxnLst>
              <a:rect l="0" t="0" r="r" b="b"/>
              <a:pathLst>
                <a:path w="2498" h="2430">
                  <a:moveTo>
                    <a:pt x="2497" y="0"/>
                  </a:moveTo>
                  <a:lnTo>
                    <a:pt x="2497" y="0"/>
                  </a:lnTo>
                  <a:cubicBezTo>
                    <a:pt x="2463" y="11"/>
                    <a:pt x="2429" y="23"/>
                    <a:pt x="2395" y="34"/>
                  </a:cubicBezTo>
                  <a:cubicBezTo>
                    <a:pt x="0" y="2429"/>
                    <a:pt x="0" y="2429"/>
                    <a:pt x="0" y="2429"/>
                  </a:cubicBezTo>
                  <a:cubicBezTo>
                    <a:pt x="102" y="2407"/>
                    <a:pt x="102" y="2407"/>
                    <a:pt x="102" y="2407"/>
                  </a:cubicBezTo>
                  <a:cubicBezTo>
                    <a:pt x="2497" y="0"/>
                    <a:pt x="2497" y="0"/>
                    <a:pt x="2497"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7" name="Freeform 5826">
              <a:extLst>
                <a:ext uri="{FF2B5EF4-FFF2-40B4-BE49-F238E27FC236}">
                  <a16:creationId xmlns:a16="http://schemas.microsoft.com/office/drawing/2014/main" id="{B8FC8E23-E0CE-00AF-10DB-EECE370AA269}"/>
                </a:ext>
              </a:extLst>
            </p:cNvPr>
            <p:cNvSpPr>
              <a:spLocks noChangeArrowheads="1"/>
            </p:cNvSpPr>
            <p:nvPr/>
          </p:nvSpPr>
          <p:spPr bwMode="auto">
            <a:xfrm>
              <a:off x="18286911" y="6405564"/>
              <a:ext cx="919103" cy="890587"/>
            </a:xfrm>
            <a:custGeom>
              <a:avLst/>
              <a:gdLst>
                <a:gd name="T0" fmla="*/ 2554 w 2555"/>
                <a:gd name="T1" fmla="*/ 0 h 2475"/>
                <a:gd name="T2" fmla="*/ 2554 w 2555"/>
                <a:gd name="T3" fmla="*/ 0 h 2475"/>
                <a:gd name="T4" fmla="*/ 2418 w 2555"/>
                <a:gd name="T5" fmla="*/ 68 h 2475"/>
                <a:gd name="T6" fmla="*/ 0 w 2555"/>
                <a:gd name="T7" fmla="*/ 2474 h 2475"/>
                <a:gd name="T8" fmla="*/ 91 w 2555"/>
                <a:gd name="T9" fmla="*/ 2452 h 2475"/>
                <a:gd name="T10" fmla="*/ 2554 w 2555"/>
                <a:gd name="T11" fmla="*/ 0 h 2475"/>
              </a:gdLst>
              <a:ahLst/>
              <a:cxnLst>
                <a:cxn ang="0">
                  <a:pos x="T0" y="T1"/>
                </a:cxn>
                <a:cxn ang="0">
                  <a:pos x="T2" y="T3"/>
                </a:cxn>
                <a:cxn ang="0">
                  <a:pos x="T4" y="T5"/>
                </a:cxn>
                <a:cxn ang="0">
                  <a:pos x="T6" y="T7"/>
                </a:cxn>
                <a:cxn ang="0">
                  <a:pos x="T8" y="T9"/>
                </a:cxn>
                <a:cxn ang="0">
                  <a:pos x="T10" y="T11"/>
                </a:cxn>
              </a:cxnLst>
              <a:rect l="0" t="0" r="r" b="b"/>
              <a:pathLst>
                <a:path w="2555" h="2475">
                  <a:moveTo>
                    <a:pt x="2554" y="0"/>
                  </a:moveTo>
                  <a:lnTo>
                    <a:pt x="2554" y="0"/>
                  </a:lnTo>
                  <a:cubicBezTo>
                    <a:pt x="2508" y="22"/>
                    <a:pt x="2463" y="45"/>
                    <a:pt x="2418" y="68"/>
                  </a:cubicBezTo>
                  <a:cubicBezTo>
                    <a:pt x="0" y="2474"/>
                    <a:pt x="0" y="2474"/>
                    <a:pt x="0" y="2474"/>
                  </a:cubicBezTo>
                  <a:cubicBezTo>
                    <a:pt x="91" y="2452"/>
                    <a:pt x="91" y="2452"/>
                    <a:pt x="91" y="2452"/>
                  </a:cubicBezTo>
                  <a:cubicBezTo>
                    <a:pt x="2554" y="0"/>
                    <a:pt x="2554" y="0"/>
                    <a:pt x="2554" y="0"/>
                  </a:cubicBez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8" name="Freeform 5827">
              <a:extLst>
                <a:ext uri="{FF2B5EF4-FFF2-40B4-BE49-F238E27FC236}">
                  <a16:creationId xmlns:a16="http://schemas.microsoft.com/office/drawing/2014/main" id="{A1772828-5B58-E3AD-34C0-22E3A5835537}"/>
                </a:ext>
              </a:extLst>
            </p:cNvPr>
            <p:cNvSpPr>
              <a:spLocks noChangeArrowheads="1"/>
            </p:cNvSpPr>
            <p:nvPr/>
          </p:nvSpPr>
          <p:spPr bwMode="auto">
            <a:xfrm>
              <a:off x="18356756" y="6369051"/>
              <a:ext cx="915928" cy="911225"/>
            </a:xfrm>
            <a:custGeom>
              <a:avLst/>
              <a:gdLst>
                <a:gd name="T0" fmla="*/ 2543 w 2544"/>
                <a:gd name="T1" fmla="*/ 0 h 2532"/>
                <a:gd name="T2" fmla="*/ 2520 w 2544"/>
                <a:gd name="T3" fmla="*/ 0 h 2532"/>
                <a:gd name="T4" fmla="*/ 0 w 2544"/>
                <a:gd name="T5" fmla="*/ 2531 h 2532"/>
                <a:gd name="T6" fmla="*/ 91 w 2544"/>
                <a:gd name="T7" fmla="*/ 2497 h 2532"/>
                <a:gd name="T8" fmla="*/ 2543 w 2544"/>
                <a:gd name="T9" fmla="*/ 56 h 2532"/>
                <a:gd name="T10" fmla="*/ 2543 w 2544"/>
                <a:gd name="T11" fmla="*/ 0 h 2532"/>
              </a:gdLst>
              <a:ahLst/>
              <a:cxnLst>
                <a:cxn ang="0">
                  <a:pos x="T0" y="T1"/>
                </a:cxn>
                <a:cxn ang="0">
                  <a:pos x="T2" y="T3"/>
                </a:cxn>
                <a:cxn ang="0">
                  <a:pos x="T4" y="T5"/>
                </a:cxn>
                <a:cxn ang="0">
                  <a:pos x="T6" y="T7"/>
                </a:cxn>
                <a:cxn ang="0">
                  <a:pos x="T8" y="T9"/>
                </a:cxn>
                <a:cxn ang="0">
                  <a:pos x="T10" y="T11"/>
                </a:cxn>
              </a:cxnLst>
              <a:rect l="0" t="0" r="r" b="b"/>
              <a:pathLst>
                <a:path w="2544" h="2532">
                  <a:moveTo>
                    <a:pt x="2543" y="0"/>
                  </a:moveTo>
                  <a:lnTo>
                    <a:pt x="2520" y="0"/>
                  </a:lnTo>
                  <a:lnTo>
                    <a:pt x="0" y="2531"/>
                  </a:lnTo>
                  <a:lnTo>
                    <a:pt x="91" y="2497"/>
                  </a:lnTo>
                  <a:lnTo>
                    <a:pt x="2543" y="56"/>
                  </a:lnTo>
                  <a:lnTo>
                    <a:pt x="25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9" name="Freeform 5828">
              <a:extLst>
                <a:ext uri="{FF2B5EF4-FFF2-40B4-BE49-F238E27FC236}">
                  <a16:creationId xmlns:a16="http://schemas.microsoft.com/office/drawing/2014/main" id="{48087A51-374E-15E1-3AF1-864BBABB9A3A}"/>
                </a:ext>
              </a:extLst>
            </p:cNvPr>
            <p:cNvSpPr>
              <a:spLocks noChangeArrowheads="1"/>
            </p:cNvSpPr>
            <p:nvPr/>
          </p:nvSpPr>
          <p:spPr bwMode="auto">
            <a:xfrm>
              <a:off x="18356756" y="6369051"/>
              <a:ext cx="915928" cy="911225"/>
            </a:xfrm>
            <a:custGeom>
              <a:avLst/>
              <a:gdLst>
                <a:gd name="T0" fmla="*/ 2543 w 2544"/>
                <a:gd name="T1" fmla="*/ 0 h 2532"/>
                <a:gd name="T2" fmla="*/ 2520 w 2544"/>
                <a:gd name="T3" fmla="*/ 0 h 2532"/>
                <a:gd name="T4" fmla="*/ 0 w 2544"/>
                <a:gd name="T5" fmla="*/ 2531 h 2532"/>
                <a:gd name="T6" fmla="*/ 91 w 2544"/>
                <a:gd name="T7" fmla="*/ 2497 h 2532"/>
                <a:gd name="T8" fmla="*/ 2543 w 2544"/>
                <a:gd name="T9" fmla="*/ 56 h 2532"/>
                <a:gd name="T10" fmla="*/ 2543 w 2544"/>
                <a:gd name="T11" fmla="*/ 0 h 2532"/>
              </a:gdLst>
              <a:ahLst/>
              <a:cxnLst>
                <a:cxn ang="0">
                  <a:pos x="T0" y="T1"/>
                </a:cxn>
                <a:cxn ang="0">
                  <a:pos x="T2" y="T3"/>
                </a:cxn>
                <a:cxn ang="0">
                  <a:pos x="T4" y="T5"/>
                </a:cxn>
                <a:cxn ang="0">
                  <a:pos x="T6" y="T7"/>
                </a:cxn>
                <a:cxn ang="0">
                  <a:pos x="T8" y="T9"/>
                </a:cxn>
                <a:cxn ang="0">
                  <a:pos x="T10" y="T11"/>
                </a:cxn>
              </a:cxnLst>
              <a:rect l="0" t="0" r="r" b="b"/>
              <a:pathLst>
                <a:path w="2544" h="2532">
                  <a:moveTo>
                    <a:pt x="2543" y="0"/>
                  </a:moveTo>
                  <a:lnTo>
                    <a:pt x="2520" y="0"/>
                  </a:lnTo>
                  <a:lnTo>
                    <a:pt x="0" y="2531"/>
                  </a:lnTo>
                  <a:lnTo>
                    <a:pt x="91" y="2497"/>
                  </a:lnTo>
                  <a:lnTo>
                    <a:pt x="2543" y="56"/>
                  </a:lnTo>
                  <a:lnTo>
                    <a:pt x="25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0" name="Freeform 5829">
              <a:extLst>
                <a:ext uri="{FF2B5EF4-FFF2-40B4-BE49-F238E27FC236}">
                  <a16:creationId xmlns:a16="http://schemas.microsoft.com/office/drawing/2014/main" id="{5C29A6A1-B494-47CC-3B7F-B85BF95238DD}"/>
                </a:ext>
              </a:extLst>
            </p:cNvPr>
            <p:cNvSpPr>
              <a:spLocks noChangeArrowheads="1"/>
            </p:cNvSpPr>
            <p:nvPr/>
          </p:nvSpPr>
          <p:spPr bwMode="auto">
            <a:xfrm>
              <a:off x="19264747" y="6369050"/>
              <a:ext cx="7937" cy="1588"/>
            </a:xfrm>
            <a:custGeom>
              <a:avLst/>
              <a:gdLst>
                <a:gd name="T0" fmla="*/ 23 w 24"/>
                <a:gd name="T1" fmla="*/ 0 h 1"/>
                <a:gd name="T2" fmla="*/ 0 w 24"/>
                <a:gd name="T3" fmla="*/ 0 h 1"/>
                <a:gd name="T4" fmla="*/ 0 w 24"/>
                <a:gd name="T5" fmla="*/ 0 h 1"/>
                <a:gd name="T6" fmla="*/ 23 w 24"/>
                <a:gd name="T7" fmla="*/ 0 h 1"/>
              </a:gdLst>
              <a:ahLst/>
              <a:cxnLst>
                <a:cxn ang="0">
                  <a:pos x="T0" y="T1"/>
                </a:cxn>
                <a:cxn ang="0">
                  <a:pos x="T2" y="T3"/>
                </a:cxn>
                <a:cxn ang="0">
                  <a:pos x="T4" y="T5"/>
                </a:cxn>
                <a:cxn ang="0">
                  <a:pos x="T6" y="T7"/>
                </a:cxn>
              </a:cxnLst>
              <a:rect l="0" t="0" r="r" b="b"/>
              <a:pathLst>
                <a:path w="24" h="1">
                  <a:moveTo>
                    <a:pt x="23" y="0"/>
                  </a:moveTo>
                  <a:lnTo>
                    <a:pt x="0" y="0"/>
                  </a:lnTo>
                  <a:lnTo>
                    <a:pt x="0" y="0"/>
                  </a:lnTo>
                  <a:lnTo>
                    <a:pt x="2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1" name="Freeform 5830">
              <a:extLst>
                <a:ext uri="{FF2B5EF4-FFF2-40B4-BE49-F238E27FC236}">
                  <a16:creationId xmlns:a16="http://schemas.microsoft.com/office/drawing/2014/main" id="{EC718592-A43C-663A-C2E0-1EE18A3B3B6E}"/>
                </a:ext>
              </a:extLst>
            </p:cNvPr>
            <p:cNvSpPr>
              <a:spLocks noChangeArrowheads="1"/>
            </p:cNvSpPr>
            <p:nvPr/>
          </p:nvSpPr>
          <p:spPr bwMode="auto">
            <a:xfrm>
              <a:off x="19264747" y="6369050"/>
              <a:ext cx="7937" cy="1588"/>
            </a:xfrm>
            <a:custGeom>
              <a:avLst/>
              <a:gdLst>
                <a:gd name="T0" fmla="*/ 23 w 24"/>
                <a:gd name="T1" fmla="*/ 0 h 1"/>
                <a:gd name="T2" fmla="*/ 0 w 24"/>
                <a:gd name="T3" fmla="*/ 0 h 1"/>
                <a:gd name="T4" fmla="*/ 0 w 24"/>
                <a:gd name="T5" fmla="*/ 0 h 1"/>
                <a:gd name="T6" fmla="*/ 23 w 24"/>
                <a:gd name="T7" fmla="*/ 0 h 1"/>
              </a:gdLst>
              <a:ahLst/>
              <a:cxnLst>
                <a:cxn ang="0">
                  <a:pos x="T0" y="T1"/>
                </a:cxn>
                <a:cxn ang="0">
                  <a:pos x="T2" y="T3"/>
                </a:cxn>
                <a:cxn ang="0">
                  <a:pos x="T4" y="T5"/>
                </a:cxn>
                <a:cxn ang="0">
                  <a:pos x="T6" y="T7"/>
                </a:cxn>
              </a:cxnLst>
              <a:rect l="0" t="0" r="r" b="b"/>
              <a:pathLst>
                <a:path w="24" h="1">
                  <a:moveTo>
                    <a:pt x="23" y="0"/>
                  </a:moveTo>
                  <a:lnTo>
                    <a:pt x="0" y="0"/>
                  </a:lnTo>
                  <a:lnTo>
                    <a:pt x="0" y="0"/>
                  </a:lnTo>
                  <a:lnTo>
                    <a:pt x="23"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2" name="Freeform 5831">
              <a:extLst>
                <a:ext uri="{FF2B5EF4-FFF2-40B4-BE49-F238E27FC236}">
                  <a16:creationId xmlns:a16="http://schemas.microsoft.com/office/drawing/2014/main" id="{986A2F14-2F39-0CD1-3F52-D6F7E51E9BF8}"/>
                </a:ext>
              </a:extLst>
            </p:cNvPr>
            <p:cNvSpPr>
              <a:spLocks noChangeArrowheads="1"/>
            </p:cNvSpPr>
            <p:nvPr/>
          </p:nvSpPr>
          <p:spPr bwMode="auto">
            <a:xfrm>
              <a:off x="18421839" y="6413500"/>
              <a:ext cx="850845" cy="846138"/>
            </a:xfrm>
            <a:custGeom>
              <a:avLst/>
              <a:gdLst>
                <a:gd name="T0" fmla="*/ 2362 w 2363"/>
                <a:gd name="T1" fmla="*/ 0 h 2351"/>
                <a:gd name="T2" fmla="*/ 0 w 2363"/>
                <a:gd name="T3" fmla="*/ 2350 h 2351"/>
                <a:gd name="T4" fmla="*/ 102 w 2363"/>
                <a:gd name="T5" fmla="*/ 2316 h 2351"/>
                <a:gd name="T6" fmla="*/ 2362 w 2363"/>
                <a:gd name="T7" fmla="*/ 69 h 2351"/>
                <a:gd name="T8" fmla="*/ 2362 w 2363"/>
                <a:gd name="T9" fmla="*/ 0 h 2351"/>
              </a:gdLst>
              <a:ahLst/>
              <a:cxnLst>
                <a:cxn ang="0">
                  <a:pos x="T0" y="T1"/>
                </a:cxn>
                <a:cxn ang="0">
                  <a:pos x="T2" y="T3"/>
                </a:cxn>
                <a:cxn ang="0">
                  <a:pos x="T4" y="T5"/>
                </a:cxn>
                <a:cxn ang="0">
                  <a:pos x="T6" y="T7"/>
                </a:cxn>
                <a:cxn ang="0">
                  <a:pos x="T8" y="T9"/>
                </a:cxn>
              </a:cxnLst>
              <a:rect l="0" t="0" r="r" b="b"/>
              <a:pathLst>
                <a:path w="2363" h="2351">
                  <a:moveTo>
                    <a:pt x="2362" y="0"/>
                  </a:moveTo>
                  <a:lnTo>
                    <a:pt x="0" y="2350"/>
                  </a:lnTo>
                  <a:lnTo>
                    <a:pt x="102" y="2316"/>
                  </a:lnTo>
                  <a:lnTo>
                    <a:pt x="2362" y="69"/>
                  </a:lnTo>
                  <a:lnTo>
                    <a:pt x="236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3" name="Freeform 5832">
              <a:extLst>
                <a:ext uri="{FF2B5EF4-FFF2-40B4-BE49-F238E27FC236}">
                  <a16:creationId xmlns:a16="http://schemas.microsoft.com/office/drawing/2014/main" id="{C6A0AEA8-3EE2-666E-B58B-ADDA00D7CB4E}"/>
                </a:ext>
              </a:extLst>
            </p:cNvPr>
            <p:cNvSpPr>
              <a:spLocks noChangeArrowheads="1"/>
            </p:cNvSpPr>
            <p:nvPr/>
          </p:nvSpPr>
          <p:spPr bwMode="auto">
            <a:xfrm>
              <a:off x="18421839" y="6413500"/>
              <a:ext cx="850845" cy="846138"/>
            </a:xfrm>
            <a:custGeom>
              <a:avLst/>
              <a:gdLst>
                <a:gd name="T0" fmla="*/ 2362 w 2363"/>
                <a:gd name="T1" fmla="*/ 0 h 2351"/>
                <a:gd name="T2" fmla="*/ 0 w 2363"/>
                <a:gd name="T3" fmla="*/ 2350 h 2351"/>
                <a:gd name="T4" fmla="*/ 102 w 2363"/>
                <a:gd name="T5" fmla="*/ 2316 h 2351"/>
                <a:gd name="T6" fmla="*/ 2362 w 2363"/>
                <a:gd name="T7" fmla="*/ 69 h 2351"/>
                <a:gd name="T8" fmla="*/ 2362 w 2363"/>
                <a:gd name="T9" fmla="*/ 0 h 2351"/>
              </a:gdLst>
              <a:ahLst/>
              <a:cxnLst>
                <a:cxn ang="0">
                  <a:pos x="T0" y="T1"/>
                </a:cxn>
                <a:cxn ang="0">
                  <a:pos x="T2" y="T3"/>
                </a:cxn>
                <a:cxn ang="0">
                  <a:pos x="T4" y="T5"/>
                </a:cxn>
                <a:cxn ang="0">
                  <a:pos x="T6" y="T7"/>
                </a:cxn>
                <a:cxn ang="0">
                  <a:pos x="T8" y="T9"/>
                </a:cxn>
              </a:cxnLst>
              <a:rect l="0" t="0" r="r" b="b"/>
              <a:pathLst>
                <a:path w="2363" h="2351">
                  <a:moveTo>
                    <a:pt x="2362" y="0"/>
                  </a:moveTo>
                  <a:lnTo>
                    <a:pt x="0" y="2350"/>
                  </a:lnTo>
                  <a:lnTo>
                    <a:pt x="102" y="2316"/>
                  </a:lnTo>
                  <a:lnTo>
                    <a:pt x="2362" y="69"/>
                  </a:lnTo>
                  <a:lnTo>
                    <a:pt x="2362"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4" name="Freeform 5833">
              <a:extLst>
                <a:ext uri="{FF2B5EF4-FFF2-40B4-BE49-F238E27FC236}">
                  <a16:creationId xmlns:a16="http://schemas.microsoft.com/office/drawing/2014/main" id="{E463B614-97CD-BED9-336D-B01E388C6E22}"/>
                </a:ext>
              </a:extLst>
            </p:cNvPr>
            <p:cNvSpPr>
              <a:spLocks noChangeArrowheads="1"/>
            </p:cNvSpPr>
            <p:nvPr/>
          </p:nvSpPr>
          <p:spPr bwMode="auto">
            <a:xfrm>
              <a:off x="18491685" y="6462714"/>
              <a:ext cx="780999" cy="776287"/>
            </a:xfrm>
            <a:custGeom>
              <a:avLst/>
              <a:gdLst>
                <a:gd name="T0" fmla="*/ 2169 w 2170"/>
                <a:gd name="T1" fmla="*/ 0 h 2158"/>
                <a:gd name="T2" fmla="*/ 0 w 2170"/>
                <a:gd name="T3" fmla="*/ 2157 h 2158"/>
                <a:gd name="T4" fmla="*/ 102 w 2170"/>
                <a:gd name="T5" fmla="*/ 2122 h 2158"/>
                <a:gd name="T6" fmla="*/ 2169 w 2170"/>
                <a:gd name="T7" fmla="*/ 68 h 2158"/>
                <a:gd name="T8" fmla="*/ 2169 w 2170"/>
                <a:gd name="T9" fmla="*/ 0 h 2158"/>
              </a:gdLst>
              <a:ahLst/>
              <a:cxnLst>
                <a:cxn ang="0">
                  <a:pos x="T0" y="T1"/>
                </a:cxn>
                <a:cxn ang="0">
                  <a:pos x="T2" y="T3"/>
                </a:cxn>
                <a:cxn ang="0">
                  <a:pos x="T4" y="T5"/>
                </a:cxn>
                <a:cxn ang="0">
                  <a:pos x="T6" y="T7"/>
                </a:cxn>
                <a:cxn ang="0">
                  <a:pos x="T8" y="T9"/>
                </a:cxn>
              </a:cxnLst>
              <a:rect l="0" t="0" r="r" b="b"/>
              <a:pathLst>
                <a:path w="2170" h="2158">
                  <a:moveTo>
                    <a:pt x="2169" y="0"/>
                  </a:moveTo>
                  <a:lnTo>
                    <a:pt x="0" y="2157"/>
                  </a:lnTo>
                  <a:lnTo>
                    <a:pt x="102" y="2122"/>
                  </a:lnTo>
                  <a:lnTo>
                    <a:pt x="2169" y="68"/>
                  </a:lnTo>
                  <a:lnTo>
                    <a:pt x="216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5" name="Freeform 5834">
              <a:extLst>
                <a:ext uri="{FF2B5EF4-FFF2-40B4-BE49-F238E27FC236}">
                  <a16:creationId xmlns:a16="http://schemas.microsoft.com/office/drawing/2014/main" id="{98493A4D-67BA-807C-7DFA-742F749E7022}"/>
                </a:ext>
              </a:extLst>
            </p:cNvPr>
            <p:cNvSpPr>
              <a:spLocks noChangeArrowheads="1"/>
            </p:cNvSpPr>
            <p:nvPr/>
          </p:nvSpPr>
          <p:spPr bwMode="auto">
            <a:xfrm>
              <a:off x="18491685" y="6462714"/>
              <a:ext cx="780999" cy="776287"/>
            </a:xfrm>
            <a:custGeom>
              <a:avLst/>
              <a:gdLst>
                <a:gd name="T0" fmla="*/ 2169 w 2170"/>
                <a:gd name="T1" fmla="*/ 0 h 2158"/>
                <a:gd name="T2" fmla="*/ 0 w 2170"/>
                <a:gd name="T3" fmla="*/ 2157 h 2158"/>
                <a:gd name="T4" fmla="*/ 102 w 2170"/>
                <a:gd name="T5" fmla="*/ 2122 h 2158"/>
                <a:gd name="T6" fmla="*/ 2169 w 2170"/>
                <a:gd name="T7" fmla="*/ 68 h 2158"/>
                <a:gd name="T8" fmla="*/ 2169 w 2170"/>
                <a:gd name="T9" fmla="*/ 0 h 2158"/>
              </a:gdLst>
              <a:ahLst/>
              <a:cxnLst>
                <a:cxn ang="0">
                  <a:pos x="T0" y="T1"/>
                </a:cxn>
                <a:cxn ang="0">
                  <a:pos x="T2" y="T3"/>
                </a:cxn>
                <a:cxn ang="0">
                  <a:pos x="T4" y="T5"/>
                </a:cxn>
                <a:cxn ang="0">
                  <a:pos x="T6" y="T7"/>
                </a:cxn>
                <a:cxn ang="0">
                  <a:pos x="T8" y="T9"/>
                </a:cxn>
              </a:cxnLst>
              <a:rect l="0" t="0" r="r" b="b"/>
              <a:pathLst>
                <a:path w="2170" h="2158">
                  <a:moveTo>
                    <a:pt x="2169" y="0"/>
                  </a:moveTo>
                  <a:lnTo>
                    <a:pt x="0" y="2157"/>
                  </a:lnTo>
                  <a:lnTo>
                    <a:pt x="102" y="2122"/>
                  </a:lnTo>
                  <a:lnTo>
                    <a:pt x="2169" y="68"/>
                  </a:lnTo>
                  <a:lnTo>
                    <a:pt x="216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6" name="Freeform 5835">
              <a:extLst>
                <a:ext uri="{FF2B5EF4-FFF2-40B4-BE49-F238E27FC236}">
                  <a16:creationId xmlns:a16="http://schemas.microsoft.com/office/drawing/2014/main" id="{B133FB91-AB70-AB3B-97EA-14160CA28E85}"/>
                </a:ext>
              </a:extLst>
            </p:cNvPr>
            <p:cNvSpPr>
              <a:spLocks noChangeArrowheads="1"/>
            </p:cNvSpPr>
            <p:nvPr/>
          </p:nvSpPr>
          <p:spPr bwMode="auto">
            <a:xfrm>
              <a:off x="18561530" y="6511926"/>
              <a:ext cx="711154" cy="708025"/>
            </a:xfrm>
            <a:custGeom>
              <a:avLst/>
              <a:gdLst>
                <a:gd name="T0" fmla="*/ 1976 w 1977"/>
                <a:gd name="T1" fmla="*/ 0 h 1965"/>
                <a:gd name="T2" fmla="*/ 0 w 1977"/>
                <a:gd name="T3" fmla="*/ 1964 h 1965"/>
                <a:gd name="T4" fmla="*/ 103 w 1977"/>
                <a:gd name="T5" fmla="*/ 1941 h 1965"/>
                <a:gd name="T6" fmla="*/ 1976 w 1977"/>
                <a:gd name="T7" fmla="*/ 68 h 1965"/>
                <a:gd name="T8" fmla="*/ 1976 w 1977"/>
                <a:gd name="T9" fmla="*/ 0 h 1965"/>
              </a:gdLst>
              <a:ahLst/>
              <a:cxnLst>
                <a:cxn ang="0">
                  <a:pos x="T0" y="T1"/>
                </a:cxn>
                <a:cxn ang="0">
                  <a:pos x="T2" y="T3"/>
                </a:cxn>
                <a:cxn ang="0">
                  <a:pos x="T4" y="T5"/>
                </a:cxn>
                <a:cxn ang="0">
                  <a:pos x="T6" y="T7"/>
                </a:cxn>
                <a:cxn ang="0">
                  <a:pos x="T8" y="T9"/>
                </a:cxn>
              </a:cxnLst>
              <a:rect l="0" t="0" r="r" b="b"/>
              <a:pathLst>
                <a:path w="1977" h="1965">
                  <a:moveTo>
                    <a:pt x="1976" y="0"/>
                  </a:moveTo>
                  <a:lnTo>
                    <a:pt x="0" y="1964"/>
                  </a:lnTo>
                  <a:lnTo>
                    <a:pt x="103" y="1941"/>
                  </a:lnTo>
                  <a:lnTo>
                    <a:pt x="1976" y="68"/>
                  </a:lnTo>
                  <a:lnTo>
                    <a:pt x="197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7" name="Freeform 5836">
              <a:extLst>
                <a:ext uri="{FF2B5EF4-FFF2-40B4-BE49-F238E27FC236}">
                  <a16:creationId xmlns:a16="http://schemas.microsoft.com/office/drawing/2014/main" id="{0C6467EC-E45E-6E39-D8DF-43F47E4C373E}"/>
                </a:ext>
              </a:extLst>
            </p:cNvPr>
            <p:cNvSpPr>
              <a:spLocks noChangeArrowheads="1"/>
            </p:cNvSpPr>
            <p:nvPr/>
          </p:nvSpPr>
          <p:spPr bwMode="auto">
            <a:xfrm>
              <a:off x="18561530" y="6511926"/>
              <a:ext cx="711154" cy="708025"/>
            </a:xfrm>
            <a:custGeom>
              <a:avLst/>
              <a:gdLst>
                <a:gd name="T0" fmla="*/ 1976 w 1977"/>
                <a:gd name="T1" fmla="*/ 0 h 1965"/>
                <a:gd name="T2" fmla="*/ 0 w 1977"/>
                <a:gd name="T3" fmla="*/ 1964 h 1965"/>
                <a:gd name="T4" fmla="*/ 103 w 1977"/>
                <a:gd name="T5" fmla="*/ 1941 h 1965"/>
                <a:gd name="T6" fmla="*/ 1976 w 1977"/>
                <a:gd name="T7" fmla="*/ 68 h 1965"/>
                <a:gd name="T8" fmla="*/ 1976 w 1977"/>
                <a:gd name="T9" fmla="*/ 0 h 1965"/>
              </a:gdLst>
              <a:ahLst/>
              <a:cxnLst>
                <a:cxn ang="0">
                  <a:pos x="T0" y="T1"/>
                </a:cxn>
                <a:cxn ang="0">
                  <a:pos x="T2" y="T3"/>
                </a:cxn>
                <a:cxn ang="0">
                  <a:pos x="T4" y="T5"/>
                </a:cxn>
                <a:cxn ang="0">
                  <a:pos x="T6" y="T7"/>
                </a:cxn>
                <a:cxn ang="0">
                  <a:pos x="T8" y="T9"/>
                </a:cxn>
              </a:cxnLst>
              <a:rect l="0" t="0" r="r" b="b"/>
              <a:pathLst>
                <a:path w="1977" h="1965">
                  <a:moveTo>
                    <a:pt x="1976" y="0"/>
                  </a:moveTo>
                  <a:lnTo>
                    <a:pt x="0" y="1964"/>
                  </a:lnTo>
                  <a:lnTo>
                    <a:pt x="103" y="1941"/>
                  </a:lnTo>
                  <a:lnTo>
                    <a:pt x="1976" y="68"/>
                  </a:lnTo>
                  <a:lnTo>
                    <a:pt x="197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8" name="Freeform 5837">
              <a:extLst>
                <a:ext uri="{FF2B5EF4-FFF2-40B4-BE49-F238E27FC236}">
                  <a16:creationId xmlns:a16="http://schemas.microsoft.com/office/drawing/2014/main" id="{ED5AA3A7-D147-6D6C-AFD4-8F7816680895}"/>
                </a:ext>
              </a:extLst>
            </p:cNvPr>
            <p:cNvSpPr>
              <a:spLocks noChangeArrowheads="1"/>
            </p:cNvSpPr>
            <p:nvPr/>
          </p:nvSpPr>
          <p:spPr bwMode="auto">
            <a:xfrm>
              <a:off x="18631376" y="6561139"/>
              <a:ext cx="642895" cy="638175"/>
            </a:xfrm>
            <a:custGeom>
              <a:avLst/>
              <a:gdLst>
                <a:gd name="T0" fmla="*/ 1783 w 1784"/>
                <a:gd name="T1" fmla="*/ 0 h 1772"/>
                <a:gd name="T2" fmla="*/ 0 w 1784"/>
                <a:gd name="T3" fmla="*/ 1771 h 1772"/>
                <a:gd name="T4" fmla="*/ 102 w 1784"/>
                <a:gd name="T5" fmla="*/ 1748 h 1772"/>
                <a:gd name="T6" fmla="*/ 1783 w 1784"/>
                <a:gd name="T7" fmla="*/ 68 h 1772"/>
                <a:gd name="T8" fmla="*/ 1783 w 1784"/>
                <a:gd name="T9" fmla="*/ 0 h 1772"/>
              </a:gdLst>
              <a:ahLst/>
              <a:cxnLst>
                <a:cxn ang="0">
                  <a:pos x="T0" y="T1"/>
                </a:cxn>
                <a:cxn ang="0">
                  <a:pos x="T2" y="T3"/>
                </a:cxn>
                <a:cxn ang="0">
                  <a:pos x="T4" y="T5"/>
                </a:cxn>
                <a:cxn ang="0">
                  <a:pos x="T6" y="T7"/>
                </a:cxn>
                <a:cxn ang="0">
                  <a:pos x="T8" y="T9"/>
                </a:cxn>
              </a:cxnLst>
              <a:rect l="0" t="0" r="r" b="b"/>
              <a:pathLst>
                <a:path w="1784" h="1772">
                  <a:moveTo>
                    <a:pt x="1783" y="0"/>
                  </a:moveTo>
                  <a:lnTo>
                    <a:pt x="0" y="1771"/>
                  </a:lnTo>
                  <a:lnTo>
                    <a:pt x="102" y="1748"/>
                  </a:lnTo>
                  <a:lnTo>
                    <a:pt x="1783" y="68"/>
                  </a:lnTo>
                  <a:lnTo>
                    <a:pt x="178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9" name="Freeform 5838">
              <a:extLst>
                <a:ext uri="{FF2B5EF4-FFF2-40B4-BE49-F238E27FC236}">
                  <a16:creationId xmlns:a16="http://schemas.microsoft.com/office/drawing/2014/main" id="{11D4B658-B413-AE72-421C-9DE4EE7036C9}"/>
                </a:ext>
              </a:extLst>
            </p:cNvPr>
            <p:cNvSpPr>
              <a:spLocks noChangeArrowheads="1"/>
            </p:cNvSpPr>
            <p:nvPr/>
          </p:nvSpPr>
          <p:spPr bwMode="auto">
            <a:xfrm>
              <a:off x="18631376" y="6561139"/>
              <a:ext cx="642895" cy="638175"/>
            </a:xfrm>
            <a:custGeom>
              <a:avLst/>
              <a:gdLst>
                <a:gd name="T0" fmla="*/ 1783 w 1784"/>
                <a:gd name="T1" fmla="*/ 0 h 1772"/>
                <a:gd name="T2" fmla="*/ 0 w 1784"/>
                <a:gd name="T3" fmla="*/ 1771 h 1772"/>
                <a:gd name="T4" fmla="*/ 102 w 1784"/>
                <a:gd name="T5" fmla="*/ 1748 h 1772"/>
                <a:gd name="T6" fmla="*/ 1783 w 1784"/>
                <a:gd name="T7" fmla="*/ 68 h 1772"/>
                <a:gd name="T8" fmla="*/ 1783 w 1784"/>
                <a:gd name="T9" fmla="*/ 0 h 1772"/>
              </a:gdLst>
              <a:ahLst/>
              <a:cxnLst>
                <a:cxn ang="0">
                  <a:pos x="T0" y="T1"/>
                </a:cxn>
                <a:cxn ang="0">
                  <a:pos x="T2" y="T3"/>
                </a:cxn>
                <a:cxn ang="0">
                  <a:pos x="T4" y="T5"/>
                </a:cxn>
                <a:cxn ang="0">
                  <a:pos x="T6" y="T7"/>
                </a:cxn>
                <a:cxn ang="0">
                  <a:pos x="T8" y="T9"/>
                </a:cxn>
              </a:cxnLst>
              <a:rect l="0" t="0" r="r" b="b"/>
              <a:pathLst>
                <a:path w="1784" h="1772">
                  <a:moveTo>
                    <a:pt x="1783" y="0"/>
                  </a:moveTo>
                  <a:lnTo>
                    <a:pt x="0" y="1771"/>
                  </a:lnTo>
                  <a:lnTo>
                    <a:pt x="102" y="1748"/>
                  </a:lnTo>
                  <a:lnTo>
                    <a:pt x="1783" y="68"/>
                  </a:lnTo>
                  <a:lnTo>
                    <a:pt x="178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0" name="Freeform 5839">
              <a:extLst>
                <a:ext uri="{FF2B5EF4-FFF2-40B4-BE49-F238E27FC236}">
                  <a16:creationId xmlns:a16="http://schemas.microsoft.com/office/drawing/2014/main" id="{6FFE2B43-6FDF-94E5-053C-B8E1C27A4C5B}"/>
                </a:ext>
              </a:extLst>
            </p:cNvPr>
            <p:cNvSpPr>
              <a:spLocks noChangeArrowheads="1"/>
            </p:cNvSpPr>
            <p:nvPr/>
          </p:nvSpPr>
          <p:spPr bwMode="auto">
            <a:xfrm>
              <a:off x="18699633" y="6610350"/>
              <a:ext cx="573051" cy="573088"/>
            </a:xfrm>
            <a:custGeom>
              <a:avLst/>
              <a:gdLst>
                <a:gd name="T0" fmla="*/ 1590 w 1591"/>
                <a:gd name="T1" fmla="*/ 0 h 1591"/>
                <a:gd name="T2" fmla="*/ 0 w 1591"/>
                <a:gd name="T3" fmla="*/ 1590 h 1591"/>
                <a:gd name="T4" fmla="*/ 102 w 1591"/>
                <a:gd name="T5" fmla="*/ 1556 h 1591"/>
                <a:gd name="T6" fmla="*/ 1590 w 1591"/>
                <a:gd name="T7" fmla="*/ 68 h 1591"/>
                <a:gd name="T8" fmla="*/ 1590 w 1591"/>
                <a:gd name="T9" fmla="*/ 0 h 1591"/>
              </a:gdLst>
              <a:ahLst/>
              <a:cxnLst>
                <a:cxn ang="0">
                  <a:pos x="T0" y="T1"/>
                </a:cxn>
                <a:cxn ang="0">
                  <a:pos x="T2" y="T3"/>
                </a:cxn>
                <a:cxn ang="0">
                  <a:pos x="T4" y="T5"/>
                </a:cxn>
                <a:cxn ang="0">
                  <a:pos x="T6" y="T7"/>
                </a:cxn>
                <a:cxn ang="0">
                  <a:pos x="T8" y="T9"/>
                </a:cxn>
              </a:cxnLst>
              <a:rect l="0" t="0" r="r" b="b"/>
              <a:pathLst>
                <a:path w="1591" h="1591">
                  <a:moveTo>
                    <a:pt x="1590" y="0"/>
                  </a:moveTo>
                  <a:lnTo>
                    <a:pt x="0" y="1590"/>
                  </a:lnTo>
                  <a:lnTo>
                    <a:pt x="102" y="1556"/>
                  </a:lnTo>
                  <a:lnTo>
                    <a:pt x="1590" y="68"/>
                  </a:lnTo>
                  <a:lnTo>
                    <a:pt x="15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1" name="Freeform 5840">
              <a:extLst>
                <a:ext uri="{FF2B5EF4-FFF2-40B4-BE49-F238E27FC236}">
                  <a16:creationId xmlns:a16="http://schemas.microsoft.com/office/drawing/2014/main" id="{E0F7366A-DC77-2E50-1B27-58A82C43DCEE}"/>
                </a:ext>
              </a:extLst>
            </p:cNvPr>
            <p:cNvSpPr>
              <a:spLocks noChangeArrowheads="1"/>
            </p:cNvSpPr>
            <p:nvPr/>
          </p:nvSpPr>
          <p:spPr bwMode="auto">
            <a:xfrm>
              <a:off x="18699633" y="6610350"/>
              <a:ext cx="573051" cy="573088"/>
            </a:xfrm>
            <a:custGeom>
              <a:avLst/>
              <a:gdLst>
                <a:gd name="T0" fmla="*/ 1590 w 1591"/>
                <a:gd name="T1" fmla="*/ 0 h 1591"/>
                <a:gd name="T2" fmla="*/ 0 w 1591"/>
                <a:gd name="T3" fmla="*/ 1590 h 1591"/>
                <a:gd name="T4" fmla="*/ 102 w 1591"/>
                <a:gd name="T5" fmla="*/ 1556 h 1591"/>
                <a:gd name="T6" fmla="*/ 1590 w 1591"/>
                <a:gd name="T7" fmla="*/ 68 h 1591"/>
                <a:gd name="T8" fmla="*/ 1590 w 1591"/>
                <a:gd name="T9" fmla="*/ 0 h 1591"/>
              </a:gdLst>
              <a:ahLst/>
              <a:cxnLst>
                <a:cxn ang="0">
                  <a:pos x="T0" y="T1"/>
                </a:cxn>
                <a:cxn ang="0">
                  <a:pos x="T2" y="T3"/>
                </a:cxn>
                <a:cxn ang="0">
                  <a:pos x="T4" y="T5"/>
                </a:cxn>
                <a:cxn ang="0">
                  <a:pos x="T6" y="T7"/>
                </a:cxn>
                <a:cxn ang="0">
                  <a:pos x="T8" y="T9"/>
                </a:cxn>
              </a:cxnLst>
              <a:rect l="0" t="0" r="r" b="b"/>
              <a:pathLst>
                <a:path w="1591" h="1591">
                  <a:moveTo>
                    <a:pt x="1590" y="0"/>
                  </a:moveTo>
                  <a:lnTo>
                    <a:pt x="0" y="1590"/>
                  </a:lnTo>
                  <a:lnTo>
                    <a:pt x="102" y="1556"/>
                  </a:lnTo>
                  <a:lnTo>
                    <a:pt x="1590" y="68"/>
                  </a:lnTo>
                  <a:lnTo>
                    <a:pt x="159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2" name="Freeform 5841">
              <a:extLst>
                <a:ext uri="{FF2B5EF4-FFF2-40B4-BE49-F238E27FC236}">
                  <a16:creationId xmlns:a16="http://schemas.microsoft.com/office/drawing/2014/main" id="{9D05683C-CB8F-F629-3F75-AA92D280FFCD}"/>
                </a:ext>
              </a:extLst>
            </p:cNvPr>
            <p:cNvSpPr>
              <a:spLocks noChangeArrowheads="1"/>
            </p:cNvSpPr>
            <p:nvPr/>
          </p:nvSpPr>
          <p:spPr bwMode="auto">
            <a:xfrm>
              <a:off x="18769479" y="6659564"/>
              <a:ext cx="503205" cy="503237"/>
            </a:xfrm>
            <a:custGeom>
              <a:avLst/>
              <a:gdLst>
                <a:gd name="T0" fmla="*/ 1397 w 1398"/>
                <a:gd name="T1" fmla="*/ 0 h 1398"/>
                <a:gd name="T2" fmla="*/ 0 w 1398"/>
                <a:gd name="T3" fmla="*/ 1397 h 1398"/>
                <a:gd name="T4" fmla="*/ 102 w 1398"/>
                <a:gd name="T5" fmla="*/ 1363 h 1398"/>
                <a:gd name="T6" fmla="*/ 1397 w 1398"/>
                <a:gd name="T7" fmla="*/ 69 h 1398"/>
                <a:gd name="T8" fmla="*/ 1397 w 1398"/>
                <a:gd name="T9" fmla="*/ 0 h 1398"/>
              </a:gdLst>
              <a:ahLst/>
              <a:cxnLst>
                <a:cxn ang="0">
                  <a:pos x="T0" y="T1"/>
                </a:cxn>
                <a:cxn ang="0">
                  <a:pos x="T2" y="T3"/>
                </a:cxn>
                <a:cxn ang="0">
                  <a:pos x="T4" y="T5"/>
                </a:cxn>
                <a:cxn ang="0">
                  <a:pos x="T6" y="T7"/>
                </a:cxn>
                <a:cxn ang="0">
                  <a:pos x="T8" y="T9"/>
                </a:cxn>
              </a:cxnLst>
              <a:rect l="0" t="0" r="r" b="b"/>
              <a:pathLst>
                <a:path w="1398" h="1398">
                  <a:moveTo>
                    <a:pt x="1397" y="0"/>
                  </a:moveTo>
                  <a:lnTo>
                    <a:pt x="0" y="1397"/>
                  </a:lnTo>
                  <a:lnTo>
                    <a:pt x="102" y="1363"/>
                  </a:lnTo>
                  <a:lnTo>
                    <a:pt x="1397" y="69"/>
                  </a:lnTo>
                  <a:lnTo>
                    <a:pt x="139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3" name="Freeform 5842">
              <a:extLst>
                <a:ext uri="{FF2B5EF4-FFF2-40B4-BE49-F238E27FC236}">
                  <a16:creationId xmlns:a16="http://schemas.microsoft.com/office/drawing/2014/main" id="{4DD9F6AB-25DC-FC09-A655-1BF9E792A282}"/>
                </a:ext>
              </a:extLst>
            </p:cNvPr>
            <p:cNvSpPr>
              <a:spLocks noChangeArrowheads="1"/>
            </p:cNvSpPr>
            <p:nvPr/>
          </p:nvSpPr>
          <p:spPr bwMode="auto">
            <a:xfrm>
              <a:off x="18769479" y="6659564"/>
              <a:ext cx="503205" cy="503237"/>
            </a:xfrm>
            <a:custGeom>
              <a:avLst/>
              <a:gdLst>
                <a:gd name="T0" fmla="*/ 1397 w 1398"/>
                <a:gd name="T1" fmla="*/ 0 h 1398"/>
                <a:gd name="T2" fmla="*/ 0 w 1398"/>
                <a:gd name="T3" fmla="*/ 1397 h 1398"/>
                <a:gd name="T4" fmla="*/ 102 w 1398"/>
                <a:gd name="T5" fmla="*/ 1363 h 1398"/>
                <a:gd name="T6" fmla="*/ 1397 w 1398"/>
                <a:gd name="T7" fmla="*/ 69 h 1398"/>
                <a:gd name="T8" fmla="*/ 1397 w 1398"/>
                <a:gd name="T9" fmla="*/ 0 h 1398"/>
              </a:gdLst>
              <a:ahLst/>
              <a:cxnLst>
                <a:cxn ang="0">
                  <a:pos x="T0" y="T1"/>
                </a:cxn>
                <a:cxn ang="0">
                  <a:pos x="T2" y="T3"/>
                </a:cxn>
                <a:cxn ang="0">
                  <a:pos x="T4" y="T5"/>
                </a:cxn>
                <a:cxn ang="0">
                  <a:pos x="T6" y="T7"/>
                </a:cxn>
                <a:cxn ang="0">
                  <a:pos x="T8" y="T9"/>
                </a:cxn>
              </a:cxnLst>
              <a:rect l="0" t="0" r="r" b="b"/>
              <a:pathLst>
                <a:path w="1398" h="1398">
                  <a:moveTo>
                    <a:pt x="1397" y="0"/>
                  </a:moveTo>
                  <a:lnTo>
                    <a:pt x="0" y="1397"/>
                  </a:lnTo>
                  <a:lnTo>
                    <a:pt x="102" y="1363"/>
                  </a:lnTo>
                  <a:lnTo>
                    <a:pt x="1397" y="69"/>
                  </a:lnTo>
                  <a:lnTo>
                    <a:pt x="139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4" name="Freeform 5843">
              <a:extLst>
                <a:ext uri="{FF2B5EF4-FFF2-40B4-BE49-F238E27FC236}">
                  <a16:creationId xmlns:a16="http://schemas.microsoft.com/office/drawing/2014/main" id="{9C95F431-1A43-E72D-DD0F-FEB102D6E48A}"/>
                </a:ext>
              </a:extLst>
            </p:cNvPr>
            <p:cNvSpPr>
              <a:spLocks noChangeArrowheads="1"/>
            </p:cNvSpPr>
            <p:nvPr/>
          </p:nvSpPr>
          <p:spPr bwMode="auto">
            <a:xfrm>
              <a:off x="18839324" y="6708775"/>
              <a:ext cx="433360" cy="433388"/>
            </a:xfrm>
            <a:custGeom>
              <a:avLst/>
              <a:gdLst>
                <a:gd name="T0" fmla="*/ 1204 w 1205"/>
                <a:gd name="T1" fmla="*/ 0 h 1204"/>
                <a:gd name="T2" fmla="*/ 0 w 1205"/>
                <a:gd name="T3" fmla="*/ 1203 h 1204"/>
                <a:gd name="T4" fmla="*/ 91 w 1205"/>
                <a:gd name="T5" fmla="*/ 1180 h 1204"/>
                <a:gd name="T6" fmla="*/ 1204 w 1205"/>
                <a:gd name="T7" fmla="*/ 68 h 1204"/>
                <a:gd name="T8" fmla="*/ 1204 w 1205"/>
                <a:gd name="T9" fmla="*/ 0 h 1204"/>
              </a:gdLst>
              <a:ahLst/>
              <a:cxnLst>
                <a:cxn ang="0">
                  <a:pos x="T0" y="T1"/>
                </a:cxn>
                <a:cxn ang="0">
                  <a:pos x="T2" y="T3"/>
                </a:cxn>
                <a:cxn ang="0">
                  <a:pos x="T4" y="T5"/>
                </a:cxn>
                <a:cxn ang="0">
                  <a:pos x="T6" y="T7"/>
                </a:cxn>
                <a:cxn ang="0">
                  <a:pos x="T8" y="T9"/>
                </a:cxn>
              </a:cxnLst>
              <a:rect l="0" t="0" r="r" b="b"/>
              <a:pathLst>
                <a:path w="1205" h="1204">
                  <a:moveTo>
                    <a:pt x="1204" y="0"/>
                  </a:moveTo>
                  <a:lnTo>
                    <a:pt x="0" y="1203"/>
                  </a:lnTo>
                  <a:lnTo>
                    <a:pt x="91" y="1180"/>
                  </a:lnTo>
                  <a:lnTo>
                    <a:pt x="1204" y="68"/>
                  </a:lnTo>
                  <a:lnTo>
                    <a:pt x="120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5" name="Freeform 5844">
              <a:extLst>
                <a:ext uri="{FF2B5EF4-FFF2-40B4-BE49-F238E27FC236}">
                  <a16:creationId xmlns:a16="http://schemas.microsoft.com/office/drawing/2014/main" id="{BD04130E-09A7-E12F-9C48-4C3F9EA778B6}"/>
                </a:ext>
              </a:extLst>
            </p:cNvPr>
            <p:cNvSpPr>
              <a:spLocks noChangeArrowheads="1"/>
            </p:cNvSpPr>
            <p:nvPr/>
          </p:nvSpPr>
          <p:spPr bwMode="auto">
            <a:xfrm>
              <a:off x="18839324" y="6708775"/>
              <a:ext cx="433360" cy="433388"/>
            </a:xfrm>
            <a:custGeom>
              <a:avLst/>
              <a:gdLst>
                <a:gd name="T0" fmla="*/ 1204 w 1205"/>
                <a:gd name="T1" fmla="*/ 0 h 1204"/>
                <a:gd name="T2" fmla="*/ 0 w 1205"/>
                <a:gd name="T3" fmla="*/ 1203 h 1204"/>
                <a:gd name="T4" fmla="*/ 91 w 1205"/>
                <a:gd name="T5" fmla="*/ 1180 h 1204"/>
                <a:gd name="T6" fmla="*/ 1204 w 1205"/>
                <a:gd name="T7" fmla="*/ 68 h 1204"/>
                <a:gd name="T8" fmla="*/ 1204 w 1205"/>
                <a:gd name="T9" fmla="*/ 0 h 1204"/>
              </a:gdLst>
              <a:ahLst/>
              <a:cxnLst>
                <a:cxn ang="0">
                  <a:pos x="T0" y="T1"/>
                </a:cxn>
                <a:cxn ang="0">
                  <a:pos x="T2" y="T3"/>
                </a:cxn>
                <a:cxn ang="0">
                  <a:pos x="T4" y="T5"/>
                </a:cxn>
                <a:cxn ang="0">
                  <a:pos x="T6" y="T7"/>
                </a:cxn>
                <a:cxn ang="0">
                  <a:pos x="T8" y="T9"/>
                </a:cxn>
              </a:cxnLst>
              <a:rect l="0" t="0" r="r" b="b"/>
              <a:pathLst>
                <a:path w="1205" h="1204">
                  <a:moveTo>
                    <a:pt x="1204" y="0"/>
                  </a:moveTo>
                  <a:lnTo>
                    <a:pt x="0" y="1203"/>
                  </a:lnTo>
                  <a:lnTo>
                    <a:pt x="91" y="1180"/>
                  </a:lnTo>
                  <a:lnTo>
                    <a:pt x="1204" y="68"/>
                  </a:lnTo>
                  <a:lnTo>
                    <a:pt x="1204"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6" name="Freeform 5845">
              <a:extLst>
                <a:ext uri="{FF2B5EF4-FFF2-40B4-BE49-F238E27FC236}">
                  <a16:creationId xmlns:a16="http://schemas.microsoft.com/office/drawing/2014/main" id="{72116778-9102-55BA-F92A-FC10B9E9B738}"/>
                </a:ext>
              </a:extLst>
            </p:cNvPr>
            <p:cNvSpPr>
              <a:spLocks noChangeArrowheads="1"/>
            </p:cNvSpPr>
            <p:nvPr/>
          </p:nvSpPr>
          <p:spPr bwMode="auto">
            <a:xfrm>
              <a:off x="18909170" y="6756400"/>
              <a:ext cx="363514" cy="363538"/>
            </a:xfrm>
            <a:custGeom>
              <a:avLst/>
              <a:gdLst>
                <a:gd name="T0" fmla="*/ 1011 w 1012"/>
                <a:gd name="T1" fmla="*/ 0 h 1011"/>
                <a:gd name="T2" fmla="*/ 0 w 1012"/>
                <a:gd name="T3" fmla="*/ 1010 h 1011"/>
                <a:gd name="T4" fmla="*/ 91 w 1012"/>
                <a:gd name="T5" fmla="*/ 988 h 1011"/>
                <a:gd name="T6" fmla="*/ 1011 w 1012"/>
                <a:gd name="T7" fmla="*/ 79 h 1011"/>
                <a:gd name="T8" fmla="*/ 1011 w 1012"/>
                <a:gd name="T9" fmla="*/ 0 h 1011"/>
              </a:gdLst>
              <a:ahLst/>
              <a:cxnLst>
                <a:cxn ang="0">
                  <a:pos x="T0" y="T1"/>
                </a:cxn>
                <a:cxn ang="0">
                  <a:pos x="T2" y="T3"/>
                </a:cxn>
                <a:cxn ang="0">
                  <a:pos x="T4" y="T5"/>
                </a:cxn>
                <a:cxn ang="0">
                  <a:pos x="T6" y="T7"/>
                </a:cxn>
                <a:cxn ang="0">
                  <a:pos x="T8" y="T9"/>
                </a:cxn>
              </a:cxnLst>
              <a:rect l="0" t="0" r="r" b="b"/>
              <a:pathLst>
                <a:path w="1012" h="1011">
                  <a:moveTo>
                    <a:pt x="1011" y="0"/>
                  </a:moveTo>
                  <a:lnTo>
                    <a:pt x="0" y="1010"/>
                  </a:lnTo>
                  <a:lnTo>
                    <a:pt x="91" y="988"/>
                  </a:lnTo>
                  <a:lnTo>
                    <a:pt x="1011" y="79"/>
                  </a:lnTo>
                  <a:lnTo>
                    <a:pt x="10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7" name="Freeform 5846">
              <a:extLst>
                <a:ext uri="{FF2B5EF4-FFF2-40B4-BE49-F238E27FC236}">
                  <a16:creationId xmlns:a16="http://schemas.microsoft.com/office/drawing/2014/main" id="{B30EA9E9-AD76-653D-B18F-27423D78CE2C}"/>
                </a:ext>
              </a:extLst>
            </p:cNvPr>
            <p:cNvSpPr>
              <a:spLocks noChangeArrowheads="1"/>
            </p:cNvSpPr>
            <p:nvPr/>
          </p:nvSpPr>
          <p:spPr bwMode="auto">
            <a:xfrm>
              <a:off x="18909170" y="6756400"/>
              <a:ext cx="363514" cy="363538"/>
            </a:xfrm>
            <a:custGeom>
              <a:avLst/>
              <a:gdLst>
                <a:gd name="T0" fmla="*/ 1011 w 1012"/>
                <a:gd name="T1" fmla="*/ 0 h 1011"/>
                <a:gd name="T2" fmla="*/ 0 w 1012"/>
                <a:gd name="T3" fmla="*/ 1010 h 1011"/>
                <a:gd name="T4" fmla="*/ 91 w 1012"/>
                <a:gd name="T5" fmla="*/ 988 h 1011"/>
                <a:gd name="T6" fmla="*/ 1011 w 1012"/>
                <a:gd name="T7" fmla="*/ 79 h 1011"/>
                <a:gd name="T8" fmla="*/ 1011 w 1012"/>
                <a:gd name="T9" fmla="*/ 0 h 1011"/>
              </a:gdLst>
              <a:ahLst/>
              <a:cxnLst>
                <a:cxn ang="0">
                  <a:pos x="T0" y="T1"/>
                </a:cxn>
                <a:cxn ang="0">
                  <a:pos x="T2" y="T3"/>
                </a:cxn>
                <a:cxn ang="0">
                  <a:pos x="T4" y="T5"/>
                </a:cxn>
                <a:cxn ang="0">
                  <a:pos x="T6" y="T7"/>
                </a:cxn>
                <a:cxn ang="0">
                  <a:pos x="T8" y="T9"/>
                </a:cxn>
              </a:cxnLst>
              <a:rect l="0" t="0" r="r" b="b"/>
              <a:pathLst>
                <a:path w="1012" h="1011">
                  <a:moveTo>
                    <a:pt x="1011" y="0"/>
                  </a:moveTo>
                  <a:lnTo>
                    <a:pt x="0" y="1010"/>
                  </a:lnTo>
                  <a:lnTo>
                    <a:pt x="91" y="988"/>
                  </a:lnTo>
                  <a:lnTo>
                    <a:pt x="1011" y="79"/>
                  </a:lnTo>
                  <a:lnTo>
                    <a:pt x="1011"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8" name="Freeform 5847">
              <a:extLst>
                <a:ext uri="{FF2B5EF4-FFF2-40B4-BE49-F238E27FC236}">
                  <a16:creationId xmlns:a16="http://schemas.microsoft.com/office/drawing/2014/main" id="{9DE68CF2-6527-C33A-C1EE-3415785BAC0D}"/>
                </a:ext>
              </a:extLst>
            </p:cNvPr>
            <p:cNvSpPr>
              <a:spLocks noChangeArrowheads="1"/>
            </p:cNvSpPr>
            <p:nvPr/>
          </p:nvSpPr>
          <p:spPr bwMode="auto">
            <a:xfrm>
              <a:off x="18977429" y="6805614"/>
              <a:ext cx="295256" cy="293687"/>
            </a:xfrm>
            <a:custGeom>
              <a:avLst/>
              <a:gdLst>
                <a:gd name="T0" fmla="*/ 818 w 819"/>
                <a:gd name="T1" fmla="*/ 0 h 818"/>
                <a:gd name="T2" fmla="*/ 0 w 819"/>
                <a:gd name="T3" fmla="*/ 817 h 818"/>
                <a:gd name="T4" fmla="*/ 91 w 819"/>
                <a:gd name="T5" fmla="*/ 795 h 818"/>
                <a:gd name="T6" fmla="*/ 818 w 819"/>
                <a:gd name="T7" fmla="*/ 80 h 818"/>
                <a:gd name="T8" fmla="*/ 818 w 819"/>
                <a:gd name="T9" fmla="*/ 0 h 818"/>
              </a:gdLst>
              <a:ahLst/>
              <a:cxnLst>
                <a:cxn ang="0">
                  <a:pos x="T0" y="T1"/>
                </a:cxn>
                <a:cxn ang="0">
                  <a:pos x="T2" y="T3"/>
                </a:cxn>
                <a:cxn ang="0">
                  <a:pos x="T4" y="T5"/>
                </a:cxn>
                <a:cxn ang="0">
                  <a:pos x="T6" y="T7"/>
                </a:cxn>
                <a:cxn ang="0">
                  <a:pos x="T8" y="T9"/>
                </a:cxn>
              </a:cxnLst>
              <a:rect l="0" t="0" r="r" b="b"/>
              <a:pathLst>
                <a:path w="819" h="818">
                  <a:moveTo>
                    <a:pt x="818" y="0"/>
                  </a:moveTo>
                  <a:lnTo>
                    <a:pt x="0" y="817"/>
                  </a:lnTo>
                  <a:lnTo>
                    <a:pt x="91" y="795"/>
                  </a:lnTo>
                  <a:lnTo>
                    <a:pt x="818" y="80"/>
                  </a:lnTo>
                  <a:lnTo>
                    <a:pt x="8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9" name="Freeform 5848">
              <a:extLst>
                <a:ext uri="{FF2B5EF4-FFF2-40B4-BE49-F238E27FC236}">
                  <a16:creationId xmlns:a16="http://schemas.microsoft.com/office/drawing/2014/main" id="{813BED06-24D4-3DAD-34B4-EA739FA7F435}"/>
                </a:ext>
              </a:extLst>
            </p:cNvPr>
            <p:cNvSpPr>
              <a:spLocks noChangeArrowheads="1"/>
            </p:cNvSpPr>
            <p:nvPr/>
          </p:nvSpPr>
          <p:spPr bwMode="auto">
            <a:xfrm>
              <a:off x="18977429" y="6805614"/>
              <a:ext cx="295256" cy="293687"/>
            </a:xfrm>
            <a:custGeom>
              <a:avLst/>
              <a:gdLst>
                <a:gd name="T0" fmla="*/ 818 w 819"/>
                <a:gd name="T1" fmla="*/ 0 h 818"/>
                <a:gd name="T2" fmla="*/ 0 w 819"/>
                <a:gd name="T3" fmla="*/ 817 h 818"/>
                <a:gd name="T4" fmla="*/ 91 w 819"/>
                <a:gd name="T5" fmla="*/ 795 h 818"/>
                <a:gd name="T6" fmla="*/ 818 w 819"/>
                <a:gd name="T7" fmla="*/ 80 h 818"/>
                <a:gd name="T8" fmla="*/ 818 w 819"/>
                <a:gd name="T9" fmla="*/ 0 h 818"/>
              </a:gdLst>
              <a:ahLst/>
              <a:cxnLst>
                <a:cxn ang="0">
                  <a:pos x="T0" y="T1"/>
                </a:cxn>
                <a:cxn ang="0">
                  <a:pos x="T2" y="T3"/>
                </a:cxn>
                <a:cxn ang="0">
                  <a:pos x="T4" y="T5"/>
                </a:cxn>
                <a:cxn ang="0">
                  <a:pos x="T6" y="T7"/>
                </a:cxn>
                <a:cxn ang="0">
                  <a:pos x="T8" y="T9"/>
                </a:cxn>
              </a:cxnLst>
              <a:rect l="0" t="0" r="r" b="b"/>
              <a:pathLst>
                <a:path w="819" h="818">
                  <a:moveTo>
                    <a:pt x="818" y="0"/>
                  </a:moveTo>
                  <a:lnTo>
                    <a:pt x="0" y="817"/>
                  </a:lnTo>
                  <a:lnTo>
                    <a:pt x="91" y="795"/>
                  </a:lnTo>
                  <a:lnTo>
                    <a:pt x="818" y="80"/>
                  </a:lnTo>
                  <a:lnTo>
                    <a:pt x="81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0" name="Freeform 5849">
              <a:extLst>
                <a:ext uri="{FF2B5EF4-FFF2-40B4-BE49-F238E27FC236}">
                  <a16:creationId xmlns:a16="http://schemas.microsoft.com/office/drawing/2014/main" id="{1184EE1B-F022-6210-11E9-8D01DEA5291A}"/>
                </a:ext>
              </a:extLst>
            </p:cNvPr>
            <p:cNvSpPr>
              <a:spLocks noChangeArrowheads="1"/>
            </p:cNvSpPr>
            <p:nvPr/>
          </p:nvSpPr>
          <p:spPr bwMode="auto">
            <a:xfrm>
              <a:off x="19044099" y="6854825"/>
              <a:ext cx="228585" cy="228600"/>
            </a:xfrm>
            <a:custGeom>
              <a:avLst/>
              <a:gdLst>
                <a:gd name="T0" fmla="*/ 636 w 637"/>
                <a:gd name="T1" fmla="*/ 0 h 637"/>
                <a:gd name="T2" fmla="*/ 0 w 637"/>
                <a:gd name="T3" fmla="*/ 636 h 637"/>
                <a:gd name="T4" fmla="*/ 102 w 637"/>
                <a:gd name="T5" fmla="*/ 602 h 637"/>
                <a:gd name="T6" fmla="*/ 636 w 637"/>
                <a:gd name="T7" fmla="*/ 80 h 637"/>
                <a:gd name="T8" fmla="*/ 636 w 637"/>
                <a:gd name="T9" fmla="*/ 0 h 637"/>
              </a:gdLst>
              <a:ahLst/>
              <a:cxnLst>
                <a:cxn ang="0">
                  <a:pos x="T0" y="T1"/>
                </a:cxn>
                <a:cxn ang="0">
                  <a:pos x="T2" y="T3"/>
                </a:cxn>
                <a:cxn ang="0">
                  <a:pos x="T4" y="T5"/>
                </a:cxn>
                <a:cxn ang="0">
                  <a:pos x="T6" y="T7"/>
                </a:cxn>
                <a:cxn ang="0">
                  <a:pos x="T8" y="T9"/>
                </a:cxn>
              </a:cxnLst>
              <a:rect l="0" t="0" r="r" b="b"/>
              <a:pathLst>
                <a:path w="637" h="637">
                  <a:moveTo>
                    <a:pt x="636" y="0"/>
                  </a:moveTo>
                  <a:lnTo>
                    <a:pt x="0" y="636"/>
                  </a:lnTo>
                  <a:lnTo>
                    <a:pt x="102" y="602"/>
                  </a:lnTo>
                  <a:lnTo>
                    <a:pt x="636" y="80"/>
                  </a:lnTo>
                  <a:lnTo>
                    <a:pt x="6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1" name="Freeform 5850">
              <a:extLst>
                <a:ext uri="{FF2B5EF4-FFF2-40B4-BE49-F238E27FC236}">
                  <a16:creationId xmlns:a16="http://schemas.microsoft.com/office/drawing/2014/main" id="{FEDAB232-847F-4110-D1E3-02B75EB46383}"/>
                </a:ext>
              </a:extLst>
            </p:cNvPr>
            <p:cNvSpPr>
              <a:spLocks noChangeArrowheads="1"/>
            </p:cNvSpPr>
            <p:nvPr/>
          </p:nvSpPr>
          <p:spPr bwMode="auto">
            <a:xfrm>
              <a:off x="19044099" y="6854825"/>
              <a:ext cx="228585" cy="228600"/>
            </a:xfrm>
            <a:custGeom>
              <a:avLst/>
              <a:gdLst>
                <a:gd name="T0" fmla="*/ 636 w 637"/>
                <a:gd name="T1" fmla="*/ 0 h 637"/>
                <a:gd name="T2" fmla="*/ 0 w 637"/>
                <a:gd name="T3" fmla="*/ 636 h 637"/>
                <a:gd name="T4" fmla="*/ 102 w 637"/>
                <a:gd name="T5" fmla="*/ 602 h 637"/>
                <a:gd name="T6" fmla="*/ 636 w 637"/>
                <a:gd name="T7" fmla="*/ 80 h 637"/>
                <a:gd name="T8" fmla="*/ 636 w 637"/>
                <a:gd name="T9" fmla="*/ 0 h 637"/>
              </a:gdLst>
              <a:ahLst/>
              <a:cxnLst>
                <a:cxn ang="0">
                  <a:pos x="T0" y="T1"/>
                </a:cxn>
                <a:cxn ang="0">
                  <a:pos x="T2" y="T3"/>
                </a:cxn>
                <a:cxn ang="0">
                  <a:pos x="T4" y="T5"/>
                </a:cxn>
                <a:cxn ang="0">
                  <a:pos x="T6" y="T7"/>
                </a:cxn>
                <a:cxn ang="0">
                  <a:pos x="T8" y="T9"/>
                </a:cxn>
              </a:cxnLst>
              <a:rect l="0" t="0" r="r" b="b"/>
              <a:pathLst>
                <a:path w="637" h="637">
                  <a:moveTo>
                    <a:pt x="636" y="0"/>
                  </a:moveTo>
                  <a:lnTo>
                    <a:pt x="0" y="636"/>
                  </a:lnTo>
                  <a:lnTo>
                    <a:pt x="102" y="602"/>
                  </a:lnTo>
                  <a:lnTo>
                    <a:pt x="636" y="80"/>
                  </a:lnTo>
                  <a:lnTo>
                    <a:pt x="636"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2" name="Freeform 5851">
              <a:extLst>
                <a:ext uri="{FF2B5EF4-FFF2-40B4-BE49-F238E27FC236}">
                  <a16:creationId xmlns:a16="http://schemas.microsoft.com/office/drawing/2014/main" id="{44A49606-7C53-41A3-6D7A-FBADA1A7FE4D}"/>
                </a:ext>
              </a:extLst>
            </p:cNvPr>
            <p:cNvSpPr>
              <a:spLocks noChangeArrowheads="1"/>
            </p:cNvSpPr>
            <p:nvPr/>
          </p:nvSpPr>
          <p:spPr bwMode="auto">
            <a:xfrm>
              <a:off x="19112356" y="6908800"/>
              <a:ext cx="160328" cy="155575"/>
            </a:xfrm>
            <a:custGeom>
              <a:avLst/>
              <a:gdLst>
                <a:gd name="T0" fmla="*/ 443 w 444"/>
                <a:gd name="T1" fmla="*/ 0 h 432"/>
                <a:gd name="T2" fmla="*/ 0 w 444"/>
                <a:gd name="T3" fmla="*/ 431 h 432"/>
                <a:gd name="T4" fmla="*/ 102 w 444"/>
                <a:gd name="T5" fmla="*/ 397 h 432"/>
                <a:gd name="T6" fmla="*/ 443 w 444"/>
                <a:gd name="T7" fmla="*/ 68 h 432"/>
                <a:gd name="T8" fmla="*/ 443 w 444"/>
                <a:gd name="T9" fmla="*/ 0 h 432"/>
              </a:gdLst>
              <a:ahLst/>
              <a:cxnLst>
                <a:cxn ang="0">
                  <a:pos x="T0" y="T1"/>
                </a:cxn>
                <a:cxn ang="0">
                  <a:pos x="T2" y="T3"/>
                </a:cxn>
                <a:cxn ang="0">
                  <a:pos x="T4" y="T5"/>
                </a:cxn>
                <a:cxn ang="0">
                  <a:pos x="T6" y="T7"/>
                </a:cxn>
                <a:cxn ang="0">
                  <a:pos x="T8" y="T9"/>
                </a:cxn>
              </a:cxnLst>
              <a:rect l="0" t="0" r="r" b="b"/>
              <a:pathLst>
                <a:path w="444" h="432">
                  <a:moveTo>
                    <a:pt x="443" y="0"/>
                  </a:moveTo>
                  <a:lnTo>
                    <a:pt x="0" y="431"/>
                  </a:lnTo>
                  <a:lnTo>
                    <a:pt x="102" y="397"/>
                  </a:lnTo>
                  <a:lnTo>
                    <a:pt x="443" y="68"/>
                  </a:lnTo>
                  <a:lnTo>
                    <a:pt x="4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3" name="Freeform 5852">
              <a:extLst>
                <a:ext uri="{FF2B5EF4-FFF2-40B4-BE49-F238E27FC236}">
                  <a16:creationId xmlns:a16="http://schemas.microsoft.com/office/drawing/2014/main" id="{00E68E99-3833-A99D-A805-B58E8A245AB6}"/>
                </a:ext>
              </a:extLst>
            </p:cNvPr>
            <p:cNvSpPr>
              <a:spLocks noChangeArrowheads="1"/>
            </p:cNvSpPr>
            <p:nvPr/>
          </p:nvSpPr>
          <p:spPr bwMode="auto">
            <a:xfrm>
              <a:off x="19112356" y="6908800"/>
              <a:ext cx="160328" cy="155575"/>
            </a:xfrm>
            <a:custGeom>
              <a:avLst/>
              <a:gdLst>
                <a:gd name="T0" fmla="*/ 443 w 444"/>
                <a:gd name="T1" fmla="*/ 0 h 432"/>
                <a:gd name="T2" fmla="*/ 0 w 444"/>
                <a:gd name="T3" fmla="*/ 431 h 432"/>
                <a:gd name="T4" fmla="*/ 102 w 444"/>
                <a:gd name="T5" fmla="*/ 397 h 432"/>
                <a:gd name="T6" fmla="*/ 443 w 444"/>
                <a:gd name="T7" fmla="*/ 68 h 432"/>
                <a:gd name="T8" fmla="*/ 443 w 444"/>
                <a:gd name="T9" fmla="*/ 0 h 432"/>
              </a:gdLst>
              <a:ahLst/>
              <a:cxnLst>
                <a:cxn ang="0">
                  <a:pos x="T0" y="T1"/>
                </a:cxn>
                <a:cxn ang="0">
                  <a:pos x="T2" y="T3"/>
                </a:cxn>
                <a:cxn ang="0">
                  <a:pos x="T4" y="T5"/>
                </a:cxn>
                <a:cxn ang="0">
                  <a:pos x="T6" y="T7"/>
                </a:cxn>
                <a:cxn ang="0">
                  <a:pos x="T8" y="T9"/>
                </a:cxn>
              </a:cxnLst>
              <a:rect l="0" t="0" r="r" b="b"/>
              <a:pathLst>
                <a:path w="444" h="432">
                  <a:moveTo>
                    <a:pt x="443" y="0"/>
                  </a:moveTo>
                  <a:lnTo>
                    <a:pt x="0" y="431"/>
                  </a:lnTo>
                  <a:lnTo>
                    <a:pt x="102" y="397"/>
                  </a:lnTo>
                  <a:lnTo>
                    <a:pt x="443" y="68"/>
                  </a:lnTo>
                  <a:lnTo>
                    <a:pt x="443"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4" name="Freeform 5853">
              <a:extLst>
                <a:ext uri="{FF2B5EF4-FFF2-40B4-BE49-F238E27FC236}">
                  <a16:creationId xmlns:a16="http://schemas.microsoft.com/office/drawing/2014/main" id="{7DAC5F09-8CC7-E487-2634-950141DCEFFD}"/>
                </a:ext>
              </a:extLst>
            </p:cNvPr>
            <p:cNvSpPr>
              <a:spLocks noChangeArrowheads="1"/>
            </p:cNvSpPr>
            <p:nvPr/>
          </p:nvSpPr>
          <p:spPr bwMode="auto">
            <a:xfrm>
              <a:off x="19182202" y="6958014"/>
              <a:ext cx="90482" cy="85725"/>
            </a:xfrm>
            <a:custGeom>
              <a:avLst/>
              <a:gdLst>
                <a:gd name="T0" fmla="*/ 250 w 251"/>
                <a:gd name="T1" fmla="*/ 0 h 240"/>
                <a:gd name="T2" fmla="*/ 0 w 251"/>
                <a:gd name="T3" fmla="*/ 239 h 240"/>
                <a:gd name="T4" fmla="*/ 102 w 251"/>
                <a:gd name="T5" fmla="*/ 216 h 240"/>
                <a:gd name="T6" fmla="*/ 250 w 251"/>
                <a:gd name="T7" fmla="*/ 68 h 240"/>
                <a:gd name="T8" fmla="*/ 250 w 251"/>
                <a:gd name="T9" fmla="*/ 0 h 240"/>
              </a:gdLst>
              <a:ahLst/>
              <a:cxnLst>
                <a:cxn ang="0">
                  <a:pos x="T0" y="T1"/>
                </a:cxn>
                <a:cxn ang="0">
                  <a:pos x="T2" y="T3"/>
                </a:cxn>
                <a:cxn ang="0">
                  <a:pos x="T4" y="T5"/>
                </a:cxn>
                <a:cxn ang="0">
                  <a:pos x="T6" y="T7"/>
                </a:cxn>
                <a:cxn ang="0">
                  <a:pos x="T8" y="T9"/>
                </a:cxn>
              </a:cxnLst>
              <a:rect l="0" t="0" r="r" b="b"/>
              <a:pathLst>
                <a:path w="251" h="240">
                  <a:moveTo>
                    <a:pt x="250" y="0"/>
                  </a:moveTo>
                  <a:lnTo>
                    <a:pt x="0" y="239"/>
                  </a:lnTo>
                  <a:lnTo>
                    <a:pt x="102" y="216"/>
                  </a:lnTo>
                  <a:lnTo>
                    <a:pt x="250" y="68"/>
                  </a:lnTo>
                  <a:lnTo>
                    <a:pt x="25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5" name="Freeform 5854">
              <a:extLst>
                <a:ext uri="{FF2B5EF4-FFF2-40B4-BE49-F238E27FC236}">
                  <a16:creationId xmlns:a16="http://schemas.microsoft.com/office/drawing/2014/main" id="{E573F928-02F0-C476-244A-460DDC627C77}"/>
                </a:ext>
              </a:extLst>
            </p:cNvPr>
            <p:cNvSpPr>
              <a:spLocks noChangeArrowheads="1"/>
            </p:cNvSpPr>
            <p:nvPr/>
          </p:nvSpPr>
          <p:spPr bwMode="auto">
            <a:xfrm>
              <a:off x="19182202" y="6958014"/>
              <a:ext cx="90482" cy="85725"/>
            </a:xfrm>
            <a:custGeom>
              <a:avLst/>
              <a:gdLst>
                <a:gd name="T0" fmla="*/ 250 w 251"/>
                <a:gd name="T1" fmla="*/ 0 h 240"/>
                <a:gd name="T2" fmla="*/ 0 w 251"/>
                <a:gd name="T3" fmla="*/ 239 h 240"/>
                <a:gd name="T4" fmla="*/ 102 w 251"/>
                <a:gd name="T5" fmla="*/ 216 h 240"/>
                <a:gd name="T6" fmla="*/ 250 w 251"/>
                <a:gd name="T7" fmla="*/ 68 h 240"/>
                <a:gd name="T8" fmla="*/ 250 w 251"/>
                <a:gd name="T9" fmla="*/ 0 h 240"/>
              </a:gdLst>
              <a:ahLst/>
              <a:cxnLst>
                <a:cxn ang="0">
                  <a:pos x="T0" y="T1"/>
                </a:cxn>
                <a:cxn ang="0">
                  <a:pos x="T2" y="T3"/>
                </a:cxn>
                <a:cxn ang="0">
                  <a:pos x="T4" y="T5"/>
                </a:cxn>
                <a:cxn ang="0">
                  <a:pos x="T6" y="T7"/>
                </a:cxn>
                <a:cxn ang="0">
                  <a:pos x="T8" y="T9"/>
                </a:cxn>
              </a:cxnLst>
              <a:rect l="0" t="0" r="r" b="b"/>
              <a:pathLst>
                <a:path w="251" h="240">
                  <a:moveTo>
                    <a:pt x="250" y="0"/>
                  </a:moveTo>
                  <a:lnTo>
                    <a:pt x="0" y="239"/>
                  </a:lnTo>
                  <a:lnTo>
                    <a:pt x="102" y="216"/>
                  </a:lnTo>
                  <a:lnTo>
                    <a:pt x="250" y="68"/>
                  </a:lnTo>
                  <a:lnTo>
                    <a:pt x="25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6" name="Freeform 5855">
              <a:extLst>
                <a:ext uri="{FF2B5EF4-FFF2-40B4-BE49-F238E27FC236}">
                  <a16:creationId xmlns:a16="http://schemas.microsoft.com/office/drawing/2014/main" id="{C6A3F02A-44FC-735B-4884-64BEEB163ADE}"/>
                </a:ext>
              </a:extLst>
            </p:cNvPr>
            <p:cNvSpPr>
              <a:spLocks noChangeArrowheads="1"/>
            </p:cNvSpPr>
            <p:nvPr/>
          </p:nvSpPr>
          <p:spPr bwMode="auto">
            <a:xfrm>
              <a:off x="19252047" y="7007226"/>
              <a:ext cx="20637" cy="15875"/>
            </a:xfrm>
            <a:custGeom>
              <a:avLst/>
              <a:gdLst>
                <a:gd name="T0" fmla="*/ 57 w 58"/>
                <a:gd name="T1" fmla="*/ 0 h 46"/>
                <a:gd name="T2" fmla="*/ 0 w 58"/>
                <a:gd name="T3" fmla="*/ 45 h 46"/>
                <a:gd name="T4" fmla="*/ 57 w 58"/>
                <a:gd name="T5" fmla="*/ 33 h 46"/>
                <a:gd name="T6" fmla="*/ 57 w 58"/>
                <a:gd name="T7" fmla="*/ 0 h 46"/>
              </a:gdLst>
              <a:ahLst/>
              <a:cxnLst>
                <a:cxn ang="0">
                  <a:pos x="T0" y="T1"/>
                </a:cxn>
                <a:cxn ang="0">
                  <a:pos x="T2" y="T3"/>
                </a:cxn>
                <a:cxn ang="0">
                  <a:pos x="T4" y="T5"/>
                </a:cxn>
                <a:cxn ang="0">
                  <a:pos x="T6" y="T7"/>
                </a:cxn>
              </a:cxnLst>
              <a:rect l="0" t="0" r="r" b="b"/>
              <a:pathLst>
                <a:path w="58" h="46">
                  <a:moveTo>
                    <a:pt x="57" y="0"/>
                  </a:moveTo>
                  <a:lnTo>
                    <a:pt x="0" y="45"/>
                  </a:lnTo>
                  <a:lnTo>
                    <a:pt x="57" y="33"/>
                  </a:lnTo>
                  <a:lnTo>
                    <a:pt x="5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7" name="Freeform 5856">
              <a:extLst>
                <a:ext uri="{FF2B5EF4-FFF2-40B4-BE49-F238E27FC236}">
                  <a16:creationId xmlns:a16="http://schemas.microsoft.com/office/drawing/2014/main" id="{989A326F-DC3D-6B51-A7D6-94576845D243}"/>
                </a:ext>
              </a:extLst>
            </p:cNvPr>
            <p:cNvSpPr>
              <a:spLocks noChangeArrowheads="1"/>
            </p:cNvSpPr>
            <p:nvPr/>
          </p:nvSpPr>
          <p:spPr bwMode="auto">
            <a:xfrm>
              <a:off x="19252047" y="7007226"/>
              <a:ext cx="20637" cy="15875"/>
            </a:xfrm>
            <a:custGeom>
              <a:avLst/>
              <a:gdLst>
                <a:gd name="T0" fmla="*/ 57 w 58"/>
                <a:gd name="T1" fmla="*/ 0 h 46"/>
                <a:gd name="T2" fmla="*/ 0 w 58"/>
                <a:gd name="T3" fmla="*/ 45 h 46"/>
                <a:gd name="T4" fmla="*/ 57 w 58"/>
                <a:gd name="T5" fmla="*/ 33 h 46"/>
                <a:gd name="T6" fmla="*/ 57 w 58"/>
                <a:gd name="T7" fmla="*/ 0 h 46"/>
              </a:gdLst>
              <a:ahLst/>
              <a:cxnLst>
                <a:cxn ang="0">
                  <a:pos x="T0" y="T1"/>
                </a:cxn>
                <a:cxn ang="0">
                  <a:pos x="T2" y="T3"/>
                </a:cxn>
                <a:cxn ang="0">
                  <a:pos x="T4" y="T5"/>
                </a:cxn>
                <a:cxn ang="0">
                  <a:pos x="T6" y="T7"/>
                </a:cxn>
              </a:cxnLst>
              <a:rect l="0" t="0" r="r" b="b"/>
              <a:pathLst>
                <a:path w="58" h="46">
                  <a:moveTo>
                    <a:pt x="57" y="0"/>
                  </a:moveTo>
                  <a:lnTo>
                    <a:pt x="0" y="45"/>
                  </a:lnTo>
                  <a:lnTo>
                    <a:pt x="57" y="33"/>
                  </a:lnTo>
                  <a:lnTo>
                    <a:pt x="57"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8" name="Freeform 5857">
              <a:extLst>
                <a:ext uri="{FF2B5EF4-FFF2-40B4-BE49-F238E27FC236}">
                  <a16:creationId xmlns:a16="http://schemas.microsoft.com/office/drawing/2014/main" id="{CEE94C4A-24ED-BA18-BB48-A518F191A7BD}"/>
                </a:ext>
              </a:extLst>
            </p:cNvPr>
            <p:cNvSpPr>
              <a:spLocks noChangeArrowheads="1"/>
            </p:cNvSpPr>
            <p:nvPr/>
          </p:nvSpPr>
          <p:spPr bwMode="auto">
            <a:xfrm>
              <a:off x="19161567" y="10153650"/>
              <a:ext cx="1100065" cy="1100138"/>
            </a:xfrm>
            <a:custGeom>
              <a:avLst/>
              <a:gdLst>
                <a:gd name="T0" fmla="*/ 3053 w 3054"/>
                <a:gd name="T1" fmla="*/ 1725 h 3054"/>
                <a:gd name="T2" fmla="*/ 3053 w 3054"/>
                <a:gd name="T3" fmla="*/ 1725 h 3054"/>
                <a:gd name="T4" fmla="*/ 3053 w 3054"/>
                <a:gd name="T5" fmla="*/ 1351 h 3054"/>
                <a:gd name="T6" fmla="*/ 2611 w 3054"/>
                <a:gd name="T7" fmla="*/ 1237 h 3054"/>
                <a:gd name="T8" fmla="*/ 2475 w 3054"/>
                <a:gd name="T9" fmla="*/ 931 h 3054"/>
                <a:gd name="T10" fmla="*/ 2713 w 3054"/>
                <a:gd name="T11" fmla="*/ 590 h 3054"/>
                <a:gd name="T12" fmla="*/ 2452 w 3054"/>
                <a:gd name="T13" fmla="*/ 329 h 3054"/>
                <a:gd name="T14" fmla="*/ 2089 w 3054"/>
                <a:gd name="T15" fmla="*/ 545 h 3054"/>
                <a:gd name="T16" fmla="*/ 1794 w 3054"/>
                <a:gd name="T17" fmla="*/ 420 h 3054"/>
                <a:gd name="T18" fmla="*/ 1714 w 3054"/>
                <a:gd name="T19" fmla="*/ 0 h 3054"/>
                <a:gd name="T20" fmla="*/ 1340 w 3054"/>
                <a:gd name="T21" fmla="*/ 0 h 3054"/>
                <a:gd name="T22" fmla="*/ 1237 w 3054"/>
                <a:gd name="T23" fmla="*/ 420 h 3054"/>
                <a:gd name="T24" fmla="*/ 919 w 3054"/>
                <a:gd name="T25" fmla="*/ 545 h 3054"/>
                <a:gd name="T26" fmla="*/ 568 w 3054"/>
                <a:gd name="T27" fmla="*/ 306 h 3054"/>
                <a:gd name="T28" fmla="*/ 307 w 3054"/>
                <a:gd name="T29" fmla="*/ 567 h 3054"/>
                <a:gd name="T30" fmla="*/ 522 w 3054"/>
                <a:gd name="T31" fmla="*/ 942 h 3054"/>
                <a:gd name="T32" fmla="*/ 397 w 3054"/>
                <a:gd name="T33" fmla="*/ 1260 h 3054"/>
                <a:gd name="T34" fmla="*/ 0 w 3054"/>
                <a:gd name="T35" fmla="*/ 1328 h 3054"/>
                <a:gd name="T36" fmla="*/ 0 w 3054"/>
                <a:gd name="T37" fmla="*/ 1703 h 3054"/>
                <a:gd name="T38" fmla="*/ 386 w 3054"/>
                <a:gd name="T39" fmla="*/ 1793 h 3054"/>
                <a:gd name="T40" fmla="*/ 522 w 3054"/>
                <a:gd name="T41" fmla="*/ 2111 h 3054"/>
                <a:gd name="T42" fmla="*/ 284 w 3054"/>
                <a:gd name="T43" fmla="*/ 2463 h 3054"/>
                <a:gd name="T44" fmla="*/ 545 w 3054"/>
                <a:gd name="T45" fmla="*/ 2724 h 3054"/>
                <a:gd name="T46" fmla="*/ 908 w 3054"/>
                <a:gd name="T47" fmla="*/ 2508 h 3054"/>
                <a:gd name="T48" fmla="*/ 1237 w 3054"/>
                <a:gd name="T49" fmla="*/ 2645 h 3054"/>
                <a:gd name="T50" fmla="*/ 1317 w 3054"/>
                <a:gd name="T51" fmla="*/ 3053 h 3054"/>
                <a:gd name="T52" fmla="*/ 1691 w 3054"/>
                <a:gd name="T53" fmla="*/ 3053 h 3054"/>
                <a:gd name="T54" fmla="*/ 1794 w 3054"/>
                <a:gd name="T55" fmla="*/ 2633 h 3054"/>
                <a:gd name="T56" fmla="*/ 2100 w 3054"/>
                <a:gd name="T57" fmla="*/ 2508 h 3054"/>
                <a:gd name="T58" fmla="*/ 2452 w 3054"/>
                <a:gd name="T59" fmla="*/ 2747 h 3054"/>
                <a:gd name="T60" fmla="*/ 2713 w 3054"/>
                <a:gd name="T61" fmla="*/ 2486 h 3054"/>
                <a:gd name="T62" fmla="*/ 2486 w 3054"/>
                <a:gd name="T63" fmla="*/ 2111 h 3054"/>
                <a:gd name="T64" fmla="*/ 2611 w 3054"/>
                <a:gd name="T65" fmla="*/ 1805 h 3054"/>
                <a:gd name="T66" fmla="*/ 3053 w 3054"/>
                <a:gd name="T67" fmla="*/ 1725 h 3054"/>
                <a:gd name="T68" fmla="*/ 1521 w 3054"/>
                <a:gd name="T69" fmla="*/ 2304 h 3054"/>
                <a:gd name="T70" fmla="*/ 1521 w 3054"/>
                <a:gd name="T71" fmla="*/ 2304 h 3054"/>
                <a:gd name="T72" fmla="*/ 761 w 3054"/>
                <a:gd name="T73" fmla="*/ 1544 h 3054"/>
                <a:gd name="T74" fmla="*/ 1521 w 3054"/>
                <a:gd name="T75" fmla="*/ 783 h 3054"/>
                <a:gd name="T76" fmla="*/ 2270 w 3054"/>
                <a:gd name="T77" fmla="*/ 1544 h 3054"/>
                <a:gd name="T78" fmla="*/ 1521 w 3054"/>
                <a:gd name="T79" fmla="*/ 2304 h 3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54" h="3054">
                  <a:moveTo>
                    <a:pt x="3053" y="1725"/>
                  </a:moveTo>
                  <a:lnTo>
                    <a:pt x="3053" y="1725"/>
                  </a:lnTo>
                  <a:cubicBezTo>
                    <a:pt x="3053" y="1351"/>
                    <a:pt x="3053" y="1351"/>
                    <a:pt x="3053" y="1351"/>
                  </a:cubicBezTo>
                  <a:cubicBezTo>
                    <a:pt x="2611" y="1237"/>
                    <a:pt x="2611" y="1237"/>
                    <a:pt x="2611" y="1237"/>
                  </a:cubicBezTo>
                  <a:cubicBezTo>
                    <a:pt x="2588" y="1135"/>
                    <a:pt x="2543" y="1022"/>
                    <a:pt x="2475" y="931"/>
                  </a:cubicBezTo>
                  <a:cubicBezTo>
                    <a:pt x="2713" y="590"/>
                    <a:pt x="2713" y="590"/>
                    <a:pt x="2713" y="590"/>
                  </a:cubicBezTo>
                  <a:cubicBezTo>
                    <a:pt x="2452" y="329"/>
                    <a:pt x="2452" y="329"/>
                    <a:pt x="2452" y="329"/>
                  </a:cubicBezTo>
                  <a:cubicBezTo>
                    <a:pt x="2089" y="545"/>
                    <a:pt x="2089" y="545"/>
                    <a:pt x="2089" y="545"/>
                  </a:cubicBezTo>
                  <a:cubicBezTo>
                    <a:pt x="1998" y="488"/>
                    <a:pt x="1896" y="454"/>
                    <a:pt x="1794" y="420"/>
                  </a:cubicBezTo>
                  <a:cubicBezTo>
                    <a:pt x="1714" y="0"/>
                    <a:pt x="1714" y="0"/>
                    <a:pt x="1714" y="0"/>
                  </a:cubicBezTo>
                  <a:cubicBezTo>
                    <a:pt x="1340" y="0"/>
                    <a:pt x="1340" y="0"/>
                    <a:pt x="1340" y="0"/>
                  </a:cubicBezTo>
                  <a:cubicBezTo>
                    <a:pt x="1237" y="420"/>
                    <a:pt x="1237" y="420"/>
                    <a:pt x="1237" y="420"/>
                  </a:cubicBezTo>
                  <a:cubicBezTo>
                    <a:pt x="1124" y="442"/>
                    <a:pt x="1010" y="488"/>
                    <a:pt x="919" y="545"/>
                  </a:cubicBezTo>
                  <a:cubicBezTo>
                    <a:pt x="568" y="306"/>
                    <a:pt x="568" y="306"/>
                    <a:pt x="568" y="306"/>
                  </a:cubicBezTo>
                  <a:cubicBezTo>
                    <a:pt x="307" y="567"/>
                    <a:pt x="307" y="567"/>
                    <a:pt x="307" y="567"/>
                  </a:cubicBezTo>
                  <a:cubicBezTo>
                    <a:pt x="522" y="942"/>
                    <a:pt x="522" y="942"/>
                    <a:pt x="522" y="942"/>
                  </a:cubicBezTo>
                  <a:cubicBezTo>
                    <a:pt x="465" y="1033"/>
                    <a:pt x="420" y="1146"/>
                    <a:pt x="397" y="1260"/>
                  </a:cubicBezTo>
                  <a:cubicBezTo>
                    <a:pt x="0" y="1328"/>
                    <a:pt x="0" y="1328"/>
                    <a:pt x="0" y="1328"/>
                  </a:cubicBezTo>
                  <a:cubicBezTo>
                    <a:pt x="0" y="1703"/>
                    <a:pt x="0" y="1703"/>
                    <a:pt x="0" y="1703"/>
                  </a:cubicBezTo>
                  <a:cubicBezTo>
                    <a:pt x="386" y="1793"/>
                    <a:pt x="386" y="1793"/>
                    <a:pt x="386" y="1793"/>
                  </a:cubicBezTo>
                  <a:cubicBezTo>
                    <a:pt x="420" y="1907"/>
                    <a:pt x="465" y="2021"/>
                    <a:pt x="522" y="2111"/>
                  </a:cubicBezTo>
                  <a:cubicBezTo>
                    <a:pt x="284" y="2463"/>
                    <a:pt x="284" y="2463"/>
                    <a:pt x="284" y="2463"/>
                  </a:cubicBezTo>
                  <a:cubicBezTo>
                    <a:pt x="545" y="2724"/>
                    <a:pt x="545" y="2724"/>
                    <a:pt x="545" y="2724"/>
                  </a:cubicBezTo>
                  <a:cubicBezTo>
                    <a:pt x="908" y="2508"/>
                    <a:pt x="908" y="2508"/>
                    <a:pt x="908" y="2508"/>
                  </a:cubicBezTo>
                  <a:cubicBezTo>
                    <a:pt x="1010" y="2565"/>
                    <a:pt x="1124" y="2611"/>
                    <a:pt x="1237" y="2645"/>
                  </a:cubicBezTo>
                  <a:cubicBezTo>
                    <a:pt x="1317" y="3053"/>
                    <a:pt x="1317" y="3053"/>
                    <a:pt x="1317" y="3053"/>
                  </a:cubicBezTo>
                  <a:cubicBezTo>
                    <a:pt x="1691" y="3053"/>
                    <a:pt x="1691" y="3053"/>
                    <a:pt x="1691" y="3053"/>
                  </a:cubicBezTo>
                  <a:cubicBezTo>
                    <a:pt x="1794" y="2633"/>
                    <a:pt x="1794" y="2633"/>
                    <a:pt x="1794" y="2633"/>
                  </a:cubicBezTo>
                  <a:cubicBezTo>
                    <a:pt x="1907" y="2611"/>
                    <a:pt x="2009" y="2565"/>
                    <a:pt x="2100" y="2508"/>
                  </a:cubicBezTo>
                  <a:cubicBezTo>
                    <a:pt x="2452" y="2747"/>
                    <a:pt x="2452" y="2747"/>
                    <a:pt x="2452" y="2747"/>
                  </a:cubicBezTo>
                  <a:cubicBezTo>
                    <a:pt x="2713" y="2486"/>
                    <a:pt x="2713" y="2486"/>
                    <a:pt x="2713" y="2486"/>
                  </a:cubicBezTo>
                  <a:cubicBezTo>
                    <a:pt x="2486" y="2111"/>
                    <a:pt x="2486" y="2111"/>
                    <a:pt x="2486" y="2111"/>
                  </a:cubicBezTo>
                  <a:cubicBezTo>
                    <a:pt x="2543" y="2021"/>
                    <a:pt x="2588" y="1918"/>
                    <a:pt x="2611" y="1805"/>
                  </a:cubicBezTo>
                  <a:lnTo>
                    <a:pt x="3053" y="1725"/>
                  </a:lnTo>
                  <a:close/>
                  <a:moveTo>
                    <a:pt x="1521" y="2304"/>
                  </a:moveTo>
                  <a:lnTo>
                    <a:pt x="1521" y="2304"/>
                  </a:lnTo>
                  <a:cubicBezTo>
                    <a:pt x="1101" y="2304"/>
                    <a:pt x="761" y="1963"/>
                    <a:pt x="761" y="1544"/>
                  </a:cubicBezTo>
                  <a:cubicBezTo>
                    <a:pt x="761" y="1124"/>
                    <a:pt x="1101" y="783"/>
                    <a:pt x="1521" y="783"/>
                  </a:cubicBezTo>
                  <a:cubicBezTo>
                    <a:pt x="1941" y="783"/>
                    <a:pt x="2270" y="1124"/>
                    <a:pt x="2270" y="1544"/>
                  </a:cubicBezTo>
                  <a:cubicBezTo>
                    <a:pt x="2270" y="1963"/>
                    <a:pt x="1941" y="2304"/>
                    <a:pt x="1521" y="2304"/>
                  </a:cubicBezTo>
                  <a:close/>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9" name="Freeform 5858">
              <a:extLst>
                <a:ext uri="{FF2B5EF4-FFF2-40B4-BE49-F238E27FC236}">
                  <a16:creationId xmlns:a16="http://schemas.microsoft.com/office/drawing/2014/main" id="{77019AC6-1CD0-3FEA-DE9E-A1B95729F48E}"/>
                </a:ext>
              </a:extLst>
            </p:cNvPr>
            <p:cNvSpPr>
              <a:spLocks noChangeArrowheads="1"/>
            </p:cNvSpPr>
            <p:nvPr/>
          </p:nvSpPr>
          <p:spPr bwMode="auto">
            <a:xfrm>
              <a:off x="19063148" y="9404350"/>
              <a:ext cx="306367" cy="38100"/>
            </a:xfrm>
            <a:custGeom>
              <a:avLst/>
              <a:gdLst>
                <a:gd name="T0" fmla="*/ 852 w 853"/>
                <a:gd name="T1" fmla="*/ 57 h 104"/>
                <a:gd name="T2" fmla="*/ 852 w 853"/>
                <a:gd name="T3" fmla="*/ 57 h 104"/>
                <a:gd name="T4" fmla="*/ 795 w 853"/>
                <a:gd name="T5" fmla="*/ 103 h 104"/>
                <a:gd name="T6" fmla="*/ 57 w 853"/>
                <a:gd name="T7" fmla="*/ 103 h 104"/>
                <a:gd name="T8" fmla="*/ 0 w 853"/>
                <a:gd name="T9" fmla="*/ 57 h 104"/>
                <a:gd name="T10" fmla="*/ 57 w 853"/>
                <a:gd name="T11" fmla="*/ 0 h 104"/>
                <a:gd name="T12" fmla="*/ 795 w 853"/>
                <a:gd name="T13" fmla="*/ 0 h 104"/>
                <a:gd name="T14" fmla="*/ 852 w 853"/>
                <a:gd name="T15" fmla="*/ 57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 h="104">
                  <a:moveTo>
                    <a:pt x="852" y="57"/>
                  </a:moveTo>
                  <a:lnTo>
                    <a:pt x="852" y="57"/>
                  </a:lnTo>
                  <a:cubicBezTo>
                    <a:pt x="852" y="80"/>
                    <a:pt x="829" y="103"/>
                    <a:pt x="795" y="103"/>
                  </a:cubicBezTo>
                  <a:cubicBezTo>
                    <a:pt x="57" y="103"/>
                    <a:pt x="57" y="103"/>
                    <a:pt x="57" y="103"/>
                  </a:cubicBezTo>
                  <a:cubicBezTo>
                    <a:pt x="35" y="103"/>
                    <a:pt x="0" y="80"/>
                    <a:pt x="0" y="57"/>
                  </a:cubicBezTo>
                  <a:cubicBezTo>
                    <a:pt x="0" y="23"/>
                    <a:pt x="35" y="0"/>
                    <a:pt x="57" y="0"/>
                  </a:cubicBezTo>
                  <a:cubicBezTo>
                    <a:pt x="795" y="0"/>
                    <a:pt x="795" y="0"/>
                    <a:pt x="795" y="0"/>
                  </a:cubicBezTo>
                  <a:cubicBezTo>
                    <a:pt x="829" y="0"/>
                    <a:pt x="852" y="23"/>
                    <a:pt x="852" y="57"/>
                  </a:cubicBez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0" name="Freeform 5859">
              <a:extLst>
                <a:ext uri="{FF2B5EF4-FFF2-40B4-BE49-F238E27FC236}">
                  <a16:creationId xmlns:a16="http://schemas.microsoft.com/office/drawing/2014/main" id="{E99E87D7-D5FF-8B55-F2F7-1C93A278F68F}"/>
                </a:ext>
              </a:extLst>
            </p:cNvPr>
            <p:cNvSpPr>
              <a:spLocks noChangeArrowheads="1"/>
            </p:cNvSpPr>
            <p:nvPr/>
          </p:nvSpPr>
          <p:spPr bwMode="auto">
            <a:xfrm>
              <a:off x="18899646" y="8645525"/>
              <a:ext cx="633372" cy="744538"/>
            </a:xfrm>
            <a:custGeom>
              <a:avLst/>
              <a:gdLst>
                <a:gd name="T0" fmla="*/ 909 w 1761"/>
                <a:gd name="T1" fmla="*/ 0 h 2067"/>
                <a:gd name="T2" fmla="*/ 909 w 1761"/>
                <a:gd name="T3" fmla="*/ 0 h 2067"/>
                <a:gd name="T4" fmla="*/ 863 w 1761"/>
                <a:gd name="T5" fmla="*/ 0 h 2067"/>
                <a:gd name="T6" fmla="*/ 35 w 1761"/>
                <a:gd name="T7" fmla="*/ 840 h 2067"/>
                <a:gd name="T8" fmla="*/ 352 w 1761"/>
                <a:gd name="T9" fmla="*/ 1634 h 2067"/>
                <a:gd name="T10" fmla="*/ 466 w 1761"/>
                <a:gd name="T11" fmla="*/ 2032 h 2067"/>
                <a:gd name="T12" fmla="*/ 466 w 1761"/>
                <a:gd name="T13" fmla="*/ 2032 h 2067"/>
                <a:gd name="T14" fmla="*/ 511 w 1761"/>
                <a:gd name="T15" fmla="*/ 2066 h 2067"/>
                <a:gd name="T16" fmla="*/ 1249 w 1761"/>
                <a:gd name="T17" fmla="*/ 2066 h 2067"/>
                <a:gd name="T18" fmla="*/ 1295 w 1761"/>
                <a:gd name="T19" fmla="*/ 2032 h 2067"/>
                <a:gd name="T20" fmla="*/ 1295 w 1761"/>
                <a:gd name="T21" fmla="*/ 2032 h 2067"/>
                <a:gd name="T22" fmla="*/ 1419 w 1761"/>
                <a:gd name="T23" fmla="*/ 1634 h 2067"/>
                <a:gd name="T24" fmla="*/ 1737 w 1761"/>
                <a:gd name="T25" fmla="*/ 840 h 2067"/>
                <a:gd name="T26" fmla="*/ 909 w 1761"/>
                <a:gd name="T27" fmla="*/ 0 h 2067"/>
                <a:gd name="T28" fmla="*/ 1522 w 1761"/>
                <a:gd name="T29" fmla="*/ 851 h 2067"/>
                <a:gd name="T30" fmla="*/ 1522 w 1761"/>
                <a:gd name="T31" fmla="*/ 851 h 2067"/>
                <a:gd name="T32" fmla="*/ 1283 w 1761"/>
                <a:gd name="T33" fmla="*/ 1442 h 2067"/>
                <a:gd name="T34" fmla="*/ 1192 w 1761"/>
                <a:gd name="T35" fmla="*/ 1805 h 2067"/>
                <a:gd name="T36" fmla="*/ 1192 w 1761"/>
                <a:gd name="T37" fmla="*/ 1805 h 2067"/>
                <a:gd name="T38" fmla="*/ 1158 w 1761"/>
                <a:gd name="T39" fmla="*/ 1827 h 2067"/>
                <a:gd name="T40" fmla="*/ 602 w 1761"/>
                <a:gd name="T41" fmla="*/ 1827 h 2067"/>
                <a:gd name="T42" fmla="*/ 568 w 1761"/>
                <a:gd name="T43" fmla="*/ 1805 h 2067"/>
                <a:gd name="T44" fmla="*/ 568 w 1761"/>
                <a:gd name="T45" fmla="*/ 1805 h 2067"/>
                <a:gd name="T46" fmla="*/ 477 w 1761"/>
                <a:gd name="T47" fmla="*/ 1442 h 2067"/>
                <a:gd name="T48" fmla="*/ 239 w 1761"/>
                <a:gd name="T49" fmla="*/ 851 h 2067"/>
                <a:gd name="T50" fmla="*/ 863 w 1761"/>
                <a:gd name="T51" fmla="*/ 216 h 2067"/>
                <a:gd name="T52" fmla="*/ 897 w 1761"/>
                <a:gd name="T53" fmla="*/ 216 h 2067"/>
                <a:gd name="T54" fmla="*/ 1522 w 1761"/>
                <a:gd name="T55" fmla="*/ 851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1" h="2067">
                  <a:moveTo>
                    <a:pt x="909" y="0"/>
                  </a:moveTo>
                  <a:lnTo>
                    <a:pt x="909" y="0"/>
                  </a:lnTo>
                  <a:cubicBezTo>
                    <a:pt x="863" y="0"/>
                    <a:pt x="863" y="0"/>
                    <a:pt x="863" y="0"/>
                  </a:cubicBezTo>
                  <a:cubicBezTo>
                    <a:pt x="318" y="34"/>
                    <a:pt x="0" y="420"/>
                    <a:pt x="35" y="840"/>
                  </a:cubicBezTo>
                  <a:cubicBezTo>
                    <a:pt x="57" y="1305"/>
                    <a:pt x="318" y="1362"/>
                    <a:pt x="352" y="1634"/>
                  </a:cubicBezTo>
                  <a:cubicBezTo>
                    <a:pt x="375" y="1918"/>
                    <a:pt x="466" y="2032"/>
                    <a:pt x="466" y="2032"/>
                  </a:cubicBezTo>
                  <a:lnTo>
                    <a:pt x="466" y="2032"/>
                  </a:lnTo>
                  <a:cubicBezTo>
                    <a:pt x="477" y="2054"/>
                    <a:pt x="500" y="2066"/>
                    <a:pt x="511" y="2066"/>
                  </a:cubicBezTo>
                  <a:cubicBezTo>
                    <a:pt x="1249" y="2066"/>
                    <a:pt x="1249" y="2066"/>
                    <a:pt x="1249" y="2066"/>
                  </a:cubicBezTo>
                  <a:cubicBezTo>
                    <a:pt x="1272" y="2066"/>
                    <a:pt x="1283" y="2054"/>
                    <a:pt x="1295" y="2032"/>
                  </a:cubicBezTo>
                  <a:lnTo>
                    <a:pt x="1295" y="2032"/>
                  </a:lnTo>
                  <a:cubicBezTo>
                    <a:pt x="1295" y="2032"/>
                    <a:pt x="1386" y="1918"/>
                    <a:pt x="1419" y="1634"/>
                  </a:cubicBezTo>
                  <a:cubicBezTo>
                    <a:pt x="1453" y="1362"/>
                    <a:pt x="1703" y="1305"/>
                    <a:pt x="1737" y="840"/>
                  </a:cubicBezTo>
                  <a:cubicBezTo>
                    <a:pt x="1760" y="420"/>
                    <a:pt x="1453" y="34"/>
                    <a:pt x="909" y="0"/>
                  </a:cubicBezTo>
                  <a:close/>
                  <a:moveTo>
                    <a:pt x="1522" y="851"/>
                  </a:moveTo>
                  <a:lnTo>
                    <a:pt x="1522" y="851"/>
                  </a:lnTo>
                  <a:cubicBezTo>
                    <a:pt x="1499" y="1203"/>
                    <a:pt x="1306" y="1237"/>
                    <a:pt x="1283" y="1442"/>
                  </a:cubicBezTo>
                  <a:cubicBezTo>
                    <a:pt x="1261" y="1657"/>
                    <a:pt x="1192" y="1805"/>
                    <a:pt x="1192" y="1805"/>
                  </a:cubicBezTo>
                  <a:lnTo>
                    <a:pt x="1192" y="1805"/>
                  </a:lnTo>
                  <a:cubicBezTo>
                    <a:pt x="1181" y="1816"/>
                    <a:pt x="1170" y="1827"/>
                    <a:pt x="1158" y="1827"/>
                  </a:cubicBezTo>
                  <a:cubicBezTo>
                    <a:pt x="602" y="1827"/>
                    <a:pt x="602" y="1827"/>
                    <a:pt x="602" y="1827"/>
                  </a:cubicBezTo>
                  <a:cubicBezTo>
                    <a:pt x="591" y="1827"/>
                    <a:pt x="579" y="1816"/>
                    <a:pt x="568" y="1805"/>
                  </a:cubicBezTo>
                  <a:lnTo>
                    <a:pt x="568" y="1805"/>
                  </a:lnTo>
                  <a:cubicBezTo>
                    <a:pt x="568" y="1805"/>
                    <a:pt x="511" y="1657"/>
                    <a:pt x="477" y="1442"/>
                  </a:cubicBezTo>
                  <a:cubicBezTo>
                    <a:pt x="454" y="1237"/>
                    <a:pt x="262" y="1203"/>
                    <a:pt x="239" y="851"/>
                  </a:cubicBezTo>
                  <a:cubicBezTo>
                    <a:pt x="216" y="533"/>
                    <a:pt x="454" y="238"/>
                    <a:pt x="863" y="216"/>
                  </a:cubicBezTo>
                  <a:cubicBezTo>
                    <a:pt x="897" y="216"/>
                    <a:pt x="897" y="216"/>
                    <a:pt x="897" y="216"/>
                  </a:cubicBezTo>
                  <a:cubicBezTo>
                    <a:pt x="1306" y="238"/>
                    <a:pt x="1544" y="533"/>
                    <a:pt x="1522" y="851"/>
                  </a:cubicBezTo>
                  <a:close/>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1" name="Freeform 5860">
              <a:extLst>
                <a:ext uri="{FF2B5EF4-FFF2-40B4-BE49-F238E27FC236}">
                  <a16:creationId xmlns:a16="http://schemas.microsoft.com/office/drawing/2014/main" id="{8A149B53-168C-9750-77CB-B5D7FFC9265F}"/>
                </a:ext>
              </a:extLst>
            </p:cNvPr>
            <p:cNvSpPr>
              <a:spLocks noChangeArrowheads="1"/>
            </p:cNvSpPr>
            <p:nvPr/>
          </p:nvSpPr>
          <p:spPr bwMode="auto">
            <a:xfrm>
              <a:off x="19063148" y="9458326"/>
              <a:ext cx="306367" cy="41275"/>
            </a:xfrm>
            <a:custGeom>
              <a:avLst/>
              <a:gdLst>
                <a:gd name="T0" fmla="*/ 852 w 853"/>
                <a:gd name="T1" fmla="*/ 57 h 114"/>
                <a:gd name="T2" fmla="*/ 852 w 853"/>
                <a:gd name="T3" fmla="*/ 57 h 114"/>
                <a:gd name="T4" fmla="*/ 795 w 853"/>
                <a:gd name="T5" fmla="*/ 113 h 114"/>
                <a:gd name="T6" fmla="*/ 57 w 853"/>
                <a:gd name="T7" fmla="*/ 113 h 114"/>
                <a:gd name="T8" fmla="*/ 0 w 853"/>
                <a:gd name="T9" fmla="*/ 57 h 114"/>
                <a:gd name="T10" fmla="*/ 57 w 853"/>
                <a:gd name="T11" fmla="*/ 0 h 114"/>
                <a:gd name="T12" fmla="*/ 795 w 853"/>
                <a:gd name="T13" fmla="*/ 0 h 114"/>
                <a:gd name="T14" fmla="*/ 852 w 853"/>
                <a:gd name="T15" fmla="*/ 5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 h="114">
                  <a:moveTo>
                    <a:pt x="852" y="57"/>
                  </a:moveTo>
                  <a:lnTo>
                    <a:pt x="852" y="57"/>
                  </a:lnTo>
                  <a:cubicBezTo>
                    <a:pt x="852" y="91"/>
                    <a:pt x="829" y="113"/>
                    <a:pt x="795" y="113"/>
                  </a:cubicBezTo>
                  <a:cubicBezTo>
                    <a:pt x="57" y="113"/>
                    <a:pt x="57" y="113"/>
                    <a:pt x="57" y="113"/>
                  </a:cubicBezTo>
                  <a:cubicBezTo>
                    <a:pt x="35" y="113"/>
                    <a:pt x="0" y="91"/>
                    <a:pt x="0" y="57"/>
                  </a:cubicBezTo>
                  <a:cubicBezTo>
                    <a:pt x="0" y="22"/>
                    <a:pt x="35" y="0"/>
                    <a:pt x="57" y="0"/>
                  </a:cubicBezTo>
                  <a:cubicBezTo>
                    <a:pt x="795" y="0"/>
                    <a:pt x="795" y="0"/>
                    <a:pt x="795" y="0"/>
                  </a:cubicBezTo>
                  <a:cubicBezTo>
                    <a:pt x="829" y="0"/>
                    <a:pt x="852" y="22"/>
                    <a:pt x="852" y="57"/>
                  </a:cubicBez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2" name="Freeform 5861">
              <a:extLst>
                <a:ext uri="{FF2B5EF4-FFF2-40B4-BE49-F238E27FC236}">
                  <a16:creationId xmlns:a16="http://schemas.microsoft.com/office/drawing/2014/main" id="{4E95BD0E-0462-77AB-972A-E979C1A7BFE1}"/>
                </a:ext>
              </a:extLst>
            </p:cNvPr>
            <p:cNvSpPr>
              <a:spLocks noChangeArrowheads="1"/>
            </p:cNvSpPr>
            <p:nvPr/>
          </p:nvSpPr>
          <p:spPr bwMode="auto">
            <a:xfrm>
              <a:off x="19093308" y="9515475"/>
              <a:ext cx="241284" cy="57150"/>
            </a:xfrm>
            <a:custGeom>
              <a:avLst/>
              <a:gdLst>
                <a:gd name="T0" fmla="*/ 0 w 671"/>
                <a:gd name="T1" fmla="*/ 0 h 160"/>
                <a:gd name="T2" fmla="*/ 0 w 671"/>
                <a:gd name="T3" fmla="*/ 0 h 160"/>
                <a:gd name="T4" fmla="*/ 670 w 671"/>
                <a:gd name="T5" fmla="*/ 0 h 160"/>
                <a:gd name="T6" fmla="*/ 318 w 671"/>
                <a:gd name="T7" fmla="*/ 159 h 160"/>
                <a:gd name="T8" fmla="*/ 0 w 671"/>
                <a:gd name="T9" fmla="*/ 0 h 160"/>
              </a:gdLst>
              <a:ahLst/>
              <a:cxnLst>
                <a:cxn ang="0">
                  <a:pos x="T0" y="T1"/>
                </a:cxn>
                <a:cxn ang="0">
                  <a:pos x="T2" y="T3"/>
                </a:cxn>
                <a:cxn ang="0">
                  <a:pos x="T4" y="T5"/>
                </a:cxn>
                <a:cxn ang="0">
                  <a:pos x="T6" y="T7"/>
                </a:cxn>
                <a:cxn ang="0">
                  <a:pos x="T8" y="T9"/>
                </a:cxn>
              </a:cxnLst>
              <a:rect l="0" t="0" r="r" b="b"/>
              <a:pathLst>
                <a:path w="671" h="160">
                  <a:moveTo>
                    <a:pt x="0" y="0"/>
                  </a:moveTo>
                  <a:lnTo>
                    <a:pt x="0" y="0"/>
                  </a:lnTo>
                  <a:cubicBezTo>
                    <a:pt x="670" y="0"/>
                    <a:pt x="670" y="0"/>
                    <a:pt x="670" y="0"/>
                  </a:cubicBezTo>
                  <a:cubicBezTo>
                    <a:pt x="670" y="0"/>
                    <a:pt x="613" y="159"/>
                    <a:pt x="318" y="159"/>
                  </a:cubicBezTo>
                  <a:cubicBezTo>
                    <a:pt x="91" y="147"/>
                    <a:pt x="0" y="0"/>
                    <a:pt x="0" y="0"/>
                  </a:cubicBez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3" name="Freeform 5862">
              <a:extLst>
                <a:ext uri="{FF2B5EF4-FFF2-40B4-BE49-F238E27FC236}">
                  <a16:creationId xmlns:a16="http://schemas.microsoft.com/office/drawing/2014/main" id="{D6F3543E-F177-A20A-4AB7-39E6F57E9678}"/>
                </a:ext>
              </a:extLst>
            </p:cNvPr>
            <p:cNvSpPr>
              <a:spLocks noChangeArrowheads="1"/>
            </p:cNvSpPr>
            <p:nvPr/>
          </p:nvSpPr>
          <p:spPr bwMode="auto">
            <a:xfrm>
              <a:off x="18634551" y="7545388"/>
              <a:ext cx="609560" cy="677862"/>
            </a:xfrm>
            <a:custGeom>
              <a:avLst/>
              <a:gdLst>
                <a:gd name="T0" fmla="*/ 0 w 1692"/>
                <a:gd name="T1" fmla="*/ 1510 h 1885"/>
                <a:gd name="T2" fmla="*/ 0 w 1692"/>
                <a:gd name="T3" fmla="*/ 1510 h 1885"/>
                <a:gd name="T4" fmla="*/ 193 w 1692"/>
                <a:gd name="T5" fmla="*/ 987 h 1885"/>
                <a:gd name="T6" fmla="*/ 499 w 1692"/>
                <a:gd name="T7" fmla="*/ 874 h 1885"/>
                <a:gd name="T8" fmla="*/ 545 w 1692"/>
                <a:gd name="T9" fmla="*/ 817 h 1885"/>
                <a:gd name="T10" fmla="*/ 465 w 1692"/>
                <a:gd name="T11" fmla="*/ 738 h 1885"/>
                <a:gd name="T12" fmla="*/ 431 w 1692"/>
                <a:gd name="T13" fmla="*/ 488 h 1885"/>
                <a:gd name="T14" fmla="*/ 420 w 1692"/>
                <a:gd name="T15" fmla="*/ 341 h 1885"/>
                <a:gd name="T16" fmla="*/ 340 w 1692"/>
                <a:gd name="T17" fmla="*/ 204 h 1885"/>
                <a:gd name="T18" fmla="*/ 556 w 1692"/>
                <a:gd name="T19" fmla="*/ 91 h 1885"/>
                <a:gd name="T20" fmla="*/ 839 w 1692"/>
                <a:gd name="T21" fmla="*/ 91 h 1885"/>
                <a:gd name="T22" fmla="*/ 1055 w 1692"/>
                <a:gd name="T23" fmla="*/ 477 h 1885"/>
                <a:gd name="T24" fmla="*/ 976 w 1692"/>
                <a:gd name="T25" fmla="*/ 704 h 1885"/>
                <a:gd name="T26" fmla="*/ 964 w 1692"/>
                <a:gd name="T27" fmla="*/ 738 h 1885"/>
                <a:gd name="T28" fmla="*/ 1055 w 1692"/>
                <a:gd name="T29" fmla="*/ 874 h 1885"/>
                <a:gd name="T30" fmla="*/ 1555 w 1692"/>
                <a:gd name="T31" fmla="*/ 1147 h 1885"/>
                <a:gd name="T32" fmla="*/ 1691 w 1692"/>
                <a:gd name="T33" fmla="*/ 1510 h 1885"/>
                <a:gd name="T34" fmla="*/ 0 w 1692"/>
                <a:gd name="T35" fmla="*/ 1510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2" h="1885">
                  <a:moveTo>
                    <a:pt x="0" y="1510"/>
                  </a:moveTo>
                  <a:lnTo>
                    <a:pt x="0" y="1510"/>
                  </a:lnTo>
                  <a:cubicBezTo>
                    <a:pt x="0" y="1510"/>
                    <a:pt x="22" y="1090"/>
                    <a:pt x="193" y="987"/>
                  </a:cubicBezTo>
                  <a:cubicBezTo>
                    <a:pt x="193" y="987"/>
                    <a:pt x="272" y="897"/>
                    <a:pt x="499" y="874"/>
                  </a:cubicBezTo>
                  <a:cubicBezTo>
                    <a:pt x="545" y="817"/>
                    <a:pt x="545" y="817"/>
                    <a:pt x="545" y="817"/>
                  </a:cubicBezTo>
                  <a:cubicBezTo>
                    <a:pt x="545" y="817"/>
                    <a:pt x="476" y="829"/>
                    <a:pt x="465" y="738"/>
                  </a:cubicBezTo>
                  <a:cubicBezTo>
                    <a:pt x="442" y="658"/>
                    <a:pt x="408" y="613"/>
                    <a:pt x="431" y="488"/>
                  </a:cubicBezTo>
                  <a:cubicBezTo>
                    <a:pt x="431" y="488"/>
                    <a:pt x="420" y="397"/>
                    <a:pt x="420" y="341"/>
                  </a:cubicBezTo>
                  <a:cubicBezTo>
                    <a:pt x="420" y="341"/>
                    <a:pt x="352" y="306"/>
                    <a:pt x="340" y="204"/>
                  </a:cubicBezTo>
                  <a:cubicBezTo>
                    <a:pt x="340" y="204"/>
                    <a:pt x="465" y="182"/>
                    <a:pt x="556" y="91"/>
                  </a:cubicBezTo>
                  <a:cubicBezTo>
                    <a:pt x="647" y="0"/>
                    <a:pt x="839" y="46"/>
                    <a:pt x="839" y="91"/>
                  </a:cubicBezTo>
                  <a:cubicBezTo>
                    <a:pt x="839" y="91"/>
                    <a:pt x="1169" y="113"/>
                    <a:pt x="1055" y="477"/>
                  </a:cubicBezTo>
                  <a:cubicBezTo>
                    <a:pt x="1055" y="477"/>
                    <a:pt x="1033" y="658"/>
                    <a:pt x="976" y="704"/>
                  </a:cubicBezTo>
                  <a:cubicBezTo>
                    <a:pt x="964" y="738"/>
                    <a:pt x="964" y="738"/>
                    <a:pt x="964" y="738"/>
                  </a:cubicBezTo>
                  <a:cubicBezTo>
                    <a:pt x="964" y="738"/>
                    <a:pt x="1033" y="840"/>
                    <a:pt x="1055" y="874"/>
                  </a:cubicBezTo>
                  <a:cubicBezTo>
                    <a:pt x="1078" y="897"/>
                    <a:pt x="1419" y="987"/>
                    <a:pt x="1555" y="1147"/>
                  </a:cubicBezTo>
                  <a:cubicBezTo>
                    <a:pt x="1680" y="1294"/>
                    <a:pt x="1691" y="1510"/>
                    <a:pt x="1691" y="1510"/>
                  </a:cubicBezTo>
                  <a:cubicBezTo>
                    <a:pt x="1691" y="1510"/>
                    <a:pt x="1078" y="1884"/>
                    <a:pt x="0" y="1510"/>
                  </a:cubicBez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4" name="Freeform 5863">
              <a:extLst>
                <a:ext uri="{FF2B5EF4-FFF2-40B4-BE49-F238E27FC236}">
                  <a16:creationId xmlns:a16="http://schemas.microsoft.com/office/drawing/2014/main" id="{EFA981E8-3D2A-812F-8F1E-F65ED5B12B62}"/>
                </a:ext>
              </a:extLst>
            </p:cNvPr>
            <p:cNvSpPr>
              <a:spLocks noChangeArrowheads="1"/>
            </p:cNvSpPr>
            <p:nvPr/>
          </p:nvSpPr>
          <p:spPr bwMode="auto">
            <a:xfrm>
              <a:off x="18491685" y="6610350"/>
              <a:ext cx="269857" cy="495300"/>
            </a:xfrm>
            <a:custGeom>
              <a:avLst/>
              <a:gdLst>
                <a:gd name="T0" fmla="*/ 284 w 751"/>
                <a:gd name="T1" fmla="*/ 1374 h 1375"/>
                <a:gd name="T2" fmla="*/ 284 w 751"/>
                <a:gd name="T3" fmla="*/ 1374 h 1375"/>
                <a:gd name="T4" fmla="*/ 284 w 751"/>
                <a:gd name="T5" fmla="*/ 1215 h 1375"/>
                <a:gd name="T6" fmla="*/ 0 w 751"/>
                <a:gd name="T7" fmla="*/ 1135 h 1375"/>
                <a:gd name="T8" fmla="*/ 57 w 751"/>
                <a:gd name="T9" fmla="*/ 943 h 1375"/>
                <a:gd name="T10" fmla="*/ 329 w 751"/>
                <a:gd name="T11" fmla="*/ 1022 h 1375"/>
                <a:gd name="T12" fmla="*/ 488 w 751"/>
                <a:gd name="T13" fmla="*/ 908 h 1375"/>
                <a:gd name="T14" fmla="*/ 318 w 751"/>
                <a:gd name="T15" fmla="*/ 772 h 1375"/>
                <a:gd name="T16" fmla="*/ 11 w 751"/>
                <a:gd name="T17" fmla="*/ 454 h 1375"/>
                <a:gd name="T18" fmla="*/ 296 w 751"/>
                <a:gd name="T19" fmla="*/ 159 h 1375"/>
                <a:gd name="T20" fmla="*/ 296 w 751"/>
                <a:gd name="T21" fmla="*/ 0 h 1375"/>
                <a:gd name="T22" fmla="*/ 466 w 751"/>
                <a:gd name="T23" fmla="*/ 0 h 1375"/>
                <a:gd name="T24" fmla="*/ 466 w 751"/>
                <a:gd name="T25" fmla="*/ 148 h 1375"/>
                <a:gd name="T26" fmla="*/ 704 w 751"/>
                <a:gd name="T27" fmla="*/ 205 h 1375"/>
                <a:gd name="T28" fmla="*/ 659 w 751"/>
                <a:gd name="T29" fmla="*/ 398 h 1375"/>
                <a:gd name="T30" fmla="*/ 409 w 751"/>
                <a:gd name="T31" fmla="*/ 341 h 1375"/>
                <a:gd name="T32" fmla="*/ 273 w 751"/>
                <a:gd name="T33" fmla="*/ 432 h 1375"/>
                <a:gd name="T34" fmla="*/ 466 w 751"/>
                <a:gd name="T35" fmla="*/ 579 h 1375"/>
                <a:gd name="T36" fmla="*/ 750 w 751"/>
                <a:gd name="T37" fmla="*/ 886 h 1375"/>
                <a:gd name="T38" fmla="*/ 454 w 751"/>
                <a:gd name="T39" fmla="*/ 1204 h 1375"/>
                <a:gd name="T40" fmla="*/ 454 w 751"/>
                <a:gd name="T41" fmla="*/ 1374 h 1375"/>
                <a:gd name="T42" fmla="*/ 284 w 751"/>
                <a:gd name="T43" fmla="*/ 1374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1" h="1375">
                  <a:moveTo>
                    <a:pt x="284" y="1374"/>
                  </a:moveTo>
                  <a:lnTo>
                    <a:pt x="284" y="1374"/>
                  </a:lnTo>
                  <a:cubicBezTo>
                    <a:pt x="284" y="1215"/>
                    <a:pt x="284" y="1215"/>
                    <a:pt x="284" y="1215"/>
                  </a:cubicBezTo>
                  <a:cubicBezTo>
                    <a:pt x="171" y="1204"/>
                    <a:pt x="69" y="1181"/>
                    <a:pt x="0" y="1135"/>
                  </a:cubicBezTo>
                  <a:cubicBezTo>
                    <a:pt x="57" y="943"/>
                    <a:pt x="57" y="943"/>
                    <a:pt x="57" y="943"/>
                  </a:cubicBezTo>
                  <a:cubicBezTo>
                    <a:pt x="125" y="977"/>
                    <a:pt x="227" y="1022"/>
                    <a:pt x="329" y="1022"/>
                  </a:cubicBezTo>
                  <a:cubicBezTo>
                    <a:pt x="432" y="1022"/>
                    <a:pt x="488" y="977"/>
                    <a:pt x="488" y="908"/>
                  </a:cubicBezTo>
                  <a:cubicBezTo>
                    <a:pt x="488" y="852"/>
                    <a:pt x="443" y="806"/>
                    <a:pt x="318" y="772"/>
                  </a:cubicBezTo>
                  <a:cubicBezTo>
                    <a:pt x="136" y="704"/>
                    <a:pt x="11" y="625"/>
                    <a:pt x="11" y="454"/>
                  </a:cubicBezTo>
                  <a:cubicBezTo>
                    <a:pt x="11" y="307"/>
                    <a:pt x="114" y="193"/>
                    <a:pt x="296" y="159"/>
                  </a:cubicBezTo>
                  <a:cubicBezTo>
                    <a:pt x="296" y="0"/>
                    <a:pt x="296" y="0"/>
                    <a:pt x="296" y="0"/>
                  </a:cubicBezTo>
                  <a:cubicBezTo>
                    <a:pt x="466" y="0"/>
                    <a:pt x="466" y="0"/>
                    <a:pt x="466" y="0"/>
                  </a:cubicBezTo>
                  <a:cubicBezTo>
                    <a:pt x="466" y="148"/>
                    <a:pt x="466" y="148"/>
                    <a:pt x="466" y="148"/>
                  </a:cubicBezTo>
                  <a:cubicBezTo>
                    <a:pt x="568" y="159"/>
                    <a:pt x="647" y="182"/>
                    <a:pt x="704" y="205"/>
                  </a:cubicBezTo>
                  <a:cubicBezTo>
                    <a:pt x="659" y="398"/>
                    <a:pt x="659" y="398"/>
                    <a:pt x="659" y="398"/>
                  </a:cubicBezTo>
                  <a:cubicBezTo>
                    <a:pt x="613" y="375"/>
                    <a:pt x="534" y="341"/>
                    <a:pt x="409" y="341"/>
                  </a:cubicBezTo>
                  <a:cubicBezTo>
                    <a:pt x="307" y="341"/>
                    <a:pt x="273" y="386"/>
                    <a:pt x="273" y="432"/>
                  </a:cubicBezTo>
                  <a:cubicBezTo>
                    <a:pt x="273" y="488"/>
                    <a:pt x="329" y="523"/>
                    <a:pt x="466" y="579"/>
                  </a:cubicBezTo>
                  <a:cubicBezTo>
                    <a:pt x="670" y="648"/>
                    <a:pt x="750" y="738"/>
                    <a:pt x="750" y="886"/>
                  </a:cubicBezTo>
                  <a:cubicBezTo>
                    <a:pt x="750" y="1033"/>
                    <a:pt x="647" y="1170"/>
                    <a:pt x="454" y="1204"/>
                  </a:cubicBezTo>
                  <a:cubicBezTo>
                    <a:pt x="454" y="1374"/>
                    <a:pt x="454" y="1374"/>
                    <a:pt x="454" y="1374"/>
                  </a:cubicBezTo>
                  <a:lnTo>
                    <a:pt x="284" y="1374"/>
                  </a:ln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5" name="Freeform 5864">
              <a:extLst>
                <a:ext uri="{FF2B5EF4-FFF2-40B4-BE49-F238E27FC236}">
                  <a16:creationId xmlns:a16="http://schemas.microsoft.com/office/drawing/2014/main" id="{10758B3A-BABA-7645-5404-8F8C3CDF6C6F}"/>
                </a:ext>
              </a:extLst>
            </p:cNvPr>
            <p:cNvSpPr>
              <a:spLocks noChangeArrowheads="1"/>
            </p:cNvSpPr>
            <p:nvPr/>
          </p:nvSpPr>
          <p:spPr bwMode="auto">
            <a:xfrm>
              <a:off x="16555061" y="6172200"/>
              <a:ext cx="2692225" cy="179388"/>
            </a:xfrm>
            <a:custGeom>
              <a:avLst/>
              <a:gdLst>
                <a:gd name="T0" fmla="*/ 0 w 7480"/>
                <a:gd name="T1" fmla="*/ 0 h 500"/>
                <a:gd name="T2" fmla="*/ 7479 w 7480"/>
                <a:gd name="T3" fmla="*/ 0 h 500"/>
                <a:gd name="T4" fmla="*/ 7479 w 7480"/>
                <a:gd name="T5" fmla="*/ 499 h 500"/>
                <a:gd name="T6" fmla="*/ 0 w 7480"/>
                <a:gd name="T7" fmla="*/ 499 h 500"/>
                <a:gd name="T8" fmla="*/ 0 w 7480"/>
                <a:gd name="T9" fmla="*/ 0 h 500"/>
              </a:gdLst>
              <a:ahLst/>
              <a:cxnLst>
                <a:cxn ang="0">
                  <a:pos x="T0" y="T1"/>
                </a:cxn>
                <a:cxn ang="0">
                  <a:pos x="T2" y="T3"/>
                </a:cxn>
                <a:cxn ang="0">
                  <a:pos x="T4" y="T5"/>
                </a:cxn>
                <a:cxn ang="0">
                  <a:pos x="T6" y="T7"/>
                </a:cxn>
                <a:cxn ang="0">
                  <a:pos x="T8" y="T9"/>
                </a:cxn>
              </a:cxnLst>
              <a:rect l="0" t="0" r="r" b="b"/>
              <a:pathLst>
                <a:path w="7480" h="500">
                  <a:moveTo>
                    <a:pt x="0" y="0"/>
                  </a:moveTo>
                  <a:lnTo>
                    <a:pt x="7479" y="0"/>
                  </a:lnTo>
                  <a:lnTo>
                    <a:pt x="7479" y="499"/>
                  </a:lnTo>
                  <a:lnTo>
                    <a:pt x="0" y="499"/>
                  </a:lnTo>
                  <a:lnTo>
                    <a:pt x="0" y="0"/>
                  </a:lnTo>
                </a:path>
              </a:pathLst>
            </a:custGeom>
            <a:blipFill dpi="0" rotWithShape="0">
              <a:blip r:embed="rId3"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6" name="Freeform 5865">
              <a:extLst>
                <a:ext uri="{FF2B5EF4-FFF2-40B4-BE49-F238E27FC236}">
                  <a16:creationId xmlns:a16="http://schemas.microsoft.com/office/drawing/2014/main" id="{5FBF62CD-F8A4-3550-FE0B-F723C1E36618}"/>
                </a:ext>
              </a:extLst>
            </p:cNvPr>
            <p:cNvSpPr>
              <a:spLocks noChangeArrowheads="1"/>
            </p:cNvSpPr>
            <p:nvPr/>
          </p:nvSpPr>
          <p:spPr bwMode="auto">
            <a:xfrm>
              <a:off x="16559823" y="6380164"/>
              <a:ext cx="507967" cy="142875"/>
            </a:xfrm>
            <a:custGeom>
              <a:avLst/>
              <a:gdLst>
                <a:gd name="T0" fmla="*/ 0 w 1409"/>
                <a:gd name="T1" fmla="*/ 0 h 399"/>
                <a:gd name="T2" fmla="*/ 1408 w 1409"/>
                <a:gd name="T3" fmla="*/ 0 h 399"/>
                <a:gd name="T4" fmla="*/ 1408 w 1409"/>
                <a:gd name="T5" fmla="*/ 398 h 399"/>
                <a:gd name="T6" fmla="*/ 0 w 1409"/>
                <a:gd name="T7" fmla="*/ 398 h 399"/>
                <a:gd name="T8" fmla="*/ 0 w 1409"/>
                <a:gd name="T9" fmla="*/ 0 h 399"/>
              </a:gdLst>
              <a:ahLst/>
              <a:cxnLst>
                <a:cxn ang="0">
                  <a:pos x="T0" y="T1"/>
                </a:cxn>
                <a:cxn ang="0">
                  <a:pos x="T2" y="T3"/>
                </a:cxn>
                <a:cxn ang="0">
                  <a:pos x="T4" y="T5"/>
                </a:cxn>
                <a:cxn ang="0">
                  <a:pos x="T6" y="T7"/>
                </a:cxn>
                <a:cxn ang="0">
                  <a:pos x="T8" y="T9"/>
                </a:cxn>
              </a:cxnLst>
              <a:rect l="0" t="0" r="r" b="b"/>
              <a:pathLst>
                <a:path w="1409" h="399">
                  <a:moveTo>
                    <a:pt x="0" y="0"/>
                  </a:moveTo>
                  <a:lnTo>
                    <a:pt x="1408" y="0"/>
                  </a:lnTo>
                  <a:lnTo>
                    <a:pt x="1408" y="398"/>
                  </a:lnTo>
                  <a:lnTo>
                    <a:pt x="0" y="398"/>
                  </a:lnTo>
                  <a:lnTo>
                    <a:pt x="0" y="0"/>
                  </a:lnTo>
                </a:path>
              </a:pathLst>
            </a:custGeom>
            <a:blipFill dpi="0" rotWithShape="0">
              <a:blip r:embed="rId4"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7" name="Freeform 5866">
              <a:extLst>
                <a:ext uri="{FF2B5EF4-FFF2-40B4-BE49-F238E27FC236}">
                  <a16:creationId xmlns:a16="http://schemas.microsoft.com/office/drawing/2014/main" id="{C3BDFAA1-5EA3-216F-2353-B7F6FA3E9E2E}"/>
                </a:ext>
              </a:extLst>
            </p:cNvPr>
            <p:cNvSpPr>
              <a:spLocks noChangeArrowheads="1"/>
            </p:cNvSpPr>
            <p:nvPr/>
          </p:nvSpPr>
          <p:spPr bwMode="auto">
            <a:xfrm>
              <a:off x="18745669" y="6376988"/>
              <a:ext cx="490505" cy="139700"/>
            </a:xfrm>
            <a:custGeom>
              <a:avLst/>
              <a:gdLst>
                <a:gd name="T0" fmla="*/ 1362 w 1363"/>
                <a:gd name="T1" fmla="*/ 386 h 387"/>
                <a:gd name="T2" fmla="*/ 0 w 1363"/>
                <a:gd name="T3" fmla="*/ 386 h 387"/>
                <a:gd name="T4" fmla="*/ 0 w 1363"/>
                <a:gd name="T5" fmla="*/ 0 h 387"/>
                <a:gd name="T6" fmla="*/ 1362 w 1363"/>
                <a:gd name="T7" fmla="*/ 0 h 387"/>
                <a:gd name="T8" fmla="*/ 1362 w 1363"/>
                <a:gd name="T9" fmla="*/ 386 h 387"/>
              </a:gdLst>
              <a:ahLst/>
              <a:cxnLst>
                <a:cxn ang="0">
                  <a:pos x="T0" y="T1"/>
                </a:cxn>
                <a:cxn ang="0">
                  <a:pos x="T2" y="T3"/>
                </a:cxn>
                <a:cxn ang="0">
                  <a:pos x="T4" y="T5"/>
                </a:cxn>
                <a:cxn ang="0">
                  <a:pos x="T6" y="T7"/>
                </a:cxn>
                <a:cxn ang="0">
                  <a:pos x="T8" y="T9"/>
                </a:cxn>
              </a:cxnLst>
              <a:rect l="0" t="0" r="r" b="b"/>
              <a:pathLst>
                <a:path w="1363" h="387">
                  <a:moveTo>
                    <a:pt x="1362" y="386"/>
                  </a:moveTo>
                  <a:lnTo>
                    <a:pt x="0" y="386"/>
                  </a:lnTo>
                  <a:lnTo>
                    <a:pt x="0" y="0"/>
                  </a:lnTo>
                  <a:lnTo>
                    <a:pt x="1362" y="0"/>
                  </a:lnTo>
                  <a:lnTo>
                    <a:pt x="1362" y="386"/>
                  </a:lnTo>
                </a:path>
              </a:pathLst>
            </a:custGeom>
            <a:blipFill dpi="0" rotWithShape="0">
              <a:blip r:embed="rId5"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8" name="Freeform 5867">
              <a:extLst>
                <a:ext uri="{FF2B5EF4-FFF2-40B4-BE49-F238E27FC236}">
                  <a16:creationId xmlns:a16="http://schemas.microsoft.com/office/drawing/2014/main" id="{F77FE34E-019B-F4D1-F81B-CC78517C40AB}"/>
                </a:ext>
              </a:extLst>
            </p:cNvPr>
            <p:cNvSpPr>
              <a:spLocks noChangeArrowheads="1"/>
            </p:cNvSpPr>
            <p:nvPr/>
          </p:nvSpPr>
          <p:spPr bwMode="auto">
            <a:xfrm>
              <a:off x="16559823" y="6380163"/>
              <a:ext cx="15874" cy="12700"/>
            </a:xfrm>
            <a:custGeom>
              <a:avLst/>
              <a:gdLst>
                <a:gd name="T0" fmla="*/ 0 w 46"/>
                <a:gd name="T1" fmla="*/ 0 h 36"/>
                <a:gd name="T2" fmla="*/ 45 w 46"/>
                <a:gd name="T3" fmla="*/ 0 h 36"/>
                <a:gd name="T4" fmla="*/ 45 w 46"/>
                <a:gd name="T5" fmla="*/ 35 h 36"/>
                <a:gd name="T6" fmla="*/ 0 w 46"/>
                <a:gd name="T7" fmla="*/ 35 h 36"/>
                <a:gd name="T8" fmla="*/ 0 w 46"/>
                <a:gd name="T9" fmla="*/ 0 h 36"/>
              </a:gdLst>
              <a:ahLst/>
              <a:cxnLst>
                <a:cxn ang="0">
                  <a:pos x="T0" y="T1"/>
                </a:cxn>
                <a:cxn ang="0">
                  <a:pos x="T2" y="T3"/>
                </a:cxn>
                <a:cxn ang="0">
                  <a:pos x="T4" y="T5"/>
                </a:cxn>
                <a:cxn ang="0">
                  <a:pos x="T6" y="T7"/>
                </a:cxn>
                <a:cxn ang="0">
                  <a:pos x="T8" y="T9"/>
                </a:cxn>
              </a:cxnLst>
              <a:rect l="0" t="0" r="r" b="b"/>
              <a:pathLst>
                <a:path w="46" h="36">
                  <a:moveTo>
                    <a:pt x="0" y="0"/>
                  </a:moveTo>
                  <a:lnTo>
                    <a:pt x="45" y="0"/>
                  </a:lnTo>
                  <a:lnTo>
                    <a:pt x="45" y="35"/>
                  </a:lnTo>
                  <a:lnTo>
                    <a:pt x="0" y="35"/>
                  </a:lnTo>
                  <a:lnTo>
                    <a:pt x="0" y="0"/>
                  </a:lnTo>
                </a:path>
              </a:pathLst>
            </a:custGeom>
            <a:blipFill dpi="0" rotWithShape="0">
              <a:blip r:embed="rId6"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9" name="Freeform 5868">
              <a:extLst>
                <a:ext uri="{FF2B5EF4-FFF2-40B4-BE49-F238E27FC236}">
                  <a16:creationId xmlns:a16="http://schemas.microsoft.com/office/drawing/2014/main" id="{59AB49B3-AF3E-319D-D8C3-0B85E10784F3}"/>
                </a:ext>
              </a:extLst>
            </p:cNvPr>
            <p:cNvSpPr>
              <a:spLocks noChangeArrowheads="1"/>
            </p:cNvSpPr>
            <p:nvPr/>
          </p:nvSpPr>
          <p:spPr bwMode="auto">
            <a:xfrm>
              <a:off x="16583634" y="6392864"/>
              <a:ext cx="33335" cy="20637"/>
            </a:xfrm>
            <a:custGeom>
              <a:avLst/>
              <a:gdLst>
                <a:gd name="T0" fmla="*/ 0 w 92"/>
                <a:gd name="T1" fmla="*/ 0 h 57"/>
                <a:gd name="T2" fmla="*/ 91 w 92"/>
                <a:gd name="T3" fmla="*/ 0 h 57"/>
                <a:gd name="T4" fmla="*/ 91 w 92"/>
                <a:gd name="T5" fmla="*/ 56 h 57"/>
                <a:gd name="T6" fmla="*/ 0 w 92"/>
                <a:gd name="T7" fmla="*/ 56 h 57"/>
                <a:gd name="T8" fmla="*/ 0 w 92"/>
                <a:gd name="T9" fmla="*/ 0 h 57"/>
              </a:gdLst>
              <a:ahLst/>
              <a:cxnLst>
                <a:cxn ang="0">
                  <a:pos x="T0" y="T1"/>
                </a:cxn>
                <a:cxn ang="0">
                  <a:pos x="T2" y="T3"/>
                </a:cxn>
                <a:cxn ang="0">
                  <a:pos x="T4" y="T5"/>
                </a:cxn>
                <a:cxn ang="0">
                  <a:pos x="T6" y="T7"/>
                </a:cxn>
                <a:cxn ang="0">
                  <a:pos x="T8" y="T9"/>
                </a:cxn>
              </a:cxnLst>
              <a:rect l="0" t="0" r="r" b="b"/>
              <a:pathLst>
                <a:path w="92" h="57">
                  <a:moveTo>
                    <a:pt x="0" y="0"/>
                  </a:moveTo>
                  <a:lnTo>
                    <a:pt x="91" y="0"/>
                  </a:lnTo>
                  <a:lnTo>
                    <a:pt x="91" y="56"/>
                  </a:lnTo>
                  <a:lnTo>
                    <a:pt x="0" y="56"/>
                  </a:lnTo>
                  <a:lnTo>
                    <a:pt x="0" y="0"/>
                  </a:lnTo>
                </a:path>
              </a:pathLst>
            </a:custGeom>
            <a:blipFill dpi="0" rotWithShape="0">
              <a:blip r:embed="rId7"/>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0" name="Freeform 5869">
              <a:extLst>
                <a:ext uri="{FF2B5EF4-FFF2-40B4-BE49-F238E27FC236}">
                  <a16:creationId xmlns:a16="http://schemas.microsoft.com/office/drawing/2014/main" id="{2AEF24F3-F692-8013-64FD-E112E51D6341}"/>
                </a:ext>
              </a:extLst>
            </p:cNvPr>
            <p:cNvSpPr>
              <a:spLocks noChangeArrowheads="1"/>
            </p:cNvSpPr>
            <p:nvPr/>
          </p:nvSpPr>
          <p:spPr bwMode="auto">
            <a:xfrm>
              <a:off x="16616969" y="6402389"/>
              <a:ext cx="36511" cy="28575"/>
            </a:xfrm>
            <a:custGeom>
              <a:avLst/>
              <a:gdLst>
                <a:gd name="T0" fmla="*/ 102 w 103"/>
                <a:gd name="T1" fmla="*/ 79 h 80"/>
                <a:gd name="T2" fmla="*/ 0 w 103"/>
                <a:gd name="T3" fmla="*/ 79 h 80"/>
                <a:gd name="T4" fmla="*/ 0 w 103"/>
                <a:gd name="T5" fmla="*/ 0 h 80"/>
                <a:gd name="T6" fmla="*/ 102 w 103"/>
                <a:gd name="T7" fmla="*/ 0 h 80"/>
                <a:gd name="T8" fmla="*/ 102 w 103"/>
                <a:gd name="T9" fmla="*/ 79 h 80"/>
              </a:gdLst>
              <a:ahLst/>
              <a:cxnLst>
                <a:cxn ang="0">
                  <a:pos x="T0" y="T1"/>
                </a:cxn>
                <a:cxn ang="0">
                  <a:pos x="T2" y="T3"/>
                </a:cxn>
                <a:cxn ang="0">
                  <a:pos x="T4" y="T5"/>
                </a:cxn>
                <a:cxn ang="0">
                  <a:pos x="T6" y="T7"/>
                </a:cxn>
                <a:cxn ang="0">
                  <a:pos x="T8" y="T9"/>
                </a:cxn>
              </a:cxnLst>
              <a:rect l="0" t="0" r="r" b="b"/>
              <a:pathLst>
                <a:path w="103" h="80">
                  <a:moveTo>
                    <a:pt x="102" y="79"/>
                  </a:moveTo>
                  <a:lnTo>
                    <a:pt x="0" y="79"/>
                  </a:lnTo>
                  <a:lnTo>
                    <a:pt x="0" y="0"/>
                  </a:lnTo>
                  <a:lnTo>
                    <a:pt x="102" y="0"/>
                  </a:lnTo>
                  <a:lnTo>
                    <a:pt x="102" y="79"/>
                  </a:lnTo>
                </a:path>
              </a:pathLst>
            </a:custGeom>
            <a:blipFill dpi="0" rotWithShape="0">
              <a:blip r:embed="rId8"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1" name="Freeform 5870">
              <a:extLst>
                <a:ext uri="{FF2B5EF4-FFF2-40B4-BE49-F238E27FC236}">
                  <a16:creationId xmlns:a16="http://schemas.microsoft.com/office/drawing/2014/main" id="{4897358E-E560-C90D-F9FC-18BB6D585429}"/>
                </a:ext>
              </a:extLst>
            </p:cNvPr>
            <p:cNvSpPr>
              <a:spLocks noChangeArrowheads="1"/>
            </p:cNvSpPr>
            <p:nvPr/>
          </p:nvSpPr>
          <p:spPr bwMode="auto">
            <a:xfrm>
              <a:off x="16648717" y="6413501"/>
              <a:ext cx="46035" cy="28575"/>
            </a:xfrm>
            <a:custGeom>
              <a:avLst/>
              <a:gdLst>
                <a:gd name="T0" fmla="*/ 0 w 126"/>
                <a:gd name="T1" fmla="*/ 0 h 81"/>
                <a:gd name="T2" fmla="*/ 125 w 126"/>
                <a:gd name="T3" fmla="*/ 0 h 81"/>
                <a:gd name="T4" fmla="*/ 125 w 126"/>
                <a:gd name="T5" fmla="*/ 80 h 81"/>
                <a:gd name="T6" fmla="*/ 0 w 126"/>
                <a:gd name="T7" fmla="*/ 80 h 81"/>
                <a:gd name="T8" fmla="*/ 0 w 126"/>
                <a:gd name="T9" fmla="*/ 0 h 81"/>
              </a:gdLst>
              <a:ahLst/>
              <a:cxnLst>
                <a:cxn ang="0">
                  <a:pos x="T0" y="T1"/>
                </a:cxn>
                <a:cxn ang="0">
                  <a:pos x="T2" y="T3"/>
                </a:cxn>
                <a:cxn ang="0">
                  <a:pos x="T4" y="T5"/>
                </a:cxn>
                <a:cxn ang="0">
                  <a:pos x="T6" y="T7"/>
                </a:cxn>
                <a:cxn ang="0">
                  <a:pos x="T8" y="T9"/>
                </a:cxn>
              </a:cxnLst>
              <a:rect l="0" t="0" r="r" b="b"/>
              <a:pathLst>
                <a:path w="126" h="81">
                  <a:moveTo>
                    <a:pt x="0" y="0"/>
                  </a:moveTo>
                  <a:lnTo>
                    <a:pt x="125" y="0"/>
                  </a:lnTo>
                  <a:lnTo>
                    <a:pt x="125" y="80"/>
                  </a:lnTo>
                  <a:lnTo>
                    <a:pt x="0" y="80"/>
                  </a:lnTo>
                  <a:lnTo>
                    <a:pt x="0" y="0"/>
                  </a:lnTo>
                </a:path>
              </a:pathLst>
            </a:custGeom>
            <a:blipFill dpi="0" rotWithShape="0">
              <a:blip r:embed="rId9"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2" name="Freeform 5871">
              <a:extLst>
                <a:ext uri="{FF2B5EF4-FFF2-40B4-BE49-F238E27FC236}">
                  <a16:creationId xmlns:a16="http://schemas.microsoft.com/office/drawing/2014/main" id="{1BBF6CFC-39DD-88C6-9928-6A1270CCBD9A}"/>
                </a:ext>
              </a:extLst>
            </p:cNvPr>
            <p:cNvSpPr>
              <a:spLocks noChangeArrowheads="1"/>
            </p:cNvSpPr>
            <p:nvPr/>
          </p:nvSpPr>
          <p:spPr bwMode="auto">
            <a:xfrm>
              <a:off x="16686814" y="6426201"/>
              <a:ext cx="44447" cy="28575"/>
            </a:xfrm>
            <a:custGeom>
              <a:avLst/>
              <a:gdLst>
                <a:gd name="T0" fmla="*/ 0 w 125"/>
                <a:gd name="T1" fmla="*/ 0 h 81"/>
                <a:gd name="T2" fmla="*/ 124 w 125"/>
                <a:gd name="T3" fmla="*/ 0 h 81"/>
                <a:gd name="T4" fmla="*/ 124 w 125"/>
                <a:gd name="T5" fmla="*/ 80 h 81"/>
                <a:gd name="T6" fmla="*/ 0 w 125"/>
                <a:gd name="T7" fmla="*/ 80 h 81"/>
                <a:gd name="T8" fmla="*/ 0 w 125"/>
                <a:gd name="T9" fmla="*/ 0 h 81"/>
              </a:gdLst>
              <a:ahLst/>
              <a:cxnLst>
                <a:cxn ang="0">
                  <a:pos x="T0" y="T1"/>
                </a:cxn>
                <a:cxn ang="0">
                  <a:pos x="T2" y="T3"/>
                </a:cxn>
                <a:cxn ang="0">
                  <a:pos x="T4" y="T5"/>
                </a:cxn>
                <a:cxn ang="0">
                  <a:pos x="T6" y="T7"/>
                </a:cxn>
                <a:cxn ang="0">
                  <a:pos x="T8" y="T9"/>
                </a:cxn>
              </a:cxnLst>
              <a:rect l="0" t="0" r="r" b="b"/>
              <a:pathLst>
                <a:path w="125" h="81">
                  <a:moveTo>
                    <a:pt x="0" y="0"/>
                  </a:moveTo>
                  <a:lnTo>
                    <a:pt x="124" y="0"/>
                  </a:lnTo>
                  <a:lnTo>
                    <a:pt x="124" y="80"/>
                  </a:lnTo>
                  <a:lnTo>
                    <a:pt x="0" y="80"/>
                  </a:lnTo>
                  <a:lnTo>
                    <a:pt x="0" y="0"/>
                  </a:lnTo>
                </a:path>
              </a:pathLst>
            </a:custGeom>
            <a:blipFill dpi="0" rotWithShape="0">
              <a:blip r:embed="rId10"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3" name="Freeform 5872">
              <a:extLst>
                <a:ext uri="{FF2B5EF4-FFF2-40B4-BE49-F238E27FC236}">
                  <a16:creationId xmlns:a16="http://schemas.microsoft.com/office/drawing/2014/main" id="{43D598CE-8925-C9BC-8B5D-B4E062837EC6}"/>
                </a:ext>
              </a:extLst>
            </p:cNvPr>
            <p:cNvSpPr>
              <a:spLocks noChangeArrowheads="1"/>
            </p:cNvSpPr>
            <p:nvPr/>
          </p:nvSpPr>
          <p:spPr bwMode="auto">
            <a:xfrm>
              <a:off x="16723325" y="6434139"/>
              <a:ext cx="49209" cy="33337"/>
            </a:xfrm>
            <a:custGeom>
              <a:avLst/>
              <a:gdLst>
                <a:gd name="T0" fmla="*/ 0 w 137"/>
                <a:gd name="T1" fmla="*/ 0 h 92"/>
                <a:gd name="T2" fmla="*/ 136 w 137"/>
                <a:gd name="T3" fmla="*/ 0 h 92"/>
                <a:gd name="T4" fmla="*/ 136 w 137"/>
                <a:gd name="T5" fmla="*/ 91 h 92"/>
                <a:gd name="T6" fmla="*/ 0 w 137"/>
                <a:gd name="T7" fmla="*/ 91 h 92"/>
                <a:gd name="T8" fmla="*/ 0 w 137"/>
                <a:gd name="T9" fmla="*/ 0 h 92"/>
              </a:gdLst>
              <a:ahLst/>
              <a:cxnLst>
                <a:cxn ang="0">
                  <a:pos x="T0" y="T1"/>
                </a:cxn>
                <a:cxn ang="0">
                  <a:pos x="T2" y="T3"/>
                </a:cxn>
                <a:cxn ang="0">
                  <a:pos x="T4" y="T5"/>
                </a:cxn>
                <a:cxn ang="0">
                  <a:pos x="T6" y="T7"/>
                </a:cxn>
                <a:cxn ang="0">
                  <a:pos x="T8" y="T9"/>
                </a:cxn>
              </a:cxnLst>
              <a:rect l="0" t="0" r="r" b="b"/>
              <a:pathLst>
                <a:path w="137" h="92">
                  <a:moveTo>
                    <a:pt x="0" y="0"/>
                  </a:moveTo>
                  <a:lnTo>
                    <a:pt x="136" y="0"/>
                  </a:lnTo>
                  <a:lnTo>
                    <a:pt x="136" y="91"/>
                  </a:lnTo>
                  <a:lnTo>
                    <a:pt x="0" y="91"/>
                  </a:lnTo>
                  <a:lnTo>
                    <a:pt x="0" y="0"/>
                  </a:lnTo>
                </a:path>
              </a:pathLst>
            </a:custGeom>
            <a:blipFill dpi="0" rotWithShape="0">
              <a:blip r:embed="rId11"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4" name="Freeform 5873">
              <a:extLst>
                <a:ext uri="{FF2B5EF4-FFF2-40B4-BE49-F238E27FC236}">
                  <a16:creationId xmlns:a16="http://schemas.microsoft.com/office/drawing/2014/main" id="{094ACD54-5235-9D0E-20B5-22DE0AB93214}"/>
                </a:ext>
              </a:extLst>
            </p:cNvPr>
            <p:cNvSpPr>
              <a:spLocks noChangeArrowheads="1"/>
            </p:cNvSpPr>
            <p:nvPr/>
          </p:nvSpPr>
          <p:spPr bwMode="auto">
            <a:xfrm>
              <a:off x="16763009" y="6446839"/>
              <a:ext cx="46035" cy="28575"/>
            </a:xfrm>
            <a:custGeom>
              <a:avLst/>
              <a:gdLst>
                <a:gd name="T0" fmla="*/ 125 w 126"/>
                <a:gd name="T1" fmla="*/ 80 h 81"/>
                <a:gd name="T2" fmla="*/ 0 w 126"/>
                <a:gd name="T3" fmla="*/ 80 h 81"/>
                <a:gd name="T4" fmla="*/ 0 w 126"/>
                <a:gd name="T5" fmla="*/ 0 h 81"/>
                <a:gd name="T6" fmla="*/ 125 w 126"/>
                <a:gd name="T7" fmla="*/ 0 h 81"/>
                <a:gd name="T8" fmla="*/ 125 w 126"/>
                <a:gd name="T9" fmla="*/ 80 h 81"/>
              </a:gdLst>
              <a:ahLst/>
              <a:cxnLst>
                <a:cxn ang="0">
                  <a:pos x="T0" y="T1"/>
                </a:cxn>
                <a:cxn ang="0">
                  <a:pos x="T2" y="T3"/>
                </a:cxn>
                <a:cxn ang="0">
                  <a:pos x="T4" y="T5"/>
                </a:cxn>
                <a:cxn ang="0">
                  <a:pos x="T6" y="T7"/>
                </a:cxn>
                <a:cxn ang="0">
                  <a:pos x="T8" y="T9"/>
                </a:cxn>
              </a:cxnLst>
              <a:rect l="0" t="0" r="r" b="b"/>
              <a:pathLst>
                <a:path w="126" h="81">
                  <a:moveTo>
                    <a:pt x="125" y="80"/>
                  </a:moveTo>
                  <a:lnTo>
                    <a:pt x="0" y="80"/>
                  </a:lnTo>
                  <a:lnTo>
                    <a:pt x="0" y="0"/>
                  </a:lnTo>
                  <a:lnTo>
                    <a:pt x="125" y="0"/>
                  </a:lnTo>
                  <a:lnTo>
                    <a:pt x="125" y="80"/>
                  </a:lnTo>
                </a:path>
              </a:pathLst>
            </a:custGeom>
            <a:blipFill dpi="0" rotWithShape="0">
              <a:blip r:embed="rId12"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5" name="Freeform 5874">
              <a:extLst>
                <a:ext uri="{FF2B5EF4-FFF2-40B4-BE49-F238E27FC236}">
                  <a16:creationId xmlns:a16="http://schemas.microsoft.com/office/drawing/2014/main" id="{49B3FDE7-152E-338B-6F87-FB5E2E6619C7}"/>
                </a:ext>
              </a:extLst>
            </p:cNvPr>
            <p:cNvSpPr>
              <a:spLocks noChangeArrowheads="1"/>
            </p:cNvSpPr>
            <p:nvPr/>
          </p:nvSpPr>
          <p:spPr bwMode="auto">
            <a:xfrm>
              <a:off x="16804282" y="6457951"/>
              <a:ext cx="41272" cy="28575"/>
            </a:xfrm>
            <a:custGeom>
              <a:avLst/>
              <a:gdLst>
                <a:gd name="T0" fmla="*/ 0 w 114"/>
                <a:gd name="T1" fmla="*/ 0 h 81"/>
                <a:gd name="T2" fmla="*/ 113 w 114"/>
                <a:gd name="T3" fmla="*/ 0 h 81"/>
                <a:gd name="T4" fmla="*/ 113 w 114"/>
                <a:gd name="T5" fmla="*/ 80 h 81"/>
                <a:gd name="T6" fmla="*/ 0 w 114"/>
                <a:gd name="T7" fmla="*/ 80 h 81"/>
                <a:gd name="T8" fmla="*/ 0 w 114"/>
                <a:gd name="T9" fmla="*/ 0 h 81"/>
              </a:gdLst>
              <a:ahLst/>
              <a:cxnLst>
                <a:cxn ang="0">
                  <a:pos x="T0" y="T1"/>
                </a:cxn>
                <a:cxn ang="0">
                  <a:pos x="T2" y="T3"/>
                </a:cxn>
                <a:cxn ang="0">
                  <a:pos x="T4" y="T5"/>
                </a:cxn>
                <a:cxn ang="0">
                  <a:pos x="T6" y="T7"/>
                </a:cxn>
                <a:cxn ang="0">
                  <a:pos x="T8" y="T9"/>
                </a:cxn>
              </a:cxnLst>
              <a:rect l="0" t="0" r="r" b="b"/>
              <a:pathLst>
                <a:path w="114" h="81">
                  <a:moveTo>
                    <a:pt x="0" y="0"/>
                  </a:moveTo>
                  <a:lnTo>
                    <a:pt x="113" y="0"/>
                  </a:lnTo>
                  <a:lnTo>
                    <a:pt x="113" y="80"/>
                  </a:lnTo>
                  <a:lnTo>
                    <a:pt x="0" y="80"/>
                  </a:lnTo>
                  <a:lnTo>
                    <a:pt x="0" y="0"/>
                  </a:lnTo>
                </a:path>
              </a:pathLst>
            </a:custGeom>
            <a:blipFill dpi="0" rotWithShape="0">
              <a:blip r:embed="rId13"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6" name="Freeform 5875">
              <a:extLst>
                <a:ext uri="{FF2B5EF4-FFF2-40B4-BE49-F238E27FC236}">
                  <a16:creationId xmlns:a16="http://schemas.microsoft.com/office/drawing/2014/main" id="{85B76FA7-DB98-FB01-A969-7D4ACA544DDA}"/>
                </a:ext>
              </a:extLst>
            </p:cNvPr>
            <p:cNvSpPr>
              <a:spLocks noChangeArrowheads="1"/>
            </p:cNvSpPr>
            <p:nvPr/>
          </p:nvSpPr>
          <p:spPr bwMode="auto">
            <a:xfrm>
              <a:off x="16845555" y="6467476"/>
              <a:ext cx="41272" cy="28575"/>
            </a:xfrm>
            <a:custGeom>
              <a:avLst/>
              <a:gdLst>
                <a:gd name="T0" fmla="*/ 0 w 115"/>
                <a:gd name="T1" fmla="*/ 0 h 80"/>
                <a:gd name="T2" fmla="*/ 114 w 115"/>
                <a:gd name="T3" fmla="*/ 0 h 80"/>
                <a:gd name="T4" fmla="*/ 114 w 115"/>
                <a:gd name="T5" fmla="*/ 79 h 80"/>
                <a:gd name="T6" fmla="*/ 0 w 115"/>
                <a:gd name="T7" fmla="*/ 79 h 80"/>
                <a:gd name="T8" fmla="*/ 0 w 115"/>
                <a:gd name="T9" fmla="*/ 0 h 80"/>
              </a:gdLst>
              <a:ahLst/>
              <a:cxnLst>
                <a:cxn ang="0">
                  <a:pos x="T0" y="T1"/>
                </a:cxn>
                <a:cxn ang="0">
                  <a:pos x="T2" y="T3"/>
                </a:cxn>
                <a:cxn ang="0">
                  <a:pos x="T4" y="T5"/>
                </a:cxn>
                <a:cxn ang="0">
                  <a:pos x="T6" y="T7"/>
                </a:cxn>
                <a:cxn ang="0">
                  <a:pos x="T8" y="T9"/>
                </a:cxn>
              </a:cxnLst>
              <a:rect l="0" t="0" r="r" b="b"/>
              <a:pathLst>
                <a:path w="115" h="80">
                  <a:moveTo>
                    <a:pt x="0" y="0"/>
                  </a:moveTo>
                  <a:lnTo>
                    <a:pt x="114" y="0"/>
                  </a:lnTo>
                  <a:lnTo>
                    <a:pt x="114" y="79"/>
                  </a:lnTo>
                  <a:lnTo>
                    <a:pt x="0" y="79"/>
                  </a:lnTo>
                  <a:lnTo>
                    <a:pt x="0" y="0"/>
                  </a:lnTo>
                </a:path>
              </a:pathLst>
            </a:custGeom>
            <a:blipFill dpi="0" rotWithShape="0">
              <a:blip r:embed="rId14"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7" name="Freeform 5876">
              <a:extLst>
                <a:ext uri="{FF2B5EF4-FFF2-40B4-BE49-F238E27FC236}">
                  <a16:creationId xmlns:a16="http://schemas.microsoft.com/office/drawing/2014/main" id="{53EB9226-8775-0AF9-4F92-501D1FE19A27}"/>
                </a:ext>
              </a:extLst>
            </p:cNvPr>
            <p:cNvSpPr>
              <a:spLocks noChangeArrowheads="1"/>
            </p:cNvSpPr>
            <p:nvPr/>
          </p:nvSpPr>
          <p:spPr bwMode="auto">
            <a:xfrm>
              <a:off x="16886827" y="6478589"/>
              <a:ext cx="36511" cy="20637"/>
            </a:xfrm>
            <a:custGeom>
              <a:avLst/>
              <a:gdLst>
                <a:gd name="T0" fmla="*/ 0 w 103"/>
                <a:gd name="T1" fmla="*/ 0 h 58"/>
                <a:gd name="T2" fmla="*/ 102 w 103"/>
                <a:gd name="T3" fmla="*/ 0 h 58"/>
                <a:gd name="T4" fmla="*/ 102 w 103"/>
                <a:gd name="T5" fmla="*/ 57 h 58"/>
                <a:gd name="T6" fmla="*/ 0 w 103"/>
                <a:gd name="T7" fmla="*/ 57 h 58"/>
                <a:gd name="T8" fmla="*/ 0 w 103"/>
                <a:gd name="T9" fmla="*/ 0 h 58"/>
              </a:gdLst>
              <a:ahLst/>
              <a:cxnLst>
                <a:cxn ang="0">
                  <a:pos x="T0" y="T1"/>
                </a:cxn>
                <a:cxn ang="0">
                  <a:pos x="T2" y="T3"/>
                </a:cxn>
                <a:cxn ang="0">
                  <a:pos x="T4" y="T5"/>
                </a:cxn>
                <a:cxn ang="0">
                  <a:pos x="T6" y="T7"/>
                </a:cxn>
                <a:cxn ang="0">
                  <a:pos x="T8" y="T9"/>
                </a:cxn>
              </a:cxnLst>
              <a:rect l="0" t="0" r="r" b="b"/>
              <a:pathLst>
                <a:path w="103" h="58">
                  <a:moveTo>
                    <a:pt x="0" y="0"/>
                  </a:moveTo>
                  <a:lnTo>
                    <a:pt x="102" y="0"/>
                  </a:lnTo>
                  <a:lnTo>
                    <a:pt x="102" y="57"/>
                  </a:lnTo>
                  <a:lnTo>
                    <a:pt x="0" y="57"/>
                  </a:lnTo>
                  <a:lnTo>
                    <a:pt x="0" y="0"/>
                  </a:lnTo>
                </a:path>
              </a:pathLst>
            </a:custGeom>
            <a:blipFill dpi="0" rotWithShape="0">
              <a:blip r:embed="rId15"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8" name="Freeform 5877">
              <a:extLst>
                <a:ext uri="{FF2B5EF4-FFF2-40B4-BE49-F238E27FC236}">
                  <a16:creationId xmlns:a16="http://schemas.microsoft.com/office/drawing/2014/main" id="{A0BB8AE7-4E06-5099-17ED-79CC41CD71B9}"/>
                </a:ext>
              </a:extLst>
            </p:cNvPr>
            <p:cNvSpPr>
              <a:spLocks noChangeArrowheads="1"/>
            </p:cNvSpPr>
            <p:nvPr/>
          </p:nvSpPr>
          <p:spPr bwMode="auto">
            <a:xfrm>
              <a:off x="16926512" y="6491289"/>
              <a:ext cx="38098" cy="15875"/>
            </a:xfrm>
            <a:custGeom>
              <a:avLst/>
              <a:gdLst>
                <a:gd name="T0" fmla="*/ 0 w 104"/>
                <a:gd name="T1" fmla="*/ 0 h 46"/>
                <a:gd name="T2" fmla="*/ 103 w 104"/>
                <a:gd name="T3" fmla="*/ 0 h 46"/>
                <a:gd name="T4" fmla="*/ 103 w 104"/>
                <a:gd name="T5" fmla="*/ 45 h 46"/>
                <a:gd name="T6" fmla="*/ 0 w 104"/>
                <a:gd name="T7" fmla="*/ 45 h 46"/>
                <a:gd name="T8" fmla="*/ 0 w 104"/>
                <a:gd name="T9" fmla="*/ 0 h 46"/>
              </a:gdLst>
              <a:ahLst/>
              <a:cxnLst>
                <a:cxn ang="0">
                  <a:pos x="T0" y="T1"/>
                </a:cxn>
                <a:cxn ang="0">
                  <a:pos x="T2" y="T3"/>
                </a:cxn>
                <a:cxn ang="0">
                  <a:pos x="T4" y="T5"/>
                </a:cxn>
                <a:cxn ang="0">
                  <a:pos x="T6" y="T7"/>
                </a:cxn>
                <a:cxn ang="0">
                  <a:pos x="T8" y="T9"/>
                </a:cxn>
              </a:cxnLst>
              <a:rect l="0" t="0" r="r" b="b"/>
              <a:pathLst>
                <a:path w="104" h="46">
                  <a:moveTo>
                    <a:pt x="0" y="0"/>
                  </a:moveTo>
                  <a:lnTo>
                    <a:pt x="103" y="0"/>
                  </a:lnTo>
                  <a:lnTo>
                    <a:pt x="103" y="45"/>
                  </a:lnTo>
                  <a:lnTo>
                    <a:pt x="0" y="45"/>
                  </a:lnTo>
                  <a:lnTo>
                    <a:pt x="0" y="0"/>
                  </a:lnTo>
                </a:path>
              </a:pathLst>
            </a:custGeom>
            <a:blipFill dpi="0" rotWithShape="0">
              <a:blip r:embed="rId16"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9" name="Freeform 5878">
              <a:extLst>
                <a:ext uri="{FF2B5EF4-FFF2-40B4-BE49-F238E27FC236}">
                  <a16:creationId xmlns:a16="http://schemas.microsoft.com/office/drawing/2014/main" id="{EFFC621D-1E38-57CB-2A09-12F113F09525}"/>
                </a:ext>
              </a:extLst>
            </p:cNvPr>
            <p:cNvSpPr>
              <a:spLocks noChangeArrowheads="1"/>
            </p:cNvSpPr>
            <p:nvPr/>
          </p:nvSpPr>
          <p:spPr bwMode="auto">
            <a:xfrm>
              <a:off x="16972546" y="6499226"/>
              <a:ext cx="28573" cy="15875"/>
            </a:xfrm>
            <a:custGeom>
              <a:avLst/>
              <a:gdLst>
                <a:gd name="T0" fmla="*/ 0 w 81"/>
                <a:gd name="T1" fmla="*/ 0 h 46"/>
                <a:gd name="T2" fmla="*/ 80 w 81"/>
                <a:gd name="T3" fmla="*/ 0 h 46"/>
                <a:gd name="T4" fmla="*/ 80 w 81"/>
                <a:gd name="T5" fmla="*/ 45 h 46"/>
                <a:gd name="T6" fmla="*/ 0 w 81"/>
                <a:gd name="T7" fmla="*/ 45 h 46"/>
                <a:gd name="T8" fmla="*/ 0 w 81"/>
                <a:gd name="T9" fmla="*/ 0 h 46"/>
              </a:gdLst>
              <a:ahLst/>
              <a:cxnLst>
                <a:cxn ang="0">
                  <a:pos x="T0" y="T1"/>
                </a:cxn>
                <a:cxn ang="0">
                  <a:pos x="T2" y="T3"/>
                </a:cxn>
                <a:cxn ang="0">
                  <a:pos x="T4" y="T5"/>
                </a:cxn>
                <a:cxn ang="0">
                  <a:pos x="T6" y="T7"/>
                </a:cxn>
                <a:cxn ang="0">
                  <a:pos x="T8" y="T9"/>
                </a:cxn>
              </a:cxnLst>
              <a:rect l="0" t="0" r="r" b="b"/>
              <a:pathLst>
                <a:path w="81" h="46">
                  <a:moveTo>
                    <a:pt x="0" y="0"/>
                  </a:moveTo>
                  <a:lnTo>
                    <a:pt x="80" y="0"/>
                  </a:lnTo>
                  <a:lnTo>
                    <a:pt x="80" y="45"/>
                  </a:lnTo>
                  <a:lnTo>
                    <a:pt x="0" y="45"/>
                  </a:lnTo>
                  <a:lnTo>
                    <a:pt x="0" y="0"/>
                  </a:lnTo>
                </a:path>
              </a:pathLst>
            </a:custGeom>
            <a:blipFill dpi="0" rotWithShape="0">
              <a:blip r:embed="rId17"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0" name="Freeform 5879">
              <a:extLst>
                <a:ext uri="{FF2B5EF4-FFF2-40B4-BE49-F238E27FC236}">
                  <a16:creationId xmlns:a16="http://schemas.microsoft.com/office/drawing/2014/main" id="{5A14B723-D8AD-7777-2F35-905B439D2BD4}"/>
                </a:ext>
              </a:extLst>
            </p:cNvPr>
            <p:cNvSpPr>
              <a:spLocks noChangeArrowheads="1"/>
            </p:cNvSpPr>
            <p:nvPr/>
          </p:nvSpPr>
          <p:spPr bwMode="auto">
            <a:xfrm>
              <a:off x="17012231" y="6511925"/>
              <a:ext cx="25398" cy="7938"/>
            </a:xfrm>
            <a:custGeom>
              <a:avLst/>
              <a:gdLst>
                <a:gd name="T0" fmla="*/ 68 w 69"/>
                <a:gd name="T1" fmla="*/ 23 h 24"/>
                <a:gd name="T2" fmla="*/ 0 w 69"/>
                <a:gd name="T3" fmla="*/ 23 h 24"/>
                <a:gd name="T4" fmla="*/ 0 w 69"/>
                <a:gd name="T5" fmla="*/ 0 h 24"/>
                <a:gd name="T6" fmla="*/ 68 w 69"/>
                <a:gd name="T7" fmla="*/ 0 h 24"/>
                <a:gd name="T8" fmla="*/ 68 w 69"/>
                <a:gd name="T9" fmla="*/ 23 h 24"/>
              </a:gdLst>
              <a:ahLst/>
              <a:cxnLst>
                <a:cxn ang="0">
                  <a:pos x="T0" y="T1"/>
                </a:cxn>
                <a:cxn ang="0">
                  <a:pos x="T2" y="T3"/>
                </a:cxn>
                <a:cxn ang="0">
                  <a:pos x="T4" y="T5"/>
                </a:cxn>
                <a:cxn ang="0">
                  <a:pos x="T6" y="T7"/>
                </a:cxn>
                <a:cxn ang="0">
                  <a:pos x="T8" y="T9"/>
                </a:cxn>
              </a:cxnLst>
              <a:rect l="0" t="0" r="r" b="b"/>
              <a:pathLst>
                <a:path w="69" h="24">
                  <a:moveTo>
                    <a:pt x="68" y="23"/>
                  </a:moveTo>
                  <a:lnTo>
                    <a:pt x="0" y="23"/>
                  </a:lnTo>
                  <a:lnTo>
                    <a:pt x="0" y="0"/>
                  </a:lnTo>
                  <a:lnTo>
                    <a:pt x="68" y="0"/>
                  </a:lnTo>
                  <a:lnTo>
                    <a:pt x="68" y="23"/>
                  </a:lnTo>
                </a:path>
              </a:pathLst>
            </a:custGeom>
            <a:blipFill dpi="0" rotWithShape="0">
              <a:blip r:embed="rId18"/>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1" name="Freeform 5880">
              <a:extLst>
                <a:ext uri="{FF2B5EF4-FFF2-40B4-BE49-F238E27FC236}">
                  <a16:creationId xmlns:a16="http://schemas.microsoft.com/office/drawing/2014/main" id="{49CAF4F3-F2D3-E475-57FC-EF1D838F9559}"/>
                </a:ext>
              </a:extLst>
            </p:cNvPr>
            <p:cNvSpPr>
              <a:spLocks noChangeArrowheads="1"/>
            </p:cNvSpPr>
            <p:nvPr/>
          </p:nvSpPr>
          <p:spPr bwMode="auto">
            <a:xfrm>
              <a:off x="18740906" y="6516688"/>
              <a:ext cx="7937" cy="4762"/>
            </a:xfrm>
            <a:custGeom>
              <a:avLst/>
              <a:gdLst>
                <a:gd name="T0" fmla="*/ 22 w 23"/>
                <a:gd name="T1" fmla="*/ 12 h 13"/>
                <a:gd name="T2" fmla="*/ 0 w 23"/>
                <a:gd name="T3" fmla="*/ 12 h 13"/>
                <a:gd name="T4" fmla="*/ 0 w 23"/>
                <a:gd name="T5" fmla="*/ 0 h 13"/>
                <a:gd name="T6" fmla="*/ 22 w 23"/>
                <a:gd name="T7" fmla="*/ 0 h 13"/>
                <a:gd name="T8" fmla="*/ 22 w 23"/>
                <a:gd name="T9" fmla="*/ 12 h 13"/>
              </a:gdLst>
              <a:ahLst/>
              <a:cxnLst>
                <a:cxn ang="0">
                  <a:pos x="T0" y="T1"/>
                </a:cxn>
                <a:cxn ang="0">
                  <a:pos x="T2" y="T3"/>
                </a:cxn>
                <a:cxn ang="0">
                  <a:pos x="T4" y="T5"/>
                </a:cxn>
                <a:cxn ang="0">
                  <a:pos x="T6" y="T7"/>
                </a:cxn>
                <a:cxn ang="0">
                  <a:pos x="T8" y="T9"/>
                </a:cxn>
              </a:cxnLst>
              <a:rect l="0" t="0" r="r" b="b"/>
              <a:pathLst>
                <a:path w="23" h="13">
                  <a:moveTo>
                    <a:pt x="22" y="12"/>
                  </a:moveTo>
                  <a:lnTo>
                    <a:pt x="0" y="12"/>
                  </a:lnTo>
                  <a:lnTo>
                    <a:pt x="0" y="0"/>
                  </a:lnTo>
                  <a:lnTo>
                    <a:pt x="22" y="0"/>
                  </a:lnTo>
                  <a:lnTo>
                    <a:pt x="22" y="12"/>
                  </a:lnTo>
                </a:path>
              </a:pathLst>
            </a:custGeom>
            <a:blipFill dpi="0" rotWithShape="0">
              <a:blip r:embed="rId19"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2" name="Freeform 5881">
              <a:extLst>
                <a:ext uri="{FF2B5EF4-FFF2-40B4-BE49-F238E27FC236}">
                  <a16:creationId xmlns:a16="http://schemas.microsoft.com/office/drawing/2014/main" id="{3FD4EA4E-398F-99AA-5B9D-72CBA9B56D61}"/>
                </a:ext>
              </a:extLst>
            </p:cNvPr>
            <p:cNvSpPr>
              <a:spLocks noChangeArrowheads="1"/>
            </p:cNvSpPr>
            <p:nvPr/>
          </p:nvSpPr>
          <p:spPr bwMode="auto">
            <a:xfrm>
              <a:off x="18774242" y="6496050"/>
              <a:ext cx="41272" cy="20638"/>
            </a:xfrm>
            <a:custGeom>
              <a:avLst/>
              <a:gdLst>
                <a:gd name="T0" fmla="*/ 0 w 115"/>
                <a:gd name="T1" fmla="*/ 0 h 58"/>
                <a:gd name="T2" fmla="*/ 114 w 115"/>
                <a:gd name="T3" fmla="*/ 0 h 58"/>
                <a:gd name="T4" fmla="*/ 114 w 115"/>
                <a:gd name="T5" fmla="*/ 57 h 58"/>
                <a:gd name="T6" fmla="*/ 0 w 115"/>
                <a:gd name="T7" fmla="*/ 57 h 58"/>
                <a:gd name="T8" fmla="*/ 0 w 115"/>
                <a:gd name="T9" fmla="*/ 0 h 58"/>
              </a:gdLst>
              <a:ahLst/>
              <a:cxnLst>
                <a:cxn ang="0">
                  <a:pos x="T0" y="T1"/>
                </a:cxn>
                <a:cxn ang="0">
                  <a:pos x="T2" y="T3"/>
                </a:cxn>
                <a:cxn ang="0">
                  <a:pos x="T4" y="T5"/>
                </a:cxn>
                <a:cxn ang="0">
                  <a:pos x="T6" y="T7"/>
                </a:cxn>
                <a:cxn ang="0">
                  <a:pos x="T8" y="T9"/>
                </a:cxn>
              </a:cxnLst>
              <a:rect l="0" t="0" r="r" b="b"/>
              <a:pathLst>
                <a:path w="115" h="58">
                  <a:moveTo>
                    <a:pt x="0" y="0"/>
                  </a:moveTo>
                  <a:lnTo>
                    <a:pt x="114" y="0"/>
                  </a:lnTo>
                  <a:lnTo>
                    <a:pt x="114" y="57"/>
                  </a:lnTo>
                  <a:lnTo>
                    <a:pt x="0" y="57"/>
                  </a:lnTo>
                  <a:lnTo>
                    <a:pt x="0" y="0"/>
                  </a:lnTo>
                </a:path>
              </a:pathLst>
            </a:custGeom>
            <a:blipFill dpi="0" rotWithShape="0">
              <a:blip r:embed="rId20"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3" name="Freeform 5882">
              <a:extLst>
                <a:ext uri="{FF2B5EF4-FFF2-40B4-BE49-F238E27FC236}">
                  <a16:creationId xmlns:a16="http://schemas.microsoft.com/office/drawing/2014/main" id="{2CFAA9CE-A300-ED93-4CF7-486A35AD9FBF}"/>
                </a:ext>
              </a:extLst>
            </p:cNvPr>
            <p:cNvSpPr>
              <a:spLocks noChangeArrowheads="1"/>
            </p:cNvSpPr>
            <p:nvPr/>
          </p:nvSpPr>
          <p:spPr bwMode="auto">
            <a:xfrm>
              <a:off x="18774242" y="6496051"/>
              <a:ext cx="41272" cy="17463"/>
            </a:xfrm>
            <a:custGeom>
              <a:avLst/>
              <a:gdLst>
                <a:gd name="T0" fmla="*/ 0 w 115"/>
                <a:gd name="T1" fmla="*/ 0 h 47"/>
                <a:gd name="T2" fmla="*/ 114 w 115"/>
                <a:gd name="T3" fmla="*/ 0 h 47"/>
                <a:gd name="T4" fmla="*/ 114 w 115"/>
                <a:gd name="T5" fmla="*/ 46 h 47"/>
                <a:gd name="T6" fmla="*/ 63 w 115"/>
                <a:gd name="T7" fmla="*/ 46 h 47"/>
                <a:gd name="T8" fmla="*/ 0 w 115"/>
                <a:gd name="T9" fmla="*/ 46 h 47"/>
                <a:gd name="T10" fmla="*/ 0 w 115"/>
                <a:gd name="T11" fmla="*/ 0 h 47"/>
              </a:gdLst>
              <a:ahLst/>
              <a:cxnLst>
                <a:cxn ang="0">
                  <a:pos x="T0" y="T1"/>
                </a:cxn>
                <a:cxn ang="0">
                  <a:pos x="T2" y="T3"/>
                </a:cxn>
                <a:cxn ang="0">
                  <a:pos x="T4" y="T5"/>
                </a:cxn>
                <a:cxn ang="0">
                  <a:pos x="T6" y="T7"/>
                </a:cxn>
                <a:cxn ang="0">
                  <a:pos x="T8" y="T9"/>
                </a:cxn>
                <a:cxn ang="0">
                  <a:pos x="T10" y="T11"/>
                </a:cxn>
              </a:cxnLst>
              <a:rect l="0" t="0" r="r" b="b"/>
              <a:pathLst>
                <a:path w="115" h="47">
                  <a:moveTo>
                    <a:pt x="0" y="0"/>
                  </a:moveTo>
                  <a:lnTo>
                    <a:pt x="114" y="0"/>
                  </a:lnTo>
                  <a:lnTo>
                    <a:pt x="114" y="46"/>
                  </a:lnTo>
                  <a:lnTo>
                    <a:pt x="63" y="46"/>
                  </a:lnTo>
                  <a:lnTo>
                    <a:pt x="0" y="46"/>
                  </a:lnTo>
                  <a:lnTo>
                    <a:pt x="0" y="0"/>
                  </a:lnTo>
                </a:path>
              </a:pathLst>
            </a:custGeom>
            <a:blipFill dpi="0" rotWithShape="0">
              <a:blip r:embed="rId21"/>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4" name="Freeform 5883">
              <a:extLst>
                <a:ext uri="{FF2B5EF4-FFF2-40B4-BE49-F238E27FC236}">
                  <a16:creationId xmlns:a16="http://schemas.microsoft.com/office/drawing/2014/main" id="{2F24999B-2490-538D-D5D1-7AF73F5FC5F3}"/>
                </a:ext>
              </a:extLst>
            </p:cNvPr>
            <p:cNvSpPr>
              <a:spLocks noChangeArrowheads="1"/>
            </p:cNvSpPr>
            <p:nvPr/>
          </p:nvSpPr>
          <p:spPr bwMode="auto">
            <a:xfrm>
              <a:off x="18831388" y="6478588"/>
              <a:ext cx="53971" cy="25400"/>
            </a:xfrm>
            <a:custGeom>
              <a:avLst/>
              <a:gdLst>
                <a:gd name="T0" fmla="*/ 0 w 148"/>
                <a:gd name="T1" fmla="*/ 0 h 69"/>
                <a:gd name="T2" fmla="*/ 147 w 148"/>
                <a:gd name="T3" fmla="*/ 0 h 69"/>
                <a:gd name="T4" fmla="*/ 147 w 148"/>
                <a:gd name="T5" fmla="*/ 68 h 69"/>
                <a:gd name="T6" fmla="*/ 0 w 148"/>
                <a:gd name="T7" fmla="*/ 68 h 69"/>
                <a:gd name="T8" fmla="*/ 0 w 148"/>
                <a:gd name="T9" fmla="*/ 0 h 69"/>
              </a:gdLst>
              <a:ahLst/>
              <a:cxnLst>
                <a:cxn ang="0">
                  <a:pos x="T0" y="T1"/>
                </a:cxn>
                <a:cxn ang="0">
                  <a:pos x="T2" y="T3"/>
                </a:cxn>
                <a:cxn ang="0">
                  <a:pos x="T4" y="T5"/>
                </a:cxn>
                <a:cxn ang="0">
                  <a:pos x="T6" y="T7"/>
                </a:cxn>
                <a:cxn ang="0">
                  <a:pos x="T8" y="T9"/>
                </a:cxn>
              </a:cxnLst>
              <a:rect l="0" t="0" r="r" b="b"/>
              <a:pathLst>
                <a:path w="148" h="69">
                  <a:moveTo>
                    <a:pt x="0" y="0"/>
                  </a:moveTo>
                  <a:lnTo>
                    <a:pt x="147" y="0"/>
                  </a:lnTo>
                  <a:lnTo>
                    <a:pt x="147" y="68"/>
                  </a:lnTo>
                  <a:lnTo>
                    <a:pt x="0" y="68"/>
                  </a:lnTo>
                  <a:lnTo>
                    <a:pt x="0" y="0"/>
                  </a:lnTo>
                </a:path>
              </a:pathLst>
            </a:custGeom>
            <a:blipFill dpi="0" rotWithShape="0">
              <a:blip r:embed="rId22"/>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5" name="Freeform 5884">
              <a:extLst>
                <a:ext uri="{FF2B5EF4-FFF2-40B4-BE49-F238E27FC236}">
                  <a16:creationId xmlns:a16="http://schemas.microsoft.com/office/drawing/2014/main" id="{9086514D-C3F5-4A5B-0ED1-887851582C76}"/>
                </a:ext>
              </a:extLst>
            </p:cNvPr>
            <p:cNvSpPr>
              <a:spLocks noChangeArrowheads="1"/>
            </p:cNvSpPr>
            <p:nvPr/>
          </p:nvSpPr>
          <p:spPr bwMode="auto">
            <a:xfrm>
              <a:off x="18844087" y="6478588"/>
              <a:ext cx="41272" cy="17462"/>
            </a:xfrm>
            <a:custGeom>
              <a:avLst/>
              <a:gdLst>
                <a:gd name="T0" fmla="*/ 113 w 114"/>
                <a:gd name="T1" fmla="*/ 0 h 47"/>
                <a:gd name="T2" fmla="*/ 113 w 114"/>
                <a:gd name="T3" fmla="*/ 46 h 47"/>
                <a:gd name="T4" fmla="*/ 62 w 114"/>
                <a:gd name="T5" fmla="*/ 46 h 47"/>
                <a:gd name="T6" fmla="*/ 0 w 114"/>
                <a:gd name="T7" fmla="*/ 46 h 47"/>
                <a:gd name="T8" fmla="*/ 0 w 114"/>
                <a:gd name="T9" fmla="*/ 0 h 47"/>
                <a:gd name="T10" fmla="*/ 113 w 114"/>
                <a:gd name="T11" fmla="*/ 0 h 47"/>
              </a:gdLst>
              <a:ahLst/>
              <a:cxnLst>
                <a:cxn ang="0">
                  <a:pos x="T0" y="T1"/>
                </a:cxn>
                <a:cxn ang="0">
                  <a:pos x="T2" y="T3"/>
                </a:cxn>
                <a:cxn ang="0">
                  <a:pos x="T4" y="T5"/>
                </a:cxn>
                <a:cxn ang="0">
                  <a:pos x="T6" y="T7"/>
                </a:cxn>
                <a:cxn ang="0">
                  <a:pos x="T8" y="T9"/>
                </a:cxn>
                <a:cxn ang="0">
                  <a:pos x="T10" y="T11"/>
                </a:cxn>
              </a:cxnLst>
              <a:rect l="0" t="0" r="r" b="b"/>
              <a:pathLst>
                <a:path w="114" h="47">
                  <a:moveTo>
                    <a:pt x="113" y="0"/>
                  </a:moveTo>
                  <a:lnTo>
                    <a:pt x="113" y="46"/>
                  </a:lnTo>
                  <a:lnTo>
                    <a:pt x="62" y="46"/>
                  </a:lnTo>
                  <a:lnTo>
                    <a:pt x="0" y="46"/>
                  </a:lnTo>
                  <a:lnTo>
                    <a:pt x="0" y="0"/>
                  </a:lnTo>
                  <a:lnTo>
                    <a:pt x="113" y="0"/>
                  </a:lnTo>
                </a:path>
              </a:pathLst>
            </a:custGeom>
            <a:blipFill dpi="0" rotWithShape="0">
              <a:blip r:embed="rId23"/>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6" name="Freeform 5885">
              <a:extLst>
                <a:ext uri="{FF2B5EF4-FFF2-40B4-BE49-F238E27FC236}">
                  <a16:creationId xmlns:a16="http://schemas.microsoft.com/office/drawing/2014/main" id="{1F3025AF-B15D-500E-0608-6F5DD7C5F05F}"/>
                </a:ext>
              </a:extLst>
            </p:cNvPr>
            <p:cNvSpPr>
              <a:spLocks noChangeArrowheads="1"/>
            </p:cNvSpPr>
            <p:nvPr/>
          </p:nvSpPr>
          <p:spPr bwMode="auto">
            <a:xfrm>
              <a:off x="18891709" y="6457951"/>
              <a:ext cx="61908" cy="36513"/>
            </a:xfrm>
            <a:custGeom>
              <a:avLst/>
              <a:gdLst>
                <a:gd name="T0" fmla="*/ 0 w 171"/>
                <a:gd name="T1" fmla="*/ 0 h 103"/>
                <a:gd name="T2" fmla="*/ 170 w 171"/>
                <a:gd name="T3" fmla="*/ 0 h 103"/>
                <a:gd name="T4" fmla="*/ 170 w 171"/>
                <a:gd name="T5" fmla="*/ 102 h 103"/>
                <a:gd name="T6" fmla="*/ 0 w 171"/>
                <a:gd name="T7" fmla="*/ 102 h 103"/>
                <a:gd name="T8" fmla="*/ 0 w 171"/>
                <a:gd name="T9" fmla="*/ 0 h 103"/>
              </a:gdLst>
              <a:ahLst/>
              <a:cxnLst>
                <a:cxn ang="0">
                  <a:pos x="T0" y="T1"/>
                </a:cxn>
                <a:cxn ang="0">
                  <a:pos x="T2" y="T3"/>
                </a:cxn>
                <a:cxn ang="0">
                  <a:pos x="T4" y="T5"/>
                </a:cxn>
                <a:cxn ang="0">
                  <a:pos x="T6" y="T7"/>
                </a:cxn>
                <a:cxn ang="0">
                  <a:pos x="T8" y="T9"/>
                </a:cxn>
              </a:cxnLst>
              <a:rect l="0" t="0" r="r" b="b"/>
              <a:pathLst>
                <a:path w="171" h="103">
                  <a:moveTo>
                    <a:pt x="0" y="0"/>
                  </a:moveTo>
                  <a:lnTo>
                    <a:pt x="170" y="0"/>
                  </a:lnTo>
                  <a:lnTo>
                    <a:pt x="170" y="102"/>
                  </a:lnTo>
                  <a:lnTo>
                    <a:pt x="0" y="102"/>
                  </a:lnTo>
                  <a:lnTo>
                    <a:pt x="0" y="0"/>
                  </a:lnTo>
                </a:path>
              </a:pathLst>
            </a:custGeom>
            <a:blipFill dpi="0" rotWithShape="0">
              <a:blip r:embed="rId24"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7" name="Freeform 5886">
              <a:extLst>
                <a:ext uri="{FF2B5EF4-FFF2-40B4-BE49-F238E27FC236}">
                  <a16:creationId xmlns:a16="http://schemas.microsoft.com/office/drawing/2014/main" id="{2516C7E2-F6D3-CDA4-D97A-E8DA2E901E49}"/>
                </a:ext>
              </a:extLst>
            </p:cNvPr>
            <p:cNvSpPr>
              <a:spLocks noChangeArrowheads="1"/>
            </p:cNvSpPr>
            <p:nvPr/>
          </p:nvSpPr>
          <p:spPr bwMode="auto">
            <a:xfrm>
              <a:off x="18912345" y="6457951"/>
              <a:ext cx="41272" cy="17463"/>
            </a:xfrm>
            <a:custGeom>
              <a:avLst/>
              <a:gdLst>
                <a:gd name="T0" fmla="*/ 113 w 114"/>
                <a:gd name="T1" fmla="*/ 0 h 47"/>
                <a:gd name="T2" fmla="*/ 113 w 114"/>
                <a:gd name="T3" fmla="*/ 46 h 47"/>
                <a:gd name="T4" fmla="*/ 62 w 114"/>
                <a:gd name="T5" fmla="*/ 46 h 47"/>
                <a:gd name="T6" fmla="*/ 0 w 114"/>
                <a:gd name="T7" fmla="*/ 46 h 47"/>
                <a:gd name="T8" fmla="*/ 0 w 114"/>
                <a:gd name="T9" fmla="*/ 0 h 47"/>
                <a:gd name="T10" fmla="*/ 113 w 114"/>
                <a:gd name="T11" fmla="*/ 0 h 47"/>
              </a:gdLst>
              <a:ahLst/>
              <a:cxnLst>
                <a:cxn ang="0">
                  <a:pos x="T0" y="T1"/>
                </a:cxn>
                <a:cxn ang="0">
                  <a:pos x="T2" y="T3"/>
                </a:cxn>
                <a:cxn ang="0">
                  <a:pos x="T4" y="T5"/>
                </a:cxn>
                <a:cxn ang="0">
                  <a:pos x="T6" y="T7"/>
                </a:cxn>
                <a:cxn ang="0">
                  <a:pos x="T8" y="T9"/>
                </a:cxn>
                <a:cxn ang="0">
                  <a:pos x="T10" y="T11"/>
                </a:cxn>
              </a:cxnLst>
              <a:rect l="0" t="0" r="r" b="b"/>
              <a:pathLst>
                <a:path w="114" h="47">
                  <a:moveTo>
                    <a:pt x="113" y="0"/>
                  </a:moveTo>
                  <a:lnTo>
                    <a:pt x="113" y="46"/>
                  </a:lnTo>
                  <a:lnTo>
                    <a:pt x="62" y="46"/>
                  </a:lnTo>
                  <a:lnTo>
                    <a:pt x="0" y="46"/>
                  </a:lnTo>
                  <a:lnTo>
                    <a:pt x="0" y="0"/>
                  </a:lnTo>
                  <a:lnTo>
                    <a:pt x="113" y="0"/>
                  </a:lnTo>
                </a:path>
              </a:pathLst>
            </a:custGeom>
            <a:blipFill dpi="0" rotWithShape="0">
              <a:blip r:embed="rId25"/>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8" name="Freeform 5887">
              <a:extLst>
                <a:ext uri="{FF2B5EF4-FFF2-40B4-BE49-F238E27FC236}">
                  <a16:creationId xmlns:a16="http://schemas.microsoft.com/office/drawing/2014/main" id="{E02BFCED-F812-BED6-A0B5-D380540F9877}"/>
                </a:ext>
              </a:extLst>
            </p:cNvPr>
            <p:cNvSpPr>
              <a:spLocks noChangeArrowheads="1"/>
            </p:cNvSpPr>
            <p:nvPr/>
          </p:nvSpPr>
          <p:spPr bwMode="auto">
            <a:xfrm>
              <a:off x="18948856" y="6438900"/>
              <a:ext cx="73020" cy="46038"/>
            </a:xfrm>
            <a:custGeom>
              <a:avLst/>
              <a:gdLst>
                <a:gd name="T0" fmla="*/ 204 w 205"/>
                <a:gd name="T1" fmla="*/ 125 h 126"/>
                <a:gd name="T2" fmla="*/ 0 w 205"/>
                <a:gd name="T3" fmla="*/ 125 h 126"/>
                <a:gd name="T4" fmla="*/ 0 w 205"/>
                <a:gd name="T5" fmla="*/ 0 h 126"/>
                <a:gd name="T6" fmla="*/ 204 w 205"/>
                <a:gd name="T7" fmla="*/ 0 h 126"/>
                <a:gd name="T8" fmla="*/ 204 w 205"/>
                <a:gd name="T9" fmla="*/ 125 h 126"/>
              </a:gdLst>
              <a:ahLst/>
              <a:cxnLst>
                <a:cxn ang="0">
                  <a:pos x="T0" y="T1"/>
                </a:cxn>
                <a:cxn ang="0">
                  <a:pos x="T2" y="T3"/>
                </a:cxn>
                <a:cxn ang="0">
                  <a:pos x="T4" y="T5"/>
                </a:cxn>
                <a:cxn ang="0">
                  <a:pos x="T6" y="T7"/>
                </a:cxn>
                <a:cxn ang="0">
                  <a:pos x="T8" y="T9"/>
                </a:cxn>
              </a:cxnLst>
              <a:rect l="0" t="0" r="r" b="b"/>
              <a:pathLst>
                <a:path w="205" h="126">
                  <a:moveTo>
                    <a:pt x="204" y="125"/>
                  </a:moveTo>
                  <a:lnTo>
                    <a:pt x="0" y="125"/>
                  </a:lnTo>
                  <a:lnTo>
                    <a:pt x="0" y="0"/>
                  </a:lnTo>
                  <a:lnTo>
                    <a:pt x="204" y="0"/>
                  </a:lnTo>
                  <a:lnTo>
                    <a:pt x="204" y="125"/>
                  </a:lnTo>
                </a:path>
              </a:pathLst>
            </a:custGeom>
            <a:blipFill dpi="0" rotWithShape="0">
              <a:blip r:embed="rId26"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9" name="Freeform 5888">
              <a:extLst>
                <a:ext uri="{FF2B5EF4-FFF2-40B4-BE49-F238E27FC236}">
                  <a16:creationId xmlns:a16="http://schemas.microsoft.com/office/drawing/2014/main" id="{33B86F35-184B-F808-0A85-B40A4F4382C8}"/>
                </a:ext>
              </a:extLst>
            </p:cNvPr>
            <p:cNvSpPr>
              <a:spLocks noChangeArrowheads="1"/>
            </p:cNvSpPr>
            <p:nvPr/>
          </p:nvSpPr>
          <p:spPr bwMode="auto">
            <a:xfrm>
              <a:off x="18982190" y="6438901"/>
              <a:ext cx="41272" cy="17463"/>
            </a:xfrm>
            <a:custGeom>
              <a:avLst/>
              <a:gdLst>
                <a:gd name="T0" fmla="*/ 114 w 115"/>
                <a:gd name="T1" fmla="*/ 0 h 47"/>
                <a:gd name="T2" fmla="*/ 114 w 115"/>
                <a:gd name="T3" fmla="*/ 46 h 47"/>
                <a:gd name="T4" fmla="*/ 63 w 115"/>
                <a:gd name="T5" fmla="*/ 46 h 47"/>
                <a:gd name="T6" fmla="*/ 0 w 115"/>
                <a:gd name="T7" fmla="*/ 46 h 47"/>
                <a:gd name="T8" fmla="*/ 0 w 115"/>
                <a:gd name="T9" fmla="*/ 0 h 47"/>
                <a:gd name="T10" fmla="*/ 114 w 115"/>
                <a:gd name="T11" fmla="*/ 0 h 47"/>
              </a:gdLst>
              <a:ahLst/>
              <a:cxnLst>
                <a:cxn ang="0">
                  <a:pos x="T0" y="T1"/>
                </a:cxn>
                <a:cxn ang="0">
                  <a:pos x="T2" y="T3"/>
                </a:cxn>
                <a:cxn ang="0">
                  <a:pos x="T4" y="T5"/>
                </a:cxn>
                <a:cxn ang="0">
                  <a:pos x="T6" y="T7"/>
                </a:cxn>
                <a:cxn ang="0">
                  <a:pos x="T8" y="T9"/>
                </a:cxn>
                <a:cxn ang="0">
                  <a:pos x="T10" y="T11"/>
                </a:cxn>
              </a:cxnLst>
              <a:rect l="0" t="0" r="r" b="b"/>
              <a:pathLst>
                <a:path w="115" h="47">
                  <a:moveTo>
                    <a:pt x="114" y="0"/>
                  </a:moveTo>
                  <a:lnTo>
                    <a:pt x="114" y="46"/>
                  </a:lnTo>
                  <a:lnTo>
                    <a:pt x="63" y="46"/>
                  </a:lnTo>
                  <a:lnTo>
                    <a:pt x="0" y="46"/>
                  </a:lnTo>
                  <a:lnTo>
                    <a:pt x="0" y="0"/>
                  </a:lnTo>
                  <a:lnTo>
                    <a:pt x="114" y="0"/>
                  </a:lnTo>
                </a:path>
              </a:pathLst>
            </a:custGeom>
            <a:blipFill dpi="0" rotWithShape="0">
              <a:blip r:embed="rId27"/>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0" name="Freeform 5889">
              <a:extLst>
                <a:ext uri="{FF2B5EF4-FFF2-40B4-BE49-F238E27FC236}">
                  <a16:creationId xmlns:a16="http://schemas.microsoft.com/office/drawing/2014/main" id="{2D0D8E10-E913-276B-421D-C4450982E573}"/>
                </a:ext>
              </a:extLst>
            </p:cNvPr>
            <p:cNvSpPr>
              <a:spLocks noChangeArrowheads="1"/>
            </p:cNvSpPr>
            <p:nvPr/>
          </p:nvSpPr>
          <p:spPr bwMode="auto">
            <a:xfrm>
              <a:off x="19015526" y="6418264"/>
              <a:ext cx="77782" cy="53975"/>
            </a:xfrm>
            <a:custGeom>
              <a:avLst/>
              <a:gdLst>
                <a:gd name="T0" fmla="*/ 0 w 217"/>
                <a:gd name="T1" fmla="*/ 0 h 148"/>
                <a:gd name="T2" fmla="*/ 216 w 217"/>
                <a:gd name="T3" fmla="*/ 0 h 148"/>
                <a:gd name="T4" fmla="*/ 216 w 217"/>
                <a:gd name="T5" fmla="*/ 147 h 148"/>
                <a:gd name="T6" fmla="*/ 0 w 217"/>
                <a:gd name="T7" fmla="*/ 147 h 148"/>
                <a:gd name="T8" fmla="*/ 0 w 217"/>
                <a:gd name="T9" fmla="*/ 0 h 148"/>
              </a:gdLst>
              <a:ahLst/>
              <a:cxnLst>
                <a:cxn ang="0">
                  <a:pos x="T0" y="T1"/>
                </a:cxn>
                <a:cxn ang="0">
                  <a:pos x="T2" y="T3"/>
                </a:cxn>
                <a:cxn ang="0">
                  <a:pos x="T4" y="T5"/>
                </a:cxn>
                <a:cxn ang="0">
                  <a:pos x="T6" y="T7"/>
                </a:cxn>
                <a:cxn ang="0">
                  <a:pos x="T8" y="T9"/>
                </a:cxn>
              </a:cxnLst>
              <a:rect l="0" t="0" r="r" b="b"/>
              <a:pathLst>
                <a:path w="217" h="148">
                  <a:moveTo>
                    <a:pt x="0" y="0"/>
                  </a:moveTo>
                  <a:lnTo>
                    <a:pt x="216" y="0"/>
                  </a:lnTo>
                  <a:lnTo>
                    <a:pt x="216" y="147"/>
                  </a:lnTo>
                  <a:lnTo>
                    <a:pt x="0" y="147"/>
                  </a:lnTo>
                  <a:lnTo>
                    <a:pt x="0" y="0"/>
                  </a:lnTo>
                </a:path>
              </a:pathLst>
            </a:custGeom>
            <a:blipFill dpi="0" rotWithShape="0">
              <a:blip r:embed="rId28"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1" name="Freeform 5890">
              <a:extLst>
                <a:ext uri="{FF2B5EF4-FFF2-40B4-BE49-F238E27FC236}">
                  <a16:creationId xmlns:a16="http://schemas.microsoft.com/office/drawing/2014/main" id="{E57D2464-8794-3F3E-4270-6134FC4A1C12}"/>
                </a:ext>
              </a:extLst>
            </p:cNvPr>
            <p:cNvSpPr>
              <a:spLocks noChangeArrowheads="1"/>
            </p:cNvSpPr>
            <p:nvPr/>
          </p:nvSpPr>
          <p:spPr bwMode="auto">
            <a:xfrm>
              <a:off x="19052036" y="6418263"/>
              <a:ext cx="41272" cy="17462"/>
            </a:xfrm>
            <a:custGeom>
              <a:avLst/>
              <a:gdLst>
                <a:gd name="T0" fmla="*/ 114 w 115"/>
                <a:gd name="T1" fmla="*/ 0 h 47"/>
                <a:gd name="T2" fmla="*/ 114 w 115"/>
                <a:gd name="T3" fmla="*/ 46 h 47"/>
                <a:gd name="T4" fmla="*/ 63 w 115"/>
                <a:gd name="T5" fmla="*/ 46 h 47"/>
                <a:gd name="T6" fmla="*/ 0 w 115"/>
                <a:gd name="T7" fmla="*/ 46 h 47"/>
                <a:gd name="T8" fmla="*/ 0 w 115"/>
                <a:gd name="T9" fmla="*/ 0 h 47"/>
                <a:gd name="T10" fmla="*/ 114 w 115"/>
                <a:gd name="T11" fmla="*/ 0 h 47"/>
              </a:gdLst>
              <a:ahLst/>
              <a:cxnLst>
                <a:cxn ang="0">
                  <a:pos x="T0" y="T1"/>
                </a:cxn>
                <a:cxn ang="0">
                  <a:pos x="T2" y="T3"/>
                </a:cxn>
                <a:cxn ang="0">
                  <a:pos x="T4" y="T5"/>
                </a:cxn>
                <a:cxn ang="0">
                  <a:pos x="T6" y="T7"/>
                </a:cxn>
                <a:cxn ang="0">
                  <a:pos x="T8" y="T9"/>
                </a:cxn>
                <a:cxn ang="0">
                  <a:pos x="T10" y="T11"/>
                </a:cxn>
              </a:cxnLst>
              <a:rect l="0" t="0" r="r" b="b"/>
              <a:pathLst>
                <a:path w="115" h="47">
                  <a:moveTo>
                    <a:pt x="114" y="0"/>
                  </a:moveTo>
                  <a:lnTo>
                    <a:pt x="114" y="46"/>
                  </a:lnTo>
                  <a:lnTo>
                    <a:pt x="63" y="46"/>
                  </a:lnTo>
                  <a:lnTo>
                    <a:pt x="0" y="46"/>
                  </a:lnTo>
                  <a:lnTo>
                    <a:pt x="0" y="0"/>
                  </a:lnTo>
                  <a:lnTo>
                    <a:pt x="114" y="0"/>
                  </a:lnTo>
                </a:path>
              </a:pathLst>
            </a:custGeom>
            <a:blipFill dpi="0" rotWithShape="0">
              <a:blip r:embed="rId29"/>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2" name="Freeform 5891">
              <a:extLst>
                <a:ext uri="{FF2B5EF4-FFF2-40B4-BE49-F238E27FC236}">
                  <a16:creationId xmlns:a16="http://schemas.microsoft.com/office/drawing/2014/main" id="{85243349-C342-E4C9-D025-97D3A21C8DCB}"/>
                </a:ext>
              </a:extLst>
            </p:cNvPr>
            <p:cNvSpPr>
              <a:spLocks noChangeArrowheads="1"/>
            </p:cNvSpPr>
            <p:nvPr/>
          </p:nvSpPr>
          <p:spPr bwMode="auto">
            <a:xfrm>
              <a:off x="19080608" y="6402389"/>
              <a:ext cx="82545" cy="53975"/>
            </a:xfrm>
            <a:custGeom>
              <a:avLst/>
              <a:gdLst>
                <a:gd name="T0" fmla="*/ 0 w 228"/>
                <a:gd name="T1" fmla="*/ 0 h 148"/>
                <a:gd name="T2" fmla="*/ 227 w 228"/>
                <a:gd name="T3" fmla="*/ 0 h 148"/>
                <a:gd name="T4" fmla="*/ 227 w 228"/>
                <a:gd name="T5" fmla="*/ 147 h 148"/>
                <a:gd name="T6" fmla="*/ 0 w 228"/>
                <a:gd name="T7" fmla="*/ 147 h 148"/>
                <a:gd name="T8" fmla="*/ 0 w 228"/>
                <a:gd name="T9" fmla="*/ 0 h 148"/>
              </a:gdLst>
              <a:ahLst/>
              <a:cxnLst>
                <a:cxn ang="0">
                  <a:pos x="T0" y="T1"/>
                </a:cxn>
                <a:cxn ang="0">
                  <a:pos x="T2" y="T3"/>
                </a:cxn>
                <a:cxn ang="0">
                  <a:pos x="T4" y="T5"/>
                </a:cxn>
                <a:cxn ang="0">
                  <a:pos x="T6" y="T7"/>
                </a:cxn>
                <a:cxn ang="0">
                  <a:pos x="T8" y="T9"/>
                </a:cxn>
              </a:cxnLst>
              <a:rect l="0" t="0" r="r" b="b"/>
              <a:pathLst>
                <a:path w="228" h="148">
                  <a:moveTo>
                    <a:pt x="0" y="0"/>
                  </a:moveTo>
                  <a:lnTo>
                    <a:pt x="227" y="0"/>
                  </a:lnTo>
                  <a:lnTo>
                    <a:pt x="227" y="147"/>
                  </a:lnTo>
                  <a:lnTo>
                    <a:pt x="0" y="147"/>
                  </a:lnTo>
                  <a:lnTo>
                    <a:pt x="0" y="0"/>
                  </a:lnTo>
                </a:path>
              </a:pathLst>
            </a:custGeom>
            <a:blipFill dpi="0" rotWithShape="0">
              <a:blip r:embed="rId30"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3" name="Freeform 5892">
              <a:extLst>
                <a:ext uri="{FF2B5EF4-FFF2-40B4-BE49-F238E27FC236}">
                  <a16:creationId xmlns:a16="http://schemas.microsoft.com/office/drawing/2014/main" id="{D3CB2868-4FBE-5E39-E533-2AAE8B90B687}"/>
                </a:ext>
              </a:extLst>
            </p:cNvPr>
            <p:cNvSpPr>
              <a:spLocks noChangeArrowheads="1"/>
            </p:cNvSpPr>
            <p:nvPr/>
          </p:nvSpPr>
          <p:spPr bwMode="auto">
            <a:xfrm>
              <a:off x="19117120" y="6402389"/>
              <a:ext cx="46034" cy="15875"/>
            </a:xfrm>
            <a:custGeom>
              <a:avLst/>
              <a:gdLst>
                <a:gd name="T0" fmla="*/ 125 w 126"/>
                <a:gd name="T1" fmla="*/ 0 h 46"/>
                <a:gd name="T2" fmla="*/ 125 w 126"/>
                <a:gd name="T3" fmla="*/ 45 h 46"/>
                <a:gd name="T4" fmla="*/ 63 w 126"/>
                <a:gd name="T5" fmla="*/ 45 h 46"/>
                <a:gd name="T6" fmla="*/ 0 w 126"/>
                <a:gd name="T7" fmla="*/ 45 h 46"/>
                <a:gd name="T8" fmla="*/ 0 w 126"/>
                <a:gd name="T9" fmla="*/ 0 h 46"/>
                <a:gd name="T10" fmla="*/ 125 w 126"/>
                <a:gd name="T11" fmla="*/ 0 h 46"/>
              </a:gdLst>
              <a:ahLst/>
              <a:cxnLst>
                <a:cxn ang="0">
                  <a:pos x="T0" y="T1"/>
                </a:cxn>
                <a:cxn ang="0">
                  <a:pos x="T2" y="T3"/>
                </a:cxn>
                <a:cxn ang="0">
                  <a:pos x="T4" y="T5"/>
                </a:cxn>
                <a:cxn ang="0">
                  <a:pos x="T6" y="T7"/>
                </a:cxn>
                <a:cxn ang="0">
                  <a:pos x="T8" y="T9"/>
                </a:cxn>
                <a:cxn ang="0">
                  <a:pos x="T10" y="T11"/>
                </a:cxn>
              </a:cxnLst>
              <a:rect l="0" t="0" r="r" b="b"/>
              <a:pathLst>
                <a:path w="126" h="46">
                  <a:moveTo>
                    <a:pt x="125" y="0"/>
                  </a:moveTo>
                  <a:lnTo>
                    <a:pt x="125" y="45"/>
                  </a:lnTo>
                  <a:lnTo>
                    <a:pt x="63" y="45"/>
                  </a:lnTo>
                  <a:lnTo>
                    <a:pt x="0" y="45"/>
                  </a:lnTo>
                  <a:lnTo>
                    <a:pt x="0" y="0"/>
                  </a:lnTo>
                  <a:lnTo>
                    <a:pt x="125" y="0"/>
                  </a:lnTo>
                </a:path>
              </a:pathLst>
            </a:custGeom>
            <a:blipFill dpi="0" rotWithShape="0">
              <a:blip r:embed="rId31"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4" name="Freeform 5893">
              <a:extLst>
                <a:ext uri="{FF2B5EF4-FFF2-40B4-BE49-F238E27FC236}">
                  <a16:creationId xmlns:a16="http://schemas.microsoft.com/office/drawing/2014/main" id="{E418934A-4E98-5FDD-0EA7-1FDA28865240}"/>
                </a:ext>
              </a:extLst>
            </p:cNvPr>
            <p:cNvSpPr>
              <a:spLocks noChangeArrowheads="1"/>
            </p:cNvSpPr>
            <p:nvPr/>
          </p:nvSpPr>
          <p:spPr bwMode="auto">
            <a:xfrm>
              <a:off x="19158392" y="6380163"/>
              <a:ext cx="73020" cy="49212"/>
            </a:xfrm>
            <a:custGeom>
              <a:avLst/>
              <a:gdLst>
                <a:gd name="T0" fmla="*/ 0 w 205"/>
                <a:gd name="T1" fmla="*/ 0 h 138"/>
                <a:gd name="T2" fmla="*/ 204 w 205"/>
                <a:gd name="T3" fmla="*/ 0 h 138"/>
                <a:gd name="T4" fmla="*/ 204 w 205"/>
                <a:gd name="T5" fmla="*/ 137 h 138"/>
                <a:gd name="T6" fmla="*/ 0 w 205"/>
                <a:gd name="T7" fmla="*/ 137 h 138"/>
                <a:gd name="T8" fmla="*/ 0 w 205"/>
                <a:gd name="T9" fmla="*/ 0 h 138"/>
              </a:gdLst>
              <a:ahLst/>
              <a:cxnLst>
                <a:cxn ang="0">
                  <a:pos x="T0" y="T1"/>
                </a:cxn>
                <a:cxn ang="0">
                  <a:pos x="T2" y="T3"/>
                </a:cxn>
                <a:cxn ang="0">
                  <a:pos x="T4" y="T5"/>
                </a:cxn>
                <a:cxn ang="0">
                  <a:pos x="T6" y="T7"/>
                </a:cxn>
                <a:cxn ang="0">
                  <a:pos x="T8" y="T9"/>
                </a:cxn>
              </a:cxnLst>
              <a:rect l="0" t="0" r="r" b="b"/>
              <a:pathLst>
                <a:path w="205" h="138">
                  <a:moveTo>
                    <a:pt x="0" y="0"/>
                  </a:moveTo>
                  <a:lnTo>
                    <a:pt x="204" y="0"/>
                  </a:lnTo>
                  <a:lnTo>
                    <a:pt x="204" y="137"/>
                  </a:lnTo>
                  <a:lnTo>
                    <a:pt x="0" y="137"/>
                  </a:lnTo>
                  <a:lnTo>
                    <a:pt x="0" y="0"/>
                  </a:lnTo>
                </a:path>
              </a:pathLst>
            </a:custGeom>
            <a:blipFill dpi="0" rotWithShape="0">
              <a:blip r:embed="rId32"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5" name="Freeform 5894">
              <a:extLst>
                <a:ext uri="{FF2B5EF4-FFF2-40B4-BE49-F238E27FC236}">
                  <a16:creationId xmlns:a16="http://schemas.microsoft.com/office/drawing/2014/main" id="{2ED44150-25A1-B2BE-B365-82223223C452}"/>
                </a:ext>
              </a:extLst>
            </p:cNvPr>
            <p:cNvSpPr>
              <a:spLocks noChangeArrowheads="1"/>
            </p:cNvSpPr>
            <p:nvPr/>
          </p:nvSpPr>
          <p:spPr bwMode="auto">
            <a:xfrm>
              <a:off x="19190140" y="6380163"/>
              <a:ext cx="41272" cy="17462"/>
            </a:xfrm>
            <a:custGeom>
              <a:avLst/>
              <a:gdLst>
                <a:gd name="T0" fmla="*/ 114 w 115"/>
                <a:gd name="T1" fmla="*/ 0 h 48"/>
                <a:gd name="T2" fmla="*/ 114 w 115"/>
                <a:gd name="T3" fmla="*/ 47 h 48"/>
                <a:gd name="T4" fmla="*/ 63 w 115"/>
                <a:gd name="T5" fmla="*/ 47 h 48"/>
                <a:gd name="T6" fmla="*/ 0 w 115"/>
                <a:gd name="T7" fmla="*/ 47 h 48"/>
                <a:gd name="T8" fmla="*/ 0 w 115"/>
                <a:gd name="T9" fmla="*/ 0 h 48"/>
                <a:gd name="T10" fmla="*/ 114 w 115"/>
                <a:gd name="T11" fmla="*/ 0 h 48"/>
              </a:gdLst>
              <a:ahLst/>
              <a:cxnLst>
                <a:cxn ang="0">
                  <a:pos x="T0" y="T1"/>
                </a:cxn>
                <a:cxn ang="0">
                  <a:pos x="T2" y="T3"/>
                </a:cxn>
                <a:cxn ang="0">
                  <a:pos x="T4" y="T5"/>
                </a:cxn>
                <a:cxn ang="0">
                  <a:pos x="T6" y="T7"/>
                </a:cxn>
                <a:cxn ang="0">
                  <a:pos x="T8" y="T9"/>
                </a:cxn>
                <a:cxn ang="0">
                  <a:pos x="T10" y="T11"/>
                </a:cxn>
              </a:cxnLst>
              <a:rect l="0" t="0" r="r" b="b"/>
              <a:pathLst>
                <a:path w="115" h="48">
                  <a:moveTo>
                    <a:pt x="114" y="0"/>
                  </a:moveTo>
                  <a:lnTo>
                    <a:pt x="114" y="47"/>
                  </a:lnTo>
                  <a:lnTo>
                    <a:pt x="63" y="47"/>
                  </a:lnTo>
                  <a:lnTo>
                    <a:pt x="0" y="47"/>
                  </a:lnTo>
                  <a:lnTo>
                    <a:pt x="0" y="0"/>
                  </a:lnTo>
                  <a:lnTo>
                    <a:pt x="114" y="0"/>
                  </a:lnTo>
                </a:path>
              </a:pathLst>
            </a:custGeom>
            <a:blipFill dpi="0" rotWithShape="0">
              <a:blip r:embed="rId33"/>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6" name="Freeform 5895">
              <a:extLst>
                <a:ext uri="{FF2B5EF4-FFF2-40B4-BE49-F238E27FC236}">
                  <a16:creationId xmlns:a16="http://schemas.microsoft.com/office/drawing/2014/main" id="{5B59872A-ECC5-03EE-EF3D-F4512817E9D4}"/>
                </a:ext>
              </a:extLst>
            </p:cNvPr>
            <p:cNvSpPr>
              <a:spLocks noChangeArrowheads="1"/>
            </p:cNvSpPr>
            <p:nvPr/>
          </p:nvSpPr>
          <p:spPr bwMode="auto">
            <a:xfrm>
              <a:off x="17642427" y="6148388"/>
              <a:ext cx="4763" cy="4762"/>
            </a:xfrm>
            <a:custGeom>
              <a:avLst/>
              <a:gdLst>
                <a:gd name="T0" fmla="*/ 0 w 12"/>
                <a:gd name="T1" fmla="*/ 0 h 13"/>
                <a:gd name="T2" fmla="*/ 11 w 12"/>
                <a:gd name="T3" fmla="*/ 0 h 13"/>
                <a:gd name="T4" fmla="*/ 11 w 12"/>
                <a:gd name="T5" fmla="*/ 12 h 13"/>
                <a:gd name="T6" fmla="*/ 0 w 12"/>
                <a:gd name="T7" fmla="*/ 12 h 13"/>
                <a:gd name="T8" fmla="*/ 0 w 12"/>
                <a:gd name="T9" fmla="*/ 0 h 13"/>
              </a:gdLst>
              <a:ahLst/>
              <a:cxnLst>
                <a:cxn ang="0">
                  <a:pos x="T0" y="T1"/>
                </a:cxn>
                <a:cxn ang="0">
                  <a:pos x="T2" y="T3"/>
                </a:cxn>
                <a:cxn ang="0">
                  <a:pos x="T4" y="T5"/>
                </a:cxn>
                <a:cxn ang="0">
                  <a:pos x="T6" y="T7"/>
                </a:cxn>
                <a:cxn ang="0">
                  <a:pos x="T8" y="T9"/>
                </a:cxn>
              </a:cxnLst>
              <a:rect l="0" t="0" r="r" b="b"/>
              <a:pathLst>
                <a:path w="12" h="13">
                  <a:moveTo>
                    <a:pt x="0" y="0"/>
                  </a:moveTo>
                  <a:lnTo>
                    <a:pt x="11" y="0"/>
                  </a:lnTo>
                  <a:lnTo>
                    <a:pt x="11" y="12"/>
                  </a:lnTo>
                  <a:lnTo>
                    <a:pt x="0" y="12"/>
                  </a:lnTo>
                  <a:lnTo>
                    <a:pt x="0" y="0"/>
                  </a:lnTo>
                </a:path>
              </a:pathLst>
            </a:custGeom>
            <a:blipFill dpi="0" rotWithShape="0">
              <a:blip r:embed="rId34"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7" name="Freeform 5896">
              <a:extLst>
                <a:ext uri="{FF2B5EF4-FFF2-40B4-BE49-F238E27FC236}">
                  <a16:creationId xmlns:a16="http://schemas.microsoft.com/office/drawing/2014/main" id="{A5C1A664-7A51-378B-F28A-45EFBD7E8C13}"/>
                </a:ext>
              </a:extLst>
            </p:cNvPr>
            <p:cNvSpPr>
              <a:spLocks noChangeArrowheads="1"/>
            </p:cNvSpPr>
            <p:nvPr/>
          </p:nvSpPr>
          <p:spPr bwMode="auto">
            <a:xfrm>
              <a:off x="18271036" y="6148388"/>
              <a:ext cx="7937" cy="4762"/>
            </a:xfrm>
            <a:custGeom>
              <a:avLst/>
              <a:gdLst>
                <a:gd name="T0" fmla="*/ 0 w 24"/>
                <a:gd name="T1" fmla="*/ 0 h 13"/>
                <a:gd name="T2" fmla="*/ 23 w 24"/>
                <a:gd name="T3" fmla="*/ 0 h 13"/>
                <a:gd name="T4" fmla="*/ 23 w 24"/>
                <a:gd name="T5" fmla="*/ 12 h 13"/>
                <a:gd name="T6" fmla="*/ 0 w 24"/>
                <a:gd name="T7" fmla="*/ 12 h 13"/>
                <a:gd name="T8" fmla="*/ 0 w 24"/>
                <a:gd name="T9" fmla="*/ 0 h 13"/>
              </a:gdLst>
              <a:ahLst/>
              <a:cxnLst>
                <a:cxn ang="0">
                  <a:pos x="T0" y="T1"/>
                </a:cxn>
                <a:cxn ang="0">
                  <a:pos x="T2" y="T3"/>
                </a:cxn>
                <a:cxn ang="0">
                  <a:pos x="T4" y="T5"/>
                </a:cxn>
                <a:cxn ang="0">
                  <a:pos x="T6" y="T7"/>
                </a:cxn>
                <a:cxn ang="0">
                  <a:pos x="T8" y="T9"/>
                </a:cxn>
              </a:cxnLst>
              <a:rect l="0" t="0" r="r" b="b"/>
              <a:pathLst>
                <a:path w="24" h="13">
                  <a:moveTo>
                    <a:pt x="0" y="0"/>
                  </a:moveTo>
                  <a:lnTo>
                    <a:pt x="23" y="0"/>
                  </a:lnTo>
                  <a:lnTo>
                    <a:pt x="23" y="12"/>
                  </a:lnTo>
                  <a:lnTo>
                    <a:pt x="0" y="12"/>
                  </a:lnTo>
                  <a:lnTo>
                    <a:pt x="0" y="0"/>
                  </a:lnTo>
                </a:path>
              </a:pathLst>
            </a:custGeom>
            <a:blipFill dpi="0" rotWithShape="0">
              <a:blip r:embed="rId35" cstate="hq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8" name="Freeform 5897">
              <a:extLst>
                <a:ext uri="{FF2B5EF4-FFF2-40B4-BE49-F238E27FC236}">
                  <a16:creationId xmlns:a16="http://schemas.microsoft.com/office/drawing/2014/main" id="{DA67B72D-8A7D-DD7E-1C6E-510DDFFCC624}"/>
                </a:ext>
              </a:extLst>
            </p:cNvPr>
            <p:cNvSpPr>
              <a:spLocks noChangeArrowheads="1"/>
            </p:cNvSpPr>
            <p:nvPr/>
          </p:nvSpPr>
          <p:spPr bwMode="auto">
            <a:xfrm>
              <a:off x="18271036" y="6148388"/>
              <a:ext cx="7937" cy="4762"/>
            </a:xfrm>
            <a:custGeom>
              <a:avLst/>
              <a:gdLst>
                <a:gd name="T0" fmla="*/ 0 w 24"/>
                <a:gd name="T1" fmla="*/ 0 h 13"/>
                <a:gd name="T2" fmla="*/ 23 w 24"/>
                <a:gd name="T3" fmla="*/ 0 h 13"/>
                <a:gd name="T4" fmla="*/ 0 w 24"/>
                <a:gd name="T5" fmla="*/ 12 h 13"/>
                <a:gd name="T6" fmla="*/ 0 w 24"/>
                <a:gd name="T7" fmla="*/ 0 h 13"/>
              </a:gdLst>
              <a:ahLst/>
              <a:cxnLst>
                <a:cxn ang="0">
                  <a:pos x="T0" y="T1"/>
                </a:cxn>
                <a:cxn ang="0">
                  <a:pos x="T2" y="T3"/>
                </a:cxn>
                <a:cxn ang="0">
                  <a:pos x="T4" y="T5"/>
                </a:cxn>
                <a:cxn ang="0">
                  <a:pos x="T6" y="T7"/>
                </a:cxn>
              </a:cxnLst>
              <a:rect l="0" t="0" r="r" b="b"/>
              <a:pathLst>
                <a:path w="24" h="13">
                  <a:moveTo>
                    <a:pt x="0" y="0"/>
                  </a:moveTo>
                  <a:lnTo>
                    <a:pt x="23" y="0"/>
                  </a:lnTo>
                  <a:lnTo>
                    <a:pt x="0" y="12"/>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9" name="Freeform 5898">
              <a:extLst>
                <a:ext uri="{FF2B5EF4-FFF2-40B4-BE49-F238E27FC236}">
                  <a16:creationId xmlns:a16="http://schemas.microsoft.com/office/drawing/2014/main" id="{1CE8EC68-AEE1-784C-1144-D9CAB91A5510}"/>
                </a:ext>
              </a:extLst>
            </p:cNvPr>
            <p:cNvSpPr>
              <a:spLocks noChangeArrowheads="1"/>
            </p:cNvSpPr>
            <p:nvPr/>
          </p:nvSpPr>
          <p:spPr bwMode="auto">
            <a:xfrm>
              <a:off x="18271036" y="6148388"/>
              <a:ext cx="7937" cy="4762"/>
            </a:xfrm>
            <a:custGeom>
              <a:avLst/>
              <a:gdLst>
                <a:gd name="T0" fmla="*/ 0 w 24"/>
                <a:gd name="T1" fmla="*/ 0 h 13"/>
                <a:gd name="T2" fmla="*/ 23 w 24"/>
                <a:gd name="T3" fmla="*/ 0 h 13"/>
                <a:gd name="T4" fmla="*/ 0 w 24"/>
                <a:gd name="T5" fmla="*/ 12 h 13"/>
                <a:gd name="T6" fmla="*/ 0 w 24"/>
                <a:gd name="T7" fmla="*/ 0 h 13"/>
              </a:gdLst>
              <a:ahLst/>
              <a:cxnLst>
                <a:cxn ang="0">
                  <a:pos x="T0" y="T1"/>
                </a:cxn>
                <a:cxn ang="0">
                  <a:pos x="T2" y="T3"/>
                </a:cxn>
                <a:cxn ang="0">
                  <a:pos x="T4" y="T5"/>
                </a:cxn>
                <a:cxn ang="0">
                  <a:pos x="T6" y="T7"/>
                </a:cxn>
              </a:cxnLst>
              <a:rect l="0" t="0" r="r" b="b"/>
              <a:pathLst>
                <a:path w="24" h="13">
                  <a:moveTo>
                    <a:pt x="0" y="0"/>
                  </a:moveTo>
                  <a:lnTo>
                    <a:pt x="23" y="0"/>
                  </a:lnTo>
                  <a:lnTo>
                    <a:pt x="0" y="12"/>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0" name="Freeform 5900">
              <a:extLst>
                <a:ext uri="{FF2B5EF4-FFF2-40B4-BE49-F238E27FC236}">
                  <a16:creationId xmlns:a16="http://schemas.microsoft.com/office/drawing/2014/main" id="{D1B9AE57-B271-E906-FA4E-BE034796A361}"/>
                </a:ext>
              </a:extLst>
            </p:cNvPr>
            <p:cNvSpPr>
              <a:spLocks noChangeArrowheads="1"/>
            </p:cNvSpPr>
            <p:nvPr/>
          </p:nvSpPr>
          <p:spPr bwMode="auto">
            <a:xfrm>
              <a:off x="17247166" y="5067300"/>
              <a:ext cx="2103301" cy="1420812"/>
            </a:xfrm>
            <a:custGeom>
              <a:avLst/>
              <a:gdLst>
                <a:gd name="T0" fmla="*/ 5851 w 5852"/>
                <a:gd name="T1" fmla="*/ 1568 h 3954"/>
                <a:gd name="T2" fmla="*/ 1567 w 5852"/>
                <a:gd name="T3" fmla="*/ 3953 h 3954"/>
                <a:gd name="T4" fmla="*/ 0 w 5852"/>
                <a:gd name="T5" fmla="*/ 2385 h 3954"/>
                <a:gd name="T6" fmla="*/ 4273 w 5852"/>
                <a:gd name="T7" fmla="*/ 0 h 3954"/>
                <a:gd name="T8" fmla="*/ 5851 w 5852"/>
                <a:gd name="T9" fmla="*/ 1568 h 3954"/>
              </a:gdLst>
              <a:ahLst/>
              <a:cxnLst>
                <a:cxn ang="0">
                  <a:pos x="T0" y="T1"/>
                </a:cxn>
                <a:cxn ang="0">
                  <a:pos x="T2" y="T3"/>
                </a:cxn>
                <a:cxn ang="0">
                  <a:pos x="T4" y="T5"/>
                </a:cxn>
                <a:cxn ang="0">
                  <a:pos x="T6" y="T7"/>
                </a:cxn>
                <a:cxn ang="0">
                  <a:pos x="T8" y="T9"/>
                </a:cxn>
              </a:cxnLst>
              <a:rect l="0" t="0" r="r" b="b"/>
              <a:pathLst>
                <a:path w="5852" h="3954">
                  <a:moveTo>
                    <a:pt x="5851" y="1568"/>
                  </a:moveTo>
                  <a:lnTo>
                    <a:pt x="1567" y="3953"/>
                  </a:lnTo>
                  <a:lnTo>
                    <a:pt x="0" y="2385"/>
                  </a:lnTo>
                  <a:lnTo>
                    <a:pt x="4273" y="0"/>
                  </a:lnTo>
                  <a:lnTo>
                    <a:pt x="5851" y="1568"/>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1" name="Freeform 5901">
              <a:extLst>
                <a:ext uri="{FF2B5EF4-FFF2-40B4-BE49-F238E27FC236}">
                  <a16:creationId xmlns:a16="http://schemas.microsoft.com/office/drawing/2014/main" id="{8EE2CF9B-8FC1-F023-BF98-DFF8DF9A90A1}"/>
                </a:ext>
              </a:extLst>
            </p:cNvPr>
            <p:cNvSpPr>
              <a:spLocks noChangeArrowheads="1"/>
            </p:cNvSpPr>
            <p:nvPr/>
          </p:nvSpPr>
          <p:spPr bwMode="auto">
            <a:xfrm>
              <a:off x="17247166" y="5067300"/>
              <a:ext cx="2103301" cy="1420812"/>
            </a:xfrm>
            <a:custGeom>
              <a:avLst/>
              <a:gdLst>
                <a:gd name="T0" fmla="*/ 5851 w 5852"/>
                <a:gd name="T1" fmla="*/ 1568 h 3954"/>
                <a:gd name="T2" fmla="*/ 1567 w 5852"/>
                <a:gd name="T3" fmla="*/ 3953 h 3954"/>
                <a:gd name="T4" fmla="*/ 0 w 5852"/>
                <a:gd name="T5" fmla="*/ 2385 h 3954"/>
                <a:gd name="T6" fmla="*/ 4273 w 5852"/>
                <a:gd name="T7" fmla="*/ 0 h 3954"/>
                <a:gd name="T8" fmla="*/ 5851 w 5852"/>
                <a:gd name="T9" fmla="*/ 1568 h 3954"/>
              </a:gdLst>
              <a:ahLst/>
              <a:cxnLst>
                <a:cxn ang="0">
                  <a:pos x="T0" y="T1"/>
                </a:cxn>
                <a:cxn ang="0">
                  <a:pos x="T2" y="T3"/>
                </a:cxn>
                <a:cxn ang="0">
                  <a:pos x="T4" y="T5"/>
                </a:cxn>
                <a:cxn ang="0">
                  <a:pos x="T6" y="T7"/>
                </a:cxn>
                <a:cxn ang="0">
                  <a:pos x="T8" y="T9"/>
                </a:cxn>
              </a:cxnLst>
              <a:rect l="0" t="0" r="r" b="b"/>
              <a:pathLst>
                <a:path w="5852" h="3954">
                  <a:moveTo>
                    <a:pt x="5851" y="1568"/>
                  </a:moveTo>
                  <a:lnTo>
                    <a:pt x="1567" y="3953"/>
                  </a:lnTo>
                  <a:lnTo>
                    <a:pt x="0" y="2385"/>
                  </a:lnTo>
                  <a:lnTo>
                    <a:pt x="4273" y="0"/>
                  </a:lnTo>
                  <a:lnTo>
                    <a:pt x="5851" y="1568"/>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2" name="Freeform 5902">
              <a:extLst>
                <a:ext uri="{FF2B5EF4-FFF2-40B4-BE49-F238E27FC236}">
                  <a16:creationId xmlns:a16="http://schemas.microsoft.com/office/drawing/2014/main" id="{80925124-6B67-A358-82BF-D95CC13B42FA}"/>
                </a:ext>
              </a:extLst>
            </p:cNvPr>
            <p:cNvSpPr>
              <a:spLocks noChangeArrowheads="1"/>
            </p:cNvSpPr>
            <p:nvPr/>
          </p:nvSpPr>
          <p:spPr bwMode="auto">
            <a:xfrm>
              <a:off x="18785354" y="3527425"/>
              <a:ext cx="1423895" cy="2105025"/>
            </a:xfrm>
            <a:custGeom>
              <a:avLst/>
              <a:gdLst>
                <a:gd name="T0" fmla="*/ 3962 w 3963"/>
                <a:gd name="T1" fmla="*/ 1567 h 5852"/>
                <a:gd name="T2" fmla="*/ 1568 w 3963"/>
                <a:gd name="T3" fmla="*/ 5851 h 5852"/>
                <a:gd name="T4" fmla="*/ 0 w 3963"/>
                <a:gd name="T5" fmla="*/ 4273 h 5852"/>
                <a:gd name="T6" fmla="*/ 2385 w 3963"/>
                <a:gd name="T7" fmla="*/ 0 h 5852"/>
                <a:gd name="T8" fmla="*/ 3962 w 3963"/>
                <a:gd name="T9" fmla="*/ 1567 h 5852"/>
              </a:gdLst>
              <a:ahLst/>
              <a:cxnLst>
                <a:cxn ang="0">
                  <a:pos x="T0" y="T1"/>
                </a:cxn>
                <a:cxn ang="0">
                  <a:pos x="T2" y="T3"/>
                </a:cxn>
                <a:cxn ang="0">
                  <a:pos x="T4" y="T5"/>
                </a:cxn>
                <a:cxn ang="0">
                  <a:pos x="T6" y="T7"/>
                </a:cxn>
                <a:cxn ang="0">
                  <a:pos x="T8" y="T9"/>
                </a:cxn>
              </a:cxnLst>
              <a:rect l="0" t="0" r="r" b="b"/>
              <a:pathLst>
                <a:path w="3963" h="5852">
                  <a:moveTo>
                    <a:pt x="3962" y="1567"/>
                  </a:moveTo>
                  <a:lnTo>
                    <a:pt x="1568" y="5851"/>
                  </a:lnTo>
                  <a:lnTo>
                    <a:pt x="0" y="4273"/>
                  </a:lnTo>
                  <a:lnTo>
                    <a:pt x="2385" y="0"/>
                  </a:lnTo>
                  <a:lnTo>
                    <a:pt x="3962" y="1567"/>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3" name="Freeform 5903">
              <a:extLst>
                <a:ext uri="{FF2B5EF4-FFF2-40B4-BE49-F238E27FC236}">
                  <a16:creationId xmlns:a16="http://schemas.microsoft.com/office/drawing/2014/main" id="{64F7C03B-A792-67E5-6FDB-A57C9B6479F0}"/>
                </a:ext>
              </a:extLst>
            </p:cNvPr>
            <p:cNvSpPr>
              <a:spLocks noChangeArrowheads="1"/>
            </p:cNvSpPr>
            <p:nvPr/>
          </p:nvSpPr>
          <p:spPr bwMode="auto">
            <a:xfrm>
              <a:off x="18785354" y="3527425"/>
              <a:ext cx="1423895" cy="2105025"/>
            </a:xfrm>
            <a:custGeom>
              <a:avLst/>
              <a:gdLst>
                <a:gd name="T0" fmla="*/ 3962 w 3963"/>
                <a:gd name="T1" fmla="*/ 1567 h 5852"/>
                <a:gd name="T2" fmla="*/ 1568 w 3963"/>
                <a:gd name="T3" fmla="*/ 5851 h 5852"/>
                <a:gd name="T4" fmla="*/ 0 w 3963"/>
                <a:gd name="T5" fmla="*/ 4273 h 5852"/>
                <a:gd name="T6" fmla="*/ 2385 w 3963"/>
                <a:gd name="T7" fmla="*/ 0 h 5852"/>
                <a:gd name="T8" fmla="*/ 3962 w 3963"/>
                <a:gd name="T9" fmla="*/ 1567 h 5852"/>
              </a:gdLst>
              <a:ahLst/>
              <a:cxnLst>
                <a:cxn ang="0">
                  <a:pos x="T0" y="T1"/>
                </a:cxn>
                <a:cxn ang="0">
                  <a:pos x="T2" y="T3"/>
                </a:cxn>
                <a:cxn ang="0">
                  <a:pos x="T4" y="T5"/>
                </a:cxn>
                <a:cxn ang="0">
                  <a:pos x="T6" y="T7"/>
                </a:cxn>
                <a:cxn ang="0">
                  <a:pos x="T8" y="T9"/>
                </a:cxn>
              </a:cxnLst>
              <a:rect l="0" t="0" r="r" b="b"/>
              <a:pathLst>
                <a:path w="3963" h="5852">
                  <a:moveTo>
                    <a:pt x="3962" y="1567"/>
                  </a:moveTo>
                  <a:lnTo>
                    <a:pt x="1568" y="5851"/>
                  </a:lnTo>
                  <a:lnTo>
                    <a:pt x="0" y="4273"/>
                  </a:lnTo>
                  <a:lnTo>
                    <a:pt x="2385" y="0"/>
                  </a:lnTo>
                  <a:lnTo>
                    <a:pt x="3962" y="1567"/>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4" name="Freeform 5904">
              <a:extLst>
                <a:ext uri="{FF2B5EF4-FFF2-40B4-BE49-F238E27FC236}">
                  <a16:creationId xmlns:a16="http://schemas.microsoft.com/office/drawing/2014/main" id="{D0FEC959-1753-EB75-8862-CA8F5AD93B9F}"/>
                </a:ext>
              </a:extLst>
            </p:cNvPr>
            <p:cNvSpPr>
              <a:spLocks noChangeArrowheads="1"/>
            </p:cNvSpPr>
            <p:nvPr/>
          </p:nvSpPr>
          <p:spPr bwMode="auto">
            <a:xfrm>
              <a:off x="17240816" y="3521075"/>
              <a:ext cx="2400144" cy="2401887"/>
            </a:xfrm>
            <a:custGeom>
              <a:avLst/>
              <a:gdLst>
                <a:gd name="T0" fmla="*/ 6677 w 6678"/>
                <a:gd name="T1" fmla="*/ 19 h 6678"/>
                <a:gd name="T2" fmla="*/ 4292 w 6678"/>
                <a:gd name="T3" fmla="*/ 4292 h 6678"/>
                <a:gd name="T4" fmla="*/ 19 w 6678"/>
                <a:gd name="T5" fmla="*/ 6677 h 6678"/>
                <a:gd name="T6" fmla="*/ 0 w 6678"/>
                <a:gd name="T7" fmla="*/ 6658 h 6678"/>
                <a:gd name="T8" fmla="*/ 2385 w 6678"/>
                <a:gd name="T9" fmla="*/ 2385 h 6678"/>
                <a:gd name="T10" fmla="*/ 6658 w 6678"/>
                <a:gd name="T11" fmla="*/ 0 h 6678"/>
                <a:gd name="T12" fmla="*/ 6677 w 6678"/>
                <a:gd name="T13" fmla="*/ 19 h 6678"/>
              </a:gdLst>
              <a:ahLst/>
              <a:cxnLst>
                <a:cxn ang="0">
                  <a:pos x="T0" y="T1"/>
                </a:cxn>
                <a:cxn ang="0">
                  <a:pos x="T2" y="T3"/>
                </a:cxn>
                <a:cxn ang="0">
                  <a:pos x="T4" y="T5"/>
                </a:cxn>
                <a:cxn ang="0">
                  <a:pos x="T6" y="T7"/>
                </a:cxn>
                <a:cxn ang="0">
                  <a:pos x="T8" y="T9"/>
                </a:cxn>
                <a:cxn ang="0">
                  <a:pos x="T10" y="T11"/>
                </a:cxn>
                <a:cxn ang="0">
                  <a:pos x="T12" y="T13"/>
                </a:cxn>
              </a:cxnLst>
              <a:rect l="0" t="0" r="r" b="b"/>
              <a:pathLst>
                <a:path w="6678" h="6678">
                  <a:moveTo>
                    <a:pt x="6677" y="19"/>
                  </a:moveTo>
                  <a:lnTo>
                    <a:pt x="4292" y="4292"/>
                  </a:lnTo>
                  <a:lnTo>
                    <a:pt x="19" y="6677"/>
                  </a:lnTo>
                  <a:lnTo>
                    <a:pt x="0" y="6658"/>
                  </a:lnTo>
                  <a:lnTo>
                    <a:pt x="2385" y="2385"/>
                  </a:lnTo>
                  <a:lnTo>
                    <a:pt x="6658" y="0"/>
                  </a:lnTo>
                  <a:lnTo>
                    <a:pt x="6677" y="19"/>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5" name="Freeform 5905">
              <a:extLst>
                <a:ext uri="{FF2B5EF4-FFF2-40B4-BE49-F238E27FC236}">
                  <a16:creationId xmlns:a16="http://schemas.microsoft.com/office/drawing/2014/main" id="{2B4190E4-4FD6-4E10-C190-8A7048F3967B}"/>
                </a:ext>
              </a:extLst>
            </p:cNvPr>
            <p:cNvSpPr>
              <a:spLocks noChangeArrowheads="1"/>
            </p:cNvSpPr>
            <p:nvPr/>
          </p:nvSpPr>
          <p:spPr bwMode="auto">
            <a:xfrm>
              <a:off x="17240816" y="3521075"/>
              <a:ext cx="2400144" cy="2401887"/>
            </a:xfrm>
            <a:custGeom>
              <a:avLst/>
              <a:gdLst>
                <a:gd name="T0" fmla="*/ 6677 w 6678"/>
                <a:gd name="T1" fmla="*/ 19 h 6678"/>
                <a:gd name="T2" fmla="*/ 4292 w 6678"/>
                <a:gd name="T3" fmla="*/ 4292 h 6678"/>
                <a:gd name="T4" fmla="*/ 19 w 6678"/>
                <a:gd name="T5" fmla="*/ 6677 h 6678"/>
                <a:gd name="T6" fmla="*/ 0 w 6678"/>
                <a:gd name="T7" fmla="*/ 6658 h 6678"/>
                <a:gd name="T8" fmla="*/ 2385 w 6678"/>
                <a:gd name="T9" fmla="*/ 2385 h 6678"/>
                <a:gd name="T10" fmla="*/ 6658 w 6678"/>
                <a:gd name="T11" fmla="*/ 0 h 6678"/>
                <a:gd name="T12" fmla="*/ 6677 w 6678"/>
                <a:gd name="T13" fmla="*/ 19 h 6678"/>
              </a:gdLst>
              <a:ahLst/>
              <a:cxnLst>
                <a:cxn ang="0">
                  <a:pos x="T0" y="T1"/>
                </a:cxn>
                <a:cxn ang="0">
                  <a:pos x="T2" y="T3"/>
                </a:cxn>
                <a:cxn ang="0">
                  <a:pos x="T4" y="T5"/>
                </a:cxn>
                <a:cxn ang="0">
                  <a:pos x="T6" y="T7"/>
                </a:cxn>
                <a:cxn ang="0">
                  <a:pos x="T8" y="T9"/>
                </a:cxn>
                <a:cxn ang="0">
                  <a:pos x="T10" y="T11"/>
                </a:cxn>
                <a:cxn ang="0">
                  <a:pos x="T12" y="T13"/>
                </a:cxn>
              </a:cxnLst>
              <a:rect l="0" t="0" r="r" b="b"/>
              <a:pathLst>
                <a:path w="6678" h="6678">
                  <a:moveTo>
                    <a:pt x="6677" y="19"/>
                  </a:moveTo>
                  <a:lnTo>
                    <a:pt x="4292" y="4292"/>
                  </a:lnTo>
                  <a:lnTo>
                    <a:pt x="19" y="6677"/>
                  </a:lnTo>
                  <a:lnTo>
                    <a:pt x="0" y="6658"/>
                  </a:lnTo>
                  <a:lnTo>
                    <a:pt x="2385" y="2385"/>
                  </a:lnTo>
                  <a:lnTo>
                    <a:pt x="6658" y="0"/>
                  </a:lnTo>
                  <a:lnTo>
                    <a:pt x="6677" y="19"/>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6" name="Freeform 5906">
              <a:extLst>
                <a:ext uri="{FF2B5EF4-FFF2-40B4-BE49-F238E27FC236}">
                  <a16:creationId xmlns:a16="http://schemas.microsoft.com/office/drawing/2014/main" id="{53F0B44F-CAA6-1FF5-77DF-8AF40565AA07}"/>
                </a:ext>
              </a:extLst>
            </p:cNvPr>
            <p:cNvSpPr>
              <a:spLocks noChangeArrowheads="1"/>
            </p:cNvSpPr>
            <p:nvPr/>
          </p:nvSpPr>
          <p:spPr bwMode="auto">
            <a:xfrm>
              <a:off x="17250341" y="5929313"/>
              <a:ext cx="17461" cy="25400"/>
            </a:xfrm>
            <a:custGeom>
              <a:avLst/>
              <a:gdLst>
                <a:gd name="T0" fmla="*/ 0 w 59"/>
                <a:gd name="T1" fmla="*/ 0 h 79"/>
                <a:gd name="T2" fmla="*/ 0 w 59"/>
                <a:gd name="T3" fmla="*/ 10 h 79"/>
                <a:gd name="T4" fmla="*/ 58 w 59"/>
                <a:gd name="T5" fmla="*/ 78 h 79"/>
                <a:gd name="T6" fmla="*/ 58 w 59"/>
                <a:gd name="T7" fmla="*/ 68 h 79"/>
                <a:gd name="T8" fmla="*/ 0 w 59"/>
                <a:gd name="T9" fmla="*/ 0 h 79"/>
              </a:gdLst>
              <a:ahLst/>
              <a:cxnLst>
                <a:cxn ang="0">
                  <a:pos x="T0" y="T1"/>
                </a:cxn>
                <a:cxn ang="0">
                  <a:pos x="T2" y="T3"/>
                </a:cxn>
                <a:cxn ang="0">
                  <a:pos x="T4" y="T5"/>
                </a:cxn>
                <a:cxn ang="0">
                  <a:pos x="T6" y="T7"/>
                </a:cxn>
                <a:cxn ang="0">
                  <a:pos x="T8" y="T9"/>
                </a:cxn>
              </a:cxnLst>
              <a:rect l="0" t="0" r="r" b="b"/>
              <a:pathLst>
                <a:path w="59" h="79">
                  <a:moveTo>
                    <a:pt x="0" y="0"/>
                  </a:moveTo>
                  <a:lnTo>
                    <a:pt x="0" y="10"/>
                  </a:lnTo>
                  <a:lnTo>
                    <a:pt x="58" y="78"/>
                  </a:lnTo>
                  <a:lnTo>
                    <a:pt x="58"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7" name="Freeform 5907">
              <a:extLst>
                <a:ext uri="{FF2B5EF4-FFF2-40B4-BE49-F238E27FC236}">
                  <a16:creationId xmlns:a16="http://schemas.microsoft.com/office/drawing/2014/main" id="{7DBC9270-140D-CB8D-3F0F-DCD61DFBD5B8}"/>
                </a:ext>
              </a:extLst>
            </p:cNvPr>
            <p:cNvSpPr>
              <a:spLocks noChangeArrowheads="1"/>
            </p:cNvSpPr>
            <p:nvPr/>
          </p:nvSpPr>
          <p:spPr bwMode="auto">
            <a:xfrm>
              <a:off x="17250341" y="5929313"/>
              <a:ext cx="17461" cy="25400"/>
            </a:xfrm>
            <a:custGeom>
              <a:avLst/>
              <a:gdLst>
                <a:gd name="T0" fmla="*/ 0 w 59"/>
                <a:gd name="T1" fmla="*/ 0 h 79"/>
                <a:gd name="T2" fmla="*/ 0 w 59"/>
                <a:gd name="T3" fmla="*/ 10 h 79"/>
                <a:gd name="T4" fmla="*/ 58 w 59"/>
                <a:gd name="T5" fmla="*/ 78 h 79"/>
                <a:gd name="T6" fmla="*/ 58 w 59"/>
                <a:gd name="T7" fmla="*/ 68 h 79"/>
                <a:gd name="T8" fmla="*/ 0 w 59"/>
                <a:gd name="T9" fmla="*/ 0 h 79"/>
              </a:gdLst>
              <a:ahLst/>
              <a:cxnLst>
                <a:cxn ang="0">
                  <a:pos x="T0" y="T1"/>
                </a:cxn>
                <a:cxn ang="0">
                  <a:pos x="T2" y="T3"/>
                </a:cxn>
                <a:cxn ang="0">
                  <a:pos x="T4" y="T5"/>
                </a:cxn>
                <a:cxn ang="0">
                  <a:pos x="T6" y="T7"/>
                </a:cxn>
                <a:cxn ang="0">
                  <a:pos x="T8" y="T9"/>
                </a:cxn>
              </a:cxnLst>
              <a:rect l="0" t="0" r="r" b="b"/>
              <a:pathLst>
                <a:path w="59" h="79">
                  <a:moveTo>
                    <a:pt x="0" y="0"/>
                  </a:moveTo>
                  <a:lnTo>
                    <a:pt x="0" y="10"/>
                  </a:lnTo>
                  <a:lnTo>
                    <a:pt x="58" y="78"/>
                  </a:lnTo>
                  <a:lnTo>
                    <a:pt x="58"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8" name="Freeform 5908">
              <a:extLst>
                <a:ext uri="{FF2B5EF4-FFF2-40B4-BE49-F238E27FC236}">
                  <a16:creationId xmlns:a16="http://schemas.microsoft.com/office/drawing/2014/main" id="{61BC7801-2275-D3D4-B634-4188D4FF5CDD}"/>
                </a:ext>
              </a:extLst>
            </p:cNvPr>
            <p:cNvSpPr>
              <a:spLocks noChangeArrowheads="1"/>
            </p:cNvSpPr>
            <p:nvPr/>
          </p:nvSpPr>
          <p:spPr bwMode="auto">
            <a:xfrm>
              <a:off x="17250341" y="5911850"/>
              <a:ext cx="17461" cy="39687"/>
            </a:xfrm>
            <a:custGeom>
              <a:avLst/>
              <a:gdLst>
                <a:gd name="T0" fmla="*/ 58 w 59"/>
                <a:gd name="T1" fmla="*/ 0 h 118"/>
                <a:gd name="T2" fmla="*/ 0 w 59"/>
                <a:gd name="T3" fmla="*/ 39 h 118"/>
                <a:gd name="T4" fmla="*/ 0 w 59"/>
                <a:gd name="T5" fmla="*/ 49 h 118"/>
                <a:gd name="T6" fmla="*/ 58 w 59"/>
                <a:gd name="T7" fmla="*/ 117 h 118"/>
                <a:gd name="T8" fmla="*/ 58 w 59"/>
                <a:gd name="T9" fmla="*/ 0 h 118"/>
              </a:gdLst>
              <a:ahLst/>
              <a:cxnLst>
                <a:cxn ang="0">
                  <a:pos x="T0" y="T1"/>
                </a:cxn>
                <a:cxn ang="0">
                  <a:pos x="T2" y="T3"/>
                </a:cxn>
                <a:cxn ang="0">
                  <a:pos x="T4" y="T5"/>
                </a:cxn>
                <a:cxn ang="0">
                  <a:pos x="T6" y="T7"/>
                </a:cxn>
                <a:cxn ang="0">
                  <a:pos x="T8" y="T9"/>
                </a:cxn>
              </a:cxnLst>
              <a:rect l="0" t="0" r="r" b="b"/>
              <a:pathLst>
                <a:path w="59" h="118">
                  <a:moveTo>
                    <a:pt x="58" y="0"/>
                  </a:moveTo>
                  <a:lnTo>
                    <a:pt x="0" y="39"/>
                  </a:lnTo>
                  <a:lnTo>
                    <a:pt x="0" y="49"/>
                  </a:lnTo>
                  <a:lnTo>
                    <a:pt x="58" y="117"/>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9" name="Freeform 5909">
              <a:extLst>
                <a:ext uri="{FF2B5EF4-FFF2-40B4-BE49-F238E27FC236}">
                  <a16:creationId xmlns:a16="http://schemas.microsoft.com/office/drawing/2014/main" id="{146A7DD1-86E0-6C50-DEE6-327E11787A03}"/>
                </a:ext>
              </a:extLst>
            </p:cNvPr>
            <p:cNvSpPr>
              <a:spLocks noChangeArrowheads="1"/>
            </p:cNvSpPr>
            <p:nvPr/>
          </p:nvSpPr>
          <p:spPr bwMode="auto">
            <a:xfrm>
              <a:off x="17250341" y="5911850"/>
              <a:ext cx="17461" cy="39687"/>
            </a:xfrm>
            <a:custGeom>
              <a:avLst/>
              <a:gdLst>
                <a:gd name="T0" fmla="*/ 58 w 59"/>
                <a:gd name="T1" fmla="*/ 0 h 118"/>
                <a:gd name="T2" fmla="*/ 0 w 59"/>
                <a:gd name="T3" fmla="*/ 39 h 118"/>
                <a:gd name="T4" fmla="*/ 0 w 59"/>
                <a:gd name="T5" fmla="*/ 49 h 118"/>
                <a:gd name="T6" fmla="*/ 58 w 59"/>
                <a:gd name="T7" fmla="*/ 117 h 118"/>
                <a:gd name="T8" fmla="*/ 58 w 59"/>
                <a:gd name="T9" fmla="*/ 0 h 118"/>
              </a:gdLst>
              <a:ahLst/>
              <a:cxnLst>
                <a:cxn ang="0">
                  <a:pos x="T0" y="T1"/>
                </a:cxn>
                <a:cxn ang="0">
                  <a:pos x="T2" y="T3"/>
                </a:cxn>
                <a:cxn ang="0">
                  <a:pos x="T4" y="T5"/>
                </a:cxn>
                <a:cxn ang="0">
                  <a:pos x="T6" y="T7"/>
                </a:cxn>
                <a:cxn ang="0">
                  <a:pos x="T8" y="T9"/>
                </a:cxn>
              </a:cxnLst>
              <a:rect l="0" t="0" r="r" b="b"/>
              <a:pathLst>
                <a:path w="59" h="118">
                  <a:moveTo>
                    <a:pt x="58" y="0"/>
                  </a:moveTo>
                  <a:lnTo>
                    <a:pt x="0" y="39"/>
                  </a:lnTo>
                  <a:lnTo>
                    <a:pt x="0" y="49"/>
                  </a:lnTo>
                  <a:lnTo>
                    <a:pt x="58" y="117"/>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0" name="Freeform 5910">
              <a:extLst>
                <a:ext uri="{FF2B5EF4-FFF2-40B4-BE49-F238E27FC236}">
                  <a16:creationId xmlns:a16="http://schemas.microsoft.com/office/drawing/2014/main" id="{0DE02A82-4CF5-7733-1DE2-0CB7DDAB24EF}"/>
                </a:ext>
              </a:extLst>
            </p:cNvPr>
            <p:cNvSpPr>
              <a:spLocks noChangeArrowheads="1"/>
            </p:cNvSpPr>
            <p:nvPr/>
          </p:nvSpPr>
          <p:spPr bwMode="auto">
            <a:xfrm>
              <a:off x="17293201" y="5975350"/>
              <a:ext cx="17461" cy="22225"/>
            </a:xfrm>
            <a:custGeom>
              <a:avLst/>
              <a:gdLst>
                <a:gd name="T0" fmla="*/ 0 w 59"/>
                <a:gd name="T1" fmla="*/ 0 h 70"/>
                <a:gd name="T2" fmla="*/ 0 w 59"/>
                <a:gd name="T3" fmla="*/ 10 h 70"/>
                <a:gd name="T4" fmla="*/ 58 w 59"/>
                <a:gd name="T5" fmla="*/ 69 h 70"/>
                <a:gd name="T6" fmla="*/ 58 w 59"/>
                <a:gd name="T7" fmla="*/ 59 h 70"/>
                <a:gd name="T8" fmla="*/ 0 w 59"/>
                <a:gd name="T9" fmla="*/ 0 h 70"/>
              </a:gdLst>
              <a:ahLst/>
              <a:cxnLst>
                <a:cxn ang="0">
                  <a:pos x="T0" y="T1"/>
                </a:cxn>
                <a:cxn ang="0">
                  <a:pos x="T2" y="T3"/>
                </a:cxn>
                <a:cxn ang="0">
                  <a:pos x="T4" y="T5"/>
                </a:cxn>
                <a:cxn ang="0">
                  <a:pos x="T6" y="T7"/>
                </a:cxn>
                <a:cxn ang="0">
                  <a:pos x="T8" y="T9"/>
                </a:cxn>
              </a:cxnLst>
              <a:rect l="0" t="0" r="r" b="b"/>
              <a:pathLst>
                <a:path w="59" h="70">
                  <a:moveTo>
                    <a:pt x="0" y="0"/>
                  </a:moveTo>
                  <a:lnTo>
                    <a:pt x="0" y="10"/>
                  </a:lnTo>
                  <a:lnTo>
                    <a:pt x="58" y="69"/>
                  </a:lnTo>
                  <a:lnTo>
                    <a:pt x="5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1" name="Freeform 5911">
              <a:extLst>
                <a:ext uri="{FF2B5EF4-FFF2-40B4-BE49-F238E27FC236}">
                  <a16:creationId xmlns:a16="http://schemas.microsoft.com/office/drawing/2014/main" id="{57C30265-D527-ABE4-0A96-C408CA4E333A}"/>
                </a:ext>
              </a:extLst>
            </p:cNvPr>
            <p:cNvSpPr>
              <a:spLocks noChangeArrowheads="1"/>
            </p:cNvSpPr>
            <p:nvPr/>
          </p:nvSpPr>
          <p:spPr bwMode="auto">
            <a:xfrm>
              <a:off x="17293201" y="5975350"/>
              <a:ext cx="17461" cy="22225"/>
            </a:xfrm>
            <a:custGeom>
              <a:avLst/>
              <a:gdLst>
                <a:gd name="T0" fmla="*/ 0 w 59"/>
                <a:gd name="T1" fmla="*/ 0 h 70"/>
                <a:gd name="T2" fmla="*/ 0 w 59"/>
                <a:gd name="T3" fmla="*/ 10 h 70"/>
                <a:gd name="T4" fmla="*/ 58 w 59"/>
                <a:gd name="T5" fmla="*/ 69 h 70"/>
                <a:gd name="T6" fmla="*/ 58 w 59"/>
                <a:gd name="T7" fmla="*/ 59 h 70"/>
                <a:gd name="T8" fmla="*/ 0 w 59"/>
                <a:gd name="T9" fmla="*/ 0 h 70"/>
              </a:gdLst>
              <a:ahLst/>
              <a:cxnLst>
                <a:cxn ang="0">
                  <a:pos x="T0" y="T1"/>
                </a:cxn>
                <a:cxn ang="0">
                  <a:pos x="T2" y="T3"/>
                </a:cxn>
                <a:cxn ang="0">
                  <a:pos x="T4" y="T5"/>
                </a:cxn>
                <a:cxn ang="0">
                  <a:pos x="T6" y="T7"/>
                </a:cxn>
                <a:cxn ang="0">
                  <a:pos x="T8" y="T9"/>
                </a:cxn>
              </a:cxnLst>
              <a:rect l="0" t="0" r="r" b="b"/>
              <a:pathLst>
                <a:path w="59" h="70">
                  <a:moveTo>
                    <a:pt x="0" y="0"/>
                  </a:moveTo>
                  <a:lnTo>
                    <a:pt x="0" y="10"/>
                  </a:lnTo>
                  <a:lnTo>
                    <a:pt x="58" y="69"/>
                  </a:lnTo>
                  <a:lnTo>
                    <a:pt x="5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2" name="Freeform 5912">
              <a:extLst>
                <a:ext uri="{FF2B5EF4-FFF2-40B4-BE49-F238E27FC236}">
                  <a16:creationId xmlns:a16="http://schemas.microsoft.com/office/drawing/2014/main" id="{CF29C683-2113-9272-7F27-B2A1BC133F62}"/>
                </a:ext>
              </a:extLst>
            </p:cNvPr>
            <p:cNvSpPr>
              <a:spLocks noChangeArrowheads="1"/>
            </p:cNvSpPr>
            <p:nvPr/>
          </p:nvSpPr>
          <p:spPr bwMode="auto">
            <a:xfrm>
              <a:off x="17293201" y="5886450"/>
              <a:ext cx="17461" cy="106362"/>
            </a:xfrm>
            <a:custGeom>
              <a:avLst/>
              <a:gdLst>
                <a:gd name="T0" fmla="*/ 58 w 59"/>
                <a:gd name="T1" fmla="*/ 0 h 303"/>
                <a:gd name="T2" fmla="*/ 0 w 59"/>
                <a:gd name="T3" fmla="*/ 39 h 303"/>
                <a:gd name="T4" fmla="*/ 0 w 59"/>
                <a:gd name="T5" fmla="*/ 243 h 303"/>
                <a:gd name="T6" fmla="*/ 58 w 59"/>
                <a:gd name="T7" fmla="*/ 302 h 303"/>
                <a:gd name="T8" fmla="*/ 58 w 59"/>
                <a:gd name="T9" fmla="*/ 0 h 303"/>
              </a:gdLst>
              <a:ahLst/>
              <a:cxnLst>
                <a:cxn ang="0">
                  <a:pos x="T0" y="T1"/>
                </a:cxn>
                <a:cxn ang="0">
                  <a:pos x="T2" y="T3"/>
                </a:cxn>
                <a:cxn ang="0">
                  <a:pos x="T4" y="T5"/>
                </a:cxn>
                <a:cxn ang="0">
                  <a:pos x="T6" y="T7"/>
                </a:cxn>
                <a:cxn ang="0">
                  <a:pos x="T8" y="T9"/>
                </a:cxn>
              </a:cxnLst>
              <a:rect l="0" t="0" r="r" b="b"/>
              <a:pathLst>
                <a:path w="59" h="303">
                  <a:moveTo>
                    <a:pt x="58" y="0"/>
                  </a:moveTo>
                  <a:lnTo>
                    <a:pt x="0" y="39"/>
                  </a:lnTo>
                  <a:lnTo>
                    <a:pt x="0" y="243"/>
                  </a:lnTo>
                  <a:lnTo>
                    <a:pt x="58" y="302"/>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3" name="Freeform 5913">
              <a:extLst>
                <a:ext uri="{FF2B5EF4-FFF2-40B4-BE49-F238E27FC236}">
                  <a16:creationId xmlns:a16="http://schemas.microsoft.com/office/drawing/2014/main" id="{006C2F9B-F77B-43EC-19D4-C90BDEA9898F}"/>
                </a:ext>
              </a:extLst>
            </p:cNvPr>
            <p:cNvSpPr>
              <a:spLocks noChangeArrowheads="1"/>
            </p:cNvSpPr>
            <p:nvPr/>
          </p:nvSpPr>
          <p:spPr bwMode="auto">
            <a:xfrm>
              <a:off x="17293201" y="5886450"/>
              <a:ext cx="17461" cy="106362"/>
            </a:xfrm>
            <a:custGeom>
              <a:avLst/>
              <a:gdLst>
                <a:gd name="T0" fmla="*/ 58 w 59"/>
                <a:gd name="T1" fmla="*/ 0 h 303"/>
                <a:gd name="T2" fmla="*/ 0 w 59"/>
                <a:gd name="T3" fmla="*/ 39 h 303"/>
                <a:gd name="T4" fmla="*/ 0 w 59"/>
                <a:gd name="T5" fmla="*/ 243 h 303"/>
                <a:gd name="T6" fmla="*/ 58 w 59"/>
                <a:gd name="T7" fmla="*/ 302 h 303"/>
                <a:gd name="T8" fmla="*/ 58 w 59"/>
                <a:gd name="T9" fmla="*/ 0 h 303"/>
              </a:gdLst>
              <a:ahLst/>
              <a:cxnLst>
                <a:cxn ang="0">
                  <a:pos x="T0" y="T1"/>
                </a:cxn>
                <a:cxn ang="0">
                  <a:pos x="T2" y="T3"/>
                </a:cxn>
                <a:cxn ang="0">
                  <a:pos x="T4" y="T5"/>
                </a:cxn>
                <a:cxn ang="0">
                  <a:pos x="T6" y="T7"/>
                </a:cxn>
                <a:cxn ang="0">
                  <a:pos x="T8" y="T9"/>
                </a:cxn>
              </a:cxnLst>
              <a:rect l="0" t="0" r="r" b="b"/>
              <a:pathLst>
                <a:path w="59" h="303">
                  <a:moveTo>
                    <a:pt x="58" y="0"/>
                  </a:moveTo>
                  <a:lnTo>
                    <a:pt x="0" y="39"/>
                  </a:lnTo>
                  <a:lnTo>
                    <a:pt x="0" y="243"/>
                  </a:lnTo>
                  <a:lnTo>
                    <a:pt x="58" y="302"/>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4" name="Freeform 5914">
              <a:extLst>
                <a:ext uri="{FF2B5EF4-FFF2-40B4-BE49-F238E27FC236}">
                  <a16:creationId xmlns:a16="http://schemas.microsoft.com/office/drawing/2014/main" id="{E29124BF-A49D-D8B4-0A3C-4E144B39A58D}"/>
                </a:ext>
              </a:extLst>
            </p:cNvPr>
            <p:cNvSpPr>
              <a:spLocks noChangeArrowheads="1"/>
            </p:cNvSpPr>
            <p:nvPr/>
          </p:nvSpPr>
          <p:spPr bwMode="auto">
            <a:xfrm>
              <a:off x="17334473" y="6016625"/>
              <a:ext cx="22224" cy="22225"/>
            </a:xfrm>
            <a:custGeom>
              <a:avLst/>
              <a:gdLst>
                <a:gd name="T0" fmla="*/ 0 w 69"/>
                <a:gd name="T1" fmla="*/ 0 h 70"/>
                <a:gd name="T2" fmla="*/ 0 w 69"/>
                <a:gd name="T3" fmla="*/ 10 h 70"/>
                <a:gd name="T4" fmla="*/ 68 w 69"/>
                <a:gd name="T5" fmla="*/ 69 h 70"/>
                <a:gd name="T6" fmla="*/ 68 w 69"/>
                <a:gd name="T7" fmla="*/ 59 h 70"/>
                <a:gd name="T8" fmla="*/ 0 w 69"/>
                <a:gd name="T9" fmla="*/ 0 h 70"/>
              </a:gdLst>
              <a:ahLst/>
              <a:cxnLst>
                <a:cxn ang="0">
                  <a:pos x="T0" y="T1"/>
                </a:cxn>
                <a:cxn ang="0">
                  <a:pos x="T2" y="T3"/>
                </a:cxn>
                <a:cxn ang="0">
                  <a:pos x="T4" y="T5"/>
                </a:cxn>
                <a:cxn ang="0">
                  <a:pos x="T6" y="T7"/>
                </a:cxn>
                <a:cxn ang="0">
                  <a:pos x="T8" y="T9"/>
                </a:cxn>
              </a:cxnLst>
              <a:rect l="0" t="0" r="r" b="b"/>
              <a:pathLst>
                <a:path w="69" h="70">
                  <a:moveTo>
                    <a:pt x="0" y="0"/>
                  </a:moveTo>
                  <a:lnTo>
                    <a:pt x="0" y="10"/>
                  </a:lnTo>
                  <a:lnTo>
                    <a:pt x="68" y="69"/>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5" name="Freeform 5915">
              <a:extLst>
                <a:ext uri="{FF2B5EF4-FFF2-40B4-BE49-F238E27FC236}">
                  <a16:creationId xmlns:a16="http://schemas.microsoft.com/office/drawing/2014/main" id="{0965D8D3-DE00-80CF-20EF-9C0BAC4B9C3A}"/>
                </a:ext>
              </a:extLst>
            </p:cNvPr>
            <p:cNvSpPr>
              <a:spLocks noChangeArrowheads="1"/>
            </p:cNvSpPr>
            <p:nvPr/>
          </p:nvSpPr>
          <p:spPr bwMode="auto">
            <a:xfrm>
              <a:off x="17334473" y="6016625"/>
              <a:ext cx="22224" cy="22225"/>
            </a:xfrm>
            <a:custGeom>
              <a:avLst/>
              <a:gdLst>
                <a:gd name="T0" fmla="*/ 0 w 69"/>
                <a:gd name="T1" fmla="*/ 0 h 70"/>
                <a:gd name="T2" fmla="*/ 0 w 69"/>
                <a:gd name="T3" fmla="*/ 10 h 70"/>
                <a:gd name="T4" fmla="*/ 68 w 69"/>
                <a:gd name="T5" fmla="*/ 69 h 70"/>
                <a:gd name="T6" fmla="*/ 68 w 69"/>
                <a:gd name="T7" fmla="*/ 59 h 70"/>
                <a:gd name="T8" fmla="*/ 0 w 69"/>
                <a:gd name="T9" fmla="*/ 0 h 70"/>
              </a:gdLst>
              <a:ahLst/>
              <a:cxnLst>
                <a:cxn ang="0">
                  <a:pos x="T0" y="T1"/>
                </a:cxn>
                <a:cxn ang="0">
                  <a:pos x="T2" y="T3"/>
                </a:cxn>
                <a:cxn ang="0">
                  <a:pos x="T4" y="T5"/>
                </a:cxn>
                <a:cxn ang="0">
                  <a:pos x="T6" y="T7"/>
                </a:cxn>
                <a:cxn ang="0">
                  <a:pos x="T8" y="T9"/>
                </a:cxn>
              </a:cxnLst>
              <a:rect l="0" t="0" r="r" b="b"/>
              <a:pathLst>
                <a:path w="69" h="70">
                  <a:moveTo>
                    <a:pt x="0" y="0"/>
                  </a:moveTo>
                  <a:lnTo>
                    <a:pt x="0" y="10"/>
                  </a:lnTo>
                  <a:lnTo>
                    <a:pt x="68" y="69"/>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6" name="Freeform 5916">
              <a:extLst>
                <a:ext uri="{FF2B5EF4-FFF2-40B4-BE49-F238E27FC236}">
                  <a16:creationId xmlns:a16="http://schemas.microsoft.com/office/drawing/2014/main" id="{A60361F8-9B5C-FC30-DA70-D8D537256478}"/>
                </a:ext>
              </a:extLst>
            </p:cNvPr>
            <p:cNvSpPr>
              <a:spLocks noChangeArrowheads="1"/>
            </p:cNvSpPr>
            <p:nvPr/>
          </p:nvSpPr>
          <p:spPr bwMode="auto">
            <a:xfrm>
              <a:off x="17334473" y="5865813"/>
              <a:ext cx="22224" cy="168275"/>
            </a:xfrm>
            <a:custGeom>
              <a:avLst/>
              <a:gdLst>
                <a:gd name="T0" fmla="*/ 68 w 69"/>
                <a:gd name="T1" fmla="*/ 0 h 478"/>
                <a:gd name="T2" fmla="*/ 0 w 69"/>
                <a:gd name="T3" fmla="*/ 29 h 478"/>
                <a:gd name="T4" fmla="*/ 0 w 69"/>
                <a:gd name="T5" fmla="*/ 418 h 478"/>
                <a:gd name="T6" fmla="*/ 68 w 69"/>
                <a:gd name="T7" fmla="*/ 477 h 478"/>
                <a:gd name="T8" fmla="*/ 68 w 69"/>
                <a:gd name="T9" fmla="*/ 0 h 478"/>
              </a:gdLst>
              <a:ahLst/>
              <a:cxnLst>
                <a:cxn ang="0">
                  <a:pos x="T0" y="T1"/>
                </a:cxn>
                <a:cxn ang="0">
                  <a:pos x="T2" y="T3"/>
                </a:cxn>
                <a:cxn ang="0">
                  <a:pos x="T4" y="T5"/>
                </a:cxn>
                <a:cxn ang="0">
                  <a:pos x="T6" y="T7"/>
                </a:cxn>
                <a:cxn ang="0">
                  <a:pos x="T8" y="T9"/>
                </a:cxn>
              </a:cxnLst>
              <a:rect l="0" t="0" r="r" b="b"/>
              <a:pathLst>
                <a:path w="69" h="478">
                  <a:moveTo>
                    <a:pt x="68" y="0"/>
                  </a:moveTo>
                  <a:lnTo>
                    <a:pt x="0" y="29"/>
                  </a:lnTo>
                  <a:lnTo>
                    <a:pt x="0" y="418"/>
                  </a:lnTo>
                  <a:lnTo>
                    <a:pt x="68" y="477"/>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7" name="Freeform 5917">
              <a:extLst>
                <a:ext uri="{FF2B5EF4-FFF2-40B4-BE49-F238E27FC236}">
                  <a16:creationId xmlns:a16="http://schemas.microsoft.com/office/drawing/2014/main" id="{16505EA1-EA3A-085C-89D6-C5A228167B8F}"/>
                </a:ext>
              </a:extLst>
            </p:cNvPr>
            <p:cNvSpPr>
              <a:spLocks noChangeArrowheads="1"/>
            </p:cNvSpPr>
            <p:nvPr/>
          </p:nvSpPr>
          <p:spPr bwMode="auto">
            <a:xfrm>
              <a:off x="17334473" y="5865813"/>
              <a:ext cx="22224" cy="168275"/>
            </a:xfrm>
            <a:custGeom>
              <a:avLst/>
              <a:gdLst>
                <a:gd name="T0" fmla="*/ 68 w 69"/>
                <a:gd name="T1" fmla="*/ 0 h 478"/>
                <a:gd name="T2" fmla="*/ 0 w 69"/>
                <a:gd name="T3" fmla="*/ 29 h 478"/>
                <a:gd name="T4" fmla="*/ 0 w 69"/>
                <a:gd name="T5" fmla="*/ 418 h 478"/>
                <a:gd name="T6" fmla="*/ 68 w 69"/>
                <a:gd name="T7" fmla="*/ 477 h 478"/>
                <a:gd name="T8" fmla="*/ 68 w 69"/>
                <a:gd name="T9" fmla="*/ 0 h 478"/>
              </a:gdLst>
              <a:ahLst/>
              <a:cxnLst>
                <a:cxn ang="0">
                  <a:pos x="T0" y="T1"/>
                </a:cxn>
                <a:cxn ang="0">
                  <a:pos x="T2" y="T3"/>
                </a:cxn>
                <a:cxn ang="0">
                  <a:pos x="T4" y="T5"/>
                </a:cxn>
                <a:cxn ang="0">
                  <a:pos x="T6" y="T7"/>
                </a:cxn>
                <a:cxn ang="0">
                  <a:pos x="T8" y="T9"/>
                </a:cxn>
              </a:cxnLst>
              <a:rect l="0" t="0" r="r" b="b"/>
              <a:pathLst>
                <a:path w="69" h="478">
                  <a:moveTo>
                    <a:pt x="68" y="0"/>
                  </a:moveTo>
                  <a:lnTo>
                    <a:pt x="0" y="29"/>
                  </a:lnTo>
                  <a:lnTo>
                    <a:pt x="0" y="418"/>
                  </a:lnTo>
                  <a:lnTo>
                    <a:pt x="68" y="477"/>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8" name="Freeform 5918">
              <a:extLst>
                <a:ext uri="{FF2B5EF4-FFF2-40B4-BE49-F238E27FC236}">
                  <a16:creationId xmlns:a16="http://schemas.microsoft.com/office/drawing/2014/main" id="{CAEFA7FE-E2FD-0CBF-9B24-A7AD52888A87}"/>
                </a:ext>
              </a:extLst>
            </p:cNvPr>
            <p:cNvSpPr>
              <a:spLocks noChangeArrowheads="1"/>
            </p:cNvSpPr>
            <p:nvPr/>
          </p:nvSpPr>
          <p:spPr bwMode="auto">
            <a:xfrm>
              <a:off x="17380507" y="6059488"/>
              <a:ext cx="19049" cy="25400"/>
            </a:xfrm>
            <a:custGeom>
              <a:avLst/>
              <a:gdLst>
                <a:gd name="T0" fmla="*/ 0 w 60"/>
                <a:gd name="T1" fmla="*/ 0 h 79"/>
                <a:gd name="T2" fmla="*/ 0 w 60"/>
                <a:gd name="T3" fmla="*/ 10 h 79"/>
                <a:gd name="T4" fmla="*/ 59 w 60"/>
                <a:gd name="T5" fmla="*/ 78 h 79"/>
                <a:gd name="T6" fmla="*/ 59 w 60"/>
                <a:gd name="T7" fmla="*/ 59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9" name="Freeform 5919">
              <a:extLst>
                <a:ext uri="{FF2B5EF4-FFF2-40B4-BE49-F238E27FC236}">
                  <a16:creationId xmlns:a16="http://schemas.microsoft.com/office/drawing/2014/main" id="{DC064B98-F426-9477-74CF-61F4E8DE75BB}"/>
                </a:ext>
              </a:extLst>
            </p:cNvPr>
            <p:cNvSpPr>
              <a:spLocks noChangeArrowheads="1"/>
            </p:cNvSpPr>
            <p:nvPr/>
          </p:nvSpPr>
          <p:spPr bwMode="auto">
            <a:xfrm>
              <a:off x="17380507" y="6059488"/>
              <a:ext cx="19049" cy="25400"/>
            </a:xfrm>
            <a:custGeom>
              <a:avLst/>
              <a:gdLst>
                <a:gd name="T0" fmla="*/ 0 w 60"/>
                <a:gd name="T1" fmla="*/ 0 h 79"/>
                <a:gd name="T2" fmla="*/ 0 w 60"/>
                <a:gd name="T3" fmla="*/ 10 h 79"/>
                <a:gd name="T4" fmla="*/ 59 w 60"/>
                <a:gd name="T5" fmla="*/ 78 h 79"/>
                <a:gd name="T6" fmla="*/ 59 w 60"/>
                <a:gd name="T7" fmla="*/ 59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0" name="Freeform 5920">
              <a:extLst>
                <a:ext uri="{FF2B5EF4-FFF2-40B4-BE49-F238E27FC236}">
                  <a16:creationId xmlns:a16="http://schemas.microsoft.com/office/drawing/2014/main" id="{A41A1578-A2E8-F0AD-2D96-00D862EF219A}"/>
                </a:ext>
              </a:extLst>
            </p:cNvPr>
            <p:cNvSpPr>
              <a:spLocks noChangeArrowheads="1"/>
            </p:cNvSpPr>
            <p:nvPr/>
          </p:nvSpPr>
          <p:spPr bwMode="auto">
            <a:xfrm>
              <a:off x="17380507" y="5842000"/>
              <a:ext cx="19049" cy="234950"/>
            </a:xfrm>
            <a:custGeom>
              <a:avLst/>
              <a:gdLst>
                <a:gd name="T0" fmla="*/ 59 w 60"/>
                <a:gd name="T1" fmla="*/ 0 h 663"/>
                <a:gd name="T2" fmla="*/ 0 w 60"/>
                <a:gd name="T3" fmla="*/ 29 h 663"/>
                <a:gd name="T4" fmla="*/ 0 w 60"/>
                <a:gd name="T5" fmla="*/ 603 h 663"/>
                <a:gd name="T6" fmla="*/ 59 w 60"/>
                <a:gd name="T7" fmla="*/ 662 h 663"/>
                <a:gd name="T8" fmla="*/ 59 w 60"/>
                <a:gd name="T9" fmla="*/ 0 h 663"/>
              </a:gdLst>
              <a:ahLst/>
              <a:cxnLst>
                <a:cxn ang="0">
                  <a:pos x="T0" y="T1"/>
                </a:cxn>
                <a:cxn ang="0">
                  <a:pos x="T2" y="T3"/>
                </a:cxn>
                <a:cxn ang="0">
                  <a:pos x="T4" y="T5"/>
                </a:cxn>
                <a:cxn ang="0">
                  <a:pos x="T6" y="T7"/>
                </a:cxn>
                <a:cxn ang="0">
                  <a:pos x="T8" y="T9"/>
                </a:cxn>
              </a:cxnLst>
              <a:rect l="0" t="0" r="r" b="b"/>
              <a:pathLst>
                <a:path w="60" h="663">
                  <a:moveTo>
                    <a:pt x="59" y="0"/>
                  </a:moveTo>
                  <a:lnTo>
                    <a:pt x="0" y="29"/>
                  </a:lnTo>
                  <a:lnTo>
                    <a:pt x="0" y="603"/>
                  </a:lnTo>
                  <a:lnTo>
                    <a:pt x="59" y="662"/>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1" name="Freeform 5921">
              <a:extLst>
                <a:ext uri="{FF2B5EF4-FFF2-40B4-BE49-F238E27FC236}">
                  <a16:creationId xmlns:a16="http://schemas.microsoft.com/office/drawing/2014/main" id="{ED45552B-4286-173D-D0C8-B90D16ED2120}"/>
                </a:ext>
              </a:extLst>
            </p:cNvPr>
            <p:cNvSpPr>
              <a:spLocks noChangeArrowheads="1"/>
            </p:cNvSpPr>
            <p:nvPr/>
          </p:nvSpPr>
          <p:spPr bwMode="auto">
            <a:xfrm>
              <a:off x="17380507" y="5842000"/>
              <a:ext cx="19049" cy="234950"/>
            </a:xfrm>
            <a:custGeom>
              <a:avLst/>
              <a:gdLst>
                <a:gd name="T0" fmla="*/ 59 w 60"/>
                <a:gd name="T1" fmla="*/ 0 h 663"/>
                <a:gd name="T2" fmla="*/ 0 w 60"/>
                <a:gd name="T3" fmla="*/ 29 h 663"/>
                <a:gd name="T4" fmla="*/ 0 w 60"/>
                <a:gd name="T5" fmla="*/ 603 h 663"/>
                <a:gd name="T6" fmla="*/ 59 w 60"/>
                <a:gd name="T7" fmla="*/ 662 h 663"/>
                <a:gd name="T8" fmla="*/ 59 w 60"/>
                <a:gd name="T9" fmla="*/ 0 h 663"/>
              </a:gdLst>
              <a:ahLst/>
              <a:cxnLst>
                <a:cxn ang="0">
                  <a:pos x="T0" y="T1"/>
                </a:cxn>
                <a:cxn ang="0">
                  <a:pos x="T2" y="T3"/>
                </a:cxn>
                <a:cxn ang="0">
                  <a:pos x="T4" y="T5"/>
                </a:cxn>
                <a:cxn ang="0">
                  <a:pos x="T6" y="T7"/>
                </a:cxn>
                <a:cxn ang="0">
                  <a:pos x="T8" y="T9"/>
                </a:cxn>
              </a:cxnLst>
              <a:rect l="0" t="0" r="r" b="b"/>
              <a:pathLst>
                <a:path w="60" h="663">
                  <a:moveTo>
                    <a:pt x="59" y="0"/>
                  </a:moveTo>
                  <a:lnTo>
                    <a:pt x="0" y="29"/>
                  </a:lnTo>
                  <a:lnTo>
                    <a:pt x="0" y="603"/>
                  </a:lnTo>
                  <a:lnTo>
                    <a:pt x="59" y="662"/>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2" name="Freeform 5922">
              <a:extLst>
                <a:ext uri="{FF2B5EF4-FFF2-40B4-BE49-F238E27FC236}">
                  <a16:creationId xmlns:a16="http://schemas.microsoft.com/office/drawing/2014/main" id="{3BD1136C-D764-75C0-79B6-F36D7E7D120E}"/>
                </a:ext>
              </a:extLst>
            </p:cNvPr>
            <p:cNvSpPr>
              <a:spLocks noChangeArrowheads="1"/>
            </p:cNvSpPr>
            <p:nvPr/>
          </p:nvSpPr>
          <p:spPr bwMode="auto">
            <a:xfrm>
              <a:off x="17423367" y="6100763"/>
              <a:ext cx="19049" cy="25400"/>
            </a:xfrm>
            <a:custGeom>
              <a:avLst/>
              <a:gdLst>
                <a:gd name="T0" fmla="*/ 0 w 60"/>
                <a:gd name="T1" fmla="*/ 0 h 79"/>
                <a:gd name="T2" fmla="*/ 0 w 60"/>
                <a:gd name="T3" fmla="*/ 10 h 79"/>
                <a:gd name="T4" fmla="*/ 59 w 60"/>
                <a:gd name="T5" fmla="*/ 78 h 79"/>
                <a:gd name="T6" fmla="*/ 59 w 60"/>
                <a:gd name="T7" fmla="*/ 6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3" name="Freeform 5923">
              <a:extLst>
                <a:ext uri="{FF2B5EF4-FFF2-40B4-BE49-F238E27FC236}">
                  <a16:creationId xmlns:a16="http://schemas.microsoft.com/office/drawing/2014/main" id="{533DA89E-91BD-2EBE-07A7-FC20694B4C3B}"/>
                </a:ext>
              </a:extLst>
            </p:cNvPr>
            <p:cNvSpPr>
              <a:spLocks noChangeArrowheads="1"/>
            </p:cNvSpPr>
            <p:nvPr/>
          </p:nvSpPr>
          <p:spPr bwMode="auto">
            <a:xfrm>
              <a:off x="17423367" y="6100763"/>
              <a:ext cx="19049" cy="25400"/>
            </a:xfrm>
            <a:custGeom>
              <a:avLst/>
              <a:gdLst>
                <a:gd name="T0" fmla="*/ 0 w 60"/>
                <a:gd name="T1" fmla="*/ 0 h 79"/>
                <a:gd name="T2" fmla="*/ 0 w 60"/>
                <a:gd name="T3" fmla="*/ 10 h 79"/>
                <a:gd name="T4" fmla="*/ 59 w 60"/>
                <a:gd name="T5" fmla="*/ 78 h 79"/>
                <a:gd name="T6" fmla="*/ 59 w 60"/>
                <a:gd name="T7" fmla="*/ 6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4" name="Freeform 5924">
              <a:extLst>
                <a:ext uri="{FF2B5EF4-FFF2-40B4-BE49-F238E27FC236}">
                  <a16:creationId xmlns:a16="http://schemas.microsoft.com/office/drawing/2014/main" id="{D844BF90-1C5A-7522-27EF-9C3BCCE48C50}"/>
                </a:ext>
              </a:extLst>
            </p:cNvPr>
            <p:cNvSpPr>
              <a:spLocks noChangeArrowheads="1"/>
            </p:cNvSpPr>
            <p:nvPr/>
          </p:nvSpPr>
          <p:spPr bwMode="auto">
            <a:xfrm>
              <a:off x="17423367" y="5816600"/>
              <a:ext cx="19049" cy="306387"/>
            </a:xfrm>
            <a:custGeom>
              <a:avLst/>
              <a:gdLst>
                <a:gd name="T0" fmla="*/ 59 w 60"/>
                <a:gd name="T1" fmla="*/ 0 h 858"/>
                <a:gd name="T2" fmla="*/ 0 w 60"/>
                <a:gd name="T3" fmla="*/ 30 h 858"/>
                <a:gd name="T4" fmla="*/ 0 w 60"/>
                <a:gd name="T5" fmla="*/ 789 h 858"/>
                <a:gd name="T6" fmla="*/ 59 w 60"/>
                <a:gd name="T7" fmla="*/ 857 h 858"/>
                <a:gd name="T8" fmla="*/ 59 w 60"/>
                <a:gd name="T9" fmla="*/ 0 h 858"/>
              </a:gdLst>
              <a:ahLst/>
              <a:cxnLst>
                <a:cxn ang="0">
                  <a:pos x="T0" y="T1"/>
                </a:cxn>
                <a:cxn ang="0">
                  <a:pos x="T2" y="T3"/>
                </a:cxn>
                <a:cxn ang="0">
                  <a:pos x="T4" y="T5"/>
                </a:cxn>
                <a:cxn ang="0">
                  <a:pos x="T6" y="T7"/>
                </a:cxn>
                <a:cxn ang="0">
                  <a:pos x="T8" y="T9"/>
                </a:cxn>
              </a:cxnLst>
              <a:rect l="0" t="0" r="r" b="b"/>
              <a:pathLst>
                <a:path w="60" h="858">
                  <a:moveTo>
                    <a:pt x="59" y="0"/>
                  </a:moveTo>
                  <a:lnTo>
                    <a:pt x="0" y="30"/>
                  </a:lnTo>
                  <a:lnTo>
                    <a:pt x="0" y="789"/>
                  </a:lnTo>
                  <a:lnTo>
                    <a:pt x="59" y="857"/>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5" name="Freeform 5925">
              <a:extLst>
                <a:ext uri="{FF2B5EF4-FFF2-40B4-BE49-F238E27FC236}">
                  <a16:creationId xmlns:a16="http://schemas.microsoft.com/office/drawing/2014/main" id="{B3E75A25-0DB2-3AFC-A88C-D5C9CC4FEC09}"/>
                </a:ext>
              </a:extLst>
            </p:cNvPr>
            <p:cNvSpPr>
              <a:spLocks noChangeArrowheads="1"/>
            </p:cNvSpPr>
            <p:nvPr/>
          </p:nvSpPr>
          <p:spPr bwMode="auto">
            <a:xfrm>
              <a:off x="17423367" y="5816600"/>
              <a:ext cx="19049" cy="306387"/>
            </a:xfrm>
            <a:custGeom>
              <a:avLst/>
              <a:gdLst>
                <a:gd name="T0" fmla="*/ 59 w 60"/>
                <a:gd name="T1" fmla="*/ 0 h 858"/>
                <a:gd name="T2" fmla="*/ 0 w 60"/>
                <a:gd name="T3" fmla="*/ 30 h 858"/>
                <a:gd name="T4" fmla="*/ 0 w 60"/>
                <a:gd name="T5" fmla="*/ 789 h 858"/>
                <a:gd name="T6" fmla="*/ 59 w 60"/>
                <a:gd name="T7" fmla="*/ 857 h 858"/>
                <a:gd name="T8" fmla="*/ 59 w 60"/>
                <a:gd name="T9" fmla="*/ 0 h 858"/>
              </a:gdLst>
              <a:ahLst/>
              <a:cxnLst>
                <a:cxn ang="0">
                  <a:pos x="T0" y="T1"/>
                </a:cxn>
                <a:cxn ang="0">
                  <a:pos x="T2" y="T3"/>
                </a:cxn>
                <a:cxn ang="0">
                  <a:pos x="T4" y="T5"/>
                </a:cxn>
                <a:cxn ang="0">
                  <a:pos x="T6" y="T7"/>
                </a:cxn>
                <a:cxn ang="0">
                  <a:pos x="T8" y="T9"/>
                </a:cxn>
              </a:cxnLst>
              <a:rect l="0" t="0" r="r" b="b"/>
              <a:pathLst>
                <a:path w="60" h="858">
                  <a:moveTo>
                    <a:pt x="59" y="0"/>
                  </a:moveTo>
                  <a:lnTo>
                    <a:pt x="0" y="30"/>
                  </a:lnTo>
                  <a:lnTo>
                    <a:pt x="0" y="789"/>
                  </a:lnTo>
                  <a:lnTo>
                    <a:pt x="59" y="857"/>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6" name="Freeform 5926">
              <a:extLst>
                <a:ext uri="{FF2B5EF4-FFF2-40B4-BE49-F238E27FC236}">
                  <a16:creationId xmlns:a16="http://schemas.microsoft.com/office/drawing/2014/main" id="{F876EE39-02D4-F25C-39F9-909307E912BD}"/>
                </a:ext>
              </a:extLst>
            </p:cNvPr>
            <p:cNvSpPr>
              <a:spLocks noChangeArrowheads="1"/>
            </p:cNvSpPr>
            <p:nvPr/>
          </p:nvSpPr>
          <p:spPr bwMode="auto">
            <a:xfrm>
              <a:off x="17464639" y="6146800"/>
              <a:ext cx="22224" cy="22225"/>
            </a:xfrm>
            <a:custGeom>
              <a:avLst/>
              <a:gdLst>
                <a:gd name="T0" fmla="*/ 0 w 69"/>
                <a:gd name="T1" fmla="*/ 0 h 69"/>
                <a:gd name="T2" fmla="*/ 0 w 69"/>
                <a:gd name="T3" fmla="*/ 9 h 69"/>
                <a:gd name="T4" fmla="*/ 68 w 69"/>
                <a:gd name="T5" fmla="*/ 68 h 69"/>
                <a:gd name="T6" fmla="*/ 68 w 69"/>
                <a:gd name="T7" fmla="*/ 58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9"/>
                  </a:lnTo>
                  <a:lnTo>
                    <a:pt x="68" y="68"/>
                  </a:lnTo>
                  <a:lnTo>
                    <a:pt x="68"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7" name="Freeform 5927">
              <a:extLst>
                <a:ext uri="{FF2B5EF4-FFF2-40B4-BE49-F238E27FC236}">
                  <a16:creationId xmlns:a16="http://schemas.microsoft.com/office/drawing/2014/main" id="{C1564445-681D-BA72-A373-E86258B00E29}"/>
                </a:ext>
              </a:extLst>
            </p:cNvPr>
            <p:cNvSpPr>
              <a:spLocks noChangeArrowheads="1"/>
            </p:cNvSpPr>
            <p:nvPr/>
          </p:nvSpPr>
          <p:spPr bwMode="auto">
            <a:xfrm>
              <a:off x="17464639" y="6146800"/>
              <a:ext cx="22224" cy="22225"/>
            </a:xfrm>
            <a:custGeom>
              <a:avLst/>
              <a:gdLst>
                <a:gd name="T0" fmla="*/ 0 w 69"/>
                <a:gd name="T1" fmla="*/ 0 h 69"/>
                <a:gd name="T2" fmla="*/ 0 w 69"/>
                <a:gd name="T3" fmla="*/ 9 h 69"/>
                <a:gd name="T4" fmla="*/ 68 w 69"/>
                <a:gd name="T5" fmla="*/ 68 h 69"/>
                <a:gd name="T6" fmla="*/ 68 w 69"/>
                <a:gd name="T7" fmla="*/ 58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9"/>
                  </a:lnTo>
                  <a:lnTo>
                    <a:pt x="68" y="68"/>
                  </a:lnTo>
                  <a:lnTo>
                    <a:pt x="68"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8" name="Freeform 5928">
              <a:extLst>
                <a:ext uri="{FF2B5EF4-FFF2-40B4-BE49-F238E27FC236}">
                  <a16:creationId xmlns:a16="http://schemas.microsoft.com/office/drawing/2014/main" id="{27200A95-0990-1C42-88EE-7FE804A3CB47}"/>
                </a:ext>
              </a:extLst>
            </p:cNvPr>
            <p:cNvSpPr>
              <a:spLocks noChangeArrowheads="1"/>
            </p:cNvSpPr>
            <p:nvPr/>
          </p:nvSpPr>
          <p:spPr bwMode="auto">
            <a:xfrm>
              <a:off x="17464639" y="5792788"/>
              <a:ext cx="22224" cy="373062"/>
            </a:xfrm>
            <a:custGeom>
              <a:avLst/>
              <a:gdLst>
                <a:gd name="T0" fmla="*/ 68 w 69"/>
                <a:gd name="T1" fmla="*/ 0 h 1043"/>
                <a:gd name="T2" fmla="*/ 0 w 69"/>
                <a:gd name="T3" fmla="*/ 39 h 1043"/>
                <a:gd name="T4" fmla="*/ 0 w 69"/>
                <a:gd name="T5" fmla="*/ 984 h 1043"/>
                <a:gd name="T6" fmla="*/ 68 w 69"/>
                <a:gd name="T7" fmla="*/ 1042 h 1043"/>
                <a:gd name="T8" fmla="*/ 68 w 69"/>
                <a:gd name="T9" fmla="*/ 0 h 1043"/>
              </a:gdLst>
              <a:ahLst/>
              <a:cxnLst>
                <a:cxn ang="0">
                  <a:pos x="T0" y="T1"/>
                </a:cxn>
                <a:cxn ang="0">
                  <a:pos x="T2" y="T3"/>
                </a:cxn>
                <a:cxn ang="0">
                  <a:pos x="T4" y="T5"/>
                </a:cxn>
                <a:cxn ang="0">
                  <a:pos x="T6" y="T7"/>
                </a:cxn>
                <a:cxn ang="0">
                  <a:pos x="T8" y="T9"/>
                </a:cxn>
              </a:cxnLst>
              <a:rect l="0" t="0" r="r" b="b"/>
              <a:pathLst>
                <a:path w="69" h="1043">
                  <a:moveTo>
                    <a:pt x="68" y="0"/>
                  </a:moveTo>
                  <a:lnTo>
                    <a:pt x="0" y="39"/>
                  </a:lnTo>
                  <a:lnTo>
                    <a:pt x="0" y="984"/>
                  </a:lnTo>
                  <a:lnTo>
                    <a:pt x="68" y="1042"/>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9" name="Freeform 5929">
              <a:extLst>
                <a:ext uri="{FF2B5EF4-FFF2-40B4-BE49-F238E27FC236}">
                  <a16:creationId xmlns:a16="http://schemas.microsoft.com/office/drawing/2014/main" id="{5934B516-F5D1-B1B8-11DC-098EC910BDD6}"/>
                </a:ext>
              </a:extLst>
            </p:cNvPr>
            <p:cNvSpPr>
              <a:spLocks noChangeArrowheads="1"/>
            </p:cNvSpPr>
            <p:nvPr/>
          </p:nvSpPr>
          <p:spPr bwMode="auto">
            <a:xfrm>
              <a:off x="17464639" y="5792788"/>
              <a:ext cx="22224" cy="373062"/>
            </a:xfrm>
            <a:custGeom>
              <a:avLst/>
              <a:gdLst>
                <a:gd name="T0" fmla="*/ 68 w 69"/>
                <a:gd name="T1" fmla="*/ 0 h 1043"/>
                <a:gd name="T2" fmla="*/ 0 w 69"/>
                <a:gd name="T3" fmla="*/ 39 h 1043"/>
                <a:gd name="T4" fmla="*/ 0 w 69"/>
                <a:gd name="T5" fmla="*/ 984 h 1043"/>
                <a:gd name="T6" fmla="*/ 68 w 69"/>
                <a:gd name="T7" fmla="*/ 1042 h 1043"/>
                <a:gd name="T8" fmla="*/ 68 w 69"/>
                <a:gd name="T9" fmla="*/ 0 h 1043"/>
              </a:gdLst>
              <a:ahLst/>
              <a:cxnLst>
                <a:cxn ang="0">
                  <a:pos x="T0" y="T1"/>
                </a:cxn>
                <a:cxn ang="0">
                  <a:pos x="T2" y="T3"/>
                </a:cxn>
                <a:cxn ang="0">
                  <a:pos x="T4" y="T5"/>
                </a:cxn>
                <a:cxn ang="0">
                  <a:pos x="T6" y="T7"/>
                </a:cxn>
                <a:cxn ang="0">
                  <a:pos x="T8" y="T9"/>
                </a:cxn>
              </a:cxnLst>
              <a:rect l="0" t="0" r="r" b="b"/>
              <a:pathLst>
                <a:path w="69" h="1043">
                  <a:moveTo>
                    <a:pt x="68" y="0"/>
                  </a:moveTo>
                  <a:lnTo>
                    <a:pt x="0" y="39"/>
                  </a:lnTo>
                  <a:lnTo>
                    <a:pt x="0" y="984"/>
                  </a:lnTo>
                  <a:lnTo>
                    <a:pt x="68" y="1042"/>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0" name="Freeform 5930">
              <a:extLst>
                <a:ext uri="{FF2B5EF4-FFF2-40B4-BE49-F238E27FC236}">
                  <a16:creationId xmlns:a16="http://schemas.microsoft.com/office/drawing/2014/main" id="{E2B20477-2C9B-B35E-D986-25E982B896F9}"/>
                </a:ext>
              </a:extLst>
            </p:cNvPr>
            <p:cNvSpPr>
              <a:spLocks noChangeArrowheads="1"/>
            </p:cNvSpPr>
            <p:nvPr/>
          </p:nvSpPr>
          <p:spPr bwMode="auto">
            <a:xfrm>
              <a:off x="17507499" y="6188075"/>
              <a:ext cx="22224" cy="22225"/>
            </a:xfrm>
            <a:custGeom>
              <a:avLst/>
              <a:gdLst>
                <a:gd name="T0" fmla="*/ 0 w 69"/>
                <a:gd name="T1" fmla="*/ 0 h 69"/>
                <a:gd name="T2" fmla="*/ 0 w 69"/>
                <a:gd name="T3" fmla="*/ 10 h 69"/>
                <a:gd name="T4" fmla="*/ 68 w 69"/>
                <a:gd name="T5" fmla="*/ 68 h 69"/>
                <a:gd name="T6" fmla="*/ 68 w 69"/>
                <a:gd name="T7" fmla="*/ 59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10"/>
                  </a:lnTo>
                  <a:lnTo>
                    <a:pt x="68" y="68"/>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1" name="Freeform 5931">
              <a:extLst>
                <a:ext uri="{FF2B5EF4-FFF2-40B4-BE49-F238E27FC236}">
                  <a16:creationId xmlns:a16="http://schemas.microsoft.com/office/drawing/2014/main" id="{BBA50F27-D19E-E9AD-CF49-92568F6B6B1C}"/>
                </a:ext>
              </a:extLst>
            </p:cNvPr>
            <p:cNvSpPr>
              <a:spLocks noChangeArrowheads="1"/>
            </p:cNvSpPr>
            <p:nvPr/>
          </p:nvSpPr>
          <p:spPr bwMode="auto">
            <a:xfrm>
              <a:off x="17507499" y="6188075"/>
              <a:ext cx="22224" cy="22225"/>
            </a:xfrm>
            <a:custGeom>
              <a:avLst/>
              <a:gdLst>
                <a:gd name="T0" fmla="*/ 0 w 69"/>
                <a:gd name="T1" fmla="*/ 0 h 69"/>
                <a:gd name="T2" fmla="*/ 0 w 69"/>
                <a:gd name="T3" fmla="*/ 10 h 69"/>
                <a:gd name="T4" fmla="*/ 68 w 69"/>
                <a:gd name="T5" fmla="*/ 68 h 69"/>
                <a:gd name="T6" fmla="*/ 68 w 69"/>
                <a:gd name="T7" fmla="*/ 59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10"/>
                  </a:lnTo>
                  <a:lnTo>
                    <a:pt x="68" y="68"/>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2" name="Freeform 5932">
              <a:extLst>
                <a:ext uri="{FF2B5EF4-FFF2-40B4-BE49-F238E27FC236}">
                  <a16:creationId xmlns:a16="http://schemas.microsoft.com/office/drawing/2014/main" id="{BEBFAA49-5E94-6DEB-E4AB-B3D4E7DE0291}"/>
                </a:ext>
              </a:extLst>
            </p:cNvPr>
            <p:cNvSpPr>
              <a:spLocks noChangeArrowheads="1"/>
            </p:cNvSpPr>
            <p:nvPr/>
          </p:nvSpPr>
          <p:spPr bwMode="auto">
            <a:xfrm>
              <a:off x="17507499" y="5767388"/>
              <a:ext cx="22224" cy="438150"/>
            </a:xfrm>
            <a:custGeom>
              <a:avLst/>
              <a:gdLst>
                <a:gd name="T0" fmla="*/ 68 w 69"/>
                <a:gd name="T1" fmla="*/ 0 h 1228"/>
                <a:gd name="T2" fmla="*/ 0 w 69"/>
                <a:gd name="T3" fmla="*/ 39 h 1228"/>
                <a:gd name="T4" fmla="*/ 0 w 69"/>
                <a:gd name="T5" fmla="*/ 1168 h 1228"/>
                <a:gd name="T6" fmla="*/ 68 w 69"/>
                <a:gd name="T7" fmla="*/ 1227 h 1228"/>
                <a:gd name="T8" fmla="*/ 68 w 69"/>
                <a:gd name="T9" fmla="*/ 0 h 1228"/>
              </a:gdLst>
              <a:ahLst/>
              <a:cxnLst>
                <a:cxn ang="0">
                  <a:pos x="T0" y="T1"/>
                </a:cxn>
                <a:cxn ang="0">
                  <a:pos x="T2" y="T3"/>
                </a:cxn>
                <a:cxn ang="0">
                  <a:pos x="T4" y="T5"/>
                </a:cxn>
                <a:cxn ang="0">
                  <a:pos x="T6" y="T7"/>
                </a:cxn>
                <a:cxn ang="0">
                  <a:pos x="T8" y="T9"/>
                </a:cxn>
              </a:cxnLst>
              <a:rect l="0" t="0" r="r" b="b"/>
              <a:pathLst>
                <a:path w="69" h="1228">
                  <a:moveTo>
                    <a:pt x="68" y="0"/>
                  </a:moveTo>
                  <a:lnTo>
                    <a:pt x="0" y="39"/>
                  </a:lnTo>
                  <a:lnTo>
                    <a:pt x="0" y="1168"/>
                  </a:lnTo>
                  <a:lnTo>
                    <a:pt x="68" y="1227"/>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3" name="Freeform 5933">
              <a:extLst>
                <a:ext uri="{FF2B5EF4-FFF2-40B4-BE49-F238E27FC236}">
                  <a16:creationId xmlns:a16="http://schemas.microsoft.com/office/drawing/2014/main" id="{B5B6DE4F-68B1-263B-665D-D91D761B092E}"/>
                </a:ext>
              </a:extLst>
            </p:cNvPr>
            <p:cNvSpPr>
              <a:spLocks noChangeArrowheads="1"/>
            </p:cNvSpPr>
            <p:nvPr/>
          </p:nvSpPr>
          <p:spPr bwMode="auto">
            <a:xfrm>
              <a:off x="17507499" y="5767388"/>
              <a:ext cx="22224" cy="438150"/>
            </a:xfrm>
            <a:custGeom>
              <a:avLst/>
              <a:gdLst>
                <a:gd name="T0" fmla="*/ 68 w 69"/>
                <a:gd name="T1" fmla="*/ 0 h 1228"/>
                <a:gd name="T2" fmla="*/ 0 w 69"/>
                <a:gd name="T3" fmla="*/ 39 h 1228"/>
                <a:gd name="T4" fmla="*/ 0 w 69"/>
                <a:gd name="T5" fmla="*/ 1168 h 1228"/>
                <a:gd name="T6" fmla="*/ 68 w 69"/>
                <a:gd name="T7" fmla="*/ 1227 h 1228"/>
                <a:gd name="T8" fmla="*/ 68 w 69"/>
                <a:gd name="T9" fmla="*/ 0 h 1228"/>
              </a:gdLst>
              <a:ahLst/>
              <a:cxnLst>
                <a:cxn ang="0">
                  <a:pos x="T0" y="T1"/>
                </a:cxn>
                <a:cxn ang="0">
                  <a:pos x="T2" y="T3"/>
                </a:cxn>
                <a:cxn ang="0">
                  <a:pos x="T4" y="T5"/>
                </a:cxn>
                <a:cxn ang="0">
                  <a:pos x="T6" y="T7"/>
                </a:cxn>
                <a:cxn ang="0">
                  <a:pos x="T8" y="T9"/>
                </a:cxn>
              </a:cxnLst>
              <a:rect l="0" t="0" r="r" b="b"/>
              <a:pathLst>
                <a:path w="69" h="1228">
                  <a:moveTo>
                    <a:pt x="68" y="0"/>
                  </a:moveTo>
                  <a:lnTo>
                    <a:pt x="0" y="39"/>
                  </a:lnTo>
                  <a:lnTo>
                    <a:pt x="0" y="1168"/>
                  </a:lnTo>
                  <a:lnTo>
                    <a:pt x="68" y="1227"/>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4" name="Freeform 5934">
              <a:extLst>
                <a:ext uri="{FF2B5EF4-FFF2-40B4-BE49-F238E27FC236}">
                  <a16:creationId xmlns:a16="http://schemas.microsoft.com/office/drawing/2014/main" id="{41BC1AEE-89DF-711A-6C0B-1E3947F80506}"/>
                </a:ext>
              </a:extLst>
            </p:cNvPr>
            <p:cNvSpPr>
              <a:spLocks noChangeArrowheads="1"/>
            </p:cNvSpPr>
            <p:nvPr/>
          </p:nvSpPr>
          <p:spPr bwMode="auto">
            <a:xfrm>
              <a:off x="17551946" y="6230938"/>
              <a:ext cx="19049" cy="25400"/>
            </a:xfrm>
            <a:custGeom>
              <a:avLst/>
              <a:gdLst>
                <a:gd name="T0" fmla="*/ 0 w 60"/>
                <a:gd name="T1" fmla="*/ 0 h 79"/>
                <a:gd name="T2" fmla="*/ 0 w 60"/>
                <a:gd name="T3" fmla="*/ 10 h 79"/>
                <a:gd name="T4" fmla="*/ 59 w 60"/>
                <a:gd name="T5" fmla="*/ 78 h 79"/>
                <a:gd name="T6" fmla="*/ 59 w 60"/>
                <a:gd name="T7" fmla="*/ 5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5" name="Freeform 5935">
              <a:extLst>
                <a:ext uri="{FF2B5EF4-FFF2-40B4-BE49-F238E27FC236}">
                  <a16:creationId xmlns:a16="http://schemas.microsoft.com/office/drawing/2014/main" id="{D7CF7B33-0DEA-5DB2-64FC-887407026371}"/>
                </a:ext>
              </a:extLst>
            </p:cNvPr>
            <p:cNvSpPr>
              <a:spLocks noChangeArrowheads="1"/>
            </p:cNvSpPr>
            <p:nvPr/>
          </p:nvSpPr>
          <p:spPr bwMode="auto">
            <a:xfrm>
              <a:off x="17551946" y="6230938"/>
              <a:ext cx="19049" cy="25400"/>
            </a:xfrm>
            <a:custGeom>
              <a:avLst/>
              <a:gdLst>
                <a:gd name="T0" fmla="*/ 0 w 60"/>
                <a:gd name="T1" fmla="*/ 0 h 79"/>
                <a:gd name="T2" fmla="*/ 0 w 60"/>
                <a:gd name="T3" fmla="*/ 10 h 79"/>
                <a:gd name="T4" fmla="*/ 59 w 60"/>
                <a:gd name="T5" fmla="*/ 78 h 79"/>
                <a:gd name="T6" fmla="*/ 59 w 60"/>
                <a:gd name="T7" fmla="*/ 5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6" name="Freeform 5936">
              <a:extLst>
                <a:ext uri="{FF2B5EF4-FFF2-40B4-BE49-F238E27FC236}">
                  <a16:creationId xmlns:a16="http://schemas.microsoft.com/office/drawing/2014/main" id="{646BB1F0-1DD6-7D0A-E013-0C0C7EEF1929}"/>
                </a:ext>
              </a:extLst>
            </p:cNvPr>
            <p:cNvSpPr>
              <a:spLocks noChangeArrowheads="1"/>
            </p:cNvSpPr>
            <p:nvPr/>
          </p:nvSpPr>
          <p:spPr bwMode="auto">
            <a:xfrm>
              <a:off x="17551946" y="5743575"/>
              <a:ext cx="19049" cy="504825"/>
            </a:xfrm>
            <a:custGeom>
              <a:avLst/>
              <a:gdLst>
                <a:gd name="T0" fmla="*/ 59 w 60"/>
                <a:gd name="T1" fmla="*/ 0 h 1412"/>
                <a:gd name="T2" fmla="*/ 0 w 60"/>
                <a:gd name="T3" fmla="*/ 39 h 1412"/>
                <a:gd name="T4" fmla="*/ 0 w 60"/>
                <a:gd name="T5" fmla="*/ 1353 h 1412"/>
                <a:gd name="T6" fmla="*/ 59 w 60"/>
                <a:gd name="T7" fmla="*/ 1411 h 1412"/>
                <a:gd name="T8" fmla="*/ 59 w 60"/>
                <a:gd name="T9" fmla="*/ 0 h 1412"/>
              </a:gdLst>
              <a:ahLst/>
              <a:cxnLst>
                <a:cxn ang="0">
                  <a:pos x="T0" y="T1"/>
                </a:cxn>
                <a:cxn ang="0">
                  <a:pos x="T2" y="T3"/>
                </a:cxn>
                <a:cxn ang="0">
                  <a:pos x="T4" y="T5"/>
                </a:cxn>
                <a:cxn ang="0">
                  <a:pos x="T6" y="T7"/>
                </a:cxn>
                <a:cxn ang="0">
                  <a:pos x="T8" y="T9"/>
                </a:cxn>
              </a:cxnLst>
              <a:rect l="0" t="0" r="r" b="b"/>
              <a:pathLst>
                <a:path w="60" h="1412">
                  <a:moveTo>
                    <a:pt x="59" y="0"/>
                  </a:moveTo>
                  <a:lnTo>
                    <a:pt x="0" y="39"/>
                  </a:lnTo>
                  <a:lnTo>
                    <a:pt x="0" y="1353"/>
                  </a:lnTo>
                  <a:lnTo>
                    <a:pt x="59" y="1411"/>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7" name="Freeform 5937">
              <a:extLst>
                <a:ext uri="{FF2B5EF4-FFF2-40B4-BE49-F238E27FC236}">
                  <a16:creationId xmlns:a16="http://schemas.microsoft.com/office/drawing/2014/main" id="{91339180-2B37-1090-BBBE-CD06153FB17E}"/>
                </a:ext>
              </a:extLst>
            </p:cNvPr>
            <p:cNvSpPr>
              <a:spLocks noChangeArrowheads="1"/>
            </p:cNvSpPr>
            <p:nvPr/>
          </p:nvSpPr>
          <p:spPr bwMode="auto">
            <a:xfrm>
              <a:off x="17551946" y="5743575"/>
              <a:ext cx="19049" cy="504825"/>
            </a:xfrm>
            <a:custGeom>
              <a:avLst/>
              <a:gdLst>
                <a:gd name="T0" fmla="*/ 59 w 60"/>
                <a:gd name="T1" fmla="*/ 0 h 1412"/>
                <a:gd name="T2" fmla="*/ 0 w 60"/>
                <a:gd name="T3" fmla="*/ 39 h 1412"/>
                <a:gd name="T4" fmla="*/ 0 w 60"/>
                <a:gd name="T5" fmla="*/ 1353 h 1412"/>
                <a:gd name="T6" fmla="*/ 59 w 60"/>
                <a:gd name="T7" fmla="*/ 1411 h 1412"/>
                <a:gd name="T8" fmla="*/ 59 w 60"/>
                <a:gd name="T9" fmla="*/ 0 h 1412"/>
              </a:gdLst>
              <a:ahLst/>
              <a:cxnLst>
                <a:cxn ang="0">
                  <a:pos x="T0" y="T1"/>
                </a:cxn>
                <a:cxn ang="0">
                  <a:pos x="T2" y="T3"/>
                </a:cxn>
                <a:cxn ang="0">
                  <a:pos x="T4" y="T5"/>
                </a:cxn>
                <a:cxn ang="0">
                  <a:pos x="T6" y="T7"/>
                </a:cxn>
                <a:cxn ang="0">
                  <a:pos x="T8" y="T9"/>
                </a:cxn>
              </a:cxnLst>
              <a:rect l="0" t="0" r="r" b="b"/>
              <a:pathLst>
                <a:path w="60" h="1412">
                  <a:moveTo>
                    <a:pt x="59" y="0"/>
                  </a:moveTo>
                  <a:lnTo>
                    <a:pt x="0" y="39"/>
                  </a:lnTo>
                  <a:lnTo>
                    <a:pt x="0" y="1353"/>
                  </a:lnTo>
                  <a:lnTo>
                    <a:pt x="59" y="1411"/>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8" name="Freeform 5938">
              <a:extLst>
                <a:ext uri="{FF2B5EF4-FFF2-40B4-BE49-F238E27FC236}">
                  <a16:creationId xmlns:a16="http://schemas.microsoft.com/office/drawing/2014/main" id="{76B2B4CF-3C1A-0F40-2EDC-00F467123603}"/>
                </a:ext>
              </a:extLst>
            </p:cNvPr>
            <p:cNvSpPr>
              <a:spLocks noChangeArrowheads="1"/>
            </p:cNvSpPr>
            <p:nvPr/>
          </p:nvSpPr>
          <p:spPr bwMode="auto">
            <a:xfrm>
              <a:off x="17594806" y="6272213"/>
              <a:ext cx="19049" cy="25400"/>
            </a:xfrm>
            <a:custGeom>
              <a:avLst/>
              <a:gdLst>
                <a:gd name="T0" fmla="*/ 0 w 60"/>
                <a:gd name="T1" fmla="*/ 0 h 79"/>
                <a:gd name="T2" fmla="*/ 0 w 60"/>
                <a:gd name="T3" fmla="*/ 19 h 79"/>
                <a:gd name="T4" fmla="*/ 59 w 60"/>
                <a:gd name="T5" fmla="*/ 78 h 79"/>
                <a:gd name="T6" fmla="*/ 59 w 60"/>
                <a:gd name="T7" fmla="*/ 6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9"/>
                  </a:lnTo>
                  <a:lnTo>
                    <a:pt x="59" y="78"/>
                  </a:lnTo>
                  <a:lnTo>
                    <a:pt x="59"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9" name="Freeform 5939">
              <a:extLst>
                <a:ext uri="{FF2B5EF4-FFF2-40B4-BE49-F238E27FC236}">
                  <a16:creationId xmlns:a16="http://schemas.microsoft.com/office/drawing/2014/main" id="{03BD0340-B2B6-0A10-5C89-87E2EC4EFD15}"/>
                </a:ext>
              </a:extLst>
            </p:cNvPr>
            <p:cNvSpPr>
              <a:spLocks noChangeArrowheads="1"/>
            </p:cNvSpPr>
            <p:nvPr/>
          </p:nvSpPr>
          <p:spPr bwMode="auto">
            <a:xfrm>
              <a:off x="17594806" y="6272213"/>
              <a:ext cx="19049" cy="25400"/>
            </a:xfrm>
            <a:custGeom>
              <a:avLst/>
              <a:gdLst>
                <a:gd name="T0" fmla="*/ 0 w 60"/>
                <a:gd name="T1" fmla="*/ 0 h 79"/>
                <a:gd name="T2" fmla="*/ 0 w 60"/>
                <a:gd name="T3" fmla="*/ 19 h 79"/>
                <a:gd name="T4" fmla="*/ 59 w 60"/>
                <a:gd name="T5" fmla="*/ 78 h 79"/>
                <a:gd name="T6" fmla="*/ 59 w 60"/>
                <a:gd name="T7" fmla="*/ 6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9"/>
                  </a:lnTo>
                  <a:lnTo>
                    <a:pt x="59" y="78"/>
                  </a:lnTo>
                  <a:lnTo>
                    <a:pt x="59"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0" name="Freeform 5940">
              <a:extLst>
                <a:ext uri="{FF2B5EF4-FFF2-40B4-BE49-F238E27FC236}">
                  <a16:creationId xmlns:a16="http://schemas.microsoft.com/office/drawing/2014/main" id="{57495C65-4CAE-4E90-F3BF-A724334BA96C}"/>
                </a:ext>
              </a:extLst>
            </p:cNvPr>
            <p:cNvSpPr>
              <a:spLocks noChangeArrowheads="1"/>
            </p:cNvSpPr>
            <p:nvPr/>
          </p:nvSpPr>
          <p:spPr bwMode="auto">
            <a:xfrm>
              <a:off x="17594806" y="5719763"/>
              <a:ext cx="19049" cy="574675"/>
            </a:xfrm>
            <a:custGeom>
              <a:avLst/>
              <a:gdLst>
                <a:gd name="T0" fmla="*/ 59 w 60"/>
                <a:gd name="T1" fmla="*/ 0 h 1607"/>
                <a:gd name="T2" fmla="*/ 0 w 60"/>
                <a:gd name="T3" fmla="*/ 39 h 1607"/>
                <a:gd name="T4" fmla="*/ 0 w 60"/>
                <a:gd name="T5" fmla="*/ 1538 h 1607"/>
                <a:gd name="T6" fmla="*/ 59 w 60"/>
                <a:gd name="T7" fmla="*/ 1606 h 1607"/>
                <a:gd name="T8" fmla="*/ 59 w 60"/>
                <a:gd name="T9" fmla="*/ 0 h 1607"/>
              </a:gdLst>
              <a:ahLst/>
              <a:cxnLst>
                <a:cxn ang="0">
                  <a:pos x="T0" y="T1"/>
                </a:cxn>
                <a:cxn ang="0">
                  <a:pos x="T2" y="T3"/>
                </a:cxn>
                <a:cxn ang="0">
                  <a:pos x="T4" y="T5"/>
                </a:cxn>
                <a:cxn ang="0">
                  <a:pos x="T6" y="T7"/>
                </a:cxn>
                <a:cxn ang="0">
                  <a:pos x="T8" y="T9"/>
                </a:cxn>
              </a:cxnLst>
              <a:rect l="0" t="0" r="r" b="b"/>
              <a:pathLst>
                <a:path w="60" h="1607">
                  <a:moveTo>
                    <a:pt x="59" y="0"/>
                  </a:moveTo>
                  <a:lnTo>
                    <a:pt x="0" y="39"/>
                  </a:lnTo>
                  <a:lnTo>
                    <a:pt x="0" y="1538"/>
                  </a:lnTo>
                  <a:lnTo>
                    <a:pt x="59" y="1606"/>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1" name="Freeform 5941">
              <a:extLst>
                <a:ext uri="{FF2B5EF4-FFF2-40B4-BE49-F238E27FC236}">
                  <a16:creationId xmlns:a16="http://schemas.microsoft.com/office/drawing/2014/main" id="{79C5C87C-2824-5775-2C06-8DF102FE32A3}"/>
                </a:ext>
              </a:extLst>
            </p:cNvPr>
            <p:cNvSpPr>
              <a:spLocks noChangeArrowheads="1"/>
            </p:cNvSpPr>
            <p:nvPr/>
          </p:nvSpPr>
          <p:spPr bwMode="auto">
            <a:xfrm>
              <a:off x="17594806" y="5719763"/>
              <a:ext cx="19049" cy="574675"/>
            </a:xfrm>
            <a:custGeom>
              <a:avLst/>
              <a:gdLst>
                <a:gd name="T0" fmla="*/ 59 w 60"/>
                <a:gd name="T1" fmla="*/ 0 h 1607"/>
                <a:gd name="T2" fmla="*/ 0 w 60"/>
                <a:gd name="T3" fmla="*/ 39 h 1607"/>
                <a:gd name="T4" fmla="*/ 0 w 60"/>
                <a:gd name="T5" fmla="*/ 1538 h 1607"/>
                <a:gd name="T6" fmla="*/ 59 w 60"/>
                <a:gd name="T7" fmla="*/ 1606 h 1607"/>
                <a:gd name="T8" fmla="*/ 59 w 60"/>
                <a:gd name="T9" fmla="*/ 0 h 1607"/>
              </a:gdLst>
              <a:ahLst/>
              <a:cxnLst>
                <a:cxn ang="0">
                  <a:pos x="T0" y="T1"/>
                </a:cxn>
                <a:cxn ang="0">
                  <a:pos x="T2" y="T3"/>
                </a:cxn>
                <a:cxn ang="0">
                  <a:pos x="T4" y="T5"/>
                </a:cxn>
                <a:cxn ang="0">
                  <a:pos x="T6" y="T7"/>
                </a:cxn>
                <a:cxn ang="0">
                  <a:pos x="T8" y="T9"/>
                </a:cxn>
              </a:cxnLst>
              <a:rect l="0" t="0" r="r" b="b"/>
              <a:pathLst>
                <a:path w="60" h="1607">
                  <a:moveTo>
                    <a:pt x="59" y="0"/>
                  </a:moveTo>
                  <a:lnTo>
                    <a:pt x="0" y="39"/>
                  </a:lnTo>
                  <a:lnTo>
                    <a:pt x="0" y="1538"/>
                  </a:lnTo>
                  <a:lnTo>
                    <a:pt x="59" y="1606"/>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2" name="Freeform 5942">
              <a:extLst>
                <a:ext uri="{FF2B5EF4-FFF2-40B4-BE49-F238E27FC236}">
                  <a16:creationId xmlns:a16="http://schemas.microsoft.com/office/drawing/2014/main" id="{D6AD4591-01A2-EFC2-9770-802F15432BAB}"/>
                </a:ext>
              </a:extLst>
            </p:cNvPr>
            <p:cNvSpPr>
              <a:spLocks noChangeArrowheads="1"/>
            </p:cNvSpPr>
            <p:nvPr/>
          </p:nvSpPr>
          <p:spPr bwMode="auto">
            <a:xfrm>
              <a:off x="17636078" y="6318250"/>
              <a:ext cx="22224" cy="22225"/>
            </a:xfrm>
            <a:custGeom>
              <a:avLst/>
              <a:gdLst>
                <a:gd name="T0" fmla="*/ 0 w 69"/>
                <a:gd name="T1" fmla="*/ 0 h 69"/>
                <a:gd name="T2" fmla="*/ 0 w 69"/>
                <a:gd name="T3" fmla="*/ 10 h 69"/>
                <a:gd name="T4" fmla="*/ 68 w 69"/>
                <a:gd name="T5" fmla="*/ 68 h 69"/>
                <a:gd name="T6" fmla="*/ 68 w 69"/>
                <a:gd name="T7" fmla="*/ 59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10"/>
                  </a:lnTo>
                  <a:lnTo>
                    <a:pt x="68" y="68"/>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3" name="Freeform 5943">
              <a:extLst>
                <a:ext uri="{FF2B5EF4-FFF2-40B4-BE49-F238E27FC236}">
                  <a16:creationId xmlns:a16="http://schemas.microsoft.com/office/drawing/2014/main" id="{6CCE109A-1B79-6514-A6A4-3AD7342D2814}"/>
                </a:ext>
              </a:extLst>
            </p:cNvPr>
            <p:cNvSpPr>
              <a:spLocks noChangeArrowheads="1"/>
            </p:cNvSpPr>
            <p:nvPr/>
          </p:nvSpPr>
          <p:spPr bwMode="auto">
            <a:xfrm>
              <a:off x="17636078" y="6318250"/>
              <a:ext cx="22224" cy="22225"/>
            </a:xfrm>
            <a:custGeom>
              <a:avLst/>
              <a:gdLst>
                <a:gd name="T0" fmla="*/ 0 w 69"/>
                <a:gd name="T1" fmla="*/ 0 h 69"/>
                <a:gd name="T2" fmla="*/ 0 w 69"/>
                <a:gd name="T3" fmla="*/ 10 h 69"/>
                <a:gd name="T4" fmla="*/ 68 w 69"/>
                <a:gd name="T5" fmla="*/ 68 h 69"/>
                <a:gd name="T6" fmla="*/ 68 w 69"/>
                <a:gd name="T7" fmla="*/ 59 h 69"/>
                <a:gd name="T8" fmla="*/ 0 w 69"/>
                <a:gd name="T9" fmla="*/ 0 h 69"/>
              </a:gdLst>
              <a:ahLst/>
              <a:cxnLst>
                <a:cxn ang="0">
                  <a:pos x="T0" y="T1"/>
                </a:cxn>
                <a:cxn ang="0">
                  <a:pos x="T2" y="T3"/>
                </a:cxn>
                <a:cxn ang="0">
                  <a:pos x="T4" y="T5"/>
                </a:cxn>
                <a:cxn ang="0">
                  <a:pos x="T6" y="T7"/>
                </a:cxn>
                <a:cxn ang="0">
                  <a:pos x="T8" y="T9"/>
                </a:cxn>
              </a:cxnLst>
              <a:rect l="0" t="0" r="r" b="b"/>
              <a:pathLst>
                <a:path w="69" h="69">
                  <a:moveTo>
                    <a:pt x="0" y="0"/>
                  </a:moveTo>
                  <a:lnTo>
                    <a:pt x="0" y="10"/>
                  </a:lnTo>
                  <a:lnTo>
                    <a:pt x="68" y="68"/>
                  </a:lnTo>
                  <a:lnTo>
                    <a:pt x="68"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4" name="Freeform 5944">
              <a:extLst>
                <a:ext uri="{FF2B5EF4-FFF2-40B4-BE49-F238E27FC236}">
                  <a16:creationId xmlns:a16="http://schemas.microsoft.com/office/drawing/2014/main" id="{5F877454-AD75-6426-A3AE-46CB7BBB86C3}"/>
                </a:ext>
              </a:extLst>
            </p:cNvPr>
            <p:cNvSpPr>
              <a:spLocks noChangeArrowheads="1"/>
            </p:cNvSpPr>
            <p:nvPr/>
          </p:nvSpPr>
          <p:spPr bwMode="auto">
            <a:xfrm>
              <a:off x="17636078" y="5697538"/>
              <a:ext cx="22224" cy="638175"/>
            </a:xfrm>
            <a:custGeom>
              <a:avLst/>
              <a:gdLst>
                <a:gd name="T0" fmla="*/ 68 w 69"/>
                <a:gd name="T1" fmla="*/ 0 h 1782"/>
                <a:gd name="T2" fmla="*/ 0 w 69"/>
                <a:gd name="T3" fmla="*/ 29 h 1782"/>
                <a:gd name="T4" fmla="*/ 0 w 69"/>
                <a:gd name="T5" fmla="*/ 1722 h 1782"/>
                <a:gd name="T6" fmla="*/ 68 w 69"/>
                <a:gd name="T7" fmla="*/ 1781 h 1782"/>
                <a:gd name="T8" fmla="*/ 68 w 69"/>
                <a:gd name="T9" fmla="*/ 0 h 1782"/>
              </a:gdLst>
              <a:ahLst/>
              <a:cxnLst>
                <a:cxn ang="0">
                  <a:pos x="T0" y="T1"/>
                </a:cxn>
                <a:cxn ang="0">
                  <a:pos x="T2" y="T3"/>
                </a:cxn>
                <a:cxn ang="0">
                  <a:pos x="T4" y="T5"/>
                </a:cxn>
                <a:cxn ang="0">
                  <a:pos x="T6" y="T7"/>
                </a:cxn>
                <a:cxn ang="0">
                  <a:pos x="T8" y="T9"/>
                </a:cxn>
              </a:cxnLst>
              <a:rect l="0" t="0" r="r" b="b"/>
              <a:pathLst>
                <a:path w="69" h="1782">
                  <a:moveTo>
                    <a:pt x="68" y="0"/>
                  </a:moveTo>
                  <a:lnTo>
                    <a:pt x="0" y="29"/>
                  </a:lnTo>
                  <a:lnTo>
                    <a:pt x="0" y="1722"/>
                  </a:lnTo>
                  <a:lnTo>
                    <a:pt x="68" y="1781"/>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5" name="Freeform 5945">
              <a:extLst>
                <a:ext uri="{FF2B5EF4-FFF2-40B4-BE49-F238E27FC236}">
                  <a16:creationId xmlns:a16="http://schemas.microsoft.com/office/drawing/2014/main" id="{72CF13FF-553C-7E19-4B40-FA2DC8E60E5A}"/>
                </a:ext>
              </a:extLst>
            </p:cNvPr>
            <p:cNvSpPr>
              <a:spLocks noChangeArrowheads="1"/>
            </p:cNvSpPr>
            <p:nvPr/>
          </p:nvSpPr>
          <p:spPr bwMode="auto">
            <a:xfrm>
              <a:off x="17636078" y="5697538"/>
              <a:ext cx="22224" cy="638175"/>
            </a:xfrm>
            <a:custGeom>
              <a:avLst/>
              <a:gdLst>
                <a:gd name="T0" fmla="*/ 68 w 69"/>
                <a:gd name="T1" fmla="*/ 0 h 1782"/>
                <a:gd name="T2" fmla="*/ 0 w 69"/>
                <a:gd name="T3" fmla="*/ 29 h 1782"/>
                <a:gd name="T4" fmla="*/ 0 w 69"/>
                <a:gd name="T5" fmla="*/ 1722 h 1782"/>
                <a:gd name="T6" fmla="*/ 68 w 69"/>
                <a:gd name="T7" fmla="*/ 1781 h 1782"/>
                <a:gd name="T8" fmla="*/ 68 w 69"/>
                <a:gd name="T9" fmla="*/ 0 h 1782"/>
              </a:gdLst>
              <a:ahLst/>
              <a:cxnLst>
                <a:cxn ang="0">
                  <a:pos x="T0" y="T1"/>
                </a:cxn>
                <a:cxn ang="0">
                  <a:pos x="T2" y="T3"/>
                </a:cxn>
                <a:cxn ang="0">
                  <a:pos x="T4" y="T5"/>
                </a:cxn>
                <a:cxn ang="0">
                  <a:pos x="T6" y="T7"/>
                </a:cxn>
                <a:cxn ang="0">
                  <a:pos x="T8" y="T9"/>
                </a:cxn>
              </a:cxnLst>
              <a:rect l="0" t="0" r="r" b="b"/>
              <a:pathLst>
                <a:path w="69" h="1782">
                  <a:moveTo>
                    <a:pt x="68" y="0"/>
                  </a:moveTo>
                  <a:lnTo>
                    <a:pt x="0" y="29"/>
                  </a:lnTo>
                  <a:lnTo>
                    <a:pt x="0" y="1722"/>
                  </a:lnTo>
                  <a:lnTo>
                    <a:pt x="68" y="1781"/>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6" name="Freeform 5946">
              <a:extLst>
                <a:ext uri="{FF2B5EF4-FFF2-40B4-BE49-F238E27FC236}">
                  <a16:creationId xmlns:a16="http://schemas.microsoft.com/office/drawing/2014/main" id="{6EBD395B-DBF9-FC3B-486F-F05396E07461}"/>
                </a:ext>
              </a:extLst>
            </p:cNvPr>
            <p:cNvSpPr>
              <a:spLocks noChangeArrowheads="1"/>
            </p:cNvSpPr>
            <p:nvPr/>
          </p:nvSpPr>
          <p:spPr bwMode="auto">
            <a:xfrm>
              <a:off x="17682113" y="6359525"/>
              <a:ext cx="19049" cy="22225"/>
            </a:xfrm>
            <a:custGeom>
              <a:avLst/>
              <a:gdLst>
                <a:gd name="T0" fmla="*/ 0 w 60"/>
                <a:gd name="T1" fmla="*/ 0 h 69"/>
                <a:gd name="T2" fmla="*/ 0 w 60"/>
                <a:gd name="T3" fmla="*/ 10 h 69"/>
                <a:gd name="T4" fmla="*/ 59 w 60"/>
                <a:gd name="T5" fmla="*/ 68 h 69"/>
                <a:gd name="T6" fmla="*/ 59 w 60"/>
                <a:gd name="T7" fmla="*/ 59 h 69"/>
                <a:gd name="T8" fmla="*/ 0 w 60"/>
                <a:gd name="T9" fmla="*/ 0 h 69"/>
              </a:gdLst>
              <a:ahLst/>
              <a:cxnLst>
                <a:cxn ang="0">
                  <a:pos x="T0" y="T1"/>
                </a:cxn>
                <a:cxn ang="0">
                  <a:pos x="T2" y="T3"/>
                </a:cxn>
                <a:cxn ang="0">
                  <a:pos x="T4" y="T5"/>
                </a:cxn>
                <a:cxn ang="0">
                  <a:pos x="T6" y="T7"/>
                </a:cxn>
                <a:cxn ang="0">
                  <a:pos x="T8" y="T9"/>
                </a:cxn>
              </a:cxnLst>
              <a:rect l="0" t="0" r="r" b="b"/>
              <a:pathLst>
                <a:path w="60" h="69">
                  <a:moveTo>
                    <a:pt x="0" y="0"/>
                  </a:moveTo>
                  <a:lnTo>
                    <a:pt x="0" y="10"/>
                  </a:lnTo>
                  <a:lnTo>
                    <a:pt x="59" y="68"/>
                  </a:lnTo>
                  <a:lnTo>
                    <a:pt x="59"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7" name="Freeform 5947">
              <a:extLst>
                <a:ext uri="{FF2B5EF4-FFF2-40B4-BE49-F238E27FC236}">
                  <a16:creationId xmlns:a16="http://schemas.microsoft.com/office/drawing/2014/main" id="{C62C6E07-BFA4-E014-5A85-17C7F90346D0}"/>
                </a:ext>
              </a:extLst>
            </p:cNvPr>
            <p:cNvSpPr>
              <a:spLocks noChangeArrowheads="1"/>
            </p:cNvSpPr>
            <p:nvPr/>
          </p:nvSpPr>
          <p:spPr bwMode="auto">
            <a:xfrm>
              <a:off x="17682113" y="6359525"/>
              <a:ext cx="19049" cy="22225"/>
            </a:xfrm>
            <a:custGeom>
              <a:avLst/>
              <a:gdLst>
                <a:gd name="T0" fmla="*/ 0 w 60"/>
                <a:gd name="T1" fmla="*/ 0 h 69"/>
                <a:gd name="T2" fmla="*/ 0 w 60"/>
                <a:gd name="T3" fmla="*/ 10 h 69"/>
                <a:gd name="T4" fmla="*/ 59 w 60"/>
                <a:gd name="T5" fmla="*/ 68 h 69"/>
                <a:gd name="T6" fmla="*/ 59 w 60"/>
                <a:gd name="T7" fmla="*/ 59 h 69"/>
                <a:gd name="T8" fmla="*/ 0 w 60"/>
                <a:gd name="T9" fmla="*/ 0 h 69"/>
              </a:gdLst>
              <a:ahLst/>
              <a:cxnLst>
                <a:cxn ang="0">
                  <a:pos x="T0" y="T1"/>
                </a:cxn>
                <a:cxn ang="0">
                  <a:pos x="T2" y="T3"/>
                </a:cxn>
                <a:cxn ang="0">
                  <a:pos x="T4" y="T5"/>
                </a:cxn>
                <a:cxn ang="0">
                  <a:pos x="T6" y="T7"/>
                </a:cxn>
                <a:cxn ang="0">
                  <a:pos x="T8" y="T9"/>
                </a:cxn>
              </a:cxnLst>
              <a:rect l="0" t="0" r="r" b="b"/>
              <a:pathLst>
                <a:path w="60" h="69">
                  <a:moveTo>
                    <a:pt x="0" y="0"/>
                  </a:moveTo>
                  <a:lnTo>
                    <a:pt x="0" y="10"/>
                  </a:lnTo>
                  <a:lnTo>
                    <a:pt x="59" y="68"/>
                  </a:lnTo>
                  <a:lnTo>
                    <a:pt x="59" y="5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8" name="Freeform 5948">
              <a:extLst>
                <a:ext uri="{FF2B5EF4-FFF2-40B4-BE49-F238E27FC236}">
                  <a16:creationId xmlns:a16="http://schemas.microsoft.com/office/drawing/2014/main" id="{27C86D0A-6139-9721-448A-3D2B37D1BFF1}"/>
                </a:ext>
              </a:extLst>
            </p:cNvPr>
            <p:cNvSpPr>
              <a:spLocks noChangeArrowheads="1"/>
            </p:cNvSpPr>
            <p:nvPr/>
          </p:nvSpPr>
          <p:spPr bwMode="auto">
            <a:xfrm>
              <a:off x="17682113" y="5673725"/>
              <a:ext cx="19049" cy="704850"/>
            </a:xfrm>
            <a:custGeom>
              <a:avLst/>
              <a:gdLst>
                <a:gd name="T0" fmla="*/ 59 w 60"/>
                <a:gd name="T1" fmla="*/ 0 h 1967"/>
                <a:gd name="T2" fmla="*/ 0 w 60"/>
                <a:gd name="T3" fmla="*/ 29 h 1967"/>
                <a:gd name="T4" fmla="*/ 0 w 60"/>
                <a:gd name="T5" fmla="*/ 1907 h 1967"/>
                <a:gd name="T6" fmla="*/ 59 w 60"/>
                <a:gd name="T7" fmla="*/ 1966 h 1967"/>
                <a:gd name="T8" fmla="*/ 59 w 60"/>
                <a:gd name="T9" fmla="*/ 0 h 1967"/>
              </a:gdLst>
              <a:ahLst/>
              <a:cxnLst>
                <a:cxn ang="0">
                  <a:pos x="T0" y="T1"/>
                </a:cxn>
                <a:cxn ang="0">
                  <a:pos x="T2" y="T3"/>
                </a:cxn>
                <a:cxn ang="0">
                  <a:pos x="T4" y="T5"/>
                </a:cxn>
                <a:cxn ang="0">
                  <a:pos x="T6" y="T7"/>
                </a:cxn>
                <a:cxn ang="0">
                  <a:pos x="T8" y="T9"/>
                </a:cxn>
              </a:cxnLst>
              <a:rect l="0" t="0" r="r" b="b"/>
              <a:pathLst>
                <a:path w="60" h="1967">
                  <a:moveTo>
                    <a:pt x="59" y="0"/>
                  </a:moveTo>
                  <a:lnTo>
                    <a:pt x="0" y="29"/>
                  </a:lnTo>
                  <a:lnTo>
                    <a:pt x="0" y="1907"/>
                  </a:lnTo>
                  <a:lnTo>
                    <a:pt x="59" y="1966"/>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9" name="Freeform 5949">
              <a:extLst>
                <a:ext uri="{FF2B5EF4-FFF2-40B4-BE49-F238E27FC236}">
                  <a16:creationId xmlns:a16="http://schemas.microsoft.com/office/drawing/2014/main" id="{9DF9A1A5-685E-F0BC-AD4B-20FD0CE08961}"/>
                </a:ext>
              </a:extLst>
            </p:cNvPr>
            <p:cNvSpPr>
              <a:spLocks noChangeArrowheads="1"/>
            </p:cNvSpPr>
            <p:nvPr/>
          </p:nvSpPr>
          <p:spPr bwMode="auto">
            <a:xfrm>
              <a:off x="17682113" y="5673725"/>
              <a:ext cx="19049" cy="704850"/>
            </a:xfrm>
            <a:custGeom>
              <a:avLst/>
              <a:gdLst>
                <a:gd name="T0" fmla="*/ 59 w 60"/>
                <a:gd name="T1" fmla="*/ 0 h 1967"/>
                <a:gd name="T2" fmla="*/ 0 w 60"/>
                <a:gd name="T3" fmla="*/ 29 h 1967"/>
                <a:gd name="T4" fmla="*/ 0 w 60"/>
                <a:gd name="T5" fmla="*/ 1907 h 1967"/>
                <a:gd name="T6" fmla="*/ 59 w 60"/>
                <a:gd name="T7" fmla="*/ 1966 h 1967"/>
                <a:gd name="T8" fmla="*/ 59 w 60"/>
                <a:gd name="T9" fmla="*/ 0 h 1967"/>
              </a:gdLst>
              <a:ahLst/>
              <a:cxnLst>
                <a:cxn ang="0">
                  <a:pos x="T0" y="T1"/>
                </a:cxn>
                <a:cxn ang="0">
                  <a:pos x="T2" y="T3"/>
                </a:cxn>
                <a:cxn ang="0">
                  <a:pos x="T4" y="T5"/>
                </a:cxn>
                <a:cxn ang="0">
                  <a:pos x="T6" y="T7"/>
                </a:cxn>
                <a:cxn ang="0">
                  <a:pos x="T8" y="T9"/>
                </a:cxn>
              </a:cxnLst>
              <a:rect l="0" t="0" r="r" b="b"/>
              <a:pathLst>
                <a:path w="60" h="1967">
                  <a:moveTo>
                    <a:pt x="59" y="0"/>
                  </a:moveTo>
                  <a:lnTo>
                    <a:pt x="0" y="29"/>
                  </a:lnTo>
                  <a:lnTo>
                    <a:pt x="0" y="1907"/>
                  </a:lnTo>
                  <a:lnTo>
                    <a:pt x="59" y="1966"/>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0" name="Freeform 5950">
              <a:extLst>
                <a:ext uri="{FF2B5EF4-FFF2-40B4-BE49-F238E27FC236}">
                  <a16:creationId xmlns:a16="http://schemas.microsoft.com/office/drawing/2014/main" id="{E290BE51-EE62-644F-394E-E8D9EF0C6431}"/>
                </a:ext>
              </a:extLst>
            </p:cNvPr>
            <p:cNvSpPr>
              <a:spLocks noChangeArrowheads="1"/>
            </p:cNvSpPr>
            <p:nvPr/>
          </p:nvSpPr>
          <p:spPr bwMode="auto">
            <a:xfrm>
              <a:off x="17723385" y="6402388"/>
              <a:ext cx="19049" cy="25400"/>
            </a:xfrm>
            <a:custGeom>
              <a:avLst/>
              <a:gdLst>
                <a:gd name="T0" fmla="*/ 0 w 60"/>
                <a:gd name="T1" fmla="*/ 0 h 79"/>
                <a:gd name="T2" fmla="*/ 0 w 60"/>
                <a:gd name="T3" fmla="*/ 10 h 79"/>
                <a:gd name="T4" fmla="*/ 59 w 60"/>
                <a:gd name="T5" fmla="*/ 78 h 79"/>
                <a:gd name="T6" fmla="*/ 59 w 60"/>
                <a:gd name="T7" fmla="*/ 5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1" name="Freeform 5951">
              <a:extLst>
                <a:ext uri="{FF2B5EF4-FFF2-40B4-BE49-F238E27FC236}">
                  <a16:creationId xmlns:a16="http://schemas.microsoft.com/office/drawing/2014/main" id="{88A05E1B-9D4F-9696-DBCC-1B9A427E8747}"/>
                </a:ext>
              </a:extLst>
            </p:cNvPr>
            <p:cNvSpPr>
              <a:spLocks noChangeArrowheads="1"/>
            </p:cNvSpPr>
            <p:nvPr/>
          </p:nvSpPr>
          <p:spPr bwMode="auto">
            <a:xfrm>
              <a:off x="17723385" y="6402388"/>
              <a:ext cx="19049" cy="25400"/>
            </a:xfrm>
            <a:custGeom>
              <a:avLst/>
              <a:gdLst>
                <a:gd name="T0" fmla="*/ 0 w 60"/>
                <a:gd name="T1" fmla="*/ 0 h 79"/>
                <a:gd name="T2" fmla="*/ 0 w 60"/>
                <a:gd name="T3" fmla="*/ 10 h 79"/>
                <a:gd name="T4" fmla="*/ 59 w 60"/>
                <a:gd name="T5" fmla="*/ 78 h 79"/>
                <a:gd name="T6" fmla="*/ 59 w 60"/>
                <a:gd name="T7" fmla="*/ 58 h 79"/>
                <a:gd name="T8" fmla="*/ 0 w 60"/>
                <a:gd name="T9" fmla="*/ 0 h 79"/>
              </a:gdLst>
              <a:ahLst/>
              <a:cxnLst>
                <a:cxn ang="0">
                  <a:pos x="T0" y="T1"/>
                </a:cxn>
                <a:cxn ang="0">
                  <a:pos x="T2" y="T3"/>
                </a:cxn>
                <a:cxn ang="0">
                  <a:pos x="T4" y="T5"/>
                </a:cxn>
                <a:cxn ang="0">
                  <a:pos x="T6" y="T7"/>
                </a:cxn>
                <a:cxn ang="0">
                  <a:pos x="T8" y="T9"/>
                </a:cxn>
              </a:cxnLst>
              <a:rect l="0" t="0" r="r" b="b"/>
              <a:pathLst>
                <a:path w="60" h="79">
                  <a:moveTo>
                    <a:pt x="0" y="0"/>
                  </a:moveTo>
                  <a:lnTo>
                    <a:pt x="0" y="10"/>
                  </a:lnTo>
                  <a:lnTo>
                    <a:pt x="59" y="78"/>
                  </a:lnTo>
                  <a:lnTo>
                    <a:pt x="59" y="5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2" name="Freeform 5952">
              <a:extLst>
                <a:ext uri="{FF2B5EF4-FFF2-40B4-BE49-F238E27FC236}">
                  <a16:creationId xmlns:a16="http://schemas.microsoft.com/office/drawing/2014/main" id="{F87DE667-EECF-B720-3EBB-921BBB988E04}"/>
                </a:ext>
              </a:extLst>
            </p:cNvPr>
            <p:cNvSpPr>
              <a:spLocks noChangeArrowheads="1"/>
            </p:cNvSpPr>
            <p:nvPr/>
          </p:nvSpPr>
          <p:spPr bwMode="auto">
            <a:xfrm>
              <a:off x="17723385" y="5648325"/>
              <a:ext cx="19049" cy="771525"/>
            </a:xfrm>
            <a:custGeom>
              <a:avLst/>
              <a:gdLst>
                <a:gd name="T0" fmla="*/ 59 w 60"/>
                <a:gd name="T1" fmla="*/ 0 h 2152"/>
                <a:gd name="T2" fmla="*/ 0 w 60"/>
                <a:gd name="T3" fmla="*/ 30 h 2152"/>
                <a:gd name="T4" fmla="*/ 0 w 60"/>
                <a:gd name="T5" fmla="*/ 2093 h 2152"/>
                <a:gd name="T6" fmla="*/ 59 w 60"/>
                <a:gd name="T7" fmla="*/ 2151 h 2152"/>
                <a:gd name="T8" fmla="*/ 59 w 60"/>
                <a:gd name="T9" fmla="*/ 0 h 2152"/>
              </a:gdLst>
              <a:ahLst/>
              <a:cxnLst>
                <a:cxn ang="0">
                  <a:pos x="T0" y="T1"/>
                </a:cxn>
                <a:cxn ang="0">
                  <a:pos x="T2" y="T3"/>
                </a:cxn>
                <a:cxn ang="0">
                  <a:pos x="T4" y="T5"/>
                </a:cxn>
                <a:cxn ang="0">
                  <a:pos x="T6" y="T7"/>
                </a:cxn>
                <a:cxn ang="0">
                  <a:pos x="T8" y="T9"/>
                </a:cxn>
              </a:cxnLst>
              <a:rect l="0" t="0" r="r" b="b"/>
              <a:pathLst>
                <a:path w="60" h="2152">
                  <a:moveTo>
                    <a:pt x="59" y="0"/>
                  </a:moveTo>
                  <a:lnTo>
                    <a:pt x="0" y="30"/>
                  </a:lnTo>
                  <a:lnTo>
                    <a:pt x="0" y="2093"/>
                  </a:lnTo>
                  <a:lnTo>
                    <a:pt x="59" y="2151"/>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3" name="Freeform 5953">
              <a:extLst>
                <a:ext uri="{FF2B5EF4-FFF2-40B4-BE49-F238E27FC236}">
                  <a16:creationId xmlns:a16="http://schemas.microsoft.com/office/drawing/2014/main" id="{BACBE619-71FA-8090-F9D2-D55E547599BE}"/>
                </a:ext>
              </a:extLst>
            </p:cNvPr>
            <p:cNvSpPr>
              <a:spLocks noChangeArrowheads="1"/>
            </p:cNvSpPr>
            <p:nvPr/>
          </p:nvSpPr>
          <p:spPr bwMode="auto">
            <a:xfrm>
              <a:off x="17723385" y="5648325"/>
              <a:ext cx="19049" cy="771525"/>
            </a:xfrm>
            <a:custGeom>
              <a:avLst/>
              <a:gdLst>
                <a:gd name="T0" fmla="*/ 59 w 60"/>
                <a:gd name="T1" fmla="*/ 0 h 2152"/>
                <a:gd name="T2" fmla="*/ 0 w 60"/>
                <a:gd name="T3" fmla="*/ 30 h 2152"/>
                <a:gd name="T4" fmla="*/ 0 w 60"/>
                <a:gd name="T5" fmla="*/ 2093 h 2152"/>
                <a:gd name="T6" fmla="*/ 59 w 60"/>
                <a:gd name="T7" fmla="*/ 2151 h 2152"/>
                <a:gd name="T8" fmla="*/ 59 w 60"/>
                <a:gd name="T9" fmla="*/ 0 h 2152"/>
              </a:gdLst>
              <a:ahLst/>
              <a:cxnLst>
                <a:cxn ang="0">
                  <a:pos x="T0" y="T1"/>
                </a:cxn>
                <a:cxn ang="0">
                  <a:pos x="T2" y="T3"/>
                </a:cxn>
                <a:cxn ang="0">
                  <a:pos x="T4" y="T5"/>
                </a:cxn>
                <a:cxn ang="0">
                  <a:pos x="T6" y="T7"/>
                </a:cxn>
                <a:cxn ang="0">
                  <a:pos x="T8" y="T9"/>
                </a:cxn>
              </a:cxnLst>
              <a:rect l="0" t="0" r="r" b="b"/>
              <a:pathLst>
                <a:path w="60" h="2152">
                  <a:moveTo>
                    <a:pt x="59" y="0"/>
                  </a:moveTo>
                  <a:lnTo>
                    <a:pt x="0" y="30"/>
                  </a:lnTo>
                  <a:lnTo>
                    <a:pt x="0" y="2093"/>
                  </a:lnTo>
                  <a:lnTo>
                    <a:pt x="59" y="2151"/>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4" name="Freeform 5954">
              <a:extLst>
                <a:ext uri="{FF2B5EF4-FFF2-40B4-BE49-F238E27FC236}">
                  <a16:creationId xmlns:a16="http://schemas.microsoft.com/office/drawing/2014/main" id="{F3E65859-53EA-D4C7-9E5C-7771584C1BCD}"/>
                </a:ext>
              </a:extLst>
            </p:cNvPr>
            <p:cNvSpPr>
              <a:spLocks noChangeArrowheads="1"/>
            </p:cNvSpPr>
            <p:nvPr/>
          </p:nvSpPr>
          <p:spPr bwMode="auto">
            <a:xfrm>
              <a:off x="17766245" y="6443663"/>
              <a:ext cx="17461" cy="25400"/>
            </a:xfrm>
            <a:custGeom>
              <a:avLst/>
              <a:gdLst>
                <a:gd name="T0" fmla="*/ 0 w 59"/>
                <a:gd name="T1" fmla="*/ 0 h 79"/>
                <a:gd name="T2" fmla="*/ 0 w 59"/>
                <a:gd name="T3" fmla="*/ 19 h 79"/>
                <a:gd name="T4" fmla="*/ 58 w 59"/>
                <a:gd name="T5" fmla="*/ 78 h 79"/>
                <a:gd name="T6" fmla="*/ 58 w 59"/>
                <a:gd name="T7" fmla="*/ 68 h 79"/>
                <a:gd name="T8" fmla="*/ 0 w 59"/>
                <a:gd name="T9" fmla="*/ 0 h 79"/>
              </a:gdLst>
              <a:ahLst/>
              <a:cxnLst>
                <a:cxn ang="0">
                  <a:pos x="T0" y="T1"/>
                </a:cxn>
                <a:cxn ang="0">
                  <a:pos x="T2" y="T3"/>
                </a:cxn>
                <a:cxn ang="0">
                  <a:pos x="T4" y="T5"/>
                </a:cxn>
                <a:cxn ang="0">
                  <a:pos x="T6" y="T7"/>
                </a:cxn>
                <a:cxn ang="0">
                  <a:pos x="T8" y="T9"/>
                </a:cxn>
              </a:cxnLst>
              <a:rect l="0" t="0" r="r" b="b"/>
              <a:pathLst>
                <a:path w="59" h="79">
                  <a:moveTo>
                    <a:pt x="0" y="0"/>
                  </a:moveTo>
                  <a:lnTo>
                    <a:pt x="0" y="19"/>
                  </a:lnTo>
                  <a:lnTo>
                    <a:pt x="58" y="78"/>
                  </a:lnTo>
                  <a:lnTo>
                    <a:pt x="58"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5" name="Freeform 5955">
              <a:extLst>
                <a:ext uri="{FF2B5EF4-FFF2-40B4-BE49-F238E27FC236}">
                  <a16:creationId xmlns:a16="http://schemas.microsoft.com/office/drawing/2014/main" id="{2D244041-A4B3-349F-7980-2384ADEDC05B}"/>
                </a:ext>
              </a:extLst>
            </p:cNvPr>
            <p:cNvSpPr>
              <a:spLocks noChangeArrowheads="1"/>
            </p:cNvSpPr>
            <p:nvPr/>
          </p:nvSpPr>
          <p:spPr bwMode="auto">
            <a:xfrm>
              <a:off x="17766245" y="6443663"/>
              <a:ext cx="17461" cy="25400"/>
            </a:xfrm>
            <a:custGeom>
              <a:avLst/>
              <a:gdLst>
                <a:gd name="T0" fmla="*/ 0 w 59"/>
                <a:gd name="T1" fmla="*/ 0 h 79"/>
                <a:gd name="T2" fmla="*/ 0 w 59"/>
                <a:gd name="T3" fmla="*/ 19 h 79"/>
                <a:gd name="T4" fmla="*/ 58 w 59"/>
                <a:gd name="T5" fmla="*/ 78 h 79"/>
                <a:gd name="T6" fmla="*/ 58 w 59"/>
                <a:gd name="T7" fmla="*/ 68 h 79"/>
                <a:gd name="T8" fmla="*/ 0 w 59"/>
                <a:gd name="T9" fmla="*/ 0 h 79"/>
              </a:gdLst>
              <a:ahLst/>
              <a:cxnLst>
                <a:cxn ang="0">
                  <a:pos x="T0" y="T1"/>
                </a:cxn>
                <a:cxn ang="0">
                  <a:pos x="T2" y="T3"/>
                </a:cxn>
                <a:cxn ang="0">
                  <a:pos x="T4" y="T5"/>
                </a:cxn>
                <a:cxn ang="0">
                  <a:pos x="T6" y="T7"/>
                </a:cxn>
                <a:cxn ang="0">
                  <a:pos x="T8" y="T9"/>
                </a:cxn>
              </a:cxnLst>
              <a:rect l="0" t="0" r="r" b="b"/>
              <a:pathLst>
                <a:path w="59" h="79">
                  <a:moveTo>
                    <a:pt x="0" y="0"/>
                  </a:moveTo>
                  <a:lnTo>
                    <a:pt x="0" y="19"/>
                  </a:lnTo>
                  <a:lnTo>
                    <a:pt x="58" y="78"/>
                  </a:lnTo>
                  <a:lnTo>
                    <a:pt x="58" y="6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6" name="Freeform 5956">
              <a:extLst>
                <a:ext uri="{FF2B5EF4-FFF2-40B4-BE49-F238E27FC236}">
                  <a16:creationId xmlns:a16="http://schemas.microsoft.com/office/drawing/2014/main" id="{CF523EA3-03F5-7B98-09C0-FD9CC73FC7AA}"/>
                </a:ext>
              </a:extLst>
            </p:cNvPr>
            <p:cNvSpPr>
              <a:spLocks noChangeArrowheads="1"/>
            </p:cNvSpPr>
            <p:nvPr/>
          </p:nvSpPr>
          <p:spPr bwMode="auto">
            <a:xfrm>
              <a:off x="17766245" y="5624513"/>
              <a:ext cx="17461" cy="841375"/>
            </a:xfrm>
            <a:custGeom>
              <a:avLst/>
              <a:gdLst>
                <a:gd name="T0" fmla="*/ 58 w 59"/>
                <a:gd name="T1" fmla="*/ 0 h 2347"/>
                <a:gd name="T2" fmla="*/ 0 w 59"/>
                <a:gd name="T3" fmla="*/ 39 h 2347"/>
                <a:gd name="T4" fmla="*/ 0 w 59"/>
                <a:gd name="T5" fmla="*/ 2278 h 2347"/>
                <a:gd name="T6" fmla="*/ 58 w 59"/>
                <a:gd name="T7" fmla="*/ 2346 h 2347"/>
                <a:gd name="T8" fmla="*/ 58 w 59"/>
                <a:gd name="T9" fmla="*/ 0 h 2347"/>
              </a:gdLst>
              <a:ahLst/>
              <a:cxnLst>
                <a:cxn ang="0">
                  <a:pos x="T0" y="T1"/>
                </a:cxn>
                <a:cxn ang="0">
                  <a:pos x="T2" y="T3"/>
                </a:cxn>
                <a:cxn ang="0">
                  <a:pos x="T4" y="T5"/>
                </a:cxn>
                <a:cxn ang="0">
                  <a:pos x="T6" y="T7"/>
                </a:cxn>
                <a:cxn ang="0">
                  <a:pos x="T8" y="T9"/>
                </a:cxn>
              </a:cxnLst>
              <a:rect l="0" t="0" r="r" b="b"/>
              <a:pathLst>
                <a:path w="59" h="2347">
                  <a:moveTo>
                    <a:pt x="58" y="0"/>
                  </a:moveTo>
                  <a:lnTo>
                    <a:pt x="0" y="39"/>
                  </a:lnTo>
                  <a:lnTo>
                    <a:pt x="0" y="2278"/>
                  </a:lnTo>
                  <a:lnTo>
                    <a:pt x="58" y="2346"/>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7" name="Freeform 5957">
              <a:extLst>
                <a:ext uri="{FF2B5EF4-FFF2-40B4-BE49-F238E27FC236}">
                  <a16:creationId xmlns:a16="http://schemas.microsoft.com/office/drawing/2014/main" id="{9A3CE39E-6A63-01EC-5A8A-48DF6E69F563}"/>
                </a:ext>
              </a:extLst>
            </p:cNvPr>
            <p:cNvSpPr>
              <a:spLocks noChangeArrowheads="1"/>
            </p:cNvSpPr>
            <p:nvPr/>
          </p:nvSpPr>
          <p:spPr bwMode="auto">
            <a:xfrm>
              <a:off x="17766245" y="5624513"/>
              <a:ext cx="17461" cy="841375"/>
            </a:xfrm>
            <a:custGeom>
              <a:avLst/>
              <a:gdLst>
                <a:gd name="T0" fmla="*/ 58 w 59"/>
                <a:gd name="T1" fmla="*/ 0 h 2347"/>
                <a:gd name="T2" fmla="*/ 0 w 59"/>
                <a:gd name="T3" fmla="*/ 39 h 2347"/>
                <a:gd name="T4" fmla="*/ 0 w 59"/>
                <a:gd name="T5" fmla="*/ 2278 h 2347"/>
                <a:gd name="T6" fmla="*/ 58 w 59"/>
                <a:gd name="T7" fmla="*/ 2346 h 2347"/>
                <a:gd name="T8" fmla="*/ 58 w 59"/>
                <a:gd name="T9" fmla="*/ 0 h 2347"/>
              </a:gdLst>
              <a:ahLst/>
              <a:cxnLst>
                <a:cxn ang="0">
                  <a:pos x="T0" y="T1"/>
                </a:cxn>
                <a:cxn ang="0">
                  <a:pos x="T2" y="T3"/>
                </a:cxn>
                <a:cxn ang="0">
                  <a:pos x="T4" y="T5"/>
                </a:cxn>
                <a:cxn ang="0">
                  <a:pos x="T6" y="T7"/>
                </a:cxn>
                <a:cxn ang="0">
                  <a:pos x="T8" y="T9"/>
                </a:cxn>
              </a:cxnLst>
              <a:rect l="0" t="0" r="r" b="b"/>
              <a:pathLst>
                <a:path w="59" h="2347">
                  <a:moveTo>
                    <a:pt x="58" y="0"/>
                  </a:moveTo>
                  <a:lnTo>
                    <a:pt x="0" y="39"/>
                  </a:lnTo>
                  <a:lnTo>
                    <a:pt x="0" y="2278"/>
                  </a:lnTo>
                  <a:lnTo>
                    <a:pt x="58" y="2346"/>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8" name="Freeform 5958">
              <a:extLst>
                <a:ext uri="{FF2B5EF4-FFF2-40B4-BE49-F238E27FC236}">
                  <a16:creationId xmlns:a16="http://schemas.microsoft.com/office/drawing/2014/main" id="{B6FAF69A-246A-E795-20A3-2B8BF4DFF8EA}"/>
                </a:ext>
              </a:extLst>
            </p:cNvPr>
            <p:cNvSpPr>
              <a:spLocks noChangeArrowheads="1"/>
            </p:cNvSpPr>
            <p:nvPr/>
          </p:nvSpPr>
          <p:spPr bwMode="auto">
            <a:xfrm>
              <a:off x="17807517" y="6478588"/>
              <a:ext cx="22224" cy="11112"/>
            </a:xfrm>
            <a:custGeom>
              <a:avLst/>
              <a:gdLst>
                <a:gd name="T0" fmla="*/ 68 w 69"/>
                <a:gd name="T1" fmla="*/ 0 h 40"/>
                <a:gd name="T2" fmla="*/ 9 w 69"/>
                <a:gd name="T3" fmla="*/ 30 h 40"/>
                <a:gd name="T4" fmla="*/ 0 w 69"/>
                <a:gd name="T5" fmla="*/ 30 h 40"/>
                <a:gd name="T6" fmla="*/ 0 w 69"/>
                <a:gd name="T7" fmla="*/ 39 h 40"/>
                <a:gd name="T8" fmla="*/ 9 w 69"/>
                <a:gd name="T9" fmla="*/ 39 h 40"/>
                <a:gd name="T10" fmla="*/ 68 w 69"/>
                <a:gd name="T11" fmla="*/ 10 h 40"/>
                <a:gd name="T12" fmla="*/ 68 w 69"/>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9" h="40">
                  <a:moveTo>
                    <a:pt x="68" y="0"/>
                  </a:moveTo>
                  <a:lnTo>
                    <a:pt x="9" y="30"/>
                  </a:lnTo>
                  <a:lnTo>
                    <a:pt x="0" y="30"/>
                  </a:lnTo>
                  <a:lnTo>
                    <a:pt x="0" y="39"/>
                  </a:lnTo>
                  <a:lnTo>
                    <a:pt x="9"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9" name="Freeform 5959">
              <a:extLst>
                <a:ext uri="{FF2B5EF4-FFF2-40B4-BE49-F238E27FC236}">
                  <a16:creationId xmlns:a16="http://schemas.microsoft.com/office/drawing/2014/main" id="{EE08329D-ED6E-CB04-34A3-C820AC102FFD}"/>
                </a:ext>
              </a:extLst>
            </p:cNvPr>
            <p:cNvSpPr>
              <a:spLocks noChangeArrowheads="1"/>
            </p:cNvSpPr>
            <p:nvPr/>
          </p:nvSpPr>
          <p:spPr bwMode="auto">
            <a:xfrm>
              <a:off x="17807517" y="6478588"/>
              <a:ext cx="22224" cy="11112"/>
            </a:xfrm>
            <a:custGeom>
              <a:avLst/>
              <a:gdLst>
                <a:gd name="T0" fmla="*/ 68 w 69"/>
                <a:gd name="T1" fmla="*/ 0 h 40"/>
                <a:gd name="T2" fmla="*/ 9 w 69"/>
                <a:gd name="T3" fmla="*/ 30 h 40"/>
                <a:gd name="T4" fmla="*/ 0 w 69"/>
                <a:gd name="T5" fmla="*/ 30 h 40"/>
                <a:gd name="T6" fmla="*/ 0 w 69"/>
                <a:gd name="T7" fmla="*/ 39 h 40"/>
                <a:gd name="T8" fmla="*/ 9 w 69"/>
                <a:gd name="T9" fmla="*/ 39 h 40"/>
                <a:gd name="T10" fmla="*/ 68 w 69"/>
                <a:gd name="T11" fmla="*/ 10 h 40"/>
                <a:gd name="T12" fmla="*/ 68 w 69"/>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9" h="40">
                  <a:moveTo>
                    <a:pt x="68" y="0"/>
                  </a:moveTo>
                  <a:lnTo>
                    <a:pt x="9" y="30"/>
                  </a:lnTo>
                  <a:lnTo>
                    <a:pt x="0" y="30"/>
                  </a:lnTo>
                  <a:lnTo>
                    <a:pt x="0" y="39"/>
                  </a:lnTo>
                  <a:lnTo>
                    <a:pt x="9"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0" name="Freeform 5960">
              <a:extLst>
                <a:ext uri="{FF2B5EF4-FFF2-40B4-BE49-F238E27FC236}">
                  <a16:creationId xmlns:a16="http://schemas.microsoft.com/office/drawing/2014/main" id="{CBA60CA4-3437-B50E-A45C-5C2F26758373}"/>
                </a:ext>
              </a:extLst>
            </p:cNvPr>
            <p:cNvSpPr>
              <a:spLocks noChangeArrowheads="1"/>
            </p:cNvSpPr>
            <p:nvPr/>
          </p:nvSpPr>
          <p:spPr bwMode="auto">
            <a:xfrm>
              <a:off x="17807517" y="5599113"/>
              <a:ext cx="22224" cy="887412"/>
            </a:xfrm>
            <a:custGeom>
              <a:avLst/>
              <a:gdLst>
                <a:gd name="T0" fmla="*/ 68 w 69"/>
                <a:gd name="T1" fmla="*/ 0 h 2474"/>
                <a:gd name="T2" fmla="*/ 0 w 69"/>
                <a:gd name="T3" fmla="*/ 39 h 2474"/>
                <a:gd name="T4" fmla="*/ 0 w 69"/>
                <a:gd name="T5" fmla="*/ 2473 h 2474"/>
                <a:gd name="T6" fmla="*/ 9 w 69"/>
                <a:gd name="T7" fmla="*/ 2473 h 2474"/>
                <a:gd name="T8" fmla="*/ 68 w 69"/>
                <a:gd name="T9" fmla="*/ 2443 h 2474"/>
                <a:gd name="T10" fmla="*/ 68 w 69"/>
                <a:gd name="T11" fmla="*/ 0 h 2474"/>
              </a:gdLst>
              <a:ahLst/>
              <a:cxnLst>
                <a:cxn ang="0">
                  <a:pos x="T0" y="T1"/>
                </a:cxn>
                <a:cxn ang="0">
                  <a:pos x="T2" y="T3"/>
                </a:cxn>
                <a:cxn ang="0">
                  <a:pos x="T4" y="T5"/>
                </a:cxn>
                <a:cxn ang="0">
                  <a:pos x="T6" y="T7"/>
                </a:cxn>
                <a:cxn ang="0">
                  <a:pos x="T8" y="T9"/>
                </a:cxn>
                <a:cxn ang="0">
                  <a:pos x="T10" y="T11"/>
                </a:cxn>
              </a:cxnLst>
              <a:rect l="0" t="0" r="r" b="b"/>
              <a:pathLst>
                <a:path w="69" h="2474">
                  <a:moveTo>
                    <a:pt x="68" y="0"/>
                  </a:moveTo>
                  <a:lnTo>
                    <a:pt x="0" y="39"/>
                  </a:lnTo>
                  <a:lnTo>
                    <a:pt x="0" y="2473"/>
                  </a:lnTo>
                  <a:lnTo>
                    <a:pt x="9" y="2473"/>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1" name="Freeform 5961">
              <a:extLst>
                <a:ext uri="{FF2B5EF4-FFF2-40B4-BE49-F238E27FC236}">
                  <a16:creationId xmlns:a16="http://schemas.microsoft.com/office/drawing/2014/main" id="{6F1A0BFC-2241-28C7-7610-69C6CA66D08E}"/>
                </a:ext>
              </a:extLst>
            </p:cNvPr>
            <p:cNvSpPr>
              <a:spLocks noChangeArrowheads="1"/>
            </p:cNvSpPr>
            <p:nvPr/>
          </p:nvSpPr>
          <p:spPr bwMode="auto">
            <a:xfrm>
              <a:off x="17807517" y="5599113"/>
              <a:ext cx="22224" cy="887412"/>
            </a:xfrm>
            <a:custGeom>
              <a:avLst/>
              <a:gdLst>
                <a:gd name="T0" fmla="*/ 68 w 69"/>
                <a:gd name="T1" fmla="*/ 0 h 2474"/>
                <a:gd name="T2" fmla="*/ 0 w 69"/>
                <a:gd name="T3" fmla="*/ 39 h 2474"/>
                <a:gd name="T4" fmla="*/ 0 w 69"/>
                <a:gd name="T5" fmla="*/ 2473 h 2474"/>
                <a:gd name="T6" fmla="*/ 9 w 69"/>
                <a:gd name="T7" fmla="*/ 2473 h 2474"/>
                <a:gd name="T8" fmla="*/ 68 w 69"/>
                <a:gd name="T9" fmla="*/ 2443 h 2474"/>
                <a:gd name="T10" fmla="*/ 68 w 69"/>
                <a:gd name="T11" fmla="*/ 0 h 2474"/>
              </a:gdLst>
              <a:ahLst/>
              <a:cxnLst>
                <a:cxn ang="0">
                  <a:pos x="T0" y="T1"/>
                </a:cxn>
                <a:cxn ang="0">
                  <a:pos x="T2" y="T3"/>
                </a:cxn>
                <a:cxn ang="0">
                  <a:pos x="T4" y="T5"/>
                </a:cxn>
                <a:cxn ang="0">
                  <a:pos x="T6" y="T7"/>
                </a:cxn>
                <a:cxn ang="0">
                  <a:pos x="T8" y="T9"/>
                </a:cxn>
                <a:cxn ang="0">
                  <a:pos x="T10" y="T11"/>
                </a:cxn>
              </a:cxnLst>
              <a:rect l="0" t="0" r="r" b="b"/>
              <a:pathLst>
                <a:path w="69" h="2474">
                  <a:moveTo>
                    <a:pt x="68" y="0"/>
                  </a:moveTo>
                  <a:lnTo>
                    <a:pt x="0" y="39"/>
                  </a:lnTo>
                  <a:lnTo>
                    <a:pt x="0" y="2473"/>
                  </a:lnTo>
                  <a:lnTo>
                    <a:pt x="9" y="2473"/>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2" name="Freeform 5962">
              <a:extLst>
                <a:ext uri="{FF2B5EF4-FFF2-40B4-BE49-F238E27FC236}">
                  <a16:creationId xmlns:a16="http://schemas.microsoft.com/office/drawing/2014/main" id="{2236DF3D-121F-8755-AF60-0BA9DF37BC0A}"/>
                </a:ext>
              </a:extLst>
            </p:cNvPr>
            <p:cNvSpPr>
              <a:spLocks noChangeArrowheads="1"/>
            </p:cNvSpPr>
            <p:nvPr/>
          </p:nvSpPr>
          <p:spPr bwMode="auto">
            <a:xfrm>
              <a:off x="17853552" y="6457950"/>
              <a:ext cx="17461" cy="7937"/>
            </a:xfrm>
            <a:custGeom>
              <a:avLst/>
              <a:gdLst>
                <a:gd name="T0" fmla="*/ 58 w 59"/>
                <a:gd name="T1" fmla="*/ 0 h 30"/>
                <a:gd name="T2" fmla="*/ 0 w 59"/>
                <a:gd name="T3" fmla="*/ 29 h 30"/>
                <a:gd name="T4" fmla="*/ 0 w 59"/>
                <a:gd name="T5" fmla="*/ 29 h 30"/>
                <a:gd name="T6" fmla="*/ 58 w 59"/>
                <a:gd name="T7" fmla="*/ 0 h 30"/>
              </a:gdLst>
              <a:ahLst/>
              <a:cxnLst>
                <a:cxn ang="0">
                  <a:pos x="T0" y="T1"/>
                </a:cxn>
                <a:cxn ang="0">
                  <a:pos x="T2" y="T3"/>
                </a:cxn>
                <a:cxn ang="0">
                  <a:pos x="T4" y="T5"/>
                </a:cxn>
                <a:cxn ang="0">
                  <a:pos x="T6" y="T7"/>
                </a:cxn>
              </a:cxnLst>
              <a:rect l="0" t="0" r="r" b="b"/>
              <a:pathLst>
                <a:path w="59" h="30">
                  <a:moveTo>
                    <a:pt x="58" y="0"/>
                  </a:moveTo>
                  <a:lnTo>
                    <a:pt x="0" y="29"/>
                  </a:lnTo>
                  <a:lnTo>
                    <a:pt x="0" y="2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3" name="Freeform 5963">
              <a:extLst>
                <a:ext uri="{FF2B5EF4-FFF2-40B4-BE49-F238E27FC236}">
                  <a16:creationId xmlns:a16="http://schemas.microsoft.com/office/drawing/2014/main" id="{78E6FB54-E851-A225-CE22-C2EAC79B4AFD}"/>
                </a:ext>
              </a:extLst>
            </p:cNvPr>
            <p:cNvSpPr>
              <a:spLocks noChangeArrowheads="1"/>
            </p:cNvSpPr>
            <p:nvPr/>
          </p:nvSpPr>
          <p:spPr bwMode="auto">
            <a:xfrm>
              <a:off x="17853552" y="6457950"/>
              <a:ext cx="17461" cy="7937"/>
            </a:xfrm>
            <a:custGeom>
              <a:avLst/>
              <a:gdLst>
                <a:gd name="T0" fmla="*/ 58 w 59"/>
                <a:gd name="T1" fmla="*/ 0 h 30"/>
                <a:gd name="T2" fmla="*/ 0 w 59"/>
                <a:gd name="T3" fmla="*/ 29 h 30"/>
                <a:gd name="T4" fmla="*/ 0 w 59"/>
                <a:gd name="T5" fmla="*/ 29 h 30"/>
                <a:gd name="T6" fmla="*/ 58 w 59"/>
                <a:gd name="T7" fmla="*/ 0 h 30"/>
              </a:gdLst>
              <a:ahLst/>
              <a:cxnLst>
                <a:cxn ang="0">
                  <a:pos x="T0" y="T1"/>
                </a:cxn>
                <a:cxn ang="0">
                  <a:pos x="T2" y="T3"/>
                </a:cxn>
                <a:cxn ang="0">
                  <a:pos x="T4" y="T5"/>
                </a:cxn>
                <a:cxn ang="0">
                  <a:pos x="T6" y="T7"/>
                </a:cxn>
              </a:cxnLst>
              <a:rect l="0" t="0" r="r" b="b"/>
              <a:pathLst>
                <a:path w="59" h="30">
                  <a:moveTo>
                    <a:pt x="58" y="0"/>
                  </a:moveTo>
                  <a:lnTo>
                    <a:pt x="0" y="29"/>
                  </a:lnTo>
                  <a:lnTo>
                    <a:pt x="0" y="2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4" name="Freeform 5964">
              <a:extLst>
                <a:ext uri="{FF2B5EF4-FFF2-40B4-BE49-F238E27FC236}">
                  <a16:creationId xmlns:a16="http://schemas.microsoft.com/office/drawing/2014/main" id="{FD163A24-21B7-94F0-D219-79BD694B2455}"/>
                </a:ext>
              </a:extLst>
            </p:cNvPr>
            <p:cNvSpPr>
              <a:spLocks noChangeArrowheads="1"/>
            </p:cNvSpPr>
            <p:nvPr/>
          </p:nvSpPr>
          <p:spPr bwMode="auto">
            <a:xfrm>
              <a:off x="17853552" y="5575300"/>
              <a:ext cx="17461" cy="890587"/>
            </a:xfrm>
            <a:custGeom>
              <a:avLst/>
              <a:gdLst>
                <a:gd name="T0" fmla="*/ 58 w 59"/>
                <a:gd name="T1" fmla="*/ 0 h 2483"/>
                <a:gd name="T2" fmla="*/ 0 w 59"/>
                <a:gd name="T3" fmla="*/ 39 h 2483"/>
                <a:gd name="T4" fmla="*/ 0 w 59"/>
                <a:gd name="T5" fmla="*/ 2482 h 2483"/>
                <a:gd name="T6" fmla="*/ 58 w 59"/>
                <a:gd name="T7" fmla="*/ 245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5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5" name="Freeform 5965">
              <a:extLst>
                <a:ext uri="{FF2B5EF4-FFF2-40B4-BE49-F238E27FC236}">
                  <a16:creationId xmlns:a16="http://schemas.microsoft.com/office/drawing/2014/main" id="{B2761704-1A4D-EFE4-6555-6AF403AC09C2}"/>
                </a:ext>
              </a:extLst>
            </p:cNvPr>
            <p:cNvSpPr>
              <a:spLocks noChangeArrowheads="1"/>
            </p:cNvSpPr>
            <p:nvPr/>
          </p:nvSpPr>
          <p:spPr bwMode="auto">
            <a:xfrm>
              <a:off x="17853552" y="5575300"/>
              <a:ext cx="17461" cy="890587"/>
            </a:xfrm>
            <a:custGeom>
              <a:avLst/>
              <a:gdLst>
                <a:gd name="T0" fmla="*/ 58 w 59"/>
                <a:gd name="T1" fmla="*/ 0 h 2483"/>
                <a:gd name="T2" fmla="*/ 0 w 59"/>
                <a:gd name="T3" fmla="*/ 39 h 2483"/>
                <a:gd name="T4" fmla="*/ 0 w 59"/>
                <a:gd name="T5" fmla="*/ 2482 h 2483"/>
                <a:gd name="T6" fmla="*/ 58 w 59"/>
                <a:gd name="T7" fmla="*/ 245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5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6" name="Freeform 5966">
              <a:extLst>
                <a:ext uri="{FF2B5EF4-FFF2-40B4-BE49-F238E27FC236}">
                  <a16:creationId xmlns:a16="http://schemas.microsoft.com/office/drawing/2014/main" id="{6D278BDF-874D-D6B2-0A5E-CF7B919485CC}"/>
                </a:ext>
              </a:extLst>
            </p:cNvPr>
            <p:cNvSpPr>
              <a:spLocks noChangeArrowheads="1"/>
            </p:cNvSpPr>
            <p:nvPr/>
          </p:nvSpPr>
          <p:spPr bwMode="auto">
            <a:xfrm>
              <a:off x="17896411" y="643413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7" name="Freeform 5967">
              <a:extLst>
                <a:ext uri="{FF2B5EF4-FFF2-40B4-BE49-F238E27FC236}">
                  <a16:creationId xmlns:a16="http://schemas.microsoft.com/office/drawing/2014/main" id="{40B272DD-3B2E-7ED6-E60D-26917DEF484A}"/>
                </a:ext>
              </a:extLst>
            </p:cNvPr>
            <p:cNvSpPr>
              <a:spLocks noChangeArrowheads="1"/>
            </p:cNvSpPr>
            <p:nvPr/>
          </p:nvSpPr>
          <p:spPr bwMode="auto">
            <a:xfrm>
              <a:off x="17896411" y="643413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8" name="Freeform 5968">
              <a:extLst>
                <a:ext uri="{FF2B5EF4-FFF2-40B4-BE49-F238E27FC236}">
                  <a16:creationId xmlns:a16="http://schemas.microsoft.com/office/drawing/2014/main" id="{40CDCAD3-D3A6-3231-B187-21BC85D223A9}"/>
                </a:ext>
              </a:extLst>
            </p:cNvPr>
            <p:cNvSpPr>
              <a:spLocks noChangeArrowheads="1"/>
            </p:cNvSpPr>
            <p:nvPr/>
          </p:nvSpPr>
          <p:spPr bwMode="auto">
            <a:xfrm>
              <a:off x="17896411" y="5554663"/>
              <a:ext cx="17461" cy="887412"/>
            </a:xfrm>
            <a:custGeom>
              <a:avLst/>
              <a:gdLst>
                <a:gd name="T0" fmla="*/ 58 w 59"/>
                <a:gd name="T1" fmla="*/ 0 h 2474"/>
                <a:gd name="T2" fmla="*/ 0 w 59"/>
                <a:gd name="T3" fmla="*/ 30 h 2474"/>
                <a:gd name="T4" fmla="*/ 0 w 59"/>
                <a:gd name="T5" fmla="*/ 2473 h 2474"/>
                <a:gd name="T6" fmla="*/ 58 w 59"/>
                <a:gd name="T7" fmla="*/ 2444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30"/>
                  </a:lnTo>
                  <a:lnTo>
                    <a:pt x="0" y="2473"/>
                  </a:lnTo>
                  <a:lnTo>
                    <a:pt x="58" y="2444"/>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9" name="Freeform 5969">
              <a:extLst>
                <a:ext uri="{FF2B5EF4-FFF2-40B4-BE49-F238E27FC236}">
                  <a16:creationId xmlns:a16="http://schemas.microsoft.com/office/drawing/2014/main" id="{FD57F63F-C186-E7FE-C7BA-34A8A1B3546A}"/>
                </a:ext>
              </a:extLst>
            </p:cNvPr>
            <p:cNvSpPr>
              <a:spLocks noChangeArrowheads="1"/>
            </p:cNvSpPr>
            <p:nvPr/>
          </p:nvSpPr>
          <p:spPr bwMode="auto">
            <a:xfrm>
              <a:off x="17896411" y="5554663"/>
              <a:ext cx="17461" cy="887412"/>
            </a:xfrm>
            <a:custGeom>
              <a:avLst/>
              <a:gdLst>
                <a:gd name="T0" fmla="*/ 58 w 59"/>
                <a:gd name="T1" fmla="*/ 0 h 2474"/>
                <a:gd name="T2" fmla="*/ 0 w 59"/>
                <a:gd name="T3" fmla="*/ 30 h 2474"/>
                <a:gd name="T4" fmla="*/ 0 w 59"/>
                <a:gd name="T5" fmla="*/ 2473 h 2474"/>
                <a:gd name="T6" fmla="*/ 58 w 59"/>
                <a:gd name="T7" fmla="*/ 2444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30"/>
                  </a:lnTo>
                  <a:lnTo>
                    <a:pt x="0" y="2473"/>
                  </a:lnTo>
                  <a:lnTo>
                    <a:pt x="58" y="2444"/>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0" name="Freeform 5970">
              <a:extLst>
                <a:ext uri="{FF2B5EF4-FFF2-40B4-BE49-F238E27FC236}">
                  <a16:creationId xmlns:a16="http://schemas.microsoft.com/office/drawing/2014/main" id="{EAA1B922-B28B-EC97-D048-C688F6F591D0}"/>
                </a:ext>
              </a:extLst>
            </p:cNvPr>
            <p:cNvSpPr>
              <a:spLocks noChangeArrowheads="1"/>
            </p:cNvSpPr>
            <p:nvPr/>
          </p:nvSpPr>
          <p:spPr bwMode="auto">
            <a:xfrm>
              <a:off x="17937684" y="6408738"/>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1" name="Freeform 5971">
              <a:extLst>
                <a:ext uri="{FF2B5EF4-FFF2-40B4-BE49-F238E27FC236}">
                  <a16:creationId xmlns:a16="http://schemas.microsoft.com/office/drawing/2014/main" id="{E5B9259F-4E2E-9954-ABAF-91E0B99FBF2C}"/>
                </a:ext>
              </a:extLst>
            </p:cNvPr>
            <p:cNvSpPr>
              <a:spLocks noChangeArrowheads="1"/>
            </p:cNvSpPr>
            <p:nvPr/>
          </p:nvSpPr>
          <p:spPr bwMode="auto">
            <a:xfrm>
              <a:off x="17937684" y="6408738"/>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2" name="Freeform 5972">
              <a:extLst>
                <a:ext uri="{FF2B5EF4-FFF2-40B4-BE49-F238E27FC236}">
                  <a16:creationId xmlns:a16="http://schemas.microsoft.com/office/drawing/2014/main" id="{D6F7C6E2-73FE-264F-EC0B-DA73460BC6E3}"/>
                </a:ext>
              </a:extLst>
            </p:cNvPr>
            <p:cNvSpPr>
              <a:spLocks noChangeArrowheads="1"/>
            </p:cNvSpPr>
            <p:nvPr/>
          </p:nvSpPr>
          <p:spPr bwMode="auto">
            <a:xfrm>
              <a:off x="17937684" y="5529263"/>
              <a:ext cx="17461" cy="887412"/>
            </a:xfrm>
            <a:custGeom>
              <a:avLst/>
              <a:gdLst>
                <a:gd name="T0" fmla="*/ 58 w 59"/>
                <a:gd name="T1" fmla="*/ 0 h 2474"/>
                <a:gd name="T2" fmla="*/ 0 w 59"/>
                <a:gd name="T3" fmla="*/ 29 h 2474"/>
                <a:gd name="T4" fmla="*/ 0 w 59"/>
                <a:gd name="T5" fmla="*/ 2473 h 2474"/>
                <a:gd name="T6" fmla="*/ 58 w 59"/>
                <a:gd name="T7" fmla="*/ 2443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29"/>
                  </a:lnTo>
                  <a:lnTo>
                    <a:pt x="0" y="2473"/>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3" name="Freeform 5973">
              <a:extLst>
                <a:ext uri="{FF2B5EF4-FFF2-40B4-BE49-F238E27FC236}">
                  <a16:creationId xmlns:a16="http://schemas.microsoft.com/office/drawing/2014/main" id="{E91EED68-19F5-5B7C-9B6D-CA409A5ADFE5}"/>
                </a:ext>
              </a:extLst>
            </p:cNvPr>
            <p:cNvSpPr>
              <a:spLocks noChangeArrowheads="1"/>
            </p:cNvSpPr>
            <p:nvPr/>
          </p:nvSpPr>
          <p:spPr bwMode="auto">
            <a:xfrm>
              <a:off x="17937684" y="5529263"/>
              <a:ext cx="17461" cy="887412"/>
            </a:xfrm>
            <a:custGeom>
              <a:avLst/>
              <a:gdLst>
                <a:gd name="T0" fmla="*/ 58 w 59"/>
                <a:gd name="T1" fmla="*/ 0 h 2474"/>
                <a:gd name="T2" fmla="*/ 0 w 59"/>
                <a:gd name="T3" fmla="*/ 29 h 2474"/>
                <a:gd name="T4" fmla="*/ 0 w 59"/>
                <a:gd name="T5" fmla="*/ 2473 h 2474"/>
                <a:gd name="T6" fmla="*/ 58 w 59"/>
                <a:gd name="T7" fmla="*/ 2443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29"/>
                  </a:lnTo>
                  <a:lnTo>
                    <a:pt x="0" y="2473"/>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4" name="Freeform 5974">
              <a:extLst>
                <a:ext uri="{FF2B5EF4-FFF2-40B4-BE49-F238E27FC236}">
                  <a16:creationId xmlns:a16="http://schemas.microsoft.com/office/drawing/2014/main" id="{9B06AF75-C66D-87B0-0951-3EABE9FE222D}"/>
                </a:ext>
              </a:extLst>
            </p:cNvPr>
            <p:cNvSpPr>
              <a:spLocks noChangeArrowheads="1"/>
            </p:cNvSpPr>
            <p:nvPr/>
          </p:nvSpPr>
          <p:spPr bwMode="auto">
            <a:xfrm>
              <a:off x="17980543" y="6384925"/>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5" name="Freeform 5975">
              <a:extLst>
                <a:ext uri="{FF2B5EF4-FFF2-40B4-BE49-F238E27FC236}">
                  <a16:creationId xmlns:a16="http://schemas.microsoft.com/office/drawing/2014/main" id="{ED5BBB01-6F91-2DEE-BF52-63661DE3DFFD}"/>
                </a:ext>
              </a:extLst>
            </p:cNvPr>
            <p:cNvSpPr>
              <a:spLocks noChangeArrowheads="1"/>
            </p:cNvSpPr>
            <p:nvPr/>
          </p:nvSpPr>
          <p:spPr bwMode="auto">
            <a:xfrm>
              <a:off x="17980543" y="6384925"/>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6" name="Freeform 5976">
              <a:extLst>
                <a:ext uri="{FF2B5EF4-FFF2-40B4-BE49-F238E27FC236}">
                  <a16:creationId xmlns:a16="http://schemas.microsoft.com/office/drawing/2014/main" id="{9BA6A04E-D500-69BB-39EB-1CB7B2B93363}"/>
                </a:ext>
              </a:extLst>
            </p:cNvPr>
            <p:cNvSpPr>
              <a:spLocks noChangeArrowheads="1"/>
            </p:cNvSpPr>
            <p:nvPr/>
          </p:nvSpPr>
          <p:spPr bwMode="auto">
            <a:xfrm>
              <a:off x="17980543" y="5505450"/>
              <a:ext cx="22224" cy="890587"/>
            </a:xfrm>
            <a:custGeom>
              <a:avLst/>
              <a:gdLst>
                <a:gd name="T0" fmla="*/ 68 w 69"/>
                <a:gd name="T1" fmla="*/ 0 h 2483"/>
                <a:gd name="T2" fmla="*/ 0 w 69"/>
                <a:gd name="T3" fmla="*/ 2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2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7" name="Freeform 5977">
              <a:extLst>
                <a:ext uri="{FF2B5EF4-FFF2-40B4-BE49-F238E27FC236}">
                  <a16:creationId xmlns:a16="http://schemas.microsoft.com/office/drawing/2014/main" id="{032D05FA-AA2A-7766-A6BA-56B9FCE1CC32}"/>
                </a:ext>
              </a:extLst>
            </p:cNvPr>
            <p:cNvSpPr>
              <a:spLocks noChangeArrowheads="1"/>
            </p:cNvSpPr>
            <p:nvPr/>
          </p:nvSpPr>
          <p:spPr bwMode="auto">
            <a:xfrm>
              <a:off x="17980543" y="5505450"/>
              <a:ext cx="22224" cy="890587"/>
            </a:xfrm>
            <a:custGeom>
              <a:avLst/>
              <a:gdLst>
                <a:gd name="T0" fmla="*/ 68 w 69"/>
                <a:gd name="T1" fmla="*/ 0 h 2483"/>
                <a:gd name="T2" fmla="*/ 0 w 69"/>
                <a:gd name="T3" fmla="*/ 2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2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8" name="Freeform 5978">
              <a:extLst>
                <a:ext uri="{FF2B5EF4-FFF2-40B4-BE49-F238E27FC236}">
                  <a16:creationId xmlns:a16="http://schemas.microsoft.com/office/drawing/2014/main" id="{51687FE9-5B98-C320-3210-A7A2C41F4FE2}"/>
                </a:ext>
              </a:extLst>
            </p:cNvPr>
            <p:cNvSpPr>
              <a:spLocks noChangeArrowheads="1"/>
            </p:cNvSpPr>
            <p:nvPr/>
          </p:nvSpPr>
          <p:spPr bwMode="auto">
            <a:xfrm>
              <a:off x="18024991" y="6359525"/>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9" name="Freeform 5979">
              <a:extLst>
                <a:ext uri="{FF2B5EF4-FFF2-40B4-BE49-F238E27FC236}">
                  <a16:creationId xmlns:a16="http://schemas.microsoft.com/office/drawing/2014/main" id="{0FD5660E-7D57-2A57-2C9E-6CD0E120EF21}"/>
                </a:ext>
              </a:extLst>
            </p:cNvPr>
            <p:cNvSpPr>
              <a:spLocks noChangeArrowheads="1"/>
            </p:cNvSpPr>
            <p:nvPr/>
          </p:nvSpPr>
          <p:spPr bwMode="auto">
            <a:xfrm>
              <a:off x="18024991" y="6359525"/>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0" name="Freeform 5980">
              <a:extLst>
                <a:ext uri="{FF2B5EF4-FFF2-40B4-BE49-F238E27FC236}">
                  <a16:creationId xmlns:a16="http://schemas.microsoft.com/office/drawing/2014/main" id="{7D0343B3-0761-EBB0-297B-2EACE2F1A66A}"/>
                </a:ext>
              </a:extLst>
            </p:cNvPr>
            <p:cNvSpPr>
              <a:spLocks noChangeArrowheads="1"/>
            </p:cNvSpPr>
            <p:nvPr/>
          </p:nvSpPr>
          <p:spPr bwMode="auto">
            <a:xfrm>
              <a:off x="18024991" y="5480050"/>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1" name="Freeform 5981">
              <a:extLst>
                <a:ext uri="{FF2B5EF4-FFF2-40B4-BE49-F238E27FC236}">
                  <a16:creationId xmlns:a16="http://schemas.microsoft.com/office/drawing/2014/main" id="{E0510CE4-25FA-76AB-4F4D-6F60A2D74F74}"/>
                </a:ext>
              </a:extLst>
            </p:cNvPr>
            <p:cNvSpPr>
              <a:spLocks noChangeArrowheads="1"/>
            </p:cNvSpPr>
            <p:nvPr/>
          </p:nvSpPr>
          <p:spPr bwMode="auto">
            <a:xfrm>
              <a:off x="18024991" y="5480050"/>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2" name="Freeform 5982">
              <a:extLst>
                <a:ext uri="{FF2B5EF4-FFF2-40B4-BE49-F238E27FC236}">
                  <a16:creationId xmlns:a16="http://schemas.microsoft.com/office/drawing/2014/main" id="{CA84AC28-FC82-9BBF-8285-45E6122E89FC}"/>
                </a:ext>
              </a:extLst>
            </p:cNvPr>
            <p:cNvSpPr>
              <a:spLocks noChangeArrowheads="1"/>
            </p:cNvSpPr>
            <p:nvPr/>
          </p:nvSpPr>
          <p:spPr bwMode="auto">
            <a:xfrm>
              <a:off x="18067850" y="6335713"/>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3" name="Freeform 5983">
              <a:extLst>
                <a:ext uri="{FF2B5EF4-FFF2-40B4-BE49-F238E27FC236}">
                  <a16:creationId xmlns:a16="http://schemas.microsoft.com/office/drawing/2014/main" id="{204D6183-82F9-1A23-38F1-2D03BBE50517}"/>
                </a:ext>
              </a:extLst>
            </p:cNvPr>
            <p:cNvSpPr>
              <a:spLocks noChangeArrowheads="1"/>
            </p:cNvSpPr>
            <p:nvPr/>
          </p:nvSpPr>
          <p:spPr bwMode="auto">
            <a:xfrm>
              <a:off x="18067850" y="6335713"/>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4" name="Freeform 5984">
              <a:extLst>
                <a:ext uri="{FF2B5EF4-FFF2-40B4-BE49-F238E27FC236}">
                  <a16:creationId xmlns:a16="http://schemas.microsoft.com/office/drawing/2014/main" id="{2E23FBCD-7CB5-7802-1BA7-A00F41855415}"/>
                </a:ext>
              </a:extLst>
            </p:cNvPr>
            <p:cNvSpPr>
              <a:spLocks noChangeArrowheads="1"/>
            </p:cNvSpPr>
            <p:nvPr/>
          </p:nvSpPr>
          <p:spPr bwMode="auto">
            <a:xfrm>
              <a:off x="18067850" y="5456238"/>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5" name="Freeform 5985">
              <a:extLst>
                <a:ext uri="{FF2B5EF4-FFF2-40B4-BE49-F238E27FC236}">
                  <a16:creationId xmlns:a16="http://schemas.microsoft.com/office/drawing/2014/main" id="{E5CB3336-AB87-9480-5EBE-3422491B493B}"/>
                </a:ext>
              </a:extLst>
            </p:cNvPr>
            <p:cNvSpPr>
              <a:spLocks noChangeArrowheads="1"/>
            </p:cNvSpPr>
            <p:nvPr/>
          </p:nvSpPr>
          <p:spPr bwMode="auto">
            <a:xfrm>
              <a:off x="18067850" y="5456238"/>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6" name="Freeform 5986">
              <a:extLst>
                <a:ext uri="{FF2B5EF4-FFF2-40B4-BE49-F238E27FC236}">
                  <a16:creationId xmlns:a16="http://schemas.microsoft.com/office/drawing/2014/main" id="{F7EF7A4B-BAAB-9FFE-8FA5-8E10C39FD6B0}"/>
                </a:ext>
              </a:extLst>
            </p:cNvPr>
            <p:cNvSpPr>
              <a:spLocks noChangeArrowheads="1"/>
            </p:cNvSpPr>
            <p:nvPr/>
          </p:nvSpPr>
          <p:spPr bwMode="auto">
            <a:xfrm>
              <a:off x="18109123" y="6315075"/>
              <a:ext cx="17461" cy="7937"/>
            </a:xfrm>
            <a:custGeom>
              <a:avLst/>
              <a:gdLst>
                <a:gd name="T0" fmla="*/ 58 w 59"/>
                <a:gd name="T1" fmla="*/ 0 h 30"/>
                <a:gd name="T2" fmla="*/ 0 w 59"/>
                <a:gd name="T3" fmla="*/ 29 h 30"/>
                <a:gd name="T4" fmla="*/ 0 w 59"/>
                <a:gd name="T5" fmla="*/ 29 h 30"/>
                <a:gd name="T6" fmla="*/ 58 w 59"/>
                <a:gd name="T7" fmla="*/ 0 h 30"/>
              </a:gdLst>
              <a:ahLst/>
              <a:cxnLst>
                <a:cxn ang="0">
                  <a:pos x="T0" y="T1"/>
                </a:cxn>
                <a:cxn ang="0">
                  <a:pos x="T2" y="T3"/>
                </a:cxn>
                <a:cxn ang="0">
                  <a:pos x="T4" y="T5"/>
                </a:cxn>
                <a:cxn ang="0">
                  <a:pos x="T6" y="T7"/>
                </a:cxn>
              </a:cxnLst>
              <a:rect l="0" t="0" r="r" b="b"/>
              <a:pathLst>
                <a:path w="59" h="30">
                  <a:moveTo>
                    <a:pt x="58" y="0"/>
                  </a:moveTo>
                  <a:lnTo>
                    <a:pt x="0" y="29"/>
                  </a:lnTo>
                  <a:lnTo>
                    <a:pt x="0" y="2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7" name="Freeform 5987">
              <a:extLst>
                <a:ext uri="{FF2B5EF4-FFF2-40B4-BE49-F238E27FC236}">
                  <a16:creationId xmlns:a16="http://schemas.microsoft.com/office/drawing/2014/main" id="{2E1A4124-087B-2BAC-A784-36B7CCEAFF41}"/>
                </a:ext>
              </a:extLst>
            </p:cNvPr>
            <p:cNvSpPr>
              <a:spLocks noChangeArrowheads="1"/>
            </p:cNvSpPr>
            <p:nvPr/>
          </p:nvSpPr>
          <p:spPr bwMode="auto">
            <a:xfrm>
              <a:off x="18109123" y="6315075"/>
              <a:ext cx="17461" cy="7937"/>
            </a:xfrm>
            <a:custGeom>
              <a:avLst/>
              <a:gdLst>
                <a:gd name="T0" fmla="*/ 58 w 59"/>
                <a:gd name="T1" fmla="*/ 0 h 30"/>
                <a:gd name="T2" fmla="*/ 0 w 59"/>
                <a:gd name="T3" fmla="*/ 29 h 30"/>
                <a:gd name="T4" fmla="*/ 0 w 59"/>
                <a:gd name="T5" fmla="*/ 29 h 30"/>
                <a:gd name="T6" fmla="*/ 58 w 59"/>
                <a:gd name="T7" fmla="*/ 0 h 30"/>
              </a:gdLst>
              <a:ahLst/>
              <a:cxnLst>
                <a:cxn ang="0">
                  <a:pos x="T0" y="T1"/>
                </a:cxn>
                <a:cxn ang="0">
                  <a:pos x="T2" y="T3"/>
                </a:cxn>
                <a:cxn ang="0">
                  <a:pos x="T4" y="T5"/>
                </a:cxn>
                <a:cxn ang="0">
                  <a:pos x="T6" y="T7"/>
                </a:cxn>
              </a:cxnLst>
              <a:rect l="0" t="0" r="r" b="b"/>
              <a:pathLst>
                <a:path w="59" h="30">
                  <a:moveTo>
                    <a:pt x="58" y="0"/>
                  </a:moveTo>
                  <a:lnTo>
                    <a:pt x="0" y="29"/>
                  </a:lnTo>
                  <a:lnTo>
                    <a:pt x="0" y="2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8" name="Freeform 5988">
              <a:extLst>
                <a:ext uri="{FF2B5EF4-FFF2-40B4-BE49-F238E27FC236}">
                  <a16:creationId xmlns:a16="http://schemas.microsoft.com/office/drawing/2014/main" id="{22FC7229-CCAD-868C-EFA0-7F8A353DCA08}"/>
                </a:ext>
              </a:extLst>
            </p:cNvPr>
            <p:cNvSpPr>
              <a:spLocks noChangeArrowheads="1"/>
            </p:cNvSpPr>
            <p:nvPr/>
          </p:nvSpPr>
          <p:spPr bwMode="auto">
            <a:xfrm>
              <a:off x="18109123" y="5432425"/>
              <a:ext cx="17461" cy="890587"/>
            </a:xfrm>
            <a:custGeom>
              <a:avLst/>
              <a:gdLst>
                <a:gd name="T0" fmla="*/ 58 w 59"/>
                <a:gd name="T1" fmla="*/ 0 h 2483"/>
                <a:gd name="T2" fmla="*/ 0 w 59"/>
                <a:gd name="T3" fmla="*/ 39 h 2483"/>
                <a:gd name="T4" fmla="*/ 0 w 59"/>
                <a:gd name="T5" fmla="*/ 2482 h 2483"/>
                <a:gd name="T6" fmla="*/ 58 w 59"/>
                <a:gd name="T7" fmla="*/ 245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5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9" name="Freeform 5989">
              <a:extLst>
                <a:ext uri="{FF2B5EF4-FFF2-40B4-BE49-F238E27FC236}">
                  <a16:creationId xmlns:a16="http://schemas.microsoft.com/office/drawing/2014/main" id="{57EF72E1-9C82-5B57-F01C-AC6AF431AA21}"/>
                </a:ext>
              </a:extLst>
            </p:cNvPr>
            <p:cNvSpPr>
              <a:spLocks noChangeArrowheads="1"/>
            </p:cNvSpPr>
            <p:nvPr/>
          </p:nvSpPr>
          <p:spPr bwMode="auto">
            <a:xfrm>
              <a:off x="18109123" y="5432425"/>
              <a:ext cx="17461" cy="890587"/>
            </a:xfrm>
            <a:custGeom>
              <a:avLst/>
              <a:gdLst>
                <a:gd name="T0" fmla="*/ 58 w 59"/>
                <a:gd name="T1" fmla="*/ 0 h 2483"/>
                <a:gd name="T2" fmla="*/ 0 w 59"/>
                <a:gd name="T3" fmla="*/ 39 h 2483"/>
                <a:gd name="T4" fmla="*/ 0 w 59"/>
                <a:gd name="T5" fmla="*/ 2482 h 2483"/>
                <a:gd name="T6" fmla="*/ 58 w 59"/>
                <a:gd name="T7" fmla="*/ 245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5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0" name="Freeform 5990">
              <a:extLst>
                <a:ext uri="{FF2B5EF4-FFF2-40B4-BE49-F238E27FC236}">
                  <a16:creationId xmlns:a16="http://schemas.microsoft.com/office/drawing/2014/main" id="{85C42EA3-C6C7-45E8-9C18-E178095EF8F1}"/>
                </a:ext>
              </a:extLst>
            </p:cNvPr>
            <p:cNvSpPr>
              <a:spLocks noChangeArrowheads="1"/>
            </p:cNvSpPr>
            <p:nvPr/>
          </p:nvSpPr>
          <p:spPr bwMode="auto">
            <a:xfrm>
              <a:off x="18151982" y="6289675"/>
              <a:ext cx="22224" cy="11112"/>
            </a:xfrm>
            <a:custGeom>
              <a:avLst/>
              <a:gdLst>
                <a:gd name="T0" fmla="*/ 68 w 69"/>
                <a:gd name="T1" fmla="*/ 0 h 39"/>
                <a:gd name="T2" fmla="*/ 0 w 69"/>
                <a:gd name="T3" fmla="*/ 29 h 39"/>
                <a:gd name="T4" fmla="*/ 0 w 69"/>
                <a:gd name="T5" fmla="*/ 38 h 39"/>
                <a:gd name="T6" fmla="*/ 68 w 69"/>
                <a:gd name="T7" fmla="*/ 0 h 39"/>
              </a:gdLst>
              <a:ahLst/>
              <a:cxnLst>
                <a:cxn ang="0">
                  <a:pos x="T0" y="T1"/>
                </a:cxn>
                <a:cxn ang="0">
                  <a:pos x="T2" y="T3"/>
                </a:cxn>
                <a:cxn ang="0">
                  <a:pos x="T4" y="T5"/>
                </a:cxn>
                <a:cxn ang="0">
                  <a:pos x="T6" y="T7"/>
                </a:cxn>
              </a:cxnLst>
              <a:rect l="0" t="0" r="r" b="b"/>
              <a:pathLst>
                <a:path w="69" h="39">
                  <a:moveTo>
                    <a:pt x="68" y="0"/>
                  </a:moveTo>
                  <a:lnTo>
                    <a:pt x="0" y="29"/>
                  </a:lnTo>
                  <a:lnTo>
                    <a:pt x="0" y="38"/>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1" name="Freeform 5991">
              <a:extLst>
                <a:ext uri="{FF2B5EF4-FFF2-40B4-BE49-F238E27FC236}">
                  <a16:creationId xmlns:a16="http://schemas.microsoft.com/office/drawing/2014/main" id="{719DAEC3-F97E-AECC-E524-CA755D010309}"/>
                </a:ext>
              </a:extLst>
            </p:cNvPr>
            <p:cNvSpPr>
              <a:spLocks noChangeArrowheads="1"/>
            </p:cNvSpPr>
            <p:nvPr/>
          </p:nvSpPr>
          <p:spPr bwMode="auto">
            <a:xfrm>
              <a:off x="18151982" y="6289675"/>
              <a:ext cx="22224" cy="11112"/>
            </a:xfrm>
            <a:custGeom>
              <a:avLst/>
              <a:gdLst>
                <a:gd name="T0" fmla="*/ 68 w 69"/>
                <a:gd name="T1" fmla="*/ 0 h 39"/>
                <a:gd name="T2" fmla="*/ 0 w 69"/>
                <a:gd name="T3" fmla="*/ 29 h 39"/>
                <a:gd name="T4" fmla="*/ 0 w 69"/>
                <a:gd name="T5" fmla="*/ 38 h 39"/>
                <a:gd name="T6" fmla="*/ 68 w 69"/>
                <a:gd name="T7" fmla="*/ 0 h 39"/>
              </a:gdLst>
              <a:ahLst/>
              <a:cxnLst>
                <a:cxn ang="0">
                  <a:pos x="T0" y="T1"/>
                </a:cxn>
                <a:cxn ang="0">
                  <a:pos x="T2" y="T3"/>
                </a:cxn>
                <a:cxn ang="0">
                  <a:pos x="T4" y="T5"/>
                </a:cxn>
                <a:cxn ang="0">
                  <a:pos x="T6" y="T7"/>
                </a:cxn>
              </a:cxnLst>
              <a:rect l="0" t="0" r="r" b="b"/>
              <a:pathLst>
                <a:path w="69" h="39">
                  <a:moveTo>
                    <a:pt x="68" y="0"/>
                  </a:moveTo>
                  <a:lnTo>
                    <a:pt x="0" y="29"/>
                  </a:lnTo>
                  <a:lnTo>
                    <a:pt x="0" y="38"/>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2" name="Freeform 5992">
              <a:extLst>
                <a:ext uri="{FF2B5EF4-FFF2-40B4-BE49-F238E27FC236}">
                  <a16:creationId xmlns:a16="http://schemas.microsoft.com/office/drawing/2014/main" id="{B70A9B48-0AC2-B80F-B44E-B2C47F6EF077}"/>
                </a:ext>
              </a:extLst>
            </p:cNvPr>
            <p:cNvSpPr>
              <a:spLocks noChangeArrowheads="1"/>
            </p:cNvSpPr>
            <p:nvPr/>
          </p:nvSpPr>
          <p:spPr bwMode="auto">
            <a:xfrm>
              <a:off x="18151982" y="5410200"/>
              <a:ext cx="22224" cy="887412"/>
            </a:xfrm>
            <a:custGeom>
              <a:avLst/>
              <a:gdLst>
                <a:gd name="T0" fmla="*/ 68 w 69"/>
                <a:gd name="T1" fmla="*/ 0 h 2474"/>
                <a:gd name="T2" fmla="*/ 0 w 69"/>
                <a:gd name="T3" fmla="*/ 30 h 2474"/>
                <a:gd name="T4" fmla="*/ 0 w 69"/>
                <a:gd name="T5" fmla="*/ 2473 h 2474"/>
                <a:gd name="T6" fmla="*/ 68 w 69"/>
                <a:gd name="T7" fmla="*/ 2444 h 2474"/>
                <a:gd name="T8" fmla="*/ 68 w 69"/>
                <a:gd name="T9" fmla="*/ 0 h 2474"/>
              </a:gdLst>
              <a:ahLst/>
              <a:cxnLst>
                <a:cxn ang="0">
                  <a:pos x="T0" y="T1"/>
                </a:cxn>
                <a:cxn ang="0">
                  <a:pos x="T2" y="T3"/>
                </a:cxn>
                <a:cxn ang="0">
                  <a:pos x="T4" y="T5"/>
                </a:cxn>
                <a:cxn ang="0">
                  <a:pos x="T6" y="T7"/>
                </a:cxn>
                <a:cxn ang="0">
                  <a:pos x="T8" y="T9"/>
                </a:cxn>
              </a:cxnLst>
              <a:rect l="0" t="0" r="r" b="b"/>
              <a:pathLst>
                <a:path w="69" h="2474">
                  <a:moveTo>
                    <a:pt x="68" y="0"/>
                  </a:moveTo>
                  <a:lnTo>
                    <a:pt x="0" y="30"/>
                  </a:lnTo>
                  <a:lnTo>
                    <a:pt x="0" y="2473"/>
                  </a:lnTo>
                  <a:lnTo>
                    <a:pt x="68" y="2444"/>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3" name="Freeform 5993">
              <a:extLst>
                <a:ext uri="{FF2B5EF4-FFF2-40B4-BE49-F238E27FC236}">
                  <a16:creationId xmlns:a16="http://schemas.microsoft.com/office/drawing/2014/main" id="{67973BF3-A15A-297E-D426-922D30803007}"/>
                </a:ext>
              </a:extLst>
            </p:cNvPr>
            <p:cNvSpPr>
              <a:spLocks noChangeArrowheads="1"/>
            </p:cNvSpPr>
            <p:nvPr/>
          </p:nvSpPr>
          <p:spPr bwMode="auto">
            <a:xfrm>
              <a:off x="18151982" y="5410200"/>
              <a:ext cx="22224" cy="887412"/>
            </a:xfrm>
            <a:custGeom>
              <a:avLst/>
              <a:gdLst>
                <a:gd name="T0" fmla="*/ 68 w 69"/>
                <a:gd name="T1" fmla="*/ 0 h 2474"/>
                <a:gd name="T2" fmla="*/ 0 w 69"/>
                <a:gd name="T3" fmla="*/ 30 h 2474"/>
                <a:gd name="T4" fmla="*/ 0 w 69"/>
                <a:gd name="T5" fmla="*/ 2473 h 2474"/>
                <a:gd name="T6" fmla="*/ 68 w 69"/>
                <a:gd name="T7" fmla="*/ 2444 h 2474"/>
                <a:gd name="T8" fmla="*/ 68 w 69"/>
                <a:gd name="T9" fmla="*/ 0 h 2474"/>
              </a:gdLst>
              <a:ahLst/>
              <a:cxnLst>
                <a:cxn ang="0">
                  <a:pos x="T0" y="T1"/>
                </a:cxn>
                <a:cxn ang="0">
                  <a:pos x="T2" y="T3"/>
                </a:cxn>
                <a:cxn ang="0">
                  <a:pos x="T4" y="T5"/>
                </a:cxn>
                <a:cxn ang="0">
                  <a:pos x="T6" y="T7"/>
                </a:cxn>
                <a:cxn ang="0">
                  <a:pos x="T8" y="T9"/>
                </a:cxn>
              </a:cxnLst>
              <a:rect l="0" t="0" r="r" b="b"/>
              <a:pathLst>
                <a:path w="69" h="2474">
                  <a:moveTo>
                    <a:pt x="68" y="0"/>
                  </a:moveTo>
                  <a:lnTo>
                    <a:pt x="0" y="30"/>
                  </a:lnTo>
                  <a:lnTo>
                    <a:pt x="0" y="2473"/>
                  </a:lnTo>
                  <a:lnTo>
                    <a:pt x="68" y="2444"/>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4" name="Freeform 5994">
              <a:extLst>
                <a:ext uri="{FF2B5EF4-FFF2-40B4-BE49-F238E27FC236}">
                  <a16:creationId xmlns:a16="http://schemas.microsoft.com/office/drawing/2014/main" id="{327B976B-0064-AB9C-3347-A74950B4D8FA}"/>
                </a:ext>
              </a:extLst>
            </p:cNvPr>
            <p:cNvSpPr>
              <a:spLocks noChangeArrowheads="1"/>
            </p:cNvSpPr>
            <p:nvPr/>
          </p:nvSpPr>
          <p:spPr bwMode="auto">
            <a:xfrm>
              <a:off x="18196430" y="6265863"/>
              <a:ext cx="19049" cy="11112"/>
            </a:xfrm>
            <a:custGeom>
              <a:avLst/>
              <a:gdLst>
                <a:gd name="T0" fmla="*/ 59 w 60"/>
                <a:gd name="T1" fmla="*/ 0 h 40"/>
                <a:gd name="T2" fmla="*/ 0 w 60"/>
                <a:gd name="T3" fmla="*/ 30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30"/>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5" name="Freeform 5995">
              <a:extLst>
                <a:ext uri="{FF2B5EF4-FFF2-40B4-BE49-F238E27FC236}">
                  <a16:creationId xmlns:a16="http://schemas.microsoft.com/office/drawing/2014/main" id="{40BCF5CF-766B-6E12-3DCA-C01E5C41E5A0}"/>
                </a:ext>
              </a:extLst>
            </p:cNvPr>
            <p:cNvSpPr>
              <a:spLocks noChangeArrowheads="1"/>
            </p:cNvSpPr>
            <p:nvPr/>
          </p:nvSpPr>
          <p:spPr bwMode="auto">
            <a:xfrm>
              <a:off x="18196430" y="6265863"/>
              <a:ext cx="19049" cy="11112"/>
            </a:xfrm>
            <a:custGeom>
              <a:avLst/>
              <a:gdLst>
                <a:gd name="T0" fmla="*/ 59 w 60"/>
                <a:gd name="T1" fmla="*/ 0 h 40"/>
                <a:gd name="T2" fmla="*/ 0 w 60"/>
                <a:gd name="T3" fmla="*/ 30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30"/>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6" name="Freeform 5996">
              <a:extLst>
                <a:ext uri="{FF2B5EF4-FFF2-40B4-BE49-F238E27FC236}">
                  <a16:creationId xmlns:a16="http://schemas.microsoft.com/office/drawing/2014/main" id="{224DFB7A-D477-F80A-08DF-6106B83BDB48}"/>
                </a:ext>
              </a:extLst>
            </p:cNvPr>
            <p:cNvSpPr>
              <a:spLocks noChangeArrowheads="1"/>
            </p:cNvSpPr>
            <p:nvPr/>
          </p:nvSpPr>
          <p:spPr bwMode="auto">
            <a:xfrm>
              <a:off x="18196430" y="5386388"/>
              <a:ext cx="19049" cy="887412"/>
            </a:xfrm>
            <a:custGeom>
              <a:avLst/>
              <a:gdLst>
                <a:gd name="T0" fmla="*/ 59 w 60"/>
                <a:gd name="T1" fmla="*/ 0 h 2474"/>
                <a:gd name="T2" fmla="*/ 0 w 60"/>
                <a:gd name="T3" fmla="*/ 29 h 2474"/>
                <a:gd name="T4" fmla="*/ 0 w 60"/>
                <a:gd name="T5" fmla="*/ 2473 h 2474"/>
                <a:gd name="T6" fmla="*/ 59 w 60"/>
                <a:gd name="T7" fmla="*/ 2443 h 2474"/>
                <a:gd name="T8" fmla="*/ 59 w 60"/>
                <a:gd name="T9" fmla="*/ 0 h 2474"/>
              </a:gdLst>
              <a:ahLst/>
              <a:cxnLst>
                <a:cxn ang="0">
                  <a:pos x="T0" y="T1"/>
                </a:cxn>
                <a:cxn ang="0">
                  <a:pos x="T2" y="T3"/>
                </a:cxn>
                <a:cxn ang="0">
                  <a:pos x="T4" y="T5"/>
                </a:cxn>
                <a:cxn ang="0">
                  <a:pos x="T6" y="T7"/>
                </a:cxn>
                <a:cxn ang="0">
                  <a:pos x="T8" y="T9"/>
                </a:cxn>
              </a:cxnLst>
              <a:rect l="0" t="0" r="r" b="b"/>
              <a:pathLst>
                <a:path w="60" h="2474">
                  <a:moveTo>
                    <a:pt x="59" y="0"/>
                  </a:moveTo>
                  <a:lnTo>
                    <a:pt x="0" y="29"/>
                  </a:lnTo>
                  <a:lnTo>
                    <a:pt x="0" y="2473"/>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7" name="Freeform 5997">
              <a:extLst>
                <a:ext uri="{FF2B5EF4-FFF2-40B4-BE49-F238E27FC236}">
                  <a16:creationId xmlns:a16="http://schemas.microsoft.com/office/drawing/2014/main" id="{AF21B916-4C0E-324F-B29E-5BE23DEE918B}"/>
                </a:ext>
              </a:extLst>
            </p:cNvPr>
            <p:cNvSpPr>
              <a:spLocks noChangeArrowheads="1"/>
            </p:cNvSpPr>
            <p:nvPr/>
          </p:nvSpPr>
          <p:spPr bwMode="auto">
            <a:xfrm>
              <a:off x="18196430" y="5386388"/>
              <a:ext cx="19049" cy="887412"/>
            </a:xfrm>
            <a:custGeom>
              <a:avLst/>
              <a:gdLst>
                <a:gd name="T0" fmla="*/ 59 w 60"/>
                <a:gd name="T1" fmla="*/ 0 h 2474"/>
                <a:gd name="T2" fmla="*/ 0 w 60"/>
                <a:gd name="T3" fmla="*/ 29 h 2474"/>
                <a:gd name="T4" fmla="*/ 0 w 60"/>
                <a:gd name="T5" fmla="*/ 2473 h 2474"/>
                <a:gd name="T6" fmla="*/ 59 w 60"/>
                <a:gd name="T7" fmla="*/ 2443 h 2474"/>
                <a:gd name="T8" fmla="*/ 59 w 60"/>
                <a:gd name="T9" fmla="*/ 0 h 2474"/>
              </a:gdLst>
              <a:ahLst/>
              <a:cxnLst>
                <a:cxn ang="0">
                  <a:pos x="T0" y="T1"/>
                </a:cxn>
                <a:cxn ang="0">
                  <a:pos x="T2" y="T3"/>
                </a:cxn>
                <a:cxn ang="0">
                  <a:pos x="T4" y="T5"/>
                </a:cxn>
                <a:cxn ang="0">
                  <a:pos x="T6" y="T7"/>
                </a:cxn>
                <a:cxn ang="0">
                  <a:pos x="T8" y="T9"/>
                </a:cxn>
              </a:cxnLst>
              <a:rect l="0" t="0" r="r" b="b"/>
              <a:pathLst>
                <a:path w="60" h="2474">
                  <a:moveTo>
                    <a:pt x="59" y="0"/>
                  </a:moveTo>
                  <a:lnTo>
                    <a:pt x="0" y="29"/>
                  </a:lnTo>
                  <a:lnTo>
                    <a:pt x="0" y="2473"/>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8" name="Freeform 5998">
              <a:extLst>
                <a:ext uri="{FF2B5EF4-FFF2-40B4-BE49-F238E27FC236}">
                  <a16:creationId xmlns:a16="http://schemas.microsoft.com/office/drawing/2014/main" id="{B05C43BD-0C5F-59B9-3F51-BD4D731098EE}"/>
                </a:ext>
              </a:extLst>
            </p:cNvPr>
            <p:cNvSpPr>
              <a:spLocks noChangeArrowheads="1"/>
            </p:cNvSpPr>
            <p:nvPr/>
          </p:nvSpPr>
          <p:spPr bwMode="auto">
            <a:xfrm>
              <a:off x="18239289" y="6240463"/>
              <a:ext cx="17461" cy="11112"/>
            </a:xfrm>
            <a:custGeom>
              <a:avLst/>
              <a:gdLst>
                <a:gd name="T0" fmla="*/ 58 w 59"/>
                <a:gd name="T1" fmla="*/ 0 h 40"/>
                <a:gd name="T2" fmla="*/ 0 w 59"/>
                <a:gd name="T3" fmla="*/ 3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9" name="Freeform 5999">
              <a:extLst>
                <a:ext uri="{FF2B5EF4-FFF2-40B4-BE49-F238E27FC236}">
                  <a16:creationId xmlns:a16="http://schemas.microsoft.com/office/drawing/2014/main" id="{286A7EA3-48D5-36AB-16AC-4901948C7FE5}"/>
                </a:ext>
              </a:extLst>
            </p:cNvPr>
            <p:cNvSpPr>
              <a:spLocks noChangeArrowheads="1"/>
            </p:cNvSpPr>
            <p:nvPr/>
          </p:nvSpPr>
          <p:spPr bwMode="auto">
            <a:xfrm>
              <a:off x="18239289" y="6240463"/>
              <a:ext cx="17461" cy="11112"/>
            </a:xfrm>
            <a:custGeom>
              <a:avLst/>
              <a:gdLst>
                <a:gd name="T0" fmla="*/ 58 w 59"/>
                <a:gd name="T1" fmla="*/ 0 h 40"/>
                <a:gd name="T2" fmla="*/ 0 w 59"/>
                <a:gd name="T3" fmla="*/ 3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0" name="Freeform 6000">
              <a:extLst>
                <a:ext uri="{FF2B5EF4-FFF2-40B4-BE49-F238E27FC236}">
                  <a16:creationId xmlns:a16="http://schemas.microsoft.com/office/drawing/2014/main" id="{61F0876F-2CEE-3A89-4994-84249E38D998}"/>
                </a:ext>
              </a:extLst>
            </p:cNvPr>
            <p:cNvSpPr>
              <a:spLocks noChangeArrowheads="1"/>
            </p:cNvSpPr>
            <p:nvPr/>
          </p:nvSpPr>
          <p:spPr bwMode="auto">
            <a:xfrm>
              <a:off x="18239289" y="5360988"/>
              <a:ext cx="17461" cy="890587"/>
            </a:xfrm>
            <a:custGeom>
              <a:avLst/>
              <a:gdLst>
                <a:gd name="T0" fmla="*/ 58 w 59"/>
                <a:gd name="T1" fmla="*/ 0 h 2483"/>
                <a:gd name="T2" fmla="*/ 0 w 59"/>
                <a:gd name="T3" fmla="*/ 2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2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1" name="Freeform 6001">
              <a:extLst>
                <a:ext uri="{FF2B5EF4-FFF2-40B4-BE49-F238E27FC236}">
                  <a16:creationId xmlns:a16="http://schemas.microsoft.com/office/drawing/2014/main" id="{9DA3D67F-1606-666A-AF8A-A143C2FA08E8}"/>
                </a:ext>
              </a:extLst>
            </p:cNvPr>
            <p:cNvSpPr>
              <a:spLocks noChangeArrowheads="1"/>
            </p:cNvSpPr>
            <p:nvPr/>
          </p:nvSpPr>
          <p:spPr bwMode="auto">
            <a:xfrm>
              <a:off x="18239289" y="5360988"/>
              <a:ext cx="17461" cy="890587"/>
            </a:xfrm>
            <a:custGeom>
              <a:avLst/>
              <a:gdLst>
                <a:gd name="T0" fmla="*/ 58 w 59"/>
                <a:gd name="T1" fmla="*/ 0 h 2483"/>
                <a:gd name="T2" fmla="*/ 0 w 59"/>
                <a:gd name="T3" fmla="*/ 2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2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2" name="Freeform 6002">
              <a:extLst>
                <a:ext uri="{FF2B5EF4-FFF2-40B4-BE49-F238E27FC236}">
                  <a16:creationId xmlns:a16="http://schemas.microsoft.com/office/drawing/2014/main" id="{CF8A89EE-9F9B-AD81-5934-666041437C64}"/>
                </a:ext>
              </a:extLst>
            </p:cNvPr>
            <p:cNvSpPr>
              <a:spLocks noChangeArrowheads="1"/>
            </p:cNvSpPr>
            <p:nvPr/>
          </p:nvSpPr>
          <p:spPr bwMode="auto">
            <a:xfrm>
              <a:off x="18280562" y="6216650"/>
              <a:ext cx="17461" cy="11112"/>
            </a:xfrm>
            <a:custGeom>
              <a:avLst/>
              <a:gdLst>
                <a:gd name="T0" fmla="*/ 58 w 59"/>
                <a:gd name="T1" fmla="*/ 0 h 40"/>
                <a:gd name="T2" fmla="*/ 0 w 59"/>
                <a:gd name="T3" fmla="*/ 39 h 40"/>
                <a:gd name="T4" fmla="*/ 0 w 59"/>
                <a:gd name="T5" fmla="*/ 39 h 40"/>
                <a:gd name="T6" fmla="*/ 58 w 59"/>
                <a:gd name="T7" fmla="*/ 10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10"/>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3" name="Freeform 6003">
              <a:extLst>
                <a:ext uri="{FF2B5EF4-FFF2-40B4-BE49-F238E27FC236}">
                  <a16:creationId xmlns:a16="http://schemas.microsoft.com/office/drawing/2014/main" id="{2C1725EF-05D7-A973-9EFF-37AA50D87366}"/>
                </a:ext>
              </a:extLst>
            </p:cNvPr>
            <p:cNvSpPr>
              <a:spLocks noChangeArrowheads="1"/>
            </p:cNvSpPr>
            <p:nvPr/>
          </p:nvSpPr>
          <p:spPr bwMode="auto">
            <a:xfrm>
              <a:off x="18280562" y="6216650"/>
              <a:ext cx="17461" cy="11112"/>
            </a:xfrm>
            <a:custGeom>
              <a:avLst/>
              <a:gdLst>
                <a:gd name="T0" fmla="*/ 58 w 59"/>
                <a:gd name="T1" fmla="*/ 0 h 40"/>
                <a:gd name="T2" fmla="*/ 0 w 59"/>
                <a:gd name="T3" fmla="*/ 39 h 40"/>
                <a:gd name="T4" fmla="*/ 0 w 59"/>
                <a:gd name="T5" fmla="*/ 39 h 40"/>
                <a:gd name="T6" fmla="*/ 58 w 59"/>
                <a:gd name="T7" fmla="*/ 10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10"/>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4" name="Freeform 6004">
              <a:extLst>
                <a:ext uri="{FF2B5EF4-FFF2-40B4-BE49-F238E27FC236}">
                  <a16:creationId xmlns:a16="http://schemas.microsoft.com/office/drawing/2014/main" id="{FC64DF9B-1A8E-5CBA-95FA-3C43D6A16717}"/>
                </a:ext>
              </a:extLst>
            </p:cNvPr>
            <p:cNvSpPr>
              <a:spLocks noChangeArrowheads="1"/>
            </p:cNvSpPr>
            <p:nvPr/>
          </p:nvSpPr>
          <p:spPr bwMode="auto">
            <a:xfrm>
              <a:off x="18280562" y="5337175"/>
              <a:ext cx="17461" cy="890587"/>
            </a:xfrm>
            <a:custGeom>
              <a:avLst/>
              <a:gdLst>
                <a:gd name="T0" fmla="*/ 58 w 59"/>
                <a:gd name="T1" fmla="*/ 0 h 2483"/>
                <a:gd name="T2" fmla="*/ 0 w 59"/>
                <a:gd name="T3" fmla="*/ 3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5" name="Freeform 6005">
              <a:extLst>
                <a:ext uri="{FF2B5EF4-FFF2-40B4-BE49-F238E27FC236}">
                  <a16:creationId xmlns:a16="http://schemas.microsoft.com/office/drawing/2014/main" id="{47AC3006-952B-30BE-A34A-15017D584DB1}"/>
                </a:ext>
              </a:extLst>
            </p:cNvPr>
            <p:cNvSpPr>
              <a:spLocks noChangeArrowheads="1"/>
            </p:cNvSpPr>
            <p:nvPr/>
          </p:nvSpPr>
          <p:spPr bwMode="auto">
            <a:xfrm>
              <a:off x="18280562" y="5337175"/>
              <a:ext cx="17461" cy="890587"/>
            </a:xfrm>
            <a:custGeom>
              <a:avLst/>
              <a:gdLst>
                <a:gd name="T0" fmla="*/ 58 w 59"/>
                <a:gd name="T1" fmla="*/ 0 h 2483"/>
                <a:gd name="T2" fmla="*/ 0 w 59"/>
                <a:gd name="T3" fmla="*/ 3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6" name="Freeform 6006">
              <a:extLst>
                <a:ext uri="{FF2B5EF4-FFF2-40B4-BE49-F238E27FC236}">
                  <a16:creationId xmlns:a16="http://schemas.microsoft.com/office/drawing/2014/main" id="{79CB72B1-EEFF-DA32-1940-A07C630F0F49}"/>
                </a:ext>
              </a:extLst>
            </p:cNvPr>
            <p:cNvSpPr>
              <a:spLocks noChangeArrowheads="1"/>
            </p:cNvSpPr>
            <p:nvPr/>
          </p:nvSpPr>
          <p:spPr bwMode="auto">
            <a:xfrm>
              <a:off x="18323421" y="6192838"/>
              <a:ext cx="22224" cy="11112"/>
            </a:xfrm>
            <a:custGeom>
              <a:avLst/>
              <a:gdLst>
                <a:gd name="T0" fmla="*/ 69 w 70"/>
                <a:gd name="T1" fmla="*/ 0 h 40"/>
                <a:gd name="T2" fmla="*/ 0 w 70"/>
                <a:gd name="T3" fmla="*/ 39 h 40"/>
                <a:gd name="T4" fmla="*/ 0 w 70"/>
                <a:gd name="T5" fmla="*/ 39 h 40"/>
                <a:gd name="T6" fmla="*/ 69 w 70"/>
                <a:gd name="T7" fmla="*/ 10 h 40"/>
                <a:gd name="T8" fmla="*/ 69 w 70"/>
                <a:gd name="T9" fmla="*/ 0 h 40"/>
              </a:gdLst>
              <a:ahLst/>
              <a:cxnLst>
                <a:cxn ang="0">
                  <a:pos x="T0" y="T1"/>
                </a:cxn>
                <a:cxn ang="0">
                  <a:pos x="T2" y="T3"/>
                </a:cxn>
                <a:cxn ang="0">
                  <a:pos x="T4" y="T5"/>
                </a:cxn>
                <a:cxn ang="0">
                  <a:pos x="T6" y="T7"/>
                </a:cxn>
                <a:cxn ang="0">
                  <a:pos x="T8" y="T9"/>
                </a:cxn>
              </a:cxnLst>
              <a:rect l="0" t="0" r="r" b="b"/>
              <a:pathLst>
                <a:path w="70" h="40">
                  <a:moveTo>
                    <a:pt x="69" y="0"/>
                  </a:moveTo>
                  <a:lnTo>
                    <a:pt x="0" y="39"/>
                  </a:lnTo>
                  <a:lnTo>
                    <a:pt x="0" y="39"/>
                  </a:lnTo>
                  <a:lnTo>
                    <a:pt x="69" y="10"/>
                  </a:lnTo>
                  <a:lnTo>
                    <a:pt x="6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7" name="Freeform 6007">
              <a:extLst>
                <a:ext uri="{FF2B5EF4-FFF2-40B4-BE49-F238E27FC236}">
                  <a16:creationId xmlns:a16="http://schemas.microsoft.com/office/drawing/2014/main" id="{C18ADDE5-1F21-F22B-F2A0-C54756D7AF70}"/>
                </a:ext>
              </a:extLst>
            </p:cNvPr>
            <p:cNvSpPr>
              <a:spLocks noChangeArrowheads="1"/>
            </p:cNvSpPr>
            <p:nvPr/>
          </p:nvSpPr>
          <p:spPr bwMode="auto">
            <a:xfrm>
              <a:off x="18323421" y="6192838"/>
              <a:ext cx="22224" cy="11112"/>
            </a:xfrm>
            <a:custGeom>
              <a:avLst/>
              <a:gdLst>
                <a:gd name="T0" fmla="*/ 69 w 70"/>
                <a:gd name="T1" fmla="*/ 0 h 40"/>
                <a:gd name="T2" fmla="*/ 0 w 70"/>
                <a:gd name="T3" fmla="*/ 39 h 40"/>
                <a:gd name="T4" fmla="*/ 0 w 70"/>
                <a:gd name="T5" fmla="*/ 39 h 40"/>
                <a:gd name="T6" fmla="*/ 69 w 70"/>
                <a:gd name="T7" fmla="*/ 10 h 40"/>
                <a:gd name="T8" fmla="*/ 69 w 70"/>
                <a:gd name="T9" fmla="*/ 0 h 40"/>
              </a:gdLst>
              <a:ahLst/>
              <a:cxnLst>
                <a:cxn ang="0">
                  <a:pos x="T0" y="T1"/>
                </a:cxn>
                <a:cxn ang="0">
                  <a:pos x="T2" y="T3"/>
                </a:cxn>
                <a:cxn ang="0">
                  <a:pos x="T4" y="T5"/>
                </a:cxn>
                <a:cxn ang="0">
                  <a:pos x="T6" y="T7"/>
                </a:cxn>
                <a:cxn ang="0">
                  <a:pos x="T8" y="T9"/>
                </a:cxn>
              </a:cxnLst>
              <a:rect l="0" t="0" r="r" b="b"/>
              <a:pathLst>
                <a:path w="70" h="40">
                  <a:moveTo>
                    <a:pt x="69" y="0"/>
                  </a:moveTo>
                  <a:lnTo>
                    <a:pt x="0" y="39"/>
                  </a:lnTo>
                  <a:lnTo>
                    <a:pt x="0" y="39"/>
                  </a:lnTo>
                  <a:lnTo>
                    <a:pt x="69" y="10"/>
                  </a:lnTo>
                  <a:lnTo>
                    <a:pt x="6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8" name="Freeform 6008">
              <a:extLst>
                <a:ext uri="{FF2B5EF4-FFF2-40B4-BE49-F238E27FC236}">
                  <a16:creationId xmlns:a16="http://schemas.microsoft.com/office/drawing/2014/main" id="{C6CEDA55-0AD5-7A56-EB53-D767DB6B4B43}"/>
                </a:ext>
              </a:extLst>
            </p:cNvPr>
            <p:cNvSpPr>
              <a:spLocks noChangeArrowheads="1"/>
            </p:cNvSpPr>
            <p:nvPr/>
          </p:nvSpPr>
          <p:spPr bwMode="auto">
            <a:xfrm>
              <a:off x="18323421" y="5313363"/>
              <a:ext cx="22224" cy="890587"/>
            </a:xfrm>
            <a:custGeom>
              <a:avLst/>
              <a:gdLst>
                <a:gd name="T0" fmla="*/ 69 w 70"/>
                <a:gd name="T1" fmla="*/ 0 h 2483"/>
                <a:gd name="T2" fmla="*/ 0 w 70"/>
                <a:gd name="T3" fmla="*/ 39 h 2483"/>
                <a:gd name="T4" fmla="*/ 0 w 70"/>
                <a:gd name="T5" fmla="*/ 2482 h 2483"/>
                <a:gd name="T6" fmla="*/ 69 w 70"/>
                <a:gd name="T7" fmla="*/ 2443 h 2483"/>
                <a:gd name="T8" fmla="*/ 69 w 70"/>
                <a:gd name="T9" fmla="*/ 0 h 2483"/>
              </a:gdLst>
              <a:ahLst/>
              <a:cxnLst>
                <a:cxn ang="0">
                  <a:pos x="T0" y="T1"/>
                </a:cxn>
                <a:cxn ang="0">
                  <a:pos x="T2" y="T3"/>
                </a:cxn>
                <a:cxn ang="0">
                  <a:pos x="T4" y="T5"/>
                </a:cxn>
                <a:cxn ang="0">
                  <a:pos x="T6" y="T7"/>
                </a:cxn>
                <a:cxn ang="0">
                  <a:pos x="T8" y="T9"/>
                </a:cxn>
              </a:cxnLst>
              <a:rect l="0" t="0" r="r" b="b"/>
              <a:pathLst>
                <a:path w="70" h="2483">
                  <a:moveTo>
                    <a:pt x="69" y="0"/>
                  </a:moveTo>
                  <a:lnTo>
                    <a:pt x="0" y="39"/>
                  </a:lnTo>
                  <a:lnTo>
                    <a:pt x="0" y="2482"/>
                  </a:lnTo>
                  <a:lnTo>
                    <a:pt x="69" y="2443"/>
                  </a:lnTo>
                  <a:lnTo>
                    <a:pt x="6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9" name="Freeform 6009">
              <a:extLst>
                <a:ext uri="{FF2B5EF4-FFF2-40B4-BE49-F238E27FC236}">
                  <a16:creationId xmlns:a16="http://schemas.microsoft.com/office/drawing/2014/main" id="{FB06B60E-1367-F84B-E513-26BD979C3151}"/>
                </a:ext>
              </a:extLst>
            </p:cNvPr>
            <p:cNvSpPr>
              <a:spLocks noChangeArrowheads="1"/>
            </p:cNvSpPr>
            <p:nvPr/>
          </p:nvSpPr>
          <p:spPr bwMode="auto">
            <a:xfrm>
              <a:off x="18323421" y="5313363"/>
              <a:ext cx="22224" cy="890587"/>
            </a:xfrm>
            <a:custGeom>
              <a:avLst/>
              <a:gdLst>
                <a:gd name="T0" fmla="*/ 69 w 70"/>
                <a:gd name="T1" fmla="*/ 0 h 2483"/>
                <a:gd name="T2" fmla="*/ 0 w 70"/>
                <a:gd name="T3" fmla="*/ 39 h 2483"/>
                <a:gd name="T4" fmla="*/ 0 w 70"/>
                <a:gd name="T5" fmla="*/ 2482 h 2483"/>
                <a:gd name="T6" fmla="*/ 69 w 70"/>
                <a:gd name="T7" fmla="*/ 2443 h 2483"/>
                <a:gd name="T8" fmla="*/ 69 w 70"/>
                <a:gd name="T9" fmla="*/ 0 h 2483"/>
              </a:gdLst>
              <a:ahLst/>
              <a:cxnLst>
                <a:cxn ang="0">
                  <a:pos x="T0" y="T1"/>
                </a:cxn>
                <a:cxn ang="0">
                  <a:pos x="T2" y="T3"/>
                </a:cxn>
                <a:cxn ang="0">
                  <a:pos x="T4" y="T5"/>
                </a:cxn>
                <a:cxn ang="0">
                  <a:pos x="T6" y="T7"/>
                </a:cxn>
                <a:cxn ang="0">
                  <a:pos x="T8" y="T9"/>
                </a:cxn>
              </a:cxnLst>
              <a:rect l="0" t="0" r="r" b="b"/>
              <a:pathLst>
                <a:path w="70" h="2483">
                  <a:moveTo>
                    <a:pt x="69" y="0"/>
                  </a:moveTo>
                  <a:lnTo>
                    <a:pt x="0" y="39"/>
                  </a:lnTo>
                  <a:lnTo>
                    <a:pt x="0" y="2482"/>
                  </a:lnTo>
                  <a:lnTo>
                    <a:pt x="69" y="2443"/>
                  </a:lnTo>
                  <a:lnTo>
                    <a:pt x="6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0" name="Freeform 6010">
              <a:extLst>
                <a:ext uri="{FF2B5EF4-FFF2-40B4-BE49-F238E27FC236}">
                  <a16:creationId xmlns:a16="http://schemas.microsoft.com/office/drawing/2014/main" id="{097DC7F6-7291-265A-69BF-1A7DD9129719}"/>
                </a:ext>
              </a:extLst>
            </p:cNvPr>
            <p:cNvSpPr>
              <a:spLocks noChangeArrowheads="1"/>
            </p:cNvSpPr>
            <p:nvPr/>
          </p:nvSpPr>
          <p:spPr bwMode="auto">
            <a:xfrm>
              <a:off x="18367868" y="6170613"/>
              <a:ext cx="19049" cy="7937"/>
            </a:xfrm>
            <a:custGeom>
              <a:avLst/>
              <a:gdLst>
                <a:gd name="T0" fmla="*/ 59 w 60"/>
                <a:gd name="T1" fmla="*/ 0 h 30"/>
                <a:gd name="T2" fmla="*/ 0 w 60"/>
                <a:gd name="T3" fmla="*/ 29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0" y="29"/>
                  </a:lnTo>
                  <a:lnTo>
                    <a:pt x="0" y="2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1" name="Freeform 6011">
              <a:extLst>
                <a:ext uri="{FF2B5EF4-FFF2-40B4-BE49-F238E27FC236}">
                  <a16:creationId xmlns:a16="http://schemas.microsoft.com/office/drawing/2014/main" id="{C5094526-BEED-2B9C-1C20-C3A292B3B03D}"/>
                </a:ext>
              </a:extLst>
            </p:cNvPr>
            <p:cNvSpPr>
              <a:spLocks noChangeArrowheads="1"/>
            </p:cNvSpPr>
            <p:nvPr/>
          </p:nvSpPr>
          <p:spPr bwMode="auto">
            <a:xfrm>
              <a:off x="18367868" y="6170613"/>
              <a:ext cx="19049" cy="7937"/>
            </a:xfrm>
            <a:custGeom>
              <a:avLst/>
              <a:gdLst>
                <a:gd name="T0" fmla="*/ 59 w 60"/>
                <a:gd name="T1" fmla="*/ 0 h 30"/>
                <a:gd name="T2" fmla="*/ 0 w 60"/>
                <a:gd name="T3" fmla="*/ 29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0" y="29"/>
                  </a:lnTo>
                  <a:lnTo>
                    <a:pt x="0" y="2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2" name="Freeform 6012">
              <a:extLst>
                <a:ext uri="{FF2B5EF4-FFF2-40B4-BE49-F238E27FC236}">
                  <a16:creationId xmlns:a16="http://schemas.microsoft.com/office/drawing/2014/main" id="{80CDB845-2B1D-4EA3-821B-B4E87AAC8D9B}"/>
                </a:ext>
              </a:extLst>
            </p:cNvPr>
            <p:cNvSpPr>
              <a:spLocks noChangeArrowheads="1"/>
            </p:cNvSpPr>
            <p:nvPr/>
          </p:nvSpPr>
          <p:spPr bwMode="auto">
            <a:xfrm>
              <a:off x="18367868" y="5287963"/>
              <a:ext cx="19049" cy="890587"/>
            </a:xfrm>
            <a:custGeom>
              <a:avLst/>
              <a:gdLst>
                <a:gd name="T0" fmla="*/ 59 w 60"/>
                <a:gd name="T1" fmla="*/ 0 h 2483"/>
                <a:gd name="T2" fmla="*/ 0 w 60"/>
                <a:gd name="T3" fmla="*/ 39 h 2483"/>
                <a:gd name="T4" fmla="*/ 0 w 60"/>
                <a:gd name="T5" fmla="*/ 2482 h 2483"/>
                <a:gd name="T6" fmla="*/ 59 w 60"/>
                <a:gd name="T7" fmla="*/ 245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5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3" name="Freeform 6013">
              <a:extLst>
                <a:ext uri="{FF2B5EF4-FFF2-40B4-BE49-F238E27FC236}">
                  <a16:creationId xmlns:a16="http://schemas.microsoft.com/office/drawing/2014/main" id="{3CD174C3-A909-ADF6-B9FC-315D1E55973C}"/>
                </a:ext>
              </a:extLst>
            </p:cNvPr>
            <p:cNvSpPr>
              <a:spLocks noChangeArrowheads="1"/>
            </p:cNvSpPr>
            <p:nvPr/>
          </p:nvSpPr>
          <p:spPr bwMode="auto">
            <a:xfrm>
              <a:off x="18367868" y="5287963"/>
              <a:ext cx="19049" cy="890587"/>
            </a:xfrm>
            <a:custGeom>
              <a:avLst/>
              <a:gdLst>
                <a:gd name="T0" fmla="*/ 59 w 60"/>
                <a:gd name="T1" fmla="*/ 0 h 2483"/>
                <a:gd name="T2" fmla="*/ 0 w 60"/>
                <a:gd name="T3" fmla="*/ 39 h 2483"/>
                <a:gd name="T4" fmla="*/ 0 w 60"/>
                <a:gd name="T5" fmla="*/ 2482 h 2483"/>
                <a:gd name="T6" fmla="*/ 59 w 60"/>
                <a:gd name="T7" fmla="*/ 245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5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4" name="Freeform 6014">
              <a:extLst>
                <a:ext uri="{FF2B5EF4-FFF2-40B4-BE49-F238E27FC236}">
                  <a16:creationId xmlns:a16="http://schemas.microsoft.com/office/drawing/2014/main" id="{315A1354-B203-36FA-D63F-652B31B0DD55}"/>
                </a:ext>
              </a:extLst>
            </p:cNvPr>
            <p:cNvSpPr>
              <a:spLocks noChangeArrowheads="1"/>
            </p:cNvSpPr>
            <p:nvPr/>
          </p:nvSpPr>
          <p:spPr bwMode="auto">
            <a:xfrm>
              <a:off x="18410728" y="6146800"/>
              <a:ext cx="17461" cy="11112"/>
            </a:xfrm>
            <a:custGeom>
              <a:avLst/>
              <a:gdLst>
                <a:gd name="T0" fmla="*/ 58 w 59"/>
                <a:gd name="T1" fmla="*/ 0 h 39"/>
                <a:gd name="T2" fmla="*/ 0 w 59"/>
                <a:gd name="T3" fmla="*/ 29 h 39"/>
                <a:gd name="T4" fmla="*/ 0 w 59"/>
                <a:gd name="T5" fmla="*/ 38 h 39"/>
                <a:gd name="T6" fmla="*/ 58 w 59"/>
                <a:gd name="T7" fmla="*/ 0 h 39"/>
              </a:gdLst>
              <a:ahLst/>
              <a:cxnLst>
                <a:cxn ang="0">
                  <a:pos x="T0" y="T1"/>
                </a:cxn>
                <a:cxn ang="0">
                  <a:pos x="T2" y="T3"/>
                </a:cxn>
                <a:cxn ang="0">
                  <a:pos x="T4" y="T5"/>
                </a:cxn>
                <a:cxn ang="0">
                  <a:pos x="T6" y="T7"/>
                </a:cxn>
              </a:cxnLst>
              <a:rect l="0" t="0" r="r" b="b"/>
              <a:pathLst>
                <a:path w="59" h="39">
                  <a:moveTo>
                    <a:pt x="58" y="0"/>
                  </a:moveTo>
                  <a:lnTo>
                    <a:pt x="0" y="29"/>
                  </a:lnTo>
                  <a:lnTo>
                    <a:pt x="0" y="38"/>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5" name="Freeform 6015">
              <a:extLst>
                <a:ext uri="{FF2B5EF4-FFF2-40B4-BE49-F238E27FC236}">
                  <a16:creationId xmlns:a16="http://schemas.microsoft.com/office/drawing/2014/main" id="{F39FD259-52B1-445D-7B58-A05E3004D372}"/>
                </a:ext>
              </a:extLst>
            </p:cNvPr>
            <p:cNvSpPr>
              <a:spLocks noChangeArrowheads="1"/>
            </p:cNvSpPr>
            <p:nvPr/>
          </p:nvSpPr>
          <p:spPr bwMode="auto">
            <a:xfrm>
              <a:off x="18410728" y="6146800"/>
              <a:ext cx="17461" cy="11112"/>
            </a:xfrm>
            <a:custGeom>
              <a:avLst/>
              <a:gdLst>
                <a:gd name="T0" fmla="*/ 58 w 59"/>
                <a:gd name="T1" fmla="*/ 0 h 39"/>
                <a:gd name="T2" fmla="*/ 0 w 59"/>
                <a:gd name="T3" fmla="*/ 29 h 39"/>
                <a:gd name="T4" fmla="*/ 0 w 59"/>
                <a:gd name="T5" fmla="*/ 38 h 39"/>
                <a:gd name="T6" fmla="*/ 58 w 59"/>
                <a:gd name="T7" fmla="*/ 0 h 39"/>
              </a:gdLst>
              <a:ahLst/>
              <a:cxnLst>
                <a:cxn ang="0">
                  <a:pos x="T0" y="T1"/>
                </a:cxn>
                <a:cxn ang="0">
                  <a:pos x="T2" y="T3"/>
                </a:cxn>
                <a:cxn ang="0">
                  <a:pos x="T4" y="T5"/>
                </a:cxn>
                <a:cxn ang="0">
                  <a:pos x="T6" y="T7"/>
                </a:cxn>
              </a:cxnLst>
              <a:rect l="0" t="0" r="r" b="b"/>
              <a:pathLst>
                <a:path w="59" h="39">
                  <a:moveTo>
                    <a:pt x="58" y="0"/>
                  </a:moveTo>
                  <a:lnTo>
                    <a:pt x="0" y="29"/>
                  </a:lnTo>
                  <a:lnTo>
                    <a:pt x="0" y="38"/>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6" name="Freeform 6016">
              <a:extLst>
                <a:ext uri="{FF2B5EF4-FFF2-40B4-BE49-F238E27FC236}">
                  <a16:creationId xmlns:a16="http://schemas.microsoft.com/office/drawing/2014/main" id="{49C439B7-E22B-6FE3-F331-C50DC483A954}"/>
                </a:ext>
              </a:extLst>
            </p:cNvPr>
            <p:cNvSpPr>
              <a:spLocks noChangeArrowheads="1"/>
            </p:cNvSpPr>
            <p:nvPr/>
          </p:nvSpPr>
          <p:spPr bwMode="auto">
            <a:xfrm>
              <a:off x="18410728" y="5267325"/>
              <a:ext cx="17461" cy="887412"/>
            </a:xfrm>
            <a:custGeom>
              <a:avLst/>
              <a:gdLst>
                <a:gd name="T0" fmla="*/ 58 w 59"/>
                <a:gd name="T1" fmla="*/ 0 h 2474"/>
                <a:gd name="T2" fmla="*/ 0 w 59"/>
                <a:gd name="T3" fmla="*/ 30 h 2474"/>
                <a:gd name="T4" fmla="*/ 0 w 59"/>
                <a:gd name="T5" fmla="*/ 2473 h 2474"/>
                <a:gd name="T6" fmla="*/ 58 w 59"/>
                <a:gd name="T7" fmla="*/ 2444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30"/>
                  </a:lnTo>
                  <a:lnTo>
                    <a:pt x="0" y="2473"/>
                  </a:lnTo>
                  <a:lnTo>
                    <a:pt x="58" y="2444"/>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7" name="Freeform 6017">
              <a:extLst>
                <a:ext uri="{FF2B5EF4-FFF2-40B4-BE49-F238E27FC236}">
                  <a16:creationId xmlns:a16="http://schemas.microsoft.com/office/drawing/2014/main" id="{18CE27C4-2A0B-EAB2-DBBA-AF0C1A676396}"/>
                </a:ext>
              </a:extLst>
            </p:cNvPr>
            <p:cNvSpPr>
              <a:spLocks noChangeArrowheads="1"/>
            </p:cNvSpPr>
            <p:nvPr/>
          </p:nvSpPr>
          <p:spPr bwMode="auto">
            <a:xfrm>
              <a:off x="18410728" y="5267325"/>
              <a:ext cx="17461" cy="887412"/>
            </a:xfrm>
            <a:custGeom>
              <a:avLst/>
              <a:gdLst>
                <a:gd name="T0" fmla="*/ 58 w 59"/>
                <a:gd name="T1" fmla="*/ 0 h 2474"/>
                <a:gd name="T2" fmla="*/ 0 w 59"/>
                <a:gd name="T3" fmla="*/ 30 h 2474"/>
                <a:gd name="T4" fmla="*/ 0 w 59"/>
                <a:gd name="T5" fmla="*/ 2473 h 2474"/>
                <a:gd name="T6" fmla="*/ 58 w 59"/>
                <a:gd name="T7" fmla="*/ 2444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30"/>
                  </a:lnTo>
                  <a:lnTo>
                    <a:pt x="0" y="2473"/>
                  </a:lnTo>
                  <a:lnTo>
                    <a:pt x="58" y="2444"/>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8" name="Freeform 6018">
              <a:extLst>
                <a:ext uri="{FF2B5EF4-FFF2-40B4-BE49-F238E27FC236}">
                  <a16:creationId xmlns:a16="http://schemas.microsoft.com/office/drawing/2014/main" id="{3B635A4F-FECB-AC9B-D1A7-0A29999AC547}"/>
                </a:ext>
              </a:extLst>
            </p:cNvPr>
            <p:cNvSpPr>
              <a:spLocks noChangeArrowheads="1"/>
            </p:cNvSpPr>
            <p:nvPr/>
          </p:nvSpPr>
          <p:spPr bwMode="auto">
            <a:xfrm>
              <a:off x="18453588" y="6121400"/>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9" name="Freeform 6019">
              <a:extLst>
                <a:ext uri="{FF2B5EF4-FFF2-40B4-BE49-F238E27FC236}">
                  <a16:creationId xmlns:a16="http://schemas.microsoft.com/office/drawing/2014/main" id="{BEED1744-B528-95A7-785D-1D626C18FE03}"/>
                </a:ext>
              </a:extLst>
            </p:cNvPr>
            <p:cNvSpPr>
              <a:spLocks noChangeArrowheads="1"/>
            </p:cNvSpPr>
            <p:nvPr/>
          </p:nvSpPr>
          <p:spPr bwMode="auto">
            <a:xfrm>
              <a:off x="18453588" y="6121400"/>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0" name="Freeform 6020">
              <a:extLst>
                <a:ext uri="{FF2B5EF4-FFF2-40B4-BE49-F238E27FC236}">
                  <a16:creationId xmlns:a16="http://schemas.microsoft.com/office/drawing/2014/main" id="{B1BE4DE6-BF8F-2423-3D6D-DDAF7CFE9DB5}"/>
                </a:ext>
              </a:extLst>
            </p:cNvPr>
            <p:cNvSpPr>
              <a:spLocks noChangeArrowheads="1"/>
            </p:cNvSpPr>
            <p:nvPr/>
          </p:nvSpPr>
          <p:spPr bwMode="auto">
            <a:xfrm>
              <a:off x="18453588" y="5241925"/>
              <a:ext cx="17461" cy="887412"/>
            </a:xfrm>
            <a:custGeom>
              <a:avLst/>
              <a:gdLst>
                <a:gd name="T0" fmla="*/ 58 w 59"/>
                <a:gd name="T1" fmla="*/ 0 h 2474"/>
                <a:gd name="T2" fmla="*/ 0 w 59"/>
                <a:gd name="T3" fmla="*/ 29 h 2474"/>
                <a:gd name="T4" fmla="*/ 0 w 59"/>
                <a:gd name="T5" fmla="*/ 2473 h 2474"/>
                <a:gd name="T6" fmla="*/ 58 w 59"/>
                <a:gd name="T7" fmla="*/ 2443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29"/>
                  </a:lnTo>
                  <a:lnTo>
                    <a:pt x="0" y="2473"/>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1" name="Freeform 6021">
              <a:extLst>
                <a:ext uri="{FF2B5EF4-FFF2-40B4-BE49-F238E27FC236}">
                  <a16:creationId xmlns:a16="http://schemas.microsoft.com/office/drawing/2014/main" id="{699D16AB-CDDA-485D-DD26-BE5A3B6DCAA1}"/>
                </a:ext>
              </a:extLst>
            </p:cNvPr>
            <p:cNvSpPr>
              <a:spLocks noChangeArrowheads="1"/>
            </p:cNvSpPr>
            <p:nvPr/>
          </p:nvSpPr>
          <p:spPr bwMode="auto">
            <a:xfrm>
              <a:off x="18453588" y="5241925"/>
              <a:ext cx="17461" cy="887412"/>
            </a:xfrm>
            <a:custGeom>
              <a:avLst/>
              <a:gdLst>
                <a:gd name="T0" fmla="*/ 58 w 59"/>
                <a:gd name="T1" fmla="*/ 0 h 2474"/>
                <a:gd name="T2" fmla="*/ 0 w 59"/>
                <a:gd name="T3" fmla="*/ 29 h 2474"/>
                <a:gd name="T4" fmla="*/ 0 w 59"/>
                <a:gd name="T5" fmla="*/ 2473 h 2474"/>
                <a:gd name="T6" fmla="*/ 58 w 59"/>
                <a:gd name="T7" fmla="*/ 2443 h 2474"/>
                <a:gd name="T8" fmla="*/ 58 w 59"/>
                <a:gd name="T9" fmla="*/ 0 h 2474"/>
              </a:gdLst>
              <a:ahLst/>
              <a:cxnLst>
                <a:cxn ang="0">
                  <a:pos x="T0" y="T1"/>
                </a:cxn>
                <a:cxn ang="0">
                  <a:pos x="T2" y="T3"/>
                </a:cxn>
                <a:cxn ang="0">
                  <a:pos x="T4" y="T5"/>
                </a:cxn>
                <a:cxn ang="0">
                  <a:pos x="T6" y="T7"/>
                </a:cxn>
                <a:cxn ang="0">
                  <a:pos x="T8" y="T9"/>
                </a:cxn>
              </a:cxnLst>
              <a:rect l="0" t="0" r="r" b="b"/>
              <a:pathLst>
                <a:path w="59" h="2474">
                  <a:moveTo>
                    <a:pt x="58" y="0"/>
                  </a:moveTo>
                  <a:lnTo>
                    <a:pt x="0" y="29"/>
                  </a:lnTo>
                  <a:lnTo>
                    <a:pt x="0" y="2473"/>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2" name="Freeform 6022">
              <a:extLst>
                <a:ext uri="{FF2B5EF4-FFF2-40B4-BE49-F238E27FC236}">
                  <a16:creationId xmlns:a16="http://schemas.microsoft.com/office/drawing/2014/main" id="{5966594A-FC47-5EB6-902E-A09C8BD6A256}"/>
                </a:ext>
              </a:extLst>
            </p:cNvPr>
            <p:cNvSpPr>
              <a:spLocks noChangeArrowheads="1"/>
            </p:cNvSpPr>
            <p:nvPr/>
          </p:nvSpPr>
          <p:spPr bwMode="auto">
            <a:xfrm>
              <a:off x="18494860" y="6097588"/>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3" name="Freeform 6023">
              <a:extLst>
                <a:ext uri="{FF2B5EF4-FFF2-40B4-BE49-F238E27FC236}">
                  <a16:creationId xmlns:a16="http://schemas.microsoft.com/office/drawing/2014/main" id="{A44BFDDA-86A9-1D97-16C3-58B16DCB68BC}"/>
                </a:ext>
              </a:extLst>
            </p:cNvPr>
            <p:cNvSpPr>
              <a:spLocks noChangeArrowheads="1"/>
            </p:cNvSpPr>
            <p:nvPr/>
          </p:nvSpPr>
          <p:spPr bwMode="auto">
            <a:xfrm>
              <a:off x="18494860" y="6097588"/>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4" name="Freeform 6024">
              <a:extLst>
                <a:ext uri="{FF2B5EF4-FFF2-40B4-BE49-F238E27FC236}">
                  <a16:creationId xmlns:a16="http://schemas.microsoft.com/office/drawing/2014/main" id="{60CD88AF-6E59-665E-BF4D-53B43728FA14}"/>
                </a:ext>
              </a:extLst>
            </p:cNvPr>
            <p:cNvSpPr>
              <a:spLocks noChangeArrowheads="1"/>
            </p:cNvSpPr>
            <p:nvPr/>
          </p:nvSpPr>
          <p:spPr bwMode="auto">
            <a:xfrm>
              <a:off x="18494860" y="5218113"/>
              <a:ext cx="22224" cy="890587"/>
            </a:xfrm>
            <a:custGeom>
              <a:avLst/>
              <a:gdLst>
                <a:gd name="T0" fmla="*/ 68 w 69"/>
                <a:gd name="T1" fmla="*/ 0 h 2483"/>
                <a:gd name="T2" fmla="*/ 0 w 69"/>
                <a:gd name="T3" fmla="*/ 2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2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5" name="Freeform 6025">
              <a:extLst>
                <a:ext uri="{FF2B5EF4-FFF2-40B4-BE49-F238E27FC236}">
                  <a16:creationId xmlns:a16="http://schemas.microsoft.com/office/drawing/2014/main" id="{9A7E0B53-433B-CAA4-6639-8EDA0B958F89}"/>
                </a:ext>
              </a:extLst>
            </p:cNvPr>
            <p:cNvSpPr>
              <a:spLocks noChangeArrowheads="1"/>
            </p:cNvSpPr>
            <p:nvPr/>
          </p:nvSpPr>
          <p:spPr bwMode="auto">
            <a:xfrm>
              <a:off x="18494860" y="5218113"/>
              <a:ext cx="22224" cy="890587"/>
            </a:xfrm>
            <a:custGeom>
              <a:avLst/>
              <a:gdLst>
                <a:gd name="T0" fmla="*/ 68 w 69"/>
                <a:gd name="T1" fmla="*/ 0 h 2483"/>
                <a:gd name="T2" fmla="*/ 0 w 69"/>
                <a:gd name="T3" fmla="*/ 2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2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6" name="Freeform 6026">
              <a:extLst>
                <a:ext uri="{FF2B5EF4-FFF2-40B4-BE49-F238E27FC236}">
                  <a16:creationId xmlns:a16="http://schemas.microsoft.com/office/drawing/2014/main" id="{4094D76B-1CF2-AF28-F07D-8AEDAEAF856A}"/>
                </a:ext>
              </a:extLst>
            </p:cNvPr>
            <p:cNvSpPr>
              <a:spLocks noChangeArrowheads="1"/>
            </p:cNvSpPr>
            <p:nvPr/>
          </p:nvSpPr>
          <p:spPr bwMode="auto">
            <a:xfrm>
              <a:off x="18540895" y="6072188"/>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7" name="Freeform 6027">
              <a:extLst>
                <a:ext uri="{FF2B5EF4-FFF2-40B4-BE49-F238E27FC236}">
                  <a16:creationId xmlns:a16="http://schemas.microsoft.com/office/drawing/2014/main" id="{70307EE4-0C0A-ECAD-00F1-4BE7384347B3}"/>
                </a:ext>
              </a:extLst>
            </p:cNvPr>
            <p:cNvSpPr>
              <a:spLocks noChangeArrowheads="1"/>
            </p:cNvSpPr>
            <p:nvPr/>
          </p:nvSpPr>
          <p:spPr bwMode="auto">
            <a:xfrm>
              <a:off x="18540895" y="6072188"/>
              <a:ext cx="19049" cy="11112"/>
            </a:xfrm>
            <a:custGeom>
              <a:avLst/>
              <a:gdLst>
                <a:gd name="T0" fmla="*/ 59 w 60"/>
                <a:gd name="T1" fmla="*/ 0 h 40"/>
                <a:gd name="T2" fmla="*/ 0 w 60"/>
                <a:gd name="T3" fmla="*/ 39 h 40"/>
                <a:gd name="T4" fmla="*/ 0 w 60"/>
                <a:gd name="T5" fmla="*/ 39 h 40"/>
                <a:gd name="T6" fmla="*/ 59 w 60"/>
                <a:gd name="T7" fmla="*/ 10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8" name="Freeform 6028">
              <a:extLst>
                <a:ext uri="{FF2B5EF4-FFF2-40B4-BE49-F238E27FC236}">
                  <a16:creationId xmlns:a16="http://schemas.microsoft.com/office/drawing/2014/main" id="{F9EB1D7C-851E-170F-836B-59DAD011D36D}"/>
                </a:ext>
              </a:extLst>
            </p:cNvPr>
            <p:cNvSpPr>
              <a:spLocks noChangeArrowheads="1"/>
            </p:cNvSpPr>
            <p:nvPr/>
          </p:nvSpPr>
          <p:spPr bwMode="auto">
            <a:xfrm>
              <a:off x="18540895" y="5191125"/>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9" name="Freeform 6029">
              <a:extLst>
                <a:ext uri="{FF2B5EF4-FFF2-40B4-BE49-F238E27FC236}">
                  <a16:creationId xmlns:a16="http://schemas.microsoft.com/office/drawing/2014/main" id="{E3E4EAEF-9998-56E1-688F-D5AF3E3B85A7}"/>
                </a:ext>
              </a:extLst>
            </p:cNvPr>
            <p:cNvSpPr>
              <a:spLocks noChangeArrowheads="1"/>
            </p:cNvSpPr>
            <p:nvPr/>
          </p:nvSpPr>
          <p:spPr bwMode="auto">
            <a:xfrm>
              <a:off x="18540895" y="5191125"/>
              <a:ext cx="19049" cy="890587"/>
            </a:xfrm>
            <a:custGeom>
              <a:avLst/>
              <a:gdLst>
                <a:gd name="T0" fmla="*/ 59 w 60"/>
                <a:gd name="T1" fmla="*/ 0 h 2483"/>
                <a:gd name="T2" fmla="*/ 0 w 60"/>
                <a:gd name="T3" fmla="*/ 39 h 2483"/>
                <a:gd name="T4" fmla="*/ 0 w 60"/>
                <a:gd name="T5" fmla="*/ 2482 h 2483"/>
                <a:gd name="T6" fmla="*/ 59 w 60"/>
                <a:gd name="T7" fmla="*/ 2443 h 2483"/>
                <a:gd name="T8" fmla="*/ 59 w 60"/>
                <a:gd name="T9" fmla="*/ 0 h 2483"/>
              </a:gdLst>
              <a:ahLst/>
              <a:cxnLst>
                <a:cxn ang="0">
                  <a:pos x="T0" y="T1"/>
                </a:cxn>
                <a:cxn ang="0">
                  <a:pos x="T2" y="T3"/>
                </a:cxn>
                <a:cxn ang="0">
                  <a:pos x="T4" y="T5"/>
                </a:cxn>
                <a:cxn ang="0">
                  <a:pos x="T6" y="T7"/>
                </a:cxn>
                <a:cxn ang="0">
                  <a:pos x="T8" y="T9"/>
                </a:cxn>
              </a:cxnLst>
              <a:rect l="0" t="0" r="r" b="b"/>
              <a:pathLst>
                <a:path w="60" h="2483">
                  <a:moveTo>
                    <a:pt x="59" y="0"/>
                  </a:moveTo>
                  <a:lnTo>
                    <a:pt x="0" y="39"/>
                  </a:lnTo>
                  <a:lnTo>
                    <a:pt x="0" y="248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0" name="Freeform 6030">
              <a:extLst>
                <a:ext uri="{FF2B5EF4-FFF2-40B4-BE49-F238E27FC236}">
                  <a16:creationId xmlns:a16="http://schemas.microsoft.com/office/drawing/2014/main" id="{F8516ABE-C760-A253-1D0F-A88407442600}"/>
                </a:ext>
              </a:extLst>
            </p:cNvPr>
            <p:cNvSpPr>
              <a:spLocks noChangeArrowheads="1"/>
            </p:cNvSpPr>
            <p:nvPr/>
          </p:nvSpPr>
          <p:spPr bwMode="auto">
            <a:xfrm>
              <a:off x="18582167" y="6048375"/>
              <a:ext cx="17461" cy="11112"/>
            </a:xfrm>
            <a:custGeom>
              <a:avLst/>
              <a:gdLst>
                <a:gd name="T0" fmla="*/ 58 w 59"/>
                <a:gd name="T1" fmla="*/ 0 h 40"/>
                <a:gd name="T2" fmla="*/ 0 w 59"/>
                <a:gd name="T3" fmla="*/ 39 h 40"/>
                <a:gd name="T4" fmla="*/ 0 w 59"/>
                <a:gd name="T5" fmla="*/ 39 h 40"/>
                <a:gd name="T6" fmla="*/ 58 w 59"/>
                <a:gd name="T7" fmla="*/ 9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1" name="Freeform 6031">
              <a:extLst>
                <a:ext uri="{FF2B5EF4-FFF2-40B4-BE49-F238E27FC236}">
                  <a16:creationId xmlns:a16="http://schemas.microsoft.com/office/drawing/2014/main" id="{42E66CC5-AD73-8876-B5E6-EF6CB84F4325}"/>
                </a:ext>
              </a:extLst>
            </p:cNvPr>
            <p:cNvSpPr>
              <a:spLocks noChangeArrowheads="1"/>
            </p:cNvSpPr>
            <p:nvPr/>
          </p:nvSpPr>
          <p:spPr bwMode="auto">
            <a:xfrm>
              <a:off x="18582167" y="6048375"/>
              <a:ext cx="17461" cy="11112"/>
            </a:xfrm>
            <a:custGeom>
              <a:avLst/>
              <a:gdLst>
                <a:gd name="T0" fmla="*/ 58 w 59"/>
                <a:gd name="T1" fmla="*/ 0 h 40"/>
                <a:gd name="T2" fmla="*/ 0 w 59"/>
                <a:gd name="T3" fmla="*/ 39 h 40"/>
                <a:gd name="T4" fmla="*/ 0 w 59"/>
                <a:gd name="T5" fmla="*/ 39 h 40"/>
                <a:gd name="T6" fmla="*/ 58 w 59"/>
                <a:gd name="T7" fmla="*/ 9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2" name="Freeform 6032">
              <a:extLst>
                <a:ext uri="{FF2B5EF4-FFF2-40B4-BE49-F238E27FC236}">
                  <a16:creationId xmlns:a16="http://schemas.microsoft.com/office/drawing/2014/main" id="{FE07964B-DD5D-B034-BEA9-CF95002CCCD9}"/>
                </a:ext>
              </a:extLst>
            </p:cNvPr>
            <p:cNvSpPr>
              <a:spLocks noChangeArrowheads="1"/>
            </p:cNvSpPr>
            <p:nvPr/>
          </p:nvSpPr>
          <p:spPr bwMode="auto">
            <a:xfrm>
              <a:off x="18582167" y="5167313"/>
              <a:ext cx="17461" cy="890587"/>
            </a:xfrm>
            <a:custGeom>
              <a:avLst/>
              <a:gdLst>
                <a:gd name="T0" fmla="*/ 58 w 59"/>
                <a:gd name="T1" fmla="*/ 0 h 2483"/>
                <a:gd name="T2" fmla="*/ 0 w 59"/>
                <a:gd name="T3" fmla="*/ 3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3" name="Freeform 6033">
              <a:extLst>
                <a:ext uri="{FF2B5EF4-FFF2-40B4-BE49-F238E27FC236}">
                  <a16:creationId xmlns:a16="http://schemas.microsoft.com/office/drawing/2014/main" id="{A9E11185-F247-1D6F-CB87-6605D031EC5C}"/>
                </a:ext>
              </a:extLst>
            </p:cNvPr>
            <p:cNvSpPr>
              <a:spLocks noChangeArrowheads="1"/>
            </p:cNvSpPr>
            <p:nvPr/>
          </p:nvSpPr>
          <p:spPr bwMode="auto">
            <a:xfrm>
              <a:off x="18582167" y="5167313"/>
              <a:ext cx="17461" cy="890587"/>
            </a:xfrm>
            <a:custGeom>
              <a:avLst/>
              <a:gdLst>
                <a:gd name="T0" fmla="*/ 58 w 59"/>
                <a:gd name="T1" fmla="*/ 0 h 2483"/>
                <a:gd name="T2" fmla="*/ 0 w 59"/>
                <a:gd name="T3" fmla="*/ 39 h 2483"/>
                <a:gd name="T4" fmla="*/ 0 w 59"/>
                <a:gd name="T5" fmla="*/ 2482 h 2483"/>
                <a:gd name="T6" fmla="*/ 58 w 59"/>
                <a:gd name="T7" fmla="*/ 2443 h 2483"/>
                <a:gd name="T8" fmla="*/ 58 w 59"/>
                <a:gd name="T9" fmla="*/ 0 h 2483"/>
              </a:gdLst>
              <a:ahLst/>
              <a:cxnLst>
                <a:cxn ang="0">
                  <a:pos x="T0" y="T1"/>
                </a:cxn>
                <a:cxn ang="0">
                  <a:pos x="T2" y="T3"/>
                </a:cxn>
                <a:cxn ang="0">
                  <a:pos x="T4" y="T5"/>
                </a:cxn>
                <a:cxn ang="0">
                  <a:pos x="T6" y="T7"/>
                </a:cxn>
                <a:cxn ang="0">
                  <a:pos x="T8" y="T9"/>
                </a:cxn>
              </a:cxnLst>
              <a:rect l="0" t="0" r="r" b="b"/>
              <a:pathLst>
                <a:path w="59" h="2483">
                  <a:moveTo>
                    <a:pt x="58" y="0"/>
                  </a:moveTo>
                  <a:lnTo>
                    <a:pt x="0" y="39"/>
                  </a:lnTo>
                  <a:lnTo>
                    <a:pt x="0" y="248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4" name="Freeform 6034">
              <a:extLst>
                <a:ext uri="{FF2B5EF4-FFF2-40B4-BE49-F238E27FC236}">
                  <a16:creationId xmlns:a16="http://schemas.microsoft.com/office/drawing/2014/main" id="{BE0E84C8-641D-252C-189D-1BC1C455496F}"/>
                </a:ext>
              </a:extLst>
            </p:cNvPr>
            <p:cNvSpPr>
              <a:spLocks noChangeArrowheads="1"/>
            </p:cNvSpPr>
            <p:nvPr/>
          </p:nvSpPr>
          <p:spPr bwMode="auto">
            <a:xfrm>
              <a:off x="18625027" y="6024563"/>
              <a:ext cx="22224" cy="11112"/>
            </a:xfrm>
            <a:custGeom>
              <a:avLst/>
              <a:gdLst>
                <a:gd name="T0" fmla="*/ 68 w 69"/>
                <a:gd name="T1" fmla="*/ 0 h 40"/>
                <a:gd name="T2" fmla="*/ 0 w 69"/>
                <a:gd name="T3" fmla="*/ 39 h 40"/>
                <a:gd name="T4" fmla="*/ 0 w 69"/>
                <a:gd name="T5" fmla="*/ 39 h 40"/>
                <a:gd name="T6" fmla="*/ 68 w 69"/>
                <a:gd name="T7" fmla="*/ 10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5" name="Freeform 6035">
              <a:extLst>
                <a:ext uri="{FF2B5EF4-FFF2-40B4-BE49-F238E27FC236}">
                  <a16:creationId xmlns:a16="http://schemas.microsoft.com/office/drawing/2014/main" id="{141E7E02-C07C-CB32-0659-666B2C18695B}"/>
                </a:ext>
              </a:extLst>
            </p:cNvPr>
            <p:cNvSpPr>
              <a:spLocks noChangeArrowheads="1"/>
            </p:cNvSpPr>
            <p:nvPr/>
          </p:nvSpPr>
          <p:spPr bwMode="auto">
            <a:xfrm>
              <a:off x="18625027" y="6024563"/>
              <a:ext cx="22224" cy="11112"/>
            </a:xfrm>
            <a:custGeom>
              <a:avLst/>
              <a:gdLst>
                <a:gd name="T0" fmla="*/ 68 w 69"/>
                <a:gd name="T1" fmla="*/ 0 h 40"/>
                <a:gd name="T2" fmla="*/ 0 w 69"/>
                <a:gd name="T3" fmla="*/ 39 h 40"/>
                <a:gd name="T4" fmla="*/ 0 w 69"/>
                <a:gd name="T5" fmla="*/ 39 h 40"/>
                <a:gd name="T6" fmla="*/ 68 w 69"/>
                <a:gd name="T7" fmla="*/ 10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6" name="Freeform 6036">
              <a:extLst>
                <a:ext uri="{FF2B5EF4-FFF2-40B4-BE49-F238E27FC236}">
                  <a16:creationId xmlns:a16="http://schemas.microsoft.com/office/drawing/2014/main" id="{D6B2BBCA-7CB4-E3FA-9C73-0F89290F6DF0}"/>
                </a:ext>
              </a:extLst>
            </p:cNvPr>
            <p:cNvSpPr>
              <a:spLocks noChangeArrowheads="1"/>
            </p:cNvSpPr>
            <p:nvPr/>
          </p:nvSpPr>
          <p:spPr bwMode="auto">
            <a:xfrm>
              <a:off x="18625027" y="5145088"/>
              <a:ext cx="22224" cy="890587"/>
            </a:xfrm>
            <a:custGeom>
              <a:avLst/>
              <a:gdLst>
                <a:gd name="T0" fmla="*/ 68 w 69"/>
                <a:gd name="T1" fmla="*/ 0 h 2483"/>
                <a:gd name="T2" fmla="*/ 0 w 69"/>
                <a:gd name="T3" fmla="*/ 3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3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7" name="Freeform 6037">
              <a:extLst>
                <a:ext uri="{FF2B5EF4-FFF2-40B4-BE49-F238E27FC236}">
                  <a16:creationId xmlns:a16="http://schemas.microsoft.com/office/drawing/2014/main" id="{06DFF874-5871-1064-9909-05A75C60A63B}"/>
                </a:ext>
              </a:extLst>
            </p:cNvPr>
            <p:cNvSpPr>
              <a:spLocks noChangeArrowheads="1"/>
            </p:cNvSpPr>
            <p:nvPr/>
          </p:nvSpPr>
          <p:spPr bwMode="auto">
            <a:xfrm>
              <a:off x="18625027" y="5145088"/>
              <a:ext cx="22224" cy="890587"/>
            </a:xfrm>
            <a:custGeom>
              <a:avLst/>
              <a:gdLst>
                <a:gd name="T0" fmla="*/ 68 w 69"/>
                <a:gd name="T1" fmla="*/ 0 h 2483"/>
                <a:gd name="T2" fmla="*/ 0 w 69"/>
                <a:gd name="T3" fmla="*/ 39 h 2483"/>
                <a:gd name="T4" fmla="*/ 0 w 69"/>
                <a:gd name="T5" fmla="*/ 2482 h 2483"/>
                <a:gd name="T6" fmla="*/ 68 w 69"/>
                <a:gd name="T7" fmla="*/ 2443 h 2483"/>
                <a:gd name="T8" fmla="*/ 68 w 69"/>
                <a:gd name="T9" fmla="*/ 0 h 2483"/>
              </a:gdLst>
              <a:ahLst/>
              <a:cxnLst>
                <a:cxn ang="0">
                  <a:pos x="T0" y="T1"/>
                </a:cxn>
                <a:cxn ang="0">
                  <a:pos x="T2" y="T3"/>
                </a:cxn>
                <a:cxn ang="0">
                  <a:pos x="T4" y="T5"/>
                </a:cxn>
                <a:cxn ang="0">
                  <a:pos x="T6" y="T7"/>
                </a:cxn>
                <a:cxn ang="0">
                  <a:pos x="T8" y="T9"/>
                </a:cxn>
              </a:cxnLst>
              <a:rect l="0" t="0" r="r" b="b"/>
              <a:pathLst>
                <a:path w="69" h="2483">
                  <a:moveTo>
                    <a:pt x="68" y="0"/>
                  </a:moveTo>
                  <a:lnTo>
                    <a:pt x="0" y="39"/>
                  </a:lnTo>
                  <a:lnTo>
                    <a:pt x="0" y="2482"/>
                  </a:lnTo>
                  <a:lnTo>
                    <a:pt x="68" y="2443"/>
                  </a:lnTo>
                  <a:lnTo>
                    <a:pt x="6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8" name="Freeform 6038">
              <a:extLst>
                <a:ext uri="{FF2B5EF4-FFF2-40B4-BE49-F238E27FC236}">
                  <a16:creationId xmlns:a16="http://schemas.microsoft.com/office/drawing/2014/main" id="{2E64545F-1561-A2A9-C312-5F839CACAF57}"/>
                </a:ext>
              </a:extLst>
            </p:cNvPr>
            <p:cNvSpPr>
              <a:spLocks noChangeArrowheads="1"/>
            </p:cNvSpPr>
            <p:nvPr/>
          </p:nvSpPr>
          <p:spPr bwMode="auto">
            <a:xfrm>
              <a:off x="18666299" y="6002338"/>
              <a:ext cx="22224" cy="11112"/>
            </a:xfrm>
            <a:custGeom>
              <a:avLst/>
              <a:gdLst>
                <a:gd name="T0" fmla="*/ 69 w 70"/>
                <a:gd name="T1" fmla="*/ 0 h 40"/>
                <a:gd name="T2" fmla="*/ 0 w 70"/>
                <a:gd name="T3" fmla="*/ 30 h 40"/>
                <a:gd name="T4" fmla="*/ 0 w 70"/>
                <a:gd name="T5" fmla="*/ 39 h 40"/>
                <a:gd name="T6" fmla="*/ 69 w 70"/>
                <a:gd name="T7" fmla="*/ 0 h 40"/>
              </a:gdLst>
              <a:ahLst/>
              <a:cxnLst>
                <a:cxn ang="0">
                  <a:pos x="T0" y="T1"/>
                </a:cxn>
                <a:cxn ang="0">
                  <a:pos x="T2" y="T3"/>
                </a:cxn>
                <a:cxn ang="0">
                  <a:pos x="T4" y="T5"/>
                </a:cxn>
                <a:cxn ang="0">
                  <a:pos x="T6" y="T7"/>
                </a:cxn>
              </a:cxnLst>
              <a:rect l="0" t="0" r="r" b="b"/>
              <a:pathLst>
                <a:path w="70" h="40">
                  <a:moveTo>
                    <a:pt x="69" y="0"/>
                  </a:moveTo>
                  <a:lnTo>
                    <a:pt x="0" y="30"/>
                  </a:lnTo>
                  <a:lnTo>
                    <a:pt x="0" y="39"/>
                  </a:lnTo>
                  <a:lnTo>
                    <a:pt x="6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9" name="Freeform 6039">
              <a:extLst>
                <a:ext uri="{FF2B5EF4-FFF2-40B4-BE49-F238E27FC236}">
                  <a16:creationId xmlns:a16="http://schemas.microsoft.com/office/drawing/2014/main" id="{22BA9C5E-537D-E02B-C1A4-42B6843ECB1A}"/>
                </a:ext>
              </a:extLst>
            </p:cNvPr>
            <p:cNvSpPr>
              <a:spLocks noChangeArrowheads="1"/>
            </p:cNvSpPr>
            <p:nvPr/>
          </p:nvSpPr>
          <p:spPr bwMode="auto">
            <a:xfrm>
              <a:off x="18666299" y="6002338"/>
              <a:ext cx="22224" cy="11112"/>
            </a:xfrm>
            <a:custGeom>
              <a:avLst/>
              <a:gdLst>
                <a:gd name="T0" fmla="*/ 69 w 70"/>
                <a:gd name="T1" fmla="*/ 0 h 40"/>
                <a:gd name="T2" fmla="*/ 0 w 70"/>
                <a:gd name="T3" fmla="*/ 30 h 40"/>
                <a:gd name="T4" fmla="*/ 0 w 70"/>
                <a:gd name="T5" fmla="*/ 39 h 40"/>
                <a:gd name="T6" fmla="*/ 69 w 70"/>
                <a:gd name="T7" fmla="*/ 0 h 40"/>
              </a:gdLst>
              <a:ahLst/>
              <a:cxnLst>
                <a:cxn ang="0">
                  <a:pos x="T0" y="T1"/>
                </a:cxn>
                <a:cxn ang="0">
                  <a:pos x="T2" y="T3"/>
                </a:cxn>
                <a:cxn ang="0">
                  <a:pos x="T4" y="T5"/>
                </a:cxn>
                <a:cxn ang="0">
                  <a:pos x="T6" y="T7"/>
                </a:cxn>
              </a:cxnLst>
              <a:rect l="0" t="0" r="r" b="b"/>
              <a:pathLst>
                <a:path w="70" h="40">
                  <a:moveTo>
                    <a:pt x="69" y="0"/>
                  </a:moveTo>
                  <a:lnTo>
                    <a:pt x="0" y="30"/>
                  </a:lnTo>
                  <a:lnTo>
                    <a:pt x="0" y="39"/>
                  </a:lnTo>
                  <a:lnTo>
                    <a:pt x="6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0" name="Freeform 6040">
              <a:extLst>
                <a:ext uri="{FF2B5EF4-FFF2-40B4-BE49-F238E27FC236}">
                  <a16:creationId xmlns:a16="http://schemas.microsoft.com/office/drawing/2014/main" id="{4C4BE84A-B0C1-3E40-0A6D-62B5E33FD444}"/>
                </a:ext>
              </a:extLst>
            </p:cNvPr>
            <p:cNvSpPr>
              <a:spLocks noChangeArrowheads="1"/>
            </p:cNvSpPr>
            <p:nvPr/>
          </p:nvSpPr>
          <p:spPr bwMode="auto">
            <a:xfrm>
              <a:off x="18666299" y="5121275"/>
              <a:ext cx="22224" cy="887412"/>
            </a:xfrm>
            <a:custGeom>
              <a:avLst/>
              <a:gdLst>
                <a:gd name="T0" fmla="*/ 69 w 70"/>
                <a:gd name="T1" fmla="*/ 0 h 2474"/>
                <a:gd name="T2" fmla="*/ 0 w 70"/>
                <a:gd name="T3" fmla="*/ 29 h 2474"/>
                <a:gd name="T4" fmla="*/ 0 w 70"/>
                <a:gd name="T5" fmla="*/ 2473 h 2474"/>
                <a:gd name="T6" fmla="*/ 69 w 70"/>
                <a:gd name="T7" fmla="*/ 2443 h 2474"/>
                <a:gd name="T8" fmla="*/ 69 w 70"/>
                <a:gd name="T9" fmla="*/ 0 h 2474"/>
              </a:gdLst>
              <a:ahLst/>
              <a:cxnLst>
                <a:cxn ang="0">
                  <a:pos x="T0" y="T1"/>
                </a:cxn>
                <a:cxn ang="0">
                  <a:pos x="T2" y="T3"/>
                </a:cxn>
                <a:cxn ang="0">
                  <a:pos x="T4" y="T5"/>
                </a:cxn>
                <a:cxn ang="0">
                  <a:pos x="T6" y="T7"/>
                </a:cxn>
                <a:cxn ang="0">
                  <a:pos x="T8" y="T9"/>
                </a:cxn>
              </a:cxnLst>
              <a:rect l="0" t="0" r="r" b="b"/>
              <a:pathLst>
                <a:path w="70" h="2474">
                  <a:moveTo>
                    <a:pt x="69" y="0"/>
                  </a:moveTo>
                  <a:lnTo>
                    <a:pt x="0" y="29"/>
                  </a:lnTo>
                  <a:lnTo>
                    <a:pt x="0" y="2473"/>
                  </a:lnTo>
                  <a:lnTo>
                    <a:pt x="69" y="2443"/>
                  </a:lnTo>
                  <a:lnTo>
                    <a:pt x="6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1" name="Freeform 6041">
              <a:extLst>
                <a:ext uri="{FF2B5EF4-FFF2-40B4-BE49-F238E27FC236}">
                  <a16:creationId xmlns:a16="http://schemas.microsoft.com/office/drawing/2014/main" id="{7D1610AF-60C1-80AD-3A78-9C0AC9294E9F}"/>
                </a:ext>
              </a:extLst>
            </p:cNvPr>
            <p:cNvSpPr>
              <a:spLocks noChangeArrowheads="1"/>
            </p:cNvSpPr>
            <p:nvPr/>
          </p:nvSpPr>
          <p:spPr bwMode="auto">
            <a:xfrm>
              <a:off x="18666299" y="5121275"/>
              <a:ext cx="22224" cy="887412"/>
            </a:xfrm>
            <a:custGeom>
              <a:avLst/>
              <a:gdLst>
                <a:gd name="T0" fmla="*/ 69 w 70"/>
                <a:gd name="T1" fmla="*/ 0 h 2474"/>
                <a:gd name="T2" fmla="*/ 0 w 70"/>
                <a:gd name="T3" fmla="*/ 29 h 2474"/>
                <a:gd name="T4" fmla="*/ 0 w 70"/>
                <a:gd name="T5" fmla="*/ 2473 h 2474"/>
                <a:gd name="T6" fmla="*/ 69 w 70"/>
                <a:gd name="T7" fmla="*/ 2443 h 2474"/>
                <a:gd name="T8" fmla="*/ 69 w 70"/>
                <a:gd name="T9" fmla="*/ 0 h 2474"/>
              </a:gdLst>
              <a:ahLst/>
              <a:cxnLst>
                <a:cxn ang="0">
                  <a:pos x="T0" y="T1"/>
                </a:cxn>
                <a:cxn ang="0">
                  <a:pos x="T2" y="T3"/>
                </a:cxn>
                <a:cxn ang="0">
                  <a:pos x="T4" y="T5"/>
                </a:cxn>
                <a:cxn ang="0">
                  <a:pos x="T6" y="T7"/>
                </a:cxn>
                <a:cxn ang="0">
                  <a:pos x="T8" y="T9"/>
                </a:cxn>
              </a:cxnLst>
              <a:rect l="0" t="0" r="r" b="b"/>
              <a:pathLst>
                <a:path w="70" h="2474">
                  <a:moveTo>
                    <a:pt x="69" y="0"/>
                  </a:moveTo>
                  <a:lnTo>
                    <a:pt x="0" y="29"/>
                  </a:lnTo>
                  <a:lnTo>
                    <a:pt x="0" y="2473"/>
                  </a:lnTo>
                  <a:lnTo>
                    <a:pt x="69" y="2443"/>
                  </a:lnTo>
                  <a:lnTo>
                    <a:pt x="6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2" name="Freeform 6042">
              <a:extLst>
                <a:ext uri="{FF2B5EF4-FFF2-40B4-BE49-F238E27FC236}">
                  <a16:creationId xmlns:a16="http://schemas.microsoft.com/office/drawing/2014/main" id="{E0046A57-3742-994F-BD88-8E035DC2B88B}"/>
                </a:ext>
              </a:extLst>
            </p:cNvPr>
            <p:cNvSpPr>
              <a:spLocks noChangeArrowheads="1"/>
            </p:cNvSpPr>
            <p:nvPr/>
          </p:nvSpPr>
          <p:spPr bwMode="auto">
            <a:xfrm>
              <a:off x="18712334" y="5978525"/>
              <a:ext cx="19049" cy="11112"/>
            </a:xfrm>
            <a:custGeom>
              <a:avLst/>
              <a:gdLst>
                <a:gd name="T0" fmla="*/ 59 w 60"/>
                <a:gd name="T1" fmla="*/ 0 h 40"/>
                <a:gd name="T2" fmla="*/ 0 w 60"/>
                <a:gd name="T3" fmla="*/ 29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29"/>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3" name="Freeform 6043">
              <a:extLst>
                <a:ext uri="{FF2B5EF4-FFF2-40B4-BE49-F238E27FC236}">
                  <a16:creationId xmlns:a16="http://schemas.microsoft.com/office/drawing/2014/main" id="{D9E554F9-BBB4-24AB-6F90-25AC8A9DF8FB}"/>
                </a:ext>
              </a:extLst>
            </p:cNvPr>
            <p:cNvSpPr>
              <a:spLocks noChangeArrowheads="1"/>
            </p:cNvSpPr>
            <p:nvPr/>
          </p:nvSpPr>
          <p:spPr bwMode="auto">
            <a:xfrm>
              <a:off x="18712334" y="5978525"/>
              <a:ext cx="19049" cy="11112"/>
            </a:xfrm>
            <a:custGeom>
              <a:avLst/>
              <a:gdLst>
                <a:gd name="T0" fmla="*/ 59 w 60"/>
                <a:gd name="T1" fmla="*/ 0 h 40"/>
                <a:gd name="T2" fmla="*/ 0 w 60"/>
                <a:gd name="T3" fmla="*/ 29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29"/>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4" name="Freeform 6044">
              <a:extLst>
                <a:ext uri="{FF2B5EF4-FFF2-40B4-BE49-F238E27FC236}">
                  <a16:creationId xmlns:a16="http://schemas.microsoft.com/office/drawing/2014/main" id="{D967C129-2EDD-0282-C2E9-4379A449D03A}"/>
                </a:ext>
              </a:extLst>
            </p:cNvPr>
            <p:cNvSpPr>
              <a:spLocks noChangeArrowheads="1"/>
            </p:cNvSpPr>
            <p:nvPr/>
          </p:nvSpPr>
          <p:spPr bwMode="auto">
            <a:xfrm>
              <a:off x="18712334" y="5097463"/>
              <a:ext cx="19049" cy="887412"/>
            </a:xfrm>
            <a:custGeom>
              <a:avLst/>
              <a:gdLst>
                <a:gd name="T0" fmla="*/ 59 w 60"/>
                <a:gd name="T1" fmla="*/ 0 h 2473"/>
                <a:gd name="T2" fmla="*/ 0 w 60"/>
                <a:gd name="T3" fmla="*/ 29 h 2473"/>
                <a:gd name="T4" fmla="*/ 0 w 60"/>
                <a:gd name="T5" fmla="*/ 2472 h 2473"/>
                <a:gd name="T6" fmla="*/ 59 w 60"/>
                <a:gd name="T7" fmla="*/ 2443 h 2473"/>
                <a:gd name="T8" fmla="*/ 59 w 60"/>
                <a:gd name="T9" fmla="*/ 0 h 2473"/>
              </a:gdLst>
              <a:ahLst/>
              <a:cxnLst>
                <a:cxn ang="0">
                  <a:pos x="T0" y="T1"/>
                </a:cxn>
                <a:cxn ang="0">
                  <a:pos x="T2" y="T3"/>
                </a:cxn>
                <a:cxn ang="0">
                  <a:pos x="T4" y="T5"/>
                </a:cxn>
                <a:cxn ang="0">
                  <a:pos x="T6" y="T7"/>
                </a:cxn>
                <a:cxn ang="0">
                  <a:pos x="T8" y="T9"/>
                </a:cxn>
              </a:cxnLst>
              <a:rect l="0" t="0" r="r" b="b"/>
              <a:pathLst>
                <a:path w="60" h="2473">
                  <a:moveTo>
                    <a:pt x="59" y="0"/>
                  </a:moveTo>
                  <a:lnTo>
                    <a:pt x="0" y="29"/>
                  </a:lnTo>
                  <a:lnTo>
                    <a:pt x="0" y="247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5" name="Freeform 6045">
              <a:extLst>
                <a:ext uri="{FF2B5EF4-FFF2-40B4-BE49-F238E27FC236}">
                  <a16:creationId xmlns:a16="http://schemas.microsoft.com/office/drawing/2014/main" id="{F4EED001-AF70-E616-46B8-33073827AE1C}"/>
                </a:ext>
              </a:extLst>
            </p:cNvPr>
            <p:cNvSpPr>
              <a:spLocks noChangeArrowheads="1"/>
            </p:cNvSpPr>
            <p:nvPr/>
          </p:nvSpPr>
          <p:spPr bwMode="auto">
            <a:xfrm>
              <a:off x="18712334" y="5097463"/>
              <a:ext cx="19049" cy="887412"/>
            </a:xfrm>
            <a:custGeom>
              <a:avLst/>
              <a:gdLst>
                <a:gd name="T0" fmla="*/ 59 w 60"/>
                <a:gd name="T1" fmla="*/ 0 h 2473"/>
                <a:gd name="T2" fmla="*/ 0 w 60"/>
                <a:gd name="T3" fmla="*/ 29 h 2473"/>
                <a:gd name="T4" fmla="*/ 0 w 60"/>
                <a:gd name="T5" fmla="*/ 2472 h 2473"/>
                <a:gd name="T6" fmla="*/ 59 w 60"/>
                <a:gd name="T7" fmla="*/ 2443 h 2473"/>
                <a:gd name="T8" fmla="*/ 59 w 60"/>
                <a:gd name="T9" fmla="*/ 0 h 2473"/>
              </a:gdLst>
              <a:ahLst/>
              <a:cxnLst>
                <a:cxn ang="0">
                  <a:pos x="T0" y="T1"/>
                </a:cxn>
                <a:cxn ang="0">
                  <a:pos x="T2" y="T3"/>
                </a:cxn>
                <a:cxn ang="0">
                  <a:pos x="T4" y="T5"/>
                </a:cxn>
                <a:cxn ang="0">
                  <a:pos x="T6" y="T7"/>
                </a:cxn>
                <a:cxn ang="0">
                  <a:pos x="T8" y="T9"/>
                </a:cxn>
              </a:cxnLst>
              <a:rect l="0" t="0" r="r" b="b"/>
              <a:pathLst>
                <a:path w="60" h="2473">
                  <a:moveTo>
                    <a:pt x="59" y="0"/>
                  </a:moveTo>
                  <a:lnTo>
                    <a:pt x="0" y="29"/>
                  </a:lnTo>
                  <a:lnTo>
                    <a:pt x="0" y="2472"/>
                  </a:lnTo>
                  <a:lnTo>
                    <a:pt x="59" y="2443"/>
                  </a:lnTo>
                  <a:lnTo>
                    <a:pt x="5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6" name="Freeform 6046">
              <a:extLst>
                <a:ext uri="{FF2B5EF4-FFF2-40B4-BE49-F238E27FC236}">
                  <a16:creationId xmlns:a16="http://schemas.microsoft.com/office/drawing/2014/main" id="{7F0ECD68-4B1A-93D8-27E0-8F675870E3AA}"/>
                </a:ext>
              </a:extLst>
            </p:cNvPr>
            <p:cNvSpPr>
              <a:spLocks noChangeArrowheads="1"/>
            </p:cNvSpPr>
            <p:nvPr/>
          </p:nvSpPr>
          <p:spPr bwMode="auto">
            <a:xfrm>
              <a:off x="18753606" y="5953125"/>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7" name="Freeform 6047">
              <a:extLst>
                <a:ext uri="{FF2B5EF4-FFF2-40B4-BE49-F238E27FC236}">
                  <a16:creationId xmlns:a16="http://schemas.microsoft.com/office/drawing/2014/main" id="{7CA5EDAB-F72F-B085-10E2-5F8DD7E02E82}"/>
                </a:ext>
              </a:extLst>
            </p:cNvPr>
            <p:cNvSpPr>
              <a:spLocks noChangeArrowheads="1"/>
            </p:cNvSpPr>
            <p:nvPr/>
          </p:nvSpPr>
          <p:spPr bwMode="auto">
            <a:xfrm>
              <a:off x="18753606" y="5953125"/>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8" name="Freeform 6048">
              <a:extLst>
                <a:ext uri="{FF2B5EF4-FFF2-40B4-BE49-F238E27FC236}">
                  <a16:creationId xmlns:a16="http://schemas.microsoft.com/office/drawing/2014/main" id="{C9E26E8B-9C48-A47D-0976-B24E982E69B7}"/>
                </a:ext>
              </a:extLst>
            </p:cNvPr>
            <p:cNvSpPr>
              <a:spLocks noChangeArrowheads="1"/>
            </p:cNvSpPr>
            <p:nvPr/>
          </p:nvSpPr>
          <p:spPr bwMode="auto">
            <a:xfrm>
              <a:off x="18753606" y="5072063"/>
              <a:ext cx="17461" cy="887412"/>
            </a:xfrm>
            <a:custGeom>
              <a:avLst/>
              <a:gdLst>
                <a:gd name="T0" fmla="*/ 58 w 59"/>
                <a:gd name="T1" fmla="*/ 0 h 2473"/>
                <a:gd name="T2" fmla="*/ 0 w 59"/>
                <a:gd name="T3" fmla="*/ 29 h 2473"/>
                <a:gd name="T4" fmla="*/ 0 w 59"/>
                <a:gd name="T5" fmla="*/ 2472 h 2473"/>
                <a:gd name="T6" fmla="*/ 58 w 59"/>
                <a:gd name="T7" fmla="*/ 2443 h 2473"/>
                <a:gd name="T8" fmla="*/ 58 w 59"/>
                <a:gd name="T9" fmla="*/ 0 h 2473"/>
              </a:gdLst>
              <a:ahLst/>
              <a:cxnLst>
                <a:cxn ang="0">
                  <a:pos x="T0" y="T1"/>
                </a:cxn>
                <a:cxn ang="0">
                  <a:pos x="T2" y="T3"/>
                </a:cxn>
                <a:cxn ang="0">
                  <a:pos x="T4" y="T5"/>
                </a:cxn>
                <a:cxn ang="0">
                  <a:pos x="T6" y="T7"/>
                </a:cxn>
                <a:cxn ang="0">
                  <a:pos x="T8" y="T9"/>
                </a:cxn>
              </a:cxnLst>
              <a:rect l="0" t="0" r="r" b="b"/>
              <a:pathLst>
                <a:path w="59" h="2473">
                  <a:moveTo>
                    <a:pt x="58" y="0"/>
                  </a:moveTo>
                  <a:lnTo>
                    <a:pt x="0" y="29"/>
                  </a:lnTo>
                  <a:lnTo>
                    <a:pt x="0" y="247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9" name="Freeform 6049">
              <a:extLst>
                <a:ext uri="{FF2B5EF4-FFF2-40B4-BE49-F238E27FC236}">
                  <a16:creationId xmlns:a16="http://schemas.microsoft.com/office/drawing/2014/main" id="{0582213D-0D09-219F-5E66-0C96EDD7FC8B}"/>
                </a:ext>
              </a:extLst>
            </p:cNvPr>
            <p:cNvSpPr>
              <a:spLocks noChangeArrowheads="1"/>
            </p:cNvSpPr>
            <p:nvPr/>
          </p:nvSpPr>
          <p:spPr bwMode="auto">
            <a:xfrm>
              <a:off x="18753606" y="5072063"/>
              <a:ext cx="17461" cy="887412"/>
            </a:xfrm>
            <a:custGeom>
              <a:avLst/>
              <a:gdLst>
                <a:gd name="T0" fmla="*/ 58 w 59"/>
                <a:gd name="T1" fmla="*/ 0 h 2473"/>
                <a:gd name="T2" fmla="*/ 0 w 59"/>
                <a:gd name="T3" fmla="*/ 29 h 2473"/>
                <a:gd name="T4" fmla="*/ 0 w 59"/>
                <a:gd name="T5" fmla="*/ 2472 h 2473"/>
                <a:gd name="T6" fmla="*/ 58 w 59"/>
                <a:gd name="T7" fmla="*/ 2443 h 2473"/>
                <a:gd name="T8" fmla="*/ 58 w 59"/>
                <a:gd name="T9" fmla="*/ 0 h 2473"/>
              </a:gdLst>
              <a:ahLst/>
              <a:cxnLst>
                <a:cxn ang="0">
                  <a:pos x="T0" y="T1"/>
                </a:cxn>
                <a:cxn ang="0">
                  <a:pos x="T2" y="T3"/>
                </a:cxn>
                <a:cxn ang="0">
                  <a:pos x="T4" y="T5"/>
                </a:cxn>
                <a:cxn ang="0">
                  <a:pos x="T6" y="T7"/>
                </a:cxn>
                <a:cxn ang="0">
                  <a:pos x="T8" y="T9"/>
                </a:cxn>
              </a:cxnLst>
              <a:rect l="0" t="0" r="r" b="b"/>
              <a:pathLst>
                <a:path w="59" h="2473">
                  <a:moveTo>
                    <a:pt x="58" y="0"/>
                  </a:moveTo>
                  <a:lnTo>
                    <a:pt x="0" y="29"/>
                  </a:lnTo>
                  <a:lnTo>
                    <a:pt x="0" y="2472"/>
                  </a:lnTo>
                  <a:lnTo>
                    <a:pt x="58" y="2443"/>
                  </a:lnTo>
                  <a:lnTo>
                    <a:pt x="5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0" name="Freeform 6050">
              <a:extLst>
                <a:ext uri="{FF2B5EF4-FFF2-40B4-BE49-F238E27FC236}">
                  <a16:creationId xmlns:a16="http://schemas.microsoft.com/office/drawing/2014/main" id="{F028D812-EC43-7336-80BC-9E42E3A31758}"/>
                </a:ext>
              </a:extLst>
            </p:cNvPr>
            <p:cNvSpPr>
              <a:spLocks noChangeArrowheads="1"/>
            </p:cNvSpPr>
            <p:nvPr/>
          </p:nvSpPr>
          <p:spPr bwMode="auto">
            <a:xfrm>
              <a:off x="18796466" y="5929313"/>
              <a:ext cx="22224" cy="11112"/>
            </a:xfrm>
            <a:custGeom>
              <a:avLst/>
              <a:gdLst>
                <a:gd name="T0" fmla="*/ 68 w 69"/>
                <a:gd name="T1" fmla="*/ 0 h 40"/>
                <a:gd name="T2" fmla="*/ 0 w 69"/>
                <a:gd name="T3" fmla="*/ 39 h 40"/>
                <a:gd name="T4" fmla="*/ 0 w 69"/>
                <a:gd name="T5" fmla="*/ 39 h 40"/>
                <a:gd name="T6" fmla="*/ 68 w 69"/>
                <a:gd name="T7" fmla="*/ 10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1" name="Freeform 6051">
              <a:extLst>
                <a:ext uri="{FF2B5EF4-FFF2-40B4-BE49-F238E27FC236}">
                  <a16:creationId xmlns:a16="http://schemas.microsoft.com/office/drawing/2014/main" id="{92159AF5-6764-6E98-DAF9-EEB4D07E21C8}"/>
                </a:ext>
              </a:extLst>
            </p:cNvPr>
            <p:cNvSpPr>
              <a:spLocks noChangeArrowheads="1"/>
            </p:cNvSpPr>
            <p:nvPr/>
          </p:nvSpPr>
          <p:spPr bwMode="auto">
            <a:xfrm>
              <a:off x="18796466" y="5929313"/>
              <a:ext cx="22224" cy="11112"/>
            </a:xfrm>
            <a:custGeom>
              <a:avLst/>
              <a:gdLst>
                <a:gd name="T0" fmla="*/ 68 w 69"/>
                <a:gd name="T1" fmla="*/ 0 h 40"/>
                <a:gd name="T2" fmla="*/ 0 w 69"/>
                <a:gd name="T3" fmla="*/ 39 h 40"/>
                <a:gd name="T4" fmla="*/ 0 w 69"/>
                <a:gd name="T5" fmla="*/ 39 h 40"/>
                <a:gd name="T6" fmla="*/ 68 w 69"/>
                <a:gd name="T7" fmla="*/ 10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10"/>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2" name="Freeform 6052">
              <a:extLst>
                <a:ext uri="{FF2B5EF4-FFF2-40B4-BE49-F238E27FC236}">
                  <a16:creationId xmlns:a16="http://schemas.microsoft.com/office/drawing/2014/main" id="{F4A239F6-883B-5B23-0C78-1715A87579B7}"/>
                </a:ext>
              </a:extLst>
            </p:cNvPr>
            <p:cNvSpPr>
              <a:spLocks noChangeArrowheads="1"/>
            </p:cNvSpPr>
            <p:nvPr/>
          </p:nvSpPr>
          <p:spPr bwMode="auto">
            <a:xfrm>
              <a:off x="18796466" y="5083175"/>
              <a:ext cx="22224" cy="855662"/>
            </a:xfrm>
            <a:custGeom>
              <a:avLst/>
              <a:gdLst>
                <a:gd name="T0" fmla="*/ 0 w 69"/>
                <a:gd name="T1" fmla="*/ 0 h 2386"/>
                <a:gd name="T2" fmla="*/ 0 w 69"/>
                <a:gd name="T3" fmla="*/ 2385 h 2386"/>
                <a:gd name="T4" fmla="*/ 68 w 69"/>
                <a:gd name="T5" fmla="*/ 2346 h 2386"/>
                <a:gd name="T6" fmla="*/ 68 w 69"/>
                <a:gd name="T7" fmla="*/ 49 h 2386"/>
                <a:gd name="T8" fmla="*/ 9 w 69"/>
                <a:gd name="T9" fmla="*/ 0 h 2386"/>
                <a:gd name="T10" fmla="*/ 9 w 69"/>
                <a:gd name="T11" fmla="*/ 10 h 2386"/>
                <a:gd name="T12" fmla="*/ 0 w 69"/>
                <a:gd name="T13" fmla="*/ 0 h 2386"/>
              </a:gdLst>
              <a:ahLst/>
              <a:cxnLst>
                <a:cxn ang="0">
                  <a:pos x="T0" y="T1"/>
                </a:cxn>
                <a:cxn ang="0">
                  <a:pos x="T2" y="T3"/>
                </a:cxn>
                <a:cxn ang="0">
                  <a:pos x="T4" y="T5"/>
                </a:cxn>
                <a:cxn ang="0">
                  <a:pos x="T6" y="T7"/>
                </a:cxn>
                <a:cxn ang="0">
                  <a:pos x="T8" y="T9"/>
                </a:cxn>
                <a:cxn ang="0">
                  <a:pos x="T10" y="T11"/>
                </a:cxn>
                <a:cxn ang="0">
                  <a:pos x="T12" y="T13"/>
                </a:cxn>
              </a:cxnLst>
              <a:rect l="0" t="0" r="r" b="b"/>
              <a:pathLst>
                <a:path w="69" h="2386">
                  <a:moveTo>
                    <a:pt x="0" y="0"/>
                  </a:moveTo>
                  <a:lnTo>
                    <a:pt x="0" y="2385"/>
                  </a:lnTo>
                  <a:lnTo>
                    <a:pt x="68" y="2346"/>
                  </a:lnTo>
                  <a:lnTo>
                    <a:pt x="6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3" name="Freeform 6053">
              <a:extLst>
                <a:ext uri="{FF2B5EF4-FFF2-40B4-BE49-F238E27FC236}">
                  <a16:creationId xmlns:a16="http://schemas.microsoft.com/office/drawing/2014/main" id="{B15E184A-BAEB-4B50-4C92-B2EA03201C0E}"/>
                </a:ext>
              </a:extLst>
            </p:cNvPr>
            <p:cNvSpPr>
              <a:spLocks noChangeArrowheads="1"/>
            </p:cNvSpPr>
            <p:nvPr/>
          </p:nvSpPr>
          <p:spPr bwMode="auto">
            <a:xfrm>
              <a:off x="18796466" y="5083175"/>
              <a:ext cx="22224" cy="855662"/>
            </a:xfrm>
            <a:custGeom>
              <a:avLst/>
              <a:gdLst>
                <a:gd name="T0" fmla="*/ 0 w 69"/>
                <a:gd name="T1" fmla="*/ 0 h 2386"/>
                <a:gd name="T2" fmla="*/ 0 w 69"/>
                <a:gd name="T3" fmla="*/ 2385 h 2386"/>
                <a:gd name="T4" fmla="*/ 68 w 69"/>
                <a:gd name="T5" fmla="*/ 2346 h 2386"/>
                <a:gd name="T6" fmla="*/ 68 w 69"/>
                <a:gd name="T7" fmla="*/ 49 h 2386"/>
                <a:gd name="T8" fmla="*/ 9 w 69"/>
                <a:gd name="T9" fmla="*/ 0 h 2386"/>
                <a:gd name="T10" fmla="*/ 9 w 69"/>
                <a:gd name="T11" fmla="*/ 10 h 2386"/>
                <a:gd name="T12" fmla="*/ 0 w 69"/>
                <a:gd name="T13" fmla="*/ 0 h 2386"/>
              </a:gdLst>
              <a:ahLst/>
              <a:cxnLst>
                <a:cxn ang="0">
                  <a:pos x="T0" y="T1"/>
                </a:cxn>
                <a:cxn ang="0">
                  <a:pos x="T2" y="T3"/>
                </a:cxn>
                <a:cxn ang="0">
                  <a:pos x="T4" y="T5"/>
                </a:cxn>
                <a:cxn ang="0">
                  <a:pos x="T6" y="T7"/>
                </a:cxn>
                <a:cxn ang="0">
                  <a:pos x="T8" y="T9"/>
                </a:cxn>
                <a:cxn ang="0">
                  <a:pos x="T10" y="T11"/>
                </a:cxn>
                <a:cxn ang="0">
                  <a:pos x="T12" y="T13"/>
                </a:cxn>
              </a:cxnLst>
              <a:rect l="0" t="0" r="r" b="b"/>
              <a:pathLst>
                <a:path w="69" h="2386">
                  <a:moveTo>
                    <a:pt x="0" y="0"/>
                  </a:moveTo>
                  <a:lnTo>
                    <a:pt x="0" y="2385"/>
                  </a:lnTo>
                  <a:lnTo>
                    <a:pt x="68" y="2346"/>
                  </a:lnTo>
                  <a:lnTo>
                    <a:pt x="6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4" name="Freeform 6054">
              <a:extLst>
                <a:ext uri="{FF2B5EF4-FFF2-40B4-BE49-F238E27FC236}">
                  <a16:creationId xmlns:a16="http://schemas.microsoft.com/office/drawing/2014/main" id="{3049FAE3-B169-AEE8-4C90-AC43C4BD381D}"/>
                </a:ext>
              </a:extLst>
            </p:cNvPr>
            <p:cNvSpPr>
              <a:spLocks noChangeArrowheads="1"/>
            </p:cNvSpPr>
            <p:nvPr/>
          </p:nvSpPr>
          <p:spPr bwMode="auto">
            <a:xfrm>
              <a:off x="18840913" y="5905500"/>
              <a:ext cx="19049" cy="11112"/>
            </a:xfrm>
            <a:custGeom>
              <a:avLst/>
              <a:gdLst>
                <a:gd name="T0" fmla="*/ 59 w 60"/>
                <a:gd name="T1" fmla="*/ 0 h 40"/>
                <a:gd name="T2" fmla="*/ 0 w 60"/>
                <a:gd name="T3" fmla="*/ 39 h 40"/>
                <a:gd name="T4" fmla="*/ 0 w 60"/>
                <a:gd name="T5" fmla="*/ 39 h 40"/>
                <a:gd name="T6" fmla="*/ 59 w 60"/>
                <a:gd name="T7" fmla="*/ 9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5" name="Freeform 6055">
              <a:extLst>
                <a:ext uri="{FF2B5EF4-FFF2-40B4-BE49-F238E27FC236}">
                  <a16:creationId xmlns:a16="http://schemas.microsoft.com/office/drawing/2014/main" id="{12B10F86-898A-58B0-C6A6-94825CD890A0}"/>
                </a:ext>
              </a:extLst>
            </p:cNvPr>
            <p:cNvSpPr>
              <a:spLocks noChangeArrowheads="1"/>
            </p:cNvSpPr>
            <p:nvPr/>
          </p:nvSpPr>
          <p:spPr bwMode="auto">
            <a:xfrm>
              <a:off x="18840913" y="5905500"/>
              <a:ext cx="19049" cy="11112"/>
            </a:xfrm>
            <a:custGeom>
              <a:avLst/>
              <a:gdLst>
                <a:gd name="T0" fmla="*/ 59 w 60"/>
                <a:gd name="T1" fmla="*/ 0 h 40"/>
                <a:gd name="T2" fmla="*/ 0 w 60"/>
                <a:gd name="T3" fmla="*/ 39 h 40"/>
                <a:gd name="T4" fmla="*/ 0 w 60"/>
                <a:gd name="T5" fmla="*/ 39 h 40"/>
                <a:gd name="T6" fmla="*/ 59 w 60"/>
                <a:gd name="T7" fmla="*/ 9 h 40"/>
                <a:gd name="T8" fmla="*/ 59 w 60"/>
                <a:gd name="T9" fmla="*/ 0 h 40"/>
              </a:gdLst>
              <a:ahLst/>
              <a:cxnLst>
                <a:cxn ang="0">
                  <a:pos x="T0" y="T1"/>
                </a:cxn>
                <a:cxn ang="0">
                  <a:pos x="T2" y="T3"/>
                </a:cxn>
                <a:cxn ang="0">
                  <a:pos x="T4" y="T5"/>
                </a:cxn>
                <a:cxn ang="0">
                  <a:pos x="T6" y="T7"/>
                </a:cxn>
                <a:cxn ang="0">
                  <a:pos x="T8" y="T9"/>
                </a:cxn>
              </a:cxnLst>
              <a:rect l="0" t="0" r="r" b="b"/>
              <a:pathLst>
                <a:path w="60" h="40">
                  <a:moveTo>
                    <a:pt x="59" y="0"/>
                  </a:moveTo>
                  <a:lnTo>
                    <a:pt x="0" y="39"/>
                  </a:lnTo>
                  <a:lnTo>
                    <a:pt x="0" y="39"/>
                  </a:lnTo>
                  <a:lnTo>
                    <a:pt x="59" y="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6" name="Freeform 6056">
              <a:extLst>
                <a:ext uri="{FF2B5EF4-FFF2-40B4-BE49-F238E27FC236}">
                  <a16:creationId xmlns:a16="http://schemas.microsoft.com/office/drawing/2014/main" id="{88E0B399-963A-C908-21EF-3CC232C0CCB5}"/>
                </a:ext>
              </a:extLst>
            </p:cNvPr>
            <p:cNvSpPr>
              <a:spLocks noChangeArrowheads="1"/>
            </p:cNvSpPr>
            <p:nvPr/>
          </p:nvSpPr>
          <p:spPr bwMode="auto">
            <a:xfrm>
              <a:off x="18840913" y="5126038"/>
              <a:ext cx="19049" cy="788987"/>
            </a:xfrm>
            <a:custGeom>
              <a:avLst/>
              <a:gdLst>
                <a:gd name="T0" fmla="*/ 0 w 60"/>
                <a:gd name="T1" fmla="*/ 0 h 2201"/>
                <a:gd name="T2" fmla="*/ 0 w 60"/>
                <a:gd name="T3" fmla="*/ 2200 h 2201"/>
                <a:gd name="T4" fmla="*/ 59 w 60"/>
                <a:gd name="T5" fmla="*/ 2161 h 2201"/>
                <a:gd name="T6" fmla="*/ 59 w 60"/>
                <a:gd name="T7" fmla="*/ 58 h 2201"/>
                <a:gd name="T8" fmla="*/ 10 w 60"/>
                <a:gd name="T9" fmla="*/ 10 h 2201"/>
                <a:gd name="T10" fmla="*/ 10 w 60"/>
                <a:gd name="T11" fmla="*/ 10 h 2201"/>
                <a:gd name="T12" fmla="*/ 0 w 60"/>
                <a:gd name="T13" fmla="*/ 0 h 2201"/>
              </a:gdLst>
              <a:ahLst/>
              <a:cxnLst>
                <a:cxn ang="0">
                  <a:pos x="T0" y="T1"/>
                </a:cxn>
                <a:cxn ang="0">
                  <a:pos x="T2" y="T3"/>
                </a:cxn>
                <a:cxn ang="0">
                  <a:pos x="T4" y="T5"/>
                </a:cxn>
                <a:cxn ang="0">
                  <a:pos x="T6" y="T7"/>
                </a:cxn>
                <a:cxn ang="0">
                  <a:pos x="T8" y="T9"/>
                </a:cxn>
                <a:cxn ang="0">
                  <a:pos x="T10" y="T11"/>
                </a:cxn>
                <a:cxn ang="0">
                  <a:pos x="T12" y="T13"/>
                </a:cxn>
              </a:cxnLst>
              <a:rect l="0" t="0" r="r" b="b"/>
              <a:pathLst>
                <a:path w="60" h="2201">
                  <a:moveTo>
                    <a:pt x="0" y="0"/>
                  </a:moveTo>
                  <a:lnTo>
                    <a:pt x="0" y="2200"/>
                  </a:lnTo>
                  <a:lnTo>
                    <a:pt x="59" y="2161"/>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7" name="Freeform 6057">
              <a:extLst>
                <a:ext uri="{FF2B5EF4-FFF2-40B4-BE49-F238E27FC236}">
                  <a16:creationId xmlns:a16="http://schemas.microsoft.com/office/drawing/2014/main" id="{96FBAF94-7014-A482-9CDB-00BE00F11C63}"/>
                </a:ext>
              </a:extLst>
            </p:cNvPr>
            <p:cNvSpPr>
              <a:spLocks noChangeArrowheads="1"/>
            </p:cNvSpPr>
            <p:nvPr/>
          </p:nvSpPr>
          <p:spPr bwMode="auto">
            <a:xfrm>
              <a:off x="18840913" y="5126038"/>
              <a:ext cx="19049" cy="788987"/>
            </a:xfrm>
            <a:custGeom>
              <a:avLst/>
              <a:gdLst>
                <a:gd name="T0" fmla="*/ 0 w 60"/>
                <a:gd name="T1" fmla="*/ 0 h 2201"/>
                <a:gd name="T2" fmla="*/ 0 w 60"/>
                <a:gd name="T3" fmla="*/ 2200 h 2201"/>
                <a:gd name="T4" fmla="*/ 59 w 60"/>
                <a:gd name="T5" fmla="*/ 2161 h 2201"/>
                <a:gd name="T6" fmla="*/ 59 w 60"/>
                <a:gd name="T7" fmla="*/ 58 h 2201"/>
                <a:gd name="T8" fmla="*/ 10 w 60"/>
                <a:gd name="T9" fmla="*/ 10 h 2201"/>
                <a:gd name="T10" fmla="*/ 10 w 60"/>
                <a:gd name="T11" fmla="*/ 10 h 2201"/>
                <a:gd name="T12" fmla="*/ 0 w 60"/>
                <a:gd name="T13" fmla="*/ 0 h 2201"/>
              </a:gdLst>
              <a:ahLst/>
              <a:cxnLst>
                <a:cxn ang="0">
                  <a:pos x="T0" y="T1"/>
                </a:cxn>
                <a:cxn ang="0">
                  <a:pos x="T2" y="T3"/>
                </a:cxn>
                <a:cxn ang="0">
                  <a:pos x="T4" y="T5"/>
                </a:cxn>
                <a:cxn ang="0">
                  <a:pos x="T6" y="T7"/>
                </a:cxn>
                <a:cxn ang="0">
                  <a:pos x="T8" y="T9"/>
                </a:cxn>
                <a:cxn ang="0">
                  <a:pos x="T10" y="T11"/>
                </a:cxn>
                <a:cxn ang="0">
                  <a:pos x="T12" y="T13"/>
                </a:cxn>
              </a:cxnLst>
              <a:rect l="0" t="0" r="r" b="b"/>
              <a:pathLst>
                <a:path w="60" h="2201">
                  <a:moveTo>
                    <a:pt x="0" y="0"/>
                  </a:moveTo>
                  <a:lnTo>
                    <a:pt x="0" y="2200"/>
                  </a:lnTo>
                  <a:lnTo>
                    <a:pt x="59" y="2161"/>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8" name="Freeform 6058">
              <a:extLst>
                <a:ext uri="{FF2B5EF4-FFF2-40B4-BE49-F238E27FC236}">
                  <a16:creationId xmlns:a16="http://schemas.microsoft.com/office/drawing/2014/main" id="{4C01CC58-FA9E-D161-6E53-06AB11AB0CA0}"/>
                </a:ext>
              </a:extLst>
            </p:cNvPr>
            <p:cNvSpPr>
              <a:spLocks noChangeArrowheads="1"/>
            </p:cNvSpPr>
            <p:nvPr/>
          </p:nvSpPr>
          <p:spPr bwMode="auto">
            <a:xfrm>
              <a:off x="18883772" y="5880100"/>
              <a:ext cx="19049" cy="11112"/>
            </a:xfrm>
            <a:custGeom>
              <a:avLst/>
              <a:gdLst>
                <a:gd name="T0" fmla="*/ 59 w 60"/>
                <a:gd name="T1" fmla="*/ 0 h 39"/>
                <a:gd name="T2" fmla="*/ 0 w 60"/>
                <a:gd name="T3" fmla="*/ 38 h 39"/>
                <a:gd name="T4" fmla="*/ 0 w 60"/>
                <a:gd name="T5" fmla="*/ 38 h 39"/>
                <a:gd name="T6" fmla="*/ 59 w 60"/>
                <a:gd name="T7" fmla="*/ 10 h 39"/>
                <a:gd name="T8" fmla="*/ 59 w 60"/>
                <a:gd name="T9" fmla="*/ 0 h 39"/>
              </a:gdLst>
              <a:ahLst/>
              <a:cxnLst>
                <a:cxn ang="0">
                  <a:pos x="T0" y="T1"/>
                </a:cxn>
                <a:cxn ang="0">
                  <a:pos x="T2" y="T3"/>
                </a:cxn>
                <a:cxn ang="0">
                  <a:pos x="T4" y="T5"/>
                </a:cxn>
                <a:cxn ang="0">
                  <a:pos x="T6" y="T7"/>
                </a:cxn>
                <a:cxn ang="0">
                  <a:pos x="T8" y="T9"/>
                </a:cxn>
              </a:cxnLst>
              <a:rect l="0" t="0" r="r" b="b"/>
              <a:pathLst>
                <a:path w="60" h="39">
                  <a:moveTo>
                    <a:pt x="59" y="0"/>
                  </a:moveTo>
                  <a:lnTo>
                    <a:pt x="0" y="38"/>
                  </a:lnTo>
                  <a:lnTo>
                    <a:pt x="0" y="38"/>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9" name="Freeform 6059">
              <a:extLst>
                <a:ext uri="{FF2B5EF4-FFF2-40B4-BE49-F238E27FC236}">
                  <a16:creationId xmlns:a16="http://schemas.microsoft.com/office/drawing/2014/main" id="{75BD2559-EB1A-82DE-EF8E-878CA3BC2CD0}"/>
                </a:ext>
              </a:extLst>
            </p:cNvPr>
            <p:cNvSpPr>
              <a:spLocks noChangeArrowheads="1"/>
            </p:cNvSpPr>
            <p:nvPr/>
          </p:nvSpPr>
          <p:spPr bwMode="auto">
            <a:xfrm>
              <a:off x="18883772" y="5880100"/>
              <a:ext cx="19049" cy="11112"/>
            </a:xfrm>
            <a:custGeom>
              <a:avLst/>
              <a:gdLst>
                <a:gd name="T0" fmla="*/ 59 w 60"/>
                <a:gd name="T1" fmla="*/ 0 h 39"/>
                <a:gd name="T2" fmla="*/ 0 w 60"/>
                <a:gd name="T3" fmla="*/ 38 h 39"/>
                <a:gd name="T4" fmla="*/ 0 w 60"/>
                <a:gd name="T5" fmla="*/ 38 h 39"/>
                <a:gd name="T6" fmla="*/ 59 w 60"/>
                <a:gd name="T7" fmla="*/ 10 h 39"/>
                <a:gd name="T8" fmla="*/ 59 w 60"/>
                <a:gd name="T9" fmla="*/ 0 h 39"/>
              </a:gdLst>
              <a:ahLst/>
              <a:cxnLst>
                <a:cxn ang="0">
                  <a:pos x="T0" y="T1"/>
                </a:cxn>
                <a:cxn ang="0">
                  <a:pos x="T2" y="T3"/>
                </a:cxn>
                <a:cxn ang="0">
                  <a:pos x="T4" y="T5"/>
                </a:cxn>
                <a:cxn ang="0">
                  <a:pos x="T6" y="T7"/>
                </a:cxn>
                <a:cxn ang="0">
                  <a:pos x="T8" y="T9"/>
                </a:cxn>
              </a:cxnLst>
              <a:rect l="0" t="0" r="r" b="b"/>
              <a:pathLst>
                <a:path w="60" h="39">
                  <a:moveTo>
                    <a:pt x="59" y="0"/>
                  </a:moveTo>
                  <a:lnTo>
                    <a:pt x="0" y="38"/>
                  </a:lnTo>
                  <a:lnTo>
                    <a:pt x="0" y="38"/>
                  </a:lnTo>
                  <a:lnTo>
                    <a:pt x="59" y="10"/>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0" name="Freeform 6060">
              <a:extLst>
                <a:ext uri="{FF2B5EF4-FFF2-40B4-BE49-F238E27FC236}">
                  <a16:creationId xmlns:a16="http://schemas.microsoft.com/office/drawing/2014/main" id="{978E0AE8-937F-650F-2F7C-63DC3DB868D4}"/>
                </a:ext>
              </a:extLst>
            </p:cNvPr>
            <p:cNvSpPr>
              <a:spLocks noChangeArrowheads="1"/>
            </p:cNvSpPr>
            <p:nvPr/>
          </p:nvSpPr>
          <p:spPr bwMode="auto">
            <a:xfrm>
              <a:off x="18883772" y="5167313"/>
              <a:ext cx="19049" cy="722312"/>
            </a:xfrm>
            <a:custGeom>
              <a:avLst/>
              <a:gdLst>
                <a:gd name="T0" fmla="*/ 0 w 60"/>
                <a:gd name="T1" fmla="*/ 0 h 2015"/>
                <a:gd name="T2" fmla="*/ 0 w 60"/>
                <a:gd name="T3" fmla="*/ 2014 h 2015"/>
                <a:gd name="T4" fmla="*/ 59 w 60"/>
                <a:gd name="T5" fmla="*/ 1976 h 2015"/>
                <a:gd name="T6" fmla="*/ 59 w 60"/>
                <a:gd name="T7" fmla="*/ 58 h 2015"/>
                <a:gd name="T8" fmla="*/ 10 w 60"/>
                <a:gd name="T9" fmla="*/ 10 h 2015"/>
                <a:gd name="T10" fmla="*/ 10 w 60"/>
                <a:gd name="T11" fmla="*/ 10 h 2015"/>
                <a:gd name="T12" fmla="*/ 0 w 60"/>
                <a:gd name="T13" fmla="*/ 0 h 2015"/>
              </a:gdLst>
              <a:ahLst/>
              <a:cxnLst>
                <a:cxn ang="0">
                  <a:pos x="T0" y="T1"/>
                </a:cxn>
                <a:cxn ang="0">
                  <a:pos x="T2" y="T3"/>
                </a:cxn>
                <a:cxn ang="0">
                  <a:pos x="T4" y="T5"/>
                </a:cxn>
                <a:cxn ang="0">
                  <a:pos x="T6" y="T7"/>
                </a:cxn>
                <a:cxn ang="0">
                  <a:pos x="T8" y="T9"/>
                </a:cxn>
                <a:cxn ang="0">
                  <a:pos x="T10" y="T11"/>
                </a:cxn>
                <a:cxn ang="0">
                  <a:pos x="T12" y="T13"/>
                </a:cxn>
              </a:cxnLst>
              <a:rect l="0" t="0" r="r" b="b"/>
              <a:pathLst>
                <a:path w="60" h="2015">
                  <a:moveTo>
                    <a:pt x="0" y="0"/>
                  </a:moveTo>
                  <a:lnTo>
                    <a:pt x="0" y="2014"/>
                  </a:lnTo>
                  <a:lnTo>
                    <a:pt x="59" y="1976"/>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1" name="Freeform 6061">
              <a:extLst>
                <a:ext uri="{FF2B5EF4-FFF2-40B4-BE49-F238E27FC236}">
                  <a16:creationId xmlns:a16="http://schemas.microsoft.com/office/drawing/2014/main" id="{9DD130F2-B7CD-16AD-2249-99B05655FF06}"/>
                </a:ext>
              </a:extLst>
            </p:cNvPr>
            <p:cNvSpPr>
              <a:spLocks noChangeArrowheads="1"/>
            </p:cNvSpPr>
            <p:nvPr/>
          </p:nvSpPr>
          <p:spPr bwMode="auto">
            <a:xfrm>
              <a:off x="18883772" y="5167313"/>
              <a:ext cx="19049" cy="722312"/>
            </a:xfrm>
            <a:custGeom>
              <a:avLst/>
              <a:gdLst>
                <a:gd name="T0" fmla="*/ 0 w 60"/>
                <a:gd name="T1" fmla="*/ 0 h 2015"/>
                <a:gd name="T2" fmla="*/ 0 w 60"/>
                <a:gd name="T3" fmla="*/ 2014 h 2015"/>
                <a:gd name="T4" fmla="*/ 59 w 60"/>
                <a:gd name="T5" fmla="*/ 1976 h 2015"/>
                <a:gd name="T6" fmla="*/ 59 w 60"/>
                <a:gd name="T7" fmla="*/ 58 h 2015"/>
                <a:gd name="T8" fmla="*/ 10 w 60"/>
                <a:gd name="T9" fmla="*/ 10 h 2015"/>
                <a:gd name="T10" fmla="*/ 10 w 60"/>
                <a:gd name="T11" fmla="*/ 10 h 2015"/>
                <a:gd name="T12" fmla="*/ 0 w 60"/>
                <a:gd name="T13" fmla="*/ 0 h 2015"/>
              </a:gdLst>
              <a:ahLst/>
              <a:cxnLst>
                <a:cxn ang="0">
                  <a:pos x="T0" y="T1"/>
                </a:cxn>
                <a:cxn ang="0">
                  <a:pos x="T2" y="T3"/>
                </a:cxn>
                <a:cxn ang="0">
                  <a:pos x="T4" y="T5"/>
                </a:cxn>
                <a:cxn ang="0">
                  <a:pos x="T6" y="T7"/>
                </a:cxn>
                <a:cxn ang="0">
                  <a:pos x="T8" y="T9"/>
                </a:cxn>
                <a:cxn ang="0">
                  <a:pos x="T10" y="T11"/>
                </a:cxn>
                <a:cxn ang="0">
                  <a:pos x="T12" y="T13"/>
                </a:cxn>
              </a:cxnLst>
              <a:rect l="0" t="0" r="r" b="b"/>
              <a:pathLst>
                <a:path w="60" h="2015">
                  <a:moveTo>
                    <a:pt x="0" y="0"/>
                  </a:moveTo>
                  <a:lnTo>
                    <a:pt x="0" y="2014"/>
                  </a:lnTo>
                  <a:lnTo>
                    <a:pt x="59" y="1976"/>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2" name="Freeform 6062">
              <a:extLst>
                <a:ext uri="{FF2B5EF4-FFF2-40B4-BE49-F238E27FC236}">
                  <a16:creationId xmlns:a16="http://schemas.microsoft.com/office/drawing/2014/main" id="{82D15914-4FD5-EC4C-A9BD-F1AD371F6424}"/>
                </a:ext>
              </a:extLst>
            </p:cNvPr>
            <p:cNvSpPr>
              <a:spLocks noChangeArrowheads="1"/>
            </p:cNvSpPr>
            <p:nvPr/>
          </p:nvSpPr>
          <p:spPr bwMode="auto">
            <a:xfrm>
              <a:off x="18926632" y="5859463"/>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3" name="Freeform 6063">
              <a:extLst>
                <a:ext uri="{FF2B5EF4-FFF2-40B4-BE49-F238E27FC236}">
                  <a16:creationId xmlns:a16="http://schemas.microsoft.com/office/drawing/2014/main" id="{DED71709-14FD-0F68-0BAB-EF6B4D48BCE6}"/>
                </a:ext>
              </a:extLst>
            </p:cNvPr>
            <p:cNvSpPr>
              <a:spLocks noChangeArrowheads="1"/>
            </p:cNvSpPr>
            <p:nvPr/>
          </p:nvSpPr>
          <p:spPr bwMode="auto">
            <a:xfrm>
              <a:off x="18926632" y="5859463"/>
              <a:ext cx="17461" cy="11112"/>
            </a:xfrm>
            <a:custGeom>
              <a:avLst/>
              <a:gdLst>
                <a:gd name="T0" fmla="*/ 58 w 59"/>
                <a:gd name="T1" fmla="*/ 0 h 40"/>
                <a:gd name="T2" fmla="*/ 0 w 59"/>
                <a:gd name="T3" fmla="*/ 30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30"/>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4" name="Freeform 6064">
              <a:extLst>
                <a:ext uri="{FF2B5EF4-FFF2-40B4-BE49-F238E27FC236}">
                  <a16:creationId xmlns:a16="http://schemas.microsoft.com/office/drawing/2014/main" id="{D48FAD86-A646-AF9B-3B5F-7C897A80F217}"/>
                </a:ext>
              </a:extLst>
            </p:cNvPr>
            <p:cNvSpPr>
              <a:spLocks noChangeArrowheads="1"/>
            </p:cNvSpPr>
            <p:nvPr/>
          </p:nvSpPr>
          <p:spPr bwMode="auto">
            <a:xfrm>
              <a:off x="18926632" y="5210175"/>
              <a:ext cx="17461" cy="655637"/>
            </a:xfrm>
            <a:custGeom>
              <a:avLst/>
              <a:gdLst>
                <a:gd name="T0" fmla="*/ 0 w 59"/>
                <a:gd name="T1" fmla="*/ 0 h 1831"/>
                <a:gd name="T2" fmla="*/ 0 w 59"/>
                <a:gd name="T3" fmla="*/ 1830 h 1831"/>
                <a:gd name="T4" fmla="*/ 58 w 59"/>
                <a:gd name="T5" fmla="*/ 1800 h 1831"/>
                <a:gd name="T6" fmla="*/ 58 w 59"/>
                <a:gd name="T7" fmla="*/ 58 h 1831"/>
                <a:gd name="T8" fmla="*/ 10 w 59"/>
                <a:gd name="T9" fmla="*/ 9 h 1831"/>
                <a:gd name="T10" fmla="*/ 10 w 59"/>
                <a:gd name="T11" fmla="*/ 19 h 1831"/>
                <a:gd name="T12" fmla="*/ 0 w 59"/>
                <a:gd name="T13" fmla="*/ 0 h 1831"/>
              </a:gdLst>
              <a:ahLst/>
              <a:cxnLst>
                <a:cxn ang="0">
                  <a:pos x="T0" y="T1"/>
                </a:cxn>
                <a:cxn ang="0">
                  <a:pos x="T2" y="T3"/>
                </a:cxn>
                <a:cxn ang="0">
                  <a:pos x="T4" y="T5"/>
                </a:cxn>
                <a:cxn ang="0">
                  <a:pos x="T6" y="T7"/>
                </a:cxn>
                <a:cxn ang="0">
                  <a:pos x="T8" y="T9"/>
                </a:cxn>
                <a:cxn ang="0">
                  <a:pos x="T10" y="T11"/>
                </a:cxn>
                <a:cxn ang="0">
                  <a:pos x="T12" y="T13"/>
                </a:cxn>
              </a:cxnLst>
              <a:rect l="0" t="0" r="r" b="b"/>
              <a:pathLst>
                <a:path w="59" h="1831">
                  <a:moveTo>
                    <a:pt x="0" y="0"/>
                  </a:moveTo>
                  <a:lnTo>
                    <a:pt x="0" y="1830"/>
                  </a:lnTo>
                  <a:lnTo>
                    <a:pt x="58" y="1800"/>
                  </a:lnTo>
                  <a:lnTo>
                    <a:pt x="58" y="58"/>
                  </a:lnTo>
                  <a:lnTo>
                    <a:pt x="10" y="9"/>
                  </a:lnTo>
                  <a:lnTo>
                    <a:pt x="10" y="1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5" name="Freeform 6065">
              <a:extLst>
                <a:ext uri="{FF2B5EF4-FFF2-40B4-BE49-F238E27FC236}">
                  <a16:creationId xmlns:a16="http://schemas.microsoft.com/office/drawing/2014/main" id="{EA8F5DFA-959A-C3BE-48E5-AD6B93E26FD4}"/>
                </a:ext>
              </a:extLst>
            </p:cNvPr>
            <p:cNvSpPr>
              <a:spLocks noChangeArrowheads="1"/>
            </p:cNvSpPr>
            <p:nvPr/>
          </p:nvSpPr>
          <p:spPr bwMode="auto">
            <a:xfrm>
              <a:off x="18926632" y="5210175"/>
              <a:ext cx="17461" cy="655637"/>
            </a:xfrm>
            <a:custGeom>
              <a:avLst/>
              <a:gdLst>
                <a:gd name="T0" fmla="*/ 0 w 59"/>
                <a:gd name="T1" fmla="*/ 0 h 1831"/>
                <a:gd name="T2" fmla="*/ 0 w 59"/>
                <a:gd name="T3" fmla="*/ 1830 h 1831"/>
                <a:gd name="T4" fmla="*/ 58 w 59"/>
                <a:gd name="T5" fmla="*/ 1800 h 1831"/>
                <a:gd name="T6" fmla="*/ 58 w 59"/>
                <a:gd name="T7" fmla="*/ 58 h 1831"/>
                <a:gd name="T8" fmla="*/ 10 w 59"/>
                <a:gd name="T9" fmla="*/ 9 h 1831"/>
                <a:gd name="T10" fmla="*/ 10 w 59"/>
                <a:gd name="T11" fmla="*/ 19 h 1831"/>
                <a:gd name="T12" fmla="*/ 0 w 59"/>
                <a:gd name="T13" fmla="*/ 0 h 1831"/>
              </a:gdLst>
              <a:ahLst/>
              <a:cxnLst>
                <a:cxn ang="0">
                  <a:pos x="T0" y="T1"/>
                </a:cxn>
                <a:cxn ang="0">
                  <a:pos x="T2" y="T3"/>
                </a:cxn>
                <a:cxn ang="0">
                  <a:pos x="T4" y="T5"/>
                </a:cxn>
                <a:cxn ang="0">
                  <a:pos x="T6" y="T7"/>
                </a:cxn>
                <a:cxn ang="0">
                  <a:pos x="T8" y="T9"/>
                </a:cxn>
                <a:cxn ang="0">
                  <a:pos x="T10" y="T11"/>
                </a:cxn>
                <a:cxn ang="0">
                  <a:pos x="T12" y="T13"/>
                </a:cxn>
              </a:cxnLst>
              <a:rect l="0" t="0" r="r" b="b"/>
              <a:pathLst>
                <a:path w="59" h="1831">
                  <a:moveTo>
                    <a:pt x="0" y="0"/>
                  </a:moveTo>
                  <a:lnTo>
                    <a:pt x="0" y="1830"/>
                  </a:lnTo>
                  <a:lnTo>
                    <a:pt x="58" y="1800"/>
                  </a:lnTo>
                  <a:lnTo>
                    <a:pt x="58" y="58"/>
                  </a:lnTo>
                  <a:lnTo>
                    <a:pt x="10" y="9"/>
                  </a:lnTo>
                  <a:lnTo>
                    <a:pt x="10" y="1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6" name="Freeform 6066">
              <a:extLst>
                <a:ext uri="{FF2B5EF4-FFF2-40B4-BE49-F238E27FC236}">
                  <a16:creationId xmlns:a16="http://schemas.microsoft.com/office/drawing/2014/main" id="{9EA7564C-8E06-B86A-166B-CD5C282D40EA}"/>
                </a:ext>
              </a:extLst>
            </p:cNvPr>
            <p:cNvSpPr>
              <a:spLocks noChangeArrowheads="1"/>
            </p:cNvSpPr>
            <p:nvPr/>
          </p:nvSpPr>
          <p:spPr bwMode="auto">
            <a:xfrm>
              <a:off x="18967904" y="5834063"/>
              <a:ext cx="22224" cy="11112"/>
            </a:xfrm>
            <a:custGeom>
              <a:avLst/>
              <a:gdLst>
                <a:gd name="T0" fmla="*/ 68 w 69"/>
                <a:gd name="T1" fmla="*/ 0 h 40"/>
                <a:gd name="T2" fmla="*/ 0 w 69"/>
                <a:gd name="T3" fmla="*/ 2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2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7" name="Freeform 6067">
              <a:extLst>
                <a:ext uri="{FF2B5EF4-FFF2-40B4-BE49-F238E27FC236}">
                  <a16:creationId xmlns:a16="http://schemas.microsoft.com/office/drawing/2014/main" id="{6DC3A85A-92B2-BC0C-4AB9-49E981C7E425}"/>
                </a:ext>
              </a:extLst>
            </p:cNvPr>
            <p:cNvSpPr>
              <a:spLocks noChangeArrowheads="1"/>
            </p:cNvSpPr>
            <p:nvPr/>
          </p:nvSpPr>
          <p:spPr bwMode="auto">
            <a:xfrm>
              <a:off x="18967904" y="5834063"/>
              <a:ext cx="22224" cy="11112"/>
            </a:xfrm>
            <a:custGeom>
              <a:avLst/>
              <a:gdLst>
                <a:gd name="T0" fmla="*/ 68 w 69"/>
                <a:gd name="T1" fmla="*/ 0 h 40"/>
                <a:gd name="T2" fmla="*/ 0 w 69"/>
                <a:gd name="T3" fmla="*/ 2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2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8" name="Freeform 6068">
              <a:extLst>
                <a:ext uri="{FF2B5EF4-FFF2-40B4-BE49-F238E27FC236}">
                  <a16:creationId xmlns:a16="http://schemas.microsoft.com/office/drawing/2014/main" id="{AF0248AC-3833-3334-5F07-F861A6EBCA7C}"/>
                </a:ext>
              </a:extLst>
            </p:cNvPr>
            <p:cNvSpPr>
              <a:spLocks noChangeArrowheads="1"/>
            </p:cNvSpPr>
            <p:nvPr/>
          </p:nvSpPr>
          <p:spPr bwMode="auto">
            <a:xfrm>
              <a:off x="18967904" y="5256213"/>
              <a:ext cx="22224" cy="585787"/>
            </a:xfrm>
            <a:custGeom>
              <a:avLst/>
              <a:gdLst>
                <a:gd name="T0" fmla="*/ 0 w 69"/>
                <a:gd name="T1" fmla="*/ 0 h 1636"/>
                <a:gd name="T2" fmla="*/ 0 w 69"/>
                <a:gd name="T3" fmla="*/ 1635 h 1636"/>
                <a:gd name="T4" fmla="*/ 68 w 69"/>
                <a:gd name="T5" fmla="*/ 1606 h 1636"/>
                <a:gd name="T6" fmla="*/ 68 w 69"/>
                <a:gd name="T7" fmla="*/ 49 h 1636"/>
                <a:gd name="T8" fmla="*/ 19 w 69"/>
                <a:gd name="T9" fmla="*/ 0 h 1636"/>
                <a:gd name="T10" fmla="*/ 19 w 69"/>
                <a:gd name="T11" fmla="*/ 10 h 1636"/>
                <a:gd name="T12" fmla="*/ 0 w 69"/>
                <a:gd name="T13" fmla="*/ 0 h 1636"/>
              </a:gdLst>
              <a:ahLst/>
              <a:cxnLst>
                <a:cxn ang="0">
                  <a:pos x="T0" y="T1"/>
                </a:cxn>
                <a:cxn ang="0">
                  <a:pos x="T2" y="T3"/>
                </a:cxn>
                <a:cxn ang="0">
                  <a:pos x="T4" y="T5"/>
                </a:cxn>
                <a:cxn ang="0">
                  <a:pos x="T6" y="T7"/>
                </a:cxn>
                <a:cxn ang="0">
                  <a:pos x="T8" y="T9"/>
                </a:cxn>
                <a:cxn ang="0">
                  <a:pos x="T10" y="T11"/>
                </a:cxn>
                <a:cxn ang="0">
                  <a:pos x="T12" y="T13"/>
                </a:cxn>
              </a:cxnLst>
              <a:rect l="0" t="0" r="r" b="b"/>
              <a:pathLst>
                <a:path w="69" h="1636">
                  <a:moveTo>
                    <a:pt x="0" y="0"/>
                  </a:moveTo>
                  <a:lnTo>
                    <a:pt x="0" y="1635"/>
                  </a:lnTo>
                  <a:lnTo>
                    <a:pt x="68" y="1606"/>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9" name="Freeform 6069">
              <a:extLst>
                <a:ext uri="{FF2B5EF4-FFF2-40B4-BE49-F238E27FC236}">
                  <a16:creationId xmlns:a16="http://schemas.microsoft.com/office/drawing/2014/main" id="{5C9429A4-6B70-A0C8-38B2-7B8179CD5AFE}"/>
                </a:ext>
              </a:extLst>
            </p:cNvPr>
            <p:cNvSpPr>
              <a:spLocks noChangeArrowheads="1"/>
            </p:cNvSpPr>
            <p:nvPr/>
          </p:nvSpPr>
          <p:spPr bwMode="auto">
            <a:xfrm>
              <a:off x="18967904" y="5256213"/>
              <a:ext cx="22224" cy="585787"/>
            </a:xfrm>
            <a:custGeom>
              <a:avLst/>
              <a:gdLst>
                <a:gd name="T0" fmla="*/ 0 w 69"/>
                <a:gd name="T1" fmla="*/ 0 h 1636"/>
                <a:gd name="T2" fmla="*/ 0 w 69"/>
                <a:gd name="T3" fmla="*/ 1635 h 1636"/>
                <a:gd name="T4" fmla="*/ 68 w 69"/>
                <a:gd name="T5" fmla="*/ 1606 h 1636"/>
                <a:gd name="T6" fmla="*/ 68 w 69"/>
                <a:gd name="T7" fmla="*/ 49 h 1636"/>
                <a:gd name="T8" fmla="*/ 19 w 69"/>
                <a:gd name="T9" fmla="*/ 0 h 1636"/>
                <a:gd name="T10" fmla="*/ 19 w 69"/>
                <a:gd name="T11" fmla="*/ 10 h 1636"/>
                <a:gd name="T12" fmla="*/ 0 w 69"/>
                <a:gd name="T13" fmla="*/ 0 h 1636"/>
              </a:gdLst>
              <a:ahLst/>
              <a:cxnLst>
                <a:cxn ang="0">
                  <a:pos x="T0" y="T1"/>
                </a:cxn>
                <a:cxn ang="0">
                  <a:pos x="T2" y="T3"/>
                </a:cxn>
                <a:cxn ang="0">
                  <a:pos x="T4" y="T5"/>
                </a:cxn>
                <a:cxn ang="0">
                  <a:pos x="T6" y="T7"/>
                </a:cxn>
                <a:cxn ang="0">
                  <a:pos x="T8" y="T9"/>
                </a:cxn>
                <a:cxn ang="0">
                  <a:pos x="T10" y="T11"/>
                </a:cxn>
                <a:cxn ang="0">
                  <a:pos x="T12" y="T13"/>
                </a:cxn>
              </a:cxnLst>
              <a:rect l="0" t="0" r="r" b="b"/>
              <a:pathLst>
                <a:path w="69" h="1636">
                  <a:moveTo>
                    <a:pt x="0" y="0"/>
                  </a:moveTo>
                  <a:lnTo>
                    <a:pt x="0" y="1635"/>
                  </a:lnTo>
                  <a:lnTo>
                    <a:pt x="68" y="1606"/>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0" name="Freeform 6070">
              <a:extLst>
                <a:ext uri="{FF2B5EF4-FFF2-40B4-BE49-F238E27FC236}">
                  <a16:creationId xmlns:a16="http://schemas.microsoft.com/office/drawing/2014/main" id="{63EAECB9-009E-DAF7-9BA5-943617CFA8AE}"/>
                </a:ext>
              </a:extLst>
            </p:cNvPr>
            <p:cNvSpPr>
              <a:spLocks noChangeArrowheads="1"/>
            </p:cNvSpPr>
            <p:nvPr/>
          </p:nvSpPr>
          <p:spPr bwMode="auto">
            <a:xfrm>
              <a:off x="19013939" y="5810250"/>
              <a:ext cx="19049" cy="11112"/>
            </a:xfrm>
            <a:custGeom>
              <a:avLst/>
              <a:gdLst>
                <a:gd name="T0" fmla="*/ 59 w 60"/>
                <a:gd name="T1" fmla="*/ 0 h 40"/>
                <a:gd name="T2" fmla="*/ 0 w 60"/>
                <a:gd name="T3" fmla="*/ 29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29"/>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1" name="Freeform 6071">
              <a:extLst>
                <a:ext uri="{FF2B5EF4-FFF2-40B4-BE49-F238E27FC236}">
                  <a16:creationId xmlns:a16="http://schemas.microsoft.com/office/drawing/2014/main" id="{68BA5ECE-7C43-3279-44F3-6502A3DFD8D7}"/>
                </a:ext>
              </a:extLst>
            </p:cNvPr>
            <p:cNvSpPr>
              <a:spLocks noChangeArrowheads="1"/>
            </p:cNvSpPr>
            <p:nvPr/>
          </p:nvSpPr>
          <p:spPr bwMode="auto">
            <a:xfrm>
              <a:off x="19013939" y="5810250"/>
              <a:ext cx="19049" cy="11112"/>
            </a:xfrm>
            <a:custGeom>
              <a:avLst/>
              <a:gdLst>
                <a:gd name="T0" fmla="*/ 59 w 60"/>
                <a:gd name="T1" fmla="*/ 0 h 40"/>
                <a:gd name="T2" fmla="*/ 0 w 60"/>
                <a:gd name="T3" fmla="*/ 29 h 40"/>
                <a:gd name="T4" fmla="*/ 0 w 60"/>
                <a:gd name="T5" fmla="*/ 39 h 40"/>
                <a:gd name="T6" fmla="*/ 59 w 60"/>
                <a:gd name="T7" fmla="*/ 0 h 40"/>
              </a:gdLst>
              <a:ahLst/>
              <a:cxnLst>
                <a:cxn ang="0">
                  <a:pos x="T0" y="T1"/>
                </a:cxn>
                <a:cxn ang="0">
                  <a:pos x="T2" y="T3"/>
                </a:cxn>
                <a:cxn ang="0">
                  <a:pos x="T4" y="T5"/>
                </a:cxn>
                <a:cxn ang="0">
                  <a:pos x="T6" y="T7"/>
                </a:cxn>
              </a:cxnLst>
              <a:rect l="0" t="0" r="r" b="b"/>
              <a:pathLst>
                <a:path w="60" h="40">
                  <a:moveTo>
                    <a:pt x="59" y="0"/>
                  </a:moveTo>
                  <a:lnTo>
                    <a:pt x="0" y="29"/>
                  </a:lnTo>
                  <a:lnTo>
                    <a:pt x="0" y="39"/>
                  </a:lnTo>
                  <a:lnTo>
                    <a:pt x="59"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2" name="Freeform 6072">
              <a:extLst>
                <a:ext uri="{FF2B5EF4-FFF2-40B4-BE49-F238E27FC236}">
                  <a16:creationId xmlns:a16="http://schemas.microsoft.com/office/drawing/2014/main" id="{DB1404C9-1DF9-7883-9015-D5AE0D9D7E82}"/>
                </a:ext>
              </a:extLst>
            </p:cNvPr>
            <p:cNvSpPr>
              <a:spLocks noChangeArrowheads="1"/>
            </p:cNvSpPr>
            <p:nvPr/>
          </p:nvSpPr>
          <p:spPr bwMode="auto">
            <a:xfrm>
              <a:off x="19013939" y="5299075"/>
              <a:ext cx="19049" cy="519112"/>
            </a:xfrm>
            <a:custGeom>
              <a:avLst/>
              <a:gdLst>
                <a:gd name="T0" fmla="*/ 0 w 60"/>
                <a:gd name="T1" fmla="*/ 0 h 1451"/>
                <a:gd name="T2" fmla="*/ 0 w 60"/>
                <a:gd name="T3" fmla="*/ 1450 h 1451"/>
                <a:gd name="T4" fmla="*/ 59 w 60"/>
                <a:gd name="T5" fmla="*/ 1421 h 1451"/>
                <a:gd name="T6" fmla="*/ 59 w 60"/>
                <a:gd name="T7" fmla="*/ 58 h 1451"/>
                <a:gd name="T8" fmla="*/ 10 w 60"/>
                <a:gd name="T9" fmla="*/ 10 h 1451"/>
                <a:gd name="T10" fmla="*/ 10 w 60"/>
                <a:gd name="T11" fmla="*/ 10 h 1451"/>
                <a:gd name="T12" fmla="*/ 0 w 60"/>
                <a:gd name="T13" fmla="*/ 0 h 1451"/>
              </a:gdLst>
              <a:ahLst/>
              <a:cxnLst>
                <a:cxn ang="0">
                  <a:pos x="T0" y="T1"/>
                </a:cxn>
                <a:cxn ang="0">
                  <a:pos x="T2" y="T3"/>
                </a:cxn>
                <a:cxn ang="0">
                  <a:pos x="T4" y="T5"/>
                </a:cxn>
                <a:cxn ang="0">
                  <a:pos x="T6" y="T7"/>
                </a:cxn>
                <a:cxn ang="0">
                  <a:pos x="T8" y="T9"/>
                </a:cxn>
                <a:cxn ang="0">
                  <a:pos x="T10" y="T11"/>
                </a:cxn>
                <a:cxn ang="0">
                  <a:pos x="T12" y="T13"/>
                </a:cxn>
              </a:cxnLst>
              <a:rect l="0" t="0" r="r" b="b"/>
              <a:pathLst>
                <a:path w="60" h="1451">
                  <a:moveTo>
                    <a:pt x="0" y="0"/>
                  </a:moveTo>
                  <a:lnTo>
                    <a:pt x="0" y="1450"/>
                  </a:lnTo>
                  <a:lnTo>
                    <a:pt x="59" y="1421"/>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3" name="Freeform 6073">
              <a:extLst>
                <a:ext uri="{FF2B5EF4-FFF2-40B4-BE49-F238E27FC236}">
                  <a16:creationId xmlns:a16="http://schemas.microsoft.com/office/drawing/2014/main" id="{1FADD0CA-85AB-7C6C-A351-BB4D743C9703}"/>
                </a:ext>
              </a:extLst>
            </p:cNvPr>
            <p:cNvSpPr>
              <a:spLocks noChangeArrowheads="1"/>
            </p:cNvSpPr>
            <p:nvPr/>
          </p:nvSpPr>
          <p:spPr bwMode="auto">
            <a:xfrm>
              <a:off x="19013939" y="5299075"/>
              <a:ext cx="19049" cy="519112"/>
            </a:xfrm>
            <a:custGeom>
              <a:avLst/>
              <a:gdLst>
                <a:gd name="T0" fmla="*/ 0 w 60"/>
                <a:gd name="T1" fmla="*/ 0 h 1451"/>
                <a:gd name="T2" fmla="*/ 0 w 60"/>
                <a:gd name="T3" fmla="*/ 1450 h 1451"/>
                <a:gd name="T4" fmla="*/ 59 w 60"/>
                <a:gd name="T5" fmla="*/ 1421 h 1451"/>
                <a:gd name="T6" fmla="*/ 59 w 60"/>
                <a:gd name="T7" fmla="*/ 58 h 1451"/>
                <a:gd name="T8" fmla="*/ 10 w 60"/>
                <a:gd name="T9" fmla="*/ 10 h 1451"/>
                <a:gd name="T10" fmla="*/ 10 w 60"/>
                <a:gd name="T11" fmla="*/ 10 h 1451"/>
                <a:gd name="T12" fmla="*/ 0 w 60"/>
                <a:gd name="T13" fmla="*/ 0 h 1451"/>
              </a:gdLst>
              <a:ahLst/>
              <a:cxnLst>
                <a:cxn ang="0">
                  <a:pos x="T0" y="T1"/>
                </a:cxn>
                <a:cxn ang="0">
                  <a:pos x="T2" y="T3"/>
                </a:cxn>
                <a:cxn ang="0">
                  <a:pos x="T4" y="T5"/>
                </a:cxn>
                <a:cxn ang="0">
                  <a:pos x="T6" y="T7"/>
                </a:cxn>
                <a:cxn ang="0">
                  <a:pos x="T8" y="T9"/>
                </a:cxn>
                <a:cxn ang="0">
                  <a:pos x="T10" y="T11"/>
                </a:cxn>
                <a:cxn ang="0">
                  <a:pos x="T12" y="T13"/>
                </a:cxn>
              </a:cxnLst>
              <a:rect l="0" t="0" r="r" b="b"/>
              <a:pathLst>
                <a:path w="60" h="1451">
                  <a:moveTo>
                    <a:pt x="0" y="0"/>
                  </a:moveTo>
                  <a:lnTo>
                    <a:pt x="0" y="1450"/>
                  </a:lnTo>
                  <a:lnTo>
                    <a:pt x="59" y="1421"/>
                  </a:lnTo>
                  <a:lnTo>
                    <a:pt x="59" y="58"/>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4" name="Freeform 6074">
              <a:extLst>
                <a:ext uri="{FF2B5EF4-FFF2-40B4-BE49-F238E27FC236}">
                  <a16:creationId xmlns:a16="http://schemas.microsoft.com/office/drawing/2014/main" id="{0BFC3B17-3BDD-1399-3190-D1BCE167D555}"/>
                </a:ext>
              </a:extLst>
            </p:cNvPr>
            <p:cNvSpPr>
              <a:spLocks noChangeArrowheads="1"/>
            </p:cNvSpPr>
            <p:nvPr/>
          </p:nvSpPr>
          <p:spPr bwMode="auto">
            <a:xfrm>
              <a:off x="19055211" y="5784850"/>
              <a:ext cx="17461" cy="11112"/>
            </a:xfrm>
            <a:custGeom>
              <a:avLst/>
              <a:gdLst>
                <a:gd name="T0" fmla="*/ 58 w 59"/>
                <a:gd name="T1" fmla="*/ 0 h 40"/>
                <a:gd name="T2" fmla="*/ 0 w 59"/>
                <a:gd name="T3" fmla="*/ 39 h 40"/>
                <a:gd name="T4" fmla="*/ 0 w 59"/>
                <a:gd name="T5" fmla="*/ 39 h 40"/>
                <a:gd name="T6" fmla="*/ 58 w 59"/>
                <a:gd name="T7" fmla="*/ 10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10"/>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5" name="Freeform 6075">
              <a:extLst>
                <a:ext uri="{FF2B5EF4-FFF2-40B4-BE49-F238E27FC236}">
                  <a16:creationId xmlns:a16="http://schemas.microsoft.com/office/drawing/2014/main" id="{1F78380D-BB30-40EA-4EEC-A3BFDAC740C1}"/>
                </a:ext>
              </a:extLst>
            </p:cNvPr>
            <p:cNvSpPr>
              <a:spLocks noChangeArrowheads="1"/>
            </p:cNvSpPr>
            <p:nvPr/>
          </p:nvSpPr>
          <p:spPr bwMode="auto">
            <a:xfrm>
              <a:off x="19055211" y="5784850"/>
              <a:ext cx="17461" cy="11112"/>
            </a:xfrm>
            <a:custGeom>
              <a:avLst/>
              <a:gdLst>
                <a:gd name="T0" fmla="*/ 58 w 59"/>
                <a:gd name="T1" fmla="*/ 0 h 40"/>
                <a:gd name="T2" fmla="*/ 0 w 59"/>
                <a:gd name="T3" fmla="*/ 39 h 40"/>
                <a:gd name="T4" fmla="*/ 0 w 59"/>
                <a:gd name="T5" fmla="*/ 39 h 40"/>
                <a:gd name="T6" fmla="*/ 58 w 59"/>
                <a:gd name="T7" fmla="*/ 10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10"/>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6" name="Freeform 6076">
              <a:extLst>
                <a:ext uri="{FF2B5EF4-FFF2-40B4-BE49-F238E27FC236}">
                  <a16:creationId xmlns:a16="http://schemas.microsoft.com/office/drawing/2014/main" id="{056438BB-892B-9257-7C6E-D93325D23287}"/>
                </a:ext>
              </a:extLst>
            </p:cNvPr>
            <p:cNvSpPr>
              <a:spLocks noChangeArrowheads="1"/>
            </p:cNvSpPr>
            <p:nvPr/>
          </p:nvSpPr>
          <p:spPr bwMode="auto">
            <a:xfrm>
              <a:off x="19055211" y="5340350"/>
              <a:ext cx="17461" cy="455612"/>
            </a:xfrm>
            <a:custGeom>
              <a:avLst/>
              <a:gdLst>
                <a:gd name="T0" fmla="*/ 0 w 59"/>
                <a:gd name="T1" fmla="*/ 0 h 1276"/>
                <a:gd name="T2" fmla="*/ 0 w 59"/>
                <a:gd name="T3" fmla="*/ 1275 h 1276"/>
                <a:gd name="T4" fmla="*/ 58 w 59"/>
                <a:gd name="T5" fmla="*/ 1236 h 1276"/>
                <a:gd name="T6" fmla="*/ 58 w 59"/>
                <a:gd name="T7" fmla="*/ 58 h 1276"/>
                <a:gd name="T8" fmla="*/ 10 w 59"/>
                <a:gd name="T9" fmla="*/ 9 h 1276"/>
                <a:gd name="T10" fmla="*/ 10 w 59"/>
                <a:gd name="T11" fmla="*/ 9 h 1276"/>
                <a:gd name="T12" fmla="*/ 0 w 59"/>
                <a:gd name="T13" fmla="*/ 0 h 1276"/>
              </a:gdLst>
              <a:ahLst/>
              <a:cxnLst>
                <a:cxn ang="0">
                  <a:pos x="T0" y="T1"/>
                </a:cxn>
                <a:cxn ang="0">
                  <a:pos x="T2" y="T3"/>
                </a:cxn>
                <a:cxn ang="0">
                  <a:pos x="T4" y="T5"/>
                </a:cxn>
                <a:cxn ang="0">
                  <a:pos x="T6" y="T7"/>
                </a:cxn>
                <a:cxn ang="0">
                  <a:pos x="T8" y="T9"/>
                </a:cxn>
                <a:cxn ang="0">
                  <a:pos x="T10" y="T11"/>
                </a:cxn>
                <a:cxn ang="0">
                  <a:pos x="T12" y="T13"/>
                </a:cxn>
              </a:cxnLst>
              <a:rect l="0" t="0" r="r" b="b"/>
              <a:pathLst>
                <a:path w="59" h="1276">
                  <a:moveTo>
                    <a:pt x="0" y="0"/>
                  </a:moveTo>
                  <a:lnTo>
                    <a:pt x="0" y="1275"/>
                  </a:lnTo>
                  <a:lnTo>
                    <a:pt x="58" y="1236"/>
                  </a:lnTo>
                  <a:lnTo>
                    <a:pt x="58" y="5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7" name="Freeform 6077">
              <a:extLst>
                <a:ext uri="{FF2B5EF4-FFF2-40B4-BE49-F238E27FC236}">
                  <a16:creationId xmlns:a16="http://schemas.microsoft.com/office/drawing/2014/main" id="{28851633-02EB-0637-4C3F-6DDB9C46B195}"/>
                </a:ext>
              </a:extLst>
            </p:cNvPr>
            <p:cNvSpPr>
              <a:spLocks noChangeArrowheads="1"/>
            </p:cNvSpPr>
            <p:nvPr/>
          </p:nvSpPr>
          <p:spPr bwMode="auto">
            <a:xfrm>
              <a:off x="19055211" y="5340350"/>
              <a:ext cx="17461" cy="455612"/>
            </a:xfrm>
            <a:custGeom>
              <a:avLst/>
              <a:gdLst>
                <a:gd name="T0" fmla="*/ 0 w 59"/>
                <a:gd name="T1" fmla="*/ 0 h 1276"/>
                <a:gd name="T2" fmla="*/ 0 w 59"/>
                <a:gd name="T3" fmla="*/ 1275 h 1276"/>
                <a:gd name="T4" fmla="*/ 58 w 59"/>
                <a:gd name="T5" fmla="*/ 1236 h 1276"/>
                <a:gd name="T6" fmla="*/ 58 w 59"/>
                <a:gd name="T7" fmla="*/ 58 h 1276"/>
                <a:gd name="T8" fmla="*/ 10 w 59"/>
                <a:gd name="T9" fmla="*/ 9 h 1276"/>
                <a:gd name="T10" fmla="*/ 10 w 59"/>
                <a:gd name="T11" fmla="*/ 9 h 1276"/>
                <a:gd name="T12" fmla="*/ 0 w 59"/>
                <a:gd name="T13" fmla="*/ 0 h 1276"/>
              </a:gdLst>
              <a:ahLst/>
              <a:cxnLst>
                <a:cxn ang="0">
                  <a:pos x="T0" y="T1"/>
                </a:cxn>
                <a:cxn ang="0">
                  <a:pos x="T2" y="T3"/>
                </a:cxn>
                <a:cxn ang="0">
                  <a:pos x="T4" y="T5"/>
                </a:cxn>
                <a:cxn ang="0">
                  <a:pos x="T6" y="T7"/>
                </a:cxn>
                <a:cxn ang="0">
                  <a:pos x="T8" y="T9"/>
                </a:cxn>
                <a:cxn ang="0">
                  <a:pos x="T10" y="T11"/>
                </a:cxn>
                <a:cxn ang="0">
                  <a:pos x="T12" y="T13"/>
                </a:cxn>
              </a:cxnLst>
              <a:rect l="0" t="0" r="r" b="b"/>
              <a:pathLst>
                <a:path w="59" h="1276">
                  <a:moveTo>
                    <a:pt x="0" y="0"/>
                  </a:moveTo>
                  <a:lnTo>
                    <a:pt x="0" y="1275"/>
                  </a:lnTo>
                  <a:lnTo>
                    <a:pt x="58" y="1236"/>
                  </a:lnTo>
                  <a:lnTo>
                    <a:pt x="58" y="5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8" name="Freeform 6078">
              <a:extLst>
                <a:ext uri="{FF2B5EF4-FFF2-40B4-BE49-F238E27FC236}">
                  <a16:creationId xmlns:a16="http://schemas.microsoft.com/office/drawing/2014/main" id="{E029DFF2-3AB4-6DD2-A539-81D278675535}"/>
                </a:ext>
              </a:extLst>
            </p:cNvPr>
            <p:cNvSpPr>
              <a:spLocks noChangeArrowheads="1"/>
            </p:cNvSpPr>
            <p:nvPr/>
          </p:nvSpPr>
          <p:spPr bwMode="auto">
            <a:xfrm>
              <a:off x="19098071" y="5761038"/>
              <a:ext cx="17461" cy="11112"/>
            </a:xfrm>
            <a:custGeom>
              <a:avLst/>
              <a:gdLst>
                <a:gd name="T0" fmla="*/ 58 w 59"/>
                <a:gd name="T1" fmla="*/ 0 h 40"/>
                <a:gd name="T2" fmla="*/ 0 w 59"/>
                <a:gd name="T3" fmla="*/ 39 h 40"/>
                <a:gd name="T4" fmla="*/ 0 w 59"/>
                <a:gd name="T5" fmla="*/ 39 h 40"/>
                <a:gd name="T6" fmla="*/ 58 w 59"/>
                <a:gd name="T7" fmla="*/ 9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9" name="Freeform 6079">
              <a:extLst>
                <a:ext uri="{FF2B5EF4-FFF2-40B4-BE49-F238E27FC236}">
                  <a16:creationId xmlns:a16="http://schemas.microsoft.com/office/drawing/2014/main" id="{D9AD0698-3D75-89EF-003C-E6DCACC696EA}"/>
                </a:ext>
              </a:extLst>
            </p:cNvPr>
            <p:cNvSpPr>
              <a:spLocks noChangeArrowheads="1"/>
            </p:cNvSpPr>
            <p:nvPr/>
          </p:nvSpPr>
          <p:spPr bwMode="auto">
            <a:xfrm>
              <a:off x="19098071" y="5761038"/>
              <a:ext cx="17461" cy="11112"/>
            </a:xfrm>
            <a:custGeom>
              <a:avLst/>
              <a:gdLst>
                <a:gd name="T0" fmla="*/ 58 w 59"/>
                <a:gd name="T1" fmla="*/ 0 h 40"/>
                <a:gd name="T2" fmla="*/ 0 w 59"/>
                <a:gd name="T3" fmla="*/ 39 h 40"/>
                <a:gd name="T4" fmla="*/ 0 w 59"/>
                <a:gd name="T5" fmla="*/ 39 h 40"/>
                <a:gd name="T6" fmla="*/ 58 w 59"/>
                <a:gd name="T7" fmla="*/ 9 h 40"/>
                <a:gd name="T8" fmla="*/ 58 w 59"/>
                <a:gd name="T9" fmla="*/ 0 h 40"/>
              </a:gdLst>
              <a:ahLst/>
              <a:cxnLst>
                <a:cxn ang="0">
                  <a:pos x="T0" y="T1"/>
                </a:cxn>
                <a:cxn ang="0">
                  <a:pos x="T2" y="T3"/>
                </a:cxn>
                <a:cxn ang="0">
                  <a:pos x="T4" y="T5"/>
                </a:cxn>
                <a:cxn ang="0">
                  <a:pos x="T6" y="T7"/>
                </a:cxn>
                <a:cxn ang="0">
                  <a:pos x="T8" y="T9"/>
                </a:cxn>
              </a:cxnLst>
              <a:rect l="0" t="0" r="r" b="b"/>
              <a:pathLst>
                <a:path w="59" h="40">
                  <a:moveTo>
                    <a:pt x="58" y="0"/>
                  </a:moveTo>
                  <a:lnTo>
                    <a:pt x="0" y="39"/>
                  </a:lnTo>
                  <a:lnTo>
                    <a:pt x="0" y="39"/>
                  </a:lnTo>
                  <a:lnTo>
                    <a:pt x="58" y="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0" name="Freeform 6080">
              <a:extLst>
                <a:ext uri="{FF2B5EF4-FFF2-40B4-BE49-F238E27FC236}">
                  <a16:creationId xmlns:a16="http://schemas.microsoft.com/office/drawing/2014/main" id="{E1FA4782-6A74-084B-68D1-EEA43A08D8BC}"/>
                </a:ext>
              </a:extLst>
            </p:cNvPr>
            <p:cNvSpPr>
              <a:spLocks noChangeArrowheads="1"/>
            </p:cNvSpPr>
            <p:nvPr/>
          </p:nvSpPr>
          <p:spPr bwMode="auto">
            <a:xfrm>
              <a:off x="19098071" y="5386388"/>
              <a:ext cx="17461" cy="385762"/>
            </a:xfrm>
            <a:custGeom>
              <a:avLst/>
              <a:gdLst>
                <a:gd name="T0" fmla="*/ 0 w 59"/>
                <a:gd name="T1" fmla="*/ 0 h 1082"/>
                <a:gd name="T2" fmla="*/ 0 w 59"/>
                <a:gd name="T3" fmla="*/ 1081 h 1082"/>
                <a:gd name="T4" fmla="*/ 58 w 59"/>
                <a:gd name="T5" fmla="*/ 1042 h 1082"/>
                <a:gd name="T6" fmla="*/ 58 w 59"/>
                <a:gd name="T7" fmla="*/ 49 h 1082"/>
                <a:gd name="T8" fmla="*/ 9 w 59"/>
                <a:gd name="T9" fmla="*/ 0 h 1082"/>
                <a:gd name="T10" fmla="*/ 9 w 59"/>
                <a:gd name="T11" fmla="*/ 10 h 1082"/>
                <a:gd name="T12" fmla="*/ 0 w 59"/>
                <a:gd name="T13" fmla="*/ 0 h 1082"/>
              </a:gdLst>
              <a:ahLst/>
              <a:cxnLst>
                <a:cxn ang="0">
                  <a:pos x="T0" y="T1"/>
                </a:cxn>
                <a:cxn ang="0">
                  <a:pos x="T2" y="T3"/>
                </a:cxn>
                <a:cxn ang="0">
                  <a:pos x="T4" y="T5"/>
                </a:cxn>
                <a:cxn ang="0">
                  <a:pos x="T6" y="T7"/>
                </a:cxn>
                <a:cxn ang="0">
                  <a:pos x="T8" y="T9"/>
                </a:cxn>
                <a:cxn ang="0">
                  <a:pos x="T10" y="T11"/>
                </a:cxn>
                <a:cxn ang="0">
                  <a:pos x="T12" y="T13"/>
                </a:cxn>
              </a:cxnLst>
              <a:rect l="0" t="0" r="r" b="b"/>
              <a:pathLst>
                <a:path w="59" h="1082">
                  <a:moveTo>
                    <a:pt x="0" y="0"/>
                  </a:moveTo>
                  <a:lnTo>
                    <a:pt x="0" y="1081"/>
                  </a:lnTo>
                  <a:lnTo>
                    <a:pt x="58" y="1042"/>
                  </a:lnTo>
                  <a:lnTo>
                    <a:pt x="5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1" name="Freeform 6081">
              <a:extLst>
                <a:ext uri="{FF2B5EF4-FFF2-40B4-BE49-F238E27FC236}">
                  <a16:creationId xmlns:a16="http://schemas.microsoft.com/office/drawing/2014/main" id="{BAE7A39A-617F-E555-F413-8AEB4D392F26}"/>
                </a:ext>
              </a:extLst>
            </p:cNvPr>
            <p:cNvSpPr>
              <a:spLocks noChangeArrowheads="1"/>
            </p:cNvSpPr>
            <p:nvPr/>
          </p:nvSpPr>
          <p:spPr bwMode="auto">
            <a:xfrm>
              <a:off x="19098071" y="5386388"/>
              <a:ext cx="17461" cy="385762"/>
            </a:xfrm>
            <a:custGeom>
              <a:avLst/>
              <a:gdLst>
                <a:gd name="T0" fmla="*/ 0 w 59"/>
                <a:gd name="T1" fmla="*/ 0 h 1082"/>
                <a:gd name="T2" fmla="*/ 0 w 59"/>
                <a:gd name="T3" fmla="*/ 1081 h 1082"/>
                <a:gd name="T4" fmla="*/ 58 w 59"/>
                <a:gd name="T5" fmla="*/ 1042 h 1082"/>
                <a:gd name="T6" fmla="*/ 58 w 59"/>
                <a:gd name="T7" fmla="*/ 49 h 1082"/>
                <a:gd name="T8" fmla="*/ 9 w 59"/>
                <a:gd name="T9" fmla="*/ 0 h 1082"/>
                <a:gd name="T10" fmla="*/ 9 w 59"/>
                <a:gd name="T11" fmla="*/ 10 h 1082"/>
                <a:gd name="T12" fmla="*/ 0 w 59"/>
                <a:gd name="T13" fmla="*/ 0 h 1082"/>
              </a:gdLst>
              <a:ahLst/>
              <a:cxnLst>
                <a:cxn ang="0">
                  <a:pos x="T0" y="T1"/>
                </a:cxn>
                <a:cxn ang="0">
                  <a:pos x="T2" y="T3"/>
                </a:cxn>
                <a:cxn ang="0">
                  <a:pos x="T4" y="T5"/>
                </a:cxn>
                <a:cxn ang="0">
                  <a:pos x="T6" y="T7"/>
                </a:cxn>
                <a:cxn ang="0">
                  <a:pos x="T8" y="T9"/>
                </a:cxn>
                <a:cxn ang="0">
                  <a:pos x="T10" y="T11"/>
                </a:cxn>
                <a:cxn ang="0">
                  <a:pos x="T12" y="T13"/>
                </a:cxn>
              </a:cxnLst>
              <a:rect l="0" t="0" r="r" b="b"/>
              <a:pathLst>
                <a:path w="59" h="1082">
                  <a:moveTo>
                    <a:pt x="0" y="0"/>
                  </a:moveTo>
                  <a:lnTo>
                    <a:pt x="0" y="1081"/>
                  </a:lnTo>
                  <a:lnTo>
                    <a:pt x="58" y="1042"/>
                  </a:lnTo>
                  <a:lnTo>
                    <a:pt x="5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2" name="Freeform 6082">
              <a:extLst>
                <a:ext uri="{FF2B5EF4-FFF2-40B4-BE49-F238E27FC236}">
                  <a16:creationId xmlns:a16="http://schemas.microsoft.com/office/drawing/2014/main" id="{E6535ACE-3FF0-C383-53A5-365DF00AF4F7}"/>
                </a:ext>
              </a:extLst>
            </p:cNvPr>
            <p:cNvSpPr>
              <a:spLocks noChangeArrowheads="1"/>
            </p:cNvSpPr>
            <p:nvPr/>
          </p:nvSpPr>
          <p:spPr bwMode="auto">
            <a:xfrm>
              <a:off x="19139343" y="5737225"/>
              <a:ext cx="22224" cy="11112"/>
            </a:xfrm>
            <a:custGeom>
              <a:avLst/>
              <a:gdLst>
                <a:gd name="T0" fmla="*/ 68 w 69"/>
                <a:gd name="T1" fmla="*/ 0 h 40"/>
                <a:gd name="T2" fmla="*/ 0 w 69"/>
                <a:gd name="T3" fmla="*/ 39 h 40"/>
                <a:gd name="T4" fmla="*/ 0 w 69"/>
                <a:gd name="T5" fmla="*/ 39 h 40"/>
                <a:gd name="T6" fmla="*/ 68 w 69"/>
                <a:gd name="T7" fmla="*/ 9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3" name="Freeform 6083">
              <a:extLst>
                <a:ext uri="{FF2B5EF4-FFF2-40B4-BE49-F238E27FC236}">
                  <a16:creationId xmlns:a16="http://schemas.microsoft.com/office/drawing/2014/main" id="{D0844926-ADA5-7970-F076-3FFD3E4B0D9E}"/>
                </a:ext>
              </a:extLst>
            </p:cNvPr>
            <p:cNvSpPr>
              <a:spLocks noChangeArrowheads="1"/>
            </p:cNvSpPr>
            <p:nvPr/>
          </p:nvSpPr>
          <p:spPr bwMode="auto">
            <a:xfrm>
              <a:off x="19139343" y="5737225"/>
              <a:ext cx="22224" cy="11112"/>
            </a:xfrm>
            <a:custGeom>
              <a:avLst/>
              <a:gdLst>
                <a:gd name="T0" fmla="*/ 68 w 69"/>
                <a:gd name="T1" fmla="*/ 0 h 40"/>
                <a:gd name="T2" fmla="*/ 0 w 69"/>
                <a:gd name="T3" fmla="*/ 39 h 40"/>
                <a:gd name="T4" fmla="*/ 0 w 69"/>
                <a:gd name="T5" fmla="*/ 39 h 40"/>
                <a:gd name="T6" fmla="*/ 68 w 69"/>
                <a:gd name="T7" fmla="*/ 9 h 40"/>
                <a:gd name="T8" fmla="*/ 68 w 69"/>
                <a:gd name="T9" fmla="*/ 0 h 40"/>
              </a:gdLst>
              <a:ahLst/>
              <a:cxnLst>
                <a:cxn ang="0">
                  <a:pos x="T0" y="T1"/>
                </a:cxn>
                <a:cxn ang="0">
                  <a:pos x="T2" y="T3"/>
                </a:cxn>
                <a:cxn ang="0">
                  <a:pos x="T4" y="T5"/>
                </a:cxn>
                <a:cxn ang="0">
                  <a:pos x="T6" y="T7"/>
                </a:cxn>
                <a:cxn ang="0">
                  <a:pos x="T8" y="T9"/>
                </a:cxn>
              </a:cxnLst>
              <a:rect l="0" t="0" r="r" b="b"/>
              <a:pathLst>
                <a:path w="69" h="40">
                  <a:moveTo>
                    <a:pt x="68" y="0"/>
                  </a:moveTo>
                  <a:lnTo>
                    <a:pt x="0" y="39"/>
                  </a:lnTo>
                  <a:lnTo>
                    <a:pt x="0" y="39"/>
                  </a:lnTo>
                  <a:lnTo>
                    <a:pt x="68" y="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4" name="Freeform 6084">
              <a:extLst>
                <a:ext uri="{FF2B5EF4-FFF2-40B4-BE49-F238E27FC236}">
                  <a16:creationId xmlns:a16="http://schemas.microsoft.com/office/drawing/2014/main" id="{E47AC736-4C57-CBDA-FE76-85C408C5AF79}"/>
                </a:ext>
              </a:extLst>
            </p:cNvPr>
            <p:cNvSpPr>
              <a:spLocks noChangeArrowheads="1"/>
            </p:cNvSpPr>
            <p:nvPr/>
          </p:nvSpPr>
          <p:spPr bwMode="auto">
            <a:xfrm>
              <a:off x="19139343" y="5427663"/>
              <a:ext cx="22224" cy="319087"/>
            </a:xfrm>
            <a:custGeom>
              <a:avLst/>
              <a:gdLst>
                <a:gd name="T0" fmla="*/ 0 w 69"/>
                <a:gd name="T1" fmla="*/ 0 h 897"/>
                <a:gd name="T2" fmla="*/ 0 w 69"/>
                <a:gd name="T3" fmla="*/ 896 h 897"/>
                <a:gd name="T4" fmla="*/ 68 w 69"/>
                <a:gd name="T5" fmla="*/ 857 h 897"/>
                <a:gd name="T6" fmla="*/ 68 w 69"/>
                <a:gd name="T7" fmla="*/ 49 h 897"/>
                <a:gd name="T8" fmla="*/ 19 w 69"/>
                <a:gd name="T9" fmla="*/ 0 h 897"/>
                <a:gd name="T10" fmla="*/ 19 w 69"/>
                <a:gd name="T11" fmla="*/ 10 h 897"/>
                <a:gd name="T12" fmla="*/ 0 w 69"/>
                <a:gd name="T13" fmla="*/ 0 h 897"/>
              </a:gdLst>
              <a:ahLst/>
              <a:cxnLst>
                <a:cxn ang="0">
                  <a:pos x="T0" y="T1"/>
                </a:cxn>
                <a:cxn ang="0">
                  <a:pos x="T2" y="T3"/>
                </a:cxn>
                <a:cxn ang="0">
                  <a:pos x="T4" y="T5"/>
                </a:cxn>
                <a:cxn ang="0">
                  <a:pos x="T6" y="T7"/>
                </a:cxn>
                <a:cxn ang="0">
                  <a:pos x="T8" y="T9"/>
                </a:cxn>
                <a:cxn ang="0">
                  <a:pos x="T10" y="T11"/>
                </a:cxn>
                <a:cxn ang="0">
                  <a:pos x="T12" y="T13"/>
                </a:cxn>
              </a:cxnLst>
              <a:rect l="0" t="0" r="r" b="b"/>
              <a:pathLst>
                <a:path w="69" h="897">
                  <a:moveTo>
                    <a:pt x="0" y="0"/>
                  </a:moveTo>
                  <a:lnTo>
                    <a:pt x="0" y="896"/>
                  </a:lnTo>
                  <a:lnTo>
                    <a:pt x="68" y="857"/>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5" name="Freeform 6085">
              <a:extLst>
                <a:ext uri="{FF2B5EF4-FFF2-40B4-BE49-F238E27FC236}">
                  <a16:creationId xmlns:a16="http://schemas.microsoft.com/office/drawing/2014/main" id="{949650CF-E9E8-7E10-0F35-5F72E66F3806}"/>
                </a:ext>
              </a:extLst>
            </p:cNvPr>
            <p:cNvSpPr>
              <a:spLocks noChangeArrowheads="1"/>
            </p:cNvSpPr>
            <p:nvPr/>
          </p:nvSpPr>
          <p:spPr bwMode="auto">
            <a:xfrm>
              <a:off x="19139343" y="5427663"/>
              <a:ext cx="22224" cy="319087"/>
            </a:xfrm>
            <a:custGeom>
              <a:avLst/>
              <a:gdLst>
                <a:gd name="T0" fmla="*/ 0 w 69"/>
                <a:gd name="T1" fmla="*/ 0 h 897"/>
                <a:gd name="T2" fmla="*/ 0 w 69"/>
                <a:gd name="T3" fmla="*/ 896 h 897"/>
                <a:gd name="T4" fmla="*/ 68 w 69"/>
                <a:gd name="T5" fmla="*/ 857 h 897"/>
                <a:gd name="T6" fmla="*/ 68 w 69"/>
                <a:gd name="T7" fmla="*/ 49 h 897"/>
                <a:gd name="T8" fmla="*/ 19 w 69"/>
                <a:gd name="T9" fmla="*/ 0 h 897"/>
                <a:gd name="T10" fmla="*/ 19 w 69"/>
                <a:gd name="T11" fmla="*/ 10 h 897"/>
                <a:gd name="T12" fmla="*/ 0 w 69"/>
                <a:gd name="T13" fmla="*/ 0 h 897"/>
              </a:gdLst>
              <a:ahLst/>
              <a:cxnLst>
                <a:cxn ang="0">
                  <a:pos x="T0" y="T1"/>
                </a:cxn>
                <a:cxn ang="0">
                  <a:pos x="T2" y="T3"/>
                </a:cxn>
                <a:cxn ang="0">
                  <a:pos x="T4" y="T5"/>
                </a:cxn>
                <a:cxn ang="0">
                  <a:pos x="T6" y="T7"/>
                </a:cxn>
                <a:cxn ang="0">
                  <a:pos x="T8" y="T9"/>
                </a:cxn>
                <a:cxn ang="0">
                  <a:pos x="T10" y="T11"/>
                </a:cxn>
                <a:cxn ang="0">
                  <a:pos x="T12" y="T13"/>
                </a:cxn>
              </a:cxnLst>
              <a:rect l="0" t="0" r="r" b="b"/>
              <a:pathLst>
                <a:path w="69" h="897">
                  <a:moveTo>
                    <a:pt x="0" y="0"/>
                  </a:moveTo>
                  <a:lnTo>
                    <a:pt x="0" y="896"/>
                  </a:lnTo>
                  <a:lnTo>
                    <a:pt x="68" y="857"/>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6" name="Freeform 6086">
              <a:extLst>
                <a:ext uri="{FF2B5EF4-FFF2-40B4-BE49-F238E27FC236}">
                  <a16:creationId xmlns:a16="http://schemas.microsoft.com/office/drawing/2014/main" id="{DD5EBD7B-AD8E-E787-B726-6E63F646A691}"/>
                </a:ext>
              </a:extLst>
            </p:cNvPr>
            <p:cNvSpPr>
              <a:spLocks noChangeArrowheads="1"/>
            </p:cNvSpPr>
            <p:nvPr/>
          </p:nvSpPr>
          <p:spPr bwMode="auto">
            <a:xfrm>
              <a:off x="19185378" y="5715000"/>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7" name="Freeform 6087">
              <a:extLst>
                <a:ext uri="{FF2B5EF4-FFF2-40B4-BE49-F238E27FC236}">
                  <a16:creationId xmlns:a16="http://schemas.microsoft.com/office/drawing/2014/main" id="{4B523BFF-3947-B7C4-CA02-7C8B49BBBDB6}"/>
                </a:ext>
              </a:extLst>
            </p:cNvPr>
            <p:cNvSpPr>
              <a:spLocks noChangeArrowheads="1"/>
            </p:cNvSpPr>
            <p:nvPr/>
          </p:nvSpPr>
          <p:spPr bwMode="auto">
            <a:xfrm>
              <a:off x="19185378" y="5715000"/>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8" name="Freeform 6088">
              <a:extLst>
                <a:ext uri="{FF2B5EF4-FFF2-40B4-BE49-F238E27FC236}">
                  <a16:creationId xmlns:a16="http://schemas.microsoft.com/office/drawing/2014/main" id="{46F5105D-6BD4-BBB5-42FA-AD518EF166B1}"/>
                </a:ext>
              </a:extLst>
            </p:cNvPr>
            <p:cNvSpPr>
              <a:spLocks noChangeArrowheads="1"/>
            </p:cNvSpPr>
            <p:nvPr/>
          </p:nvSpPr>
          <p:spPr bwMode="auto">
            <a:xfrm>
              <a:off x="19185378" y="5470525"/>
              <a:ext cx="17461" cy="252412"/>
            </a:xfrm>
            <a:custGeom>
              <a:avLst/>
              <a:gdLst>
                <a:gd name="T0" fmla="*/ 0 w 59"/>
                <a:gd name="T1" fmla="*/ 0 h 711"/>
                <a:gd name="T2" fmla="*/ 0 w 59"/>
                <a:gd name="T3" fmla="*/ 710 h 711"/>
                <a:gd name="T4" fmla="*/ 58 w 59"/>
                <a:gd name="T5" fmla="*/ 681 h 711"/>
                <a:gd name="T6" fmla="*/ 58 w 59"/>
                <a:gd name="T7" fmla="*/ 58 h 711"/>
                <a:gd name="T8" fmla="*/ 10 w 59"/>
                <a:gd name="T9" fmla="*/ 9 h 711"/>
                <a:gd name="T10" fmla="*/ 10 w 59"/>
                <a:gd name="T11" fmla="*/ 9 h 711"/>
                <a:gd name="T12" fmla="*/ 0 w 59"/>
                <a:gd name="T13" fmla="*/ 0 h 711"/>
              </a:gdLst>
              <a:ahLst/>
              <a:cxnLst>
                <a:cxn ang="0">
                  <a:pos x="T0" y="T1"/>
                </a:cxn>
                <a:cxn ang="0">
                  <a:pos x="T2" y="T3"/>
                </a:cxn>
                <a:cxn ang="0">
                  <a:pos x="T4" y="T5"/>
                </a:cxn>
                <a:cxn ang="0">
                  <a:pos x="T6" y="T7"/>
                </a:cxn>
                <a:cxn ang="0">
                  <a:pos x="T8" y="T9"/>
                </a:cxn>
                <a:cxn ang="0">
                  <a:pos x="T10" y="T11"/>
                </a:cxn>
                <a:cxn ang="0">
                  <a:pos x="T12" y="T13"/>
                </a:cxn>
              </a:cxnLst>
              <a:rect l="0" t="0" r="r" b="b"/>
              <a:pathLst>
                <a:path w="59" h="711">
                  <a:moveTo>
                    <a:pt x="0" y="0"/>
                  </a:moveTo>
                  <a:lnTo>
                    <a:pt x="0" y="710"/>
                  </a:lnTo>
                  <a:lnTo>
                    <a:pt x="58" y="681"/>
                  </a:lnTo>
                  <a:lnTo>
                    <a:pt x="58" y="5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9" name="Freeform 6089">
              <a:extLst>
                <a:ext uri="{FF2B5EF4-FFF2-40B4-BE49-F238E27FC236}">
                  <a16:creationId xmlns:a16="http://schemas.microsoft.com/office/drawing/2014/main" id="{D808358D-1844-A9E8-2D96-ED497566BDF4}"/>
                </a:ext>
              </a:extLst>
            </p:cNvPr>
            <p:cNvSpPr>
              <a:spLocks noChangeArrowheads="1"/>
            </p:cNvSpPr>
            <p:nvPr/>
          </p:nvSpPr>
          <p:spPr bwMode="auto">
            <a:xfrm>
              <a:off x="19185378" y="5470525"/>
              <a:ext cx="17461" cy="252412"/>
            </a:xfrm>
            <a:custGeom>
              <a:avLst/>
              <a:gdLst>
                <a:gd name="T0" fmla="*/ 0 w 59"/>
                <a:gd name="T1" fmla="*/ 0 h 711"/>
                <a:gd name="T2" fmla="*/ 0 w 59"/>
                <a:gd name="T3" fmla="*/ 710 h 711"/>
                <a:gd name="T4" fmla="*/ 58 w 59"/>
                <a:gd name="T5" fmla="*/ 681 h 711"/>
                <a:gd name="T6" fmla="*/ 58 w 59"/>
                <a:gd name="T7" fmla="*/ 58 h 711"/>
                <a:gd name="T8" fmla="*/ 10 w 59"/>
                <a:gd name="T9" fmla="*/ 9 h 711"/>
                <a:gd name="T10" fmla="*/ 10 w 59"/>
                <a:gd name="T11" fmla="*/ 9 h 711"/>
                <a:gd name="T12" fmla="*/ 0 w 59"/>
                <a:gd name="T13" fmla="*/ 0 h 711"/>
              </a:gdLst>
              <a:ahLst/>
              <a:cxnLst>
                <a:cxn ang="0">
                  <a:pos x="T0" y="T1"/>
                </a:cxn>
                <a:cxn ang="0">
                  <a:pos x="T2" y="T3"/>
                </a:cxn>
                <a:cxn ang="0">
                  <a:pos x="T4" y="T5"/>
                </a:cxn>
                <a:cxn ang="0">
                  <a:pos x="T6" y="T7"/>
                </a:cxn>
                <a:cxn ang="0">
                  <a:pos x="T8" y="T9"/>
                </a:cxn>
                <a:cxn ang="0">
                  <a:pos x="T10" y="T11"/>
                </a:cxn>
                <a:cxn ang="0">
                  <a:pos x="T12" y="T13"/>
                </a:cxn>
              </a:cxnLst>
              <a:rect l="0" t="0" r="r" b="b"/>
              <a:pathLst>
                <a:path w="59" h="711">
                  <a:moveTo>
                    <a:pt x="0" y="0"/>
                  </a:moveTo>
                  <a:lnTo>
                    <a:pt x="0" y="710"/>
                  </a:lnTo>
                  <a:lnTo>
                    <a:pt x="58" y="681"/>
                  </a:lnTo>
                  <a:lnTo>
                    <a:pt x="58" y="5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0" name="Freeform 6090">
              <a:extLst>
                <a:ext uri="{FF2B5EF4-FFF2-40B4-BE49-F238E27FC236}">
                  <a16:creationId xmlns:a16="http://schemas.microsoft.com/office/drawing/2014/main" id="{BB155395-1904-BCDE-F4A9-16F4FC6D414E}"/>
                </a:ext>
              </a:extLst>
            </p:cNvPr>
            <p:cNvSpPr>
              <a:spLocks noChangeArrowheads="1"/>
            </p:cNvSpPr>
            <p:nvPr/>
          </p:nvSpPr>
          <p:spPr bwMode="auto">
            <a:xfrm>
              <a:off x="19226650" y="569118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1" name="Freeform 6091">
              <a:extLst>
                <a:ext uri="{FF2B5EF4-FFF2-40B4-BE49-F238E27FC236}">
                  <a16:creationId xmlns:a16="http://schemas.microsoft.com/office/drawing/2014/main" id="{430F54BF-3282-FB0B-A934-001BFCBCEEBB}"/>
                </a:ext>
              </a:extLst>
            </p:cNvPr>
            <p:cNvSpPr>
              <a:spLocks noChangeArrowheads="1"/>
            </p:cNvSpPr>
            <p:nvPr/>
          </p:nvSpPr>
          <p:spPr bwMode="auto">
            <a:xfrm>
              <a:off x="19226650" y="569118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2" name="Freeform 6092">
              <a:extLst>
                <a:ext uri="{FF2B5EF4-FFF2-40B4-BE49-F238E27FC236}">
                  <a16:creationId xmlns:a16="http://schemas.microsoft.com/office/drawing/2014/main" id="{C79329F5-6EC9-64C3-B608-90AC0E0BB0DB}"/>
                </a:ext>
              </a:extLst>
            </p:cNvPr>
            <p:cNvSpPr>
              <a:spLocks noChangeArrowheads="1"/>
            </p:cNvSpPr>
            <p:nvPr/>
          </p:nvSpPr>
          <p:spPr bwMode="auto">
            <a:xfrm>
              <a:off x="19226650" y="5511800"/>
              <a:ext cx="17461" cy="185737"/>
            </a:xfrm>
            <a:custGeom>
              <a:avLst/>
              <a:gdLst>
                <a:gd name="T0" fmla="*/ 0 w 59"/>
                <a:gd name="T1" fmla="*/ 0 h 526"/>
                <a:gd name="T2" fmla="*/ 0 w 59"/>
                <a:gd name="T3" fmla="*/ 525 h 526"/>
                <a:gd name="T4" fmla="*/ 58 w 59"/>
                <a:gd name="T5" fmla="*/ 496 h 526"/>
                <a:gd name="T6" fmla="*/ 58 w 59"/>
                <a:gd name="T7" fmla="*/ 58 h 526"/>
                <a:gd name="T8" fmla="*/ 10 w 59"/>
                <a:gd name="T9" fmla="*/ 9 h 526"/>
                <a:gd name="T10" fmla="*/ 10 w 59"/>
                <a:gd name="T11" fmla="*/ 19 h 526"/>
                <a:gd name="T12" fmla="*/ 0 w 59"/>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59" h="526">
                  <a:moveTo>
                    <a:pt x="0" y="0"/>
                  </a:moveTo>
                  <a:lnTo>
                    <a:pt x="0" y="525"/>
                  </a:lnTo>
                  <a:lnTo>
                    <a:pt x="58" y="496"/>
                  </a:lnTo>
                  <a:lnTo>
                    <a:pt x="58" y="58"/>
                  </a:lnTo>
                  <a:lnTo>
                    <a:pt x="10" y="9"/>
                  </a:lnTo>
                  <a:lnTo>
                    <a:pt x="10" y="1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3" name="Freeform 6093">
              <a:extLst>
                <a:ext uri="{FF2B5EF4-FFF2-40B4-BE49-F238E27FC236}">
                  <a16:creationId xmlns:a16="http://schemas.microsoft.com/office/drawing/2014/main" id="{7FE53A0F-1D9C-8E84-2C7D-211131CA3601}"/>
                </a:ext>
              </a:extLst>
            </p:cNvPr>
            <p:cNvSpPr>
              <a:spLocks noChangeArrowheads="1"/>
            </p:cNvSpPr>
            <p:nvPr/>
          </p:nvSpPr>
          <p:spPr bwMode="auto">
            <a:xfrm>
              <a:off x="19226650" y="5511800"/>
              <a:ext cx="17461" cy="185737"/>
            </a:xfrm>
            <a:custGeom>
              <a:avLst/>
              <a:gdLst>
                <a:gd name="T0" fmla="*/ 0 w 59"/>
                <a:gd name="T1" fmla="*/ 0 h 526"/>
                <a:gd name="T2" fmla="*/ 0 w 59"/>
                <a:gd name="T3" fmla="*/ 525 h 526"/>
                <a:gd name="T4" fmla="*/ 58 w 59"/>
                <a:gd name="T5" fmla="*/ 496 h 526"/>
                <a:gd name="T6" fmla="*/ 58 w 59"/>
                <a:gd name="T7" fmla="*/ 58 h 526"/>
                <a:gd name="T8" fmla="*/ 10 w 59"/>
                <a:gd name="T9" fmla="*/ 9 h 526"/>
                <a:gd name="T10" fmla="*/ 10 w 59"/>
                <a:gd name="T11" fmla="*/ 19 h 526"/>
                <a:gd name="T12" fmla="*/ 0 w 59"/>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59" h="526">
                  <a:moveTo>
                    <a:pt x="0" y="0"/>
                  </a:moveTo>
                  <a:lnTo>
                    <a:pt x="0" y="525"/>
                  </a:lnTo>
                  <a:lnTo>
                    <a:pt x="58" y="496"/>
                  </a:lnTo>
                  <a:lnTo>
                    <a:pt x="58" y="58"/>
                  </a:lnTo>
                  <a:lnTo>
                    <a:pt x="10" y="9"/>
                  </a:lnTo>
                  <a:lnTo>
                    <a:pt x="10" y="1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4" name="Freeform 6094">
              <a:extLst>
                <a:ext uri="{FF2B5EF4-FFF2-40B4-BE49-F238E27FC236}">
                  <a16:creationId xmlns:a16="http://schemas.microsoft.com/office/drawing/2014/main" id="{46BEAD80-FBE6-8BB4-665B-85B1D6FDCBCE}"/>
                </a:ext>
              </a:extLst>
            </p:cNvPr>
            <p:cNvSpPr>
              <a:spLocks noChangeArrowheads="1"/>
            </p:cNvSpPr>
            <p:nvPr/>
          </p:nvSpPr>
          <p:spPr bwMode="auto">
            <a:xfrm>
              <a:off x="19269510" y="566578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5" name="Freeform 6095">
              <a:extLst>
                <a:ext uri="{FF2B5EF4-FFF2-40B4-BE49-F238E27FC236}">
                  <a16:creationId xmlns:a16="http://schemas.microsoft.com/office/drawing/2014/main" id="{D4356544-E59E-4AE1-1D42-E5ACA217532D}"/>
                </a:ext>
              </a:extLst>
            </p:cNvPr>
            <p:cNvSpPr>
              <a:spLocks noChangeArrowheads="1"/>
            </p:cNvSpPr>
            <p:nvPr/>
          </p:nvSpPr>
          <p:spPr bwMode="auto">
            <a:xfrm>
              <a:off x="19269510" y="5665788"/>
              <a:ext cx="17461" cy="11112"/>
            </a:xfrm>
            <a:custGeom>
              <a:avLst/>
              <a:gdLst>
                <a:gd name="T0" fmla="*/ 58 w 59"/>
                <a:gd name="T1" fmla="*/ 0 h 40"/>
                <a:gd name="T2" fmla="*/ 0 w 59"/>
                <a:gd name="T3" fmla="*/ 29 h 40"/>
                <a:gd name="T4" fmla="*/ 0 w 59"/>
                <a:gd name="T5" fmla="*/ 39 h 40"/>
                <a:gd name="T6" fmla="*/ 58 w 59"/>
                <a:gd name="T7" fmla="*/ 0 h 40"/>
              </a:gdLst>
              <a:ahLst/>
              <a:cxnLst>
                <a:cxn ang="0">
                  <a:pos x="T0" y="T1"/>
                </a:cxn>
                <a:cxn ang="0">
                  <a:pos x="T2" y="T3"/>
                </a:cxn>
                <a:cxn ang="0">
                  <a:pos x="T4" y="T5"/>
                </a:cxn>
                <a:cxn ang="0">
                  <a:pos x="T6" y="T7"/>
                </a:cxn>
              </a:cxnLst>
              <a:rect l="0" t="0" r="r" b="b"/>
              <a:pathLst>
                <a:path w="59" h="40">
                  <a:moveTo>
                    <a:pt x="58" y="0"/>
                  </a:moveTo>
                  <a:lnTo>
                    <a:pt x="0" y="29"/>
                  </a:lnTo>
                  <a:lnTo>
                    <a:pt x="0" y="39"/>
                  </a:lnTo>
                  <a:lnTo>
                    <a:pt x="5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6" name="Freeform 6096">
              <a:extLst>
                <a:ext uri="{FF2B5EF4-FFF2-40B4-BE49-F238E27FC236}">
                  <a16:creationId xmlns:a16="http://schemas.microsoft.com/office/drawing/2014/main" id="{FCA4A31A-B7FD-17A5-0562-161E310C3DA9}"/>
                </a:ext>
              </a:extLst>
            </p:cNvPr>
            <p:cNvSpPr>
              <a:spLocks noChangeArrowheads="1"/>
            </p:cNvSpPr>
            <p:nvPr/>
          </p:nvSpPr>
          <p:spPr bwMode="auto">
            <a:xfrm>
              <a:off x="19269510" y="5557838"/>
              <a:ext cx="17461" cy="115887"/>
            </a:xfrm>
            <a:custGeom>
              <a:avLst/>
              <a:gdLst>
                <a:gd name="T0" fmla="*/ 0 w 59"/>
                <a:gd name="T1" fmla="*/ 0 h 332"/>
                <a:gd name="T2" fmla="*/ 0 w 59"/>
                <a:gd name="T3" fmla="*/ 331 h 332"/>
                <a:gd name="T4" fmla="*/ 58 w 59"/>
                <a:gd name="T5" fmla="*/ 302 h 332"/>
                <a:gd name="T6" fmla="*/ 58 w 59"/>
                <a:gd name="T7" fmla="*/ 49 h 332"/>
                <a:gd name="T8" fmla="*/ 9 w 59"/>
                <a:gd name="T9" fmla="*/ 0 h 332"/>
                <a:gd name="T10" fmla="*/ 9 w 59"/>
                <a:gd name="T11" fmla="*/ 10 h 332"/>
                <a:gd name="T12" fmla="*/ 0 w 59"/>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59" h="332">
                  <a:moveTo>
                    <a:pt x="0" y="0"/>
                  </a:moveTo>
                  <a:lnTo>
                    <a:pt x="0" y="331"/>
                  </a:lnTo>
                  <a:lnTo>
                    <a:pt x="58" y="302"/>
                  </a:lnTo>
                  <a:lnTo>
                    <a:pt x="5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7" name="Freeform 6097">
              <a:extLst>
                <a:ext uri="{FF2B5EF4-FFF2-40B4-BE49-F238E27FC236}">
                  <a16:creationId xmlns:a16="http://schemas.microsoft.com/office/drawing/2014/main" id="{F66AD36F-CA80-A489-1F59-B3D6E05ABF0A}"/>
                </a:ext>
              </a:extLst>
            </p:cNvPr>
            <p:cNvSpPr>
              <a:spLocks noChangeArrowheads="1"/>
            </p:cNvSpPr>
            <p:nvPr/>
          </p:nvSpPr>
          <p:spPr bwMode="auto">
            <a:xfrm>
              <a:off x="19269510" y="5557838"/>
              <a:ext cx="17461" cy="115887"/>
            </a:xfrm>
            <a:custGeom>
              <a:avLst/>
              <a:gdLst>
                <a:gd name="T0" fmla="*/ 0 w 59"/>
                <a:gd name="T1" fmla="*/ 0 h 332"/>
                <a:gd name="T2" fmla="*/ 0 w 59"/>
                <a:gd name="T3" fmla="*/ 331 h 332"/>
                <a:gd name="T4" fmla="*/ 58 w 59"/>
                <a:gd name="T5" fmla="*/ 302 h 332"/>
                <a:gd name="T6" fmla="*/ 58 w 59"/>
                <a:gd name="T7" fmla="*/ 49 h 332"/>
                <a:gd name="T8" fmla="*/ 9 w 59"/>
                <a:gd name="T9" fmla="*/ 0 h 332"/>
                <a:gd name="T10" fmla="*/ 9 w 59"/>
                <a:gd name="T11" fmla="*/ 10 h 332"/>
                <a:gd name="T12" fmla="*/ 0 w 59"/>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59" h="332">
                  <a:moveTo>
                    <a:pt x="0" y="0"/>
                  </a:moveTo>
                  <a:lnTo>
                    <a:pt x="0" y="331"/>
                  </a:lnTo>
                  <a:lnTo>
                    <a:pt x="58" y="302"/>
                  </a:lnTo>
                  <a:lnTo>
                    <a:pt x="58" y="4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8" name="Freeform 6098">
              <a:extLst>
                <a:ext uri="{FF2B5EF4-FFF2-40B4-BE49-F238E27FC236}">
                  <a16:creationId xmlns:a16="http://schemas.microsoft.com/office/drawing/2014/main" id="{36DF10C4-61DC-360A-C278-277607661702}"/>
                </a:ext>
              </a:extLst>
            </p:cNvPr>
            <p:cNvSpPr>
              <a:spLocks noChangeArrowheads="1"/>
            </p:cNvSpPr>
            <p:nvPr/>
          </p:nvSpPr>
          <p:spPr bwMode="auto">
            <a:xfrm>
              <a:off x="19310782" y="5641975"/>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9" name="Freeform 6099">
              <a:extLst>
                <a:ext uri="{FF2B5EF4-FFF2-40B4-BE49-F238E27FC236}">
                  <a16:creationId xmlns:a16="http://schemas.microsoft.com/office/drawing/2014/main" id="{4AF9421D-6B6B-601A-BAE6-D2D81B5B3817}"/>
                </a:ext>
              </a:extLst>
            </p:cNvPr>
            <p:cNvSpPr>
              <a:spLocks noChangeArrowheads="1"/>
            </p:cNvSpPr>
            <p:nvPr/>
          </p:nvSpPr>
          <p:spPr bwMode="auto">
            <a:xfrm>
              <a:off x="19310782" y="5641975"/>
              <a:ext cx="22224" cy="11112"/>
            </a:xfrm>
            <a:custGeom>
              <a:avLst/>
              <a:gdLst>
                <a:gd name="T0" fmla="*/ 68 w 69"/>
                <a:gd name="T1" fmla="*/ 0 h 40"/>
                <a:gd name="T2" fmla="*/ 0 w 69"/>
                <a:gd name="T3" fmla="*/ 39 h 40"/>
                <a:gd name="T4" fmla="*/ 0 w 69"/>
                <a:gd name="T5" fmla="*/ 39 h 40"/>
                <a:gd name="T6" fmla="*/ 68 w 69"/>
                <a:gd name="T7" fmla="*/ 0 h 40"/>
              </a:gdLst>
              <a:ahLst/>
              <a:cxnLst>
                <a:cxn ang="0">
                  <a:pos x="T0" y="T1"/>
                </a:cxn>
                <a:cxn ang="0">
                  <a:pos x="T2" y="T3"/>
                </a:cxn>
                <a:cxn ang="0">
                  <a:pos x="T4" y="T5"/>
                </a:cxn>
                <a:cxn ang="0">
                  <a:pos x="T6" y="T7"/>
                </a:cxn>
              </a:cxnLst>
              <a:rect l="0" t="0" r="r" b="b"/>
              <a:pathLst>
                <a:path w="69" h="40">
                  <a:moveTo>
                    <a:pt x="68" y="0"/>
                  </a:moveTo>
                  <a:lnTo>
                    <a:pt x="0" y="39"/>
                  </a:lnTo>
                  <a:lnTo>
                    <a:pt x="0" y="39"/>
                  </a:lnTo>
                  <a:lnTo>
                    <a:pt x="68"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0" name="Freeform 6100">
              <a:extLst>
                <a:ext uri="{FF2B5EF4-FFF2-40B4-BE49-F238E27FC236}">
                  <a16:creationId xmlns:a16="http://schemas.microsoft.com/office/drawing/2014/main" id="{979E04D4-615F-38E4-841C-B2F4E4D398F3}"/>
                </a:ext>
              </a:extLst>
            </p:cNvPr>
            <p:cNvSpPr>
              <a:spLocks noChangeArrowheads="1"/>
            </p:cNvSpPr>
            <p:nvPr/>
          </p:nvSpPr>
          <p:spPr bwMode="auto">
            <a:xfrm>
              <a:off x="19310782" y="5599113"/>
              <a:ext cx="22224" cy="53975"/>
            </a:xfrm>
            <a:custGeom>
              <a:avLst/>
              <a:gdLst>
                <a:gd name="T0" fmla="*/ 0 w 69"/>
                <a:gd name="T1" fmla="*/ 0 h 157"/>
                <a:gd name="T2" fmla="*/ 0 w 69"/>
                <a:gd name="T3" fmla="*/ 156 h 157"/>
                <a:gd name="T4" fmla="*/ 68 w 69"/>
                <a:gd name="T5" fmla="*/ 117 h 157"/>
                <a:gd name="T6" fmla="*/ 68 w 69"/>
                <a:gd name="T7" fmla="*/ 49 h 157"/>
                <a:gd name="T8" fmla="*/ 19 w 69"/>
                <a:gd name="T9" fmla="*/ 0 h 157"/>
                <a:gd name="T10" fmla="*/ 19 w 69"/>
                <a:gd name="T11" fmla="*/ 10 h 157"/>
                <a:gd name="T12" fmla="*/ 0 w 69"/>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69" h="157">
                  <a:moveTo>
                    <a:pt x="0" y="0"/>
                  </a:moveTo>
                  <a:lnTo>
                    <a:pt x="0" y="156"/>
                  </a:lnTo>
                  <a:lnTo>
                    <a:pt x="68" y="117"/>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1" name="Freeform 6101">
              <a:extLst>
                <a:ext uri="{FF2B5EF4-FFF2-40B4-BE49-F238E27FC236}">
                  <a16:creationId xmlns:a16="http://schemas.microsoft.com/office/drawing/2014/main" id="{B6213BC3-4DC7-8867-4C16-A34294DC75D4}"/>
                </a:ext>
              </a:extLst>
            </p:cNvPr>
            <p:cNvSpPr>
              <a:spLocks noChangeArrowheads="1"/>
            </p:cNvSpPr>
            <p:nvPr/>
          </p:nvSpPr>
          <p:spPr bwMode="auto">
            <a:xfrm>
              <a:off x="19310782" y="5599113"/>
              <a:ext cx="22224" cy="53975"/>
            </a:xfrm>
            <a:custGeom>
              <a:avLst/>
              <a:gdLst>
                <a:gd name="T0" fmla="*/ 0 w 69"/>
                <a:gd name="T1" fmla="*/ 0 h 157"/>
                <a:gd name="T2" fmla="*/ 0 w 69"/>
                <a:gd name="T3" fmla="*/ 156 h 157"/>
                <a:gd name="T4" fmla="*/ 68 w 69"/>
                <a:gd name="T5" fmla="*/ 117 h 157"/>
                <a:gd name="T6" fmla="*/ 68 w 69"/>
                <a:gd name="T7" fmla="*/ 49 h 157"/>
                <a:gd name="T8" fmla="*/ 19 w 69"/>
                <a:gd name="T9" fmla="*/ 0 h 157"/>
                <a:gd name="T10" fmla="*/ 19 w 69"/>
                <a:gd name="T11" fmla="*/ 10 h 157"/>
                <a:gd name="T12" fmla="*/ 0 w 69"/>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69" h="157">
                  <a:moveTo>
                    <a:pt x="0" y="0"/>
                  </a:moveTo>
                  <a:lnTo>
                    <a:pt x="0" y="156"/>
                  </a:lnTo>
                  <a:lnTo>
                    <a:pt x="68" y="117"/>
                  </a:lnTo>
                  <a:lnTo>
                    <a:pt x="68" y="49"/>
                  </a:lnTo>
                  <a:lnTo>
                    <a:pt x="19" y="0"/>
                  </a:lnTo>
                  <a:lnTo>
                    <a:pt x="1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2" name="Freeform 6102">
              <a:extLst>
                <a:ext uri="{FF2B5EF4-FFF2-40B4-BE49-F238E27FC236}">
                  <a16:creationId xmlns:a16="http://schemas.microsoft.com/office/drawing/2014/main" id="{5D76A41C-0E2F-E602-B297-3CB70C4CF702}"/>
                </a:ext>
              </a:extLst>
            </p:cNvPr>
            <p:cNvSpPr>
              <a:spLocks noChangeArrowheads="1"/>
            </p:cNvSpPr>
            <p:nvPr/>
          </p:nvSpPr>
          <p:spPr bwMode="auto">
            <a:xfrm>
              <a:off x="18782179" y="5067300"/>
              <a:ext cx="14287" cy="14287"/>
            </a:xfrm>
            <a:custGeom>
              <a:avLst/>
              <a:gdLst>
                <a:gd name="T0" fmla="*/ 9 w 49"/>
                <a:gd name="T1" fmla="*/ 0 h 50"/>
                <a:gd name="T2" fmla="*/ 9 w 49"/>
                <a:gd name="T3" fmla="*/ 0 h 50"/>
                <a:gd name="T4" fmla="*/ 9 w 49"/>
                <a:gd name="T5" fmla="*/ 0 h 50"/>
                <a:gd name="T6" fmla="*/ 9 w 49"/>
                <a:gd name="T7" fmla="*/ 0 h 50"/>
                <a:gd name="T8" fmla="*/ 0 w 49"/>
                <a:gd name="T9" fmla="*/ 10 h 50"/>
                <a:gd name="T10" fmla="*/ 39 w 49"/>
                <a:gd name="T11" fmla="*/ 49 h 50"/>
                <a:gd name="T12" fmla="*/ 39 w 49"/>
                <a:gd name="T13" fmla="*/ 39 h 50"/>
                <a:gd name="T14" fmla="*/ 48 w 49"/>
                <a:gd name="T15" fmla="*/ 49 h 50"/>
                <a:gd name="T16" fmla="*/ 48 w 49"/>
                <a:gd name="T17" fmla="*/ 49 h 50"/>
                <a:gd name="T18" fmla="*/ 9 w 4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9" y="0"/>
                  </a:moveTo>
                  <a:lnTo>
                    <a:pt x="9" y="0"/>
                  </a:lnTo>
                  <a:lnTo>
                    <a:pt x="9" y="0"/>
                  </a:lnTo>
                  <a:lnTo>
                    <a:pt x="9" y="0"/>
                  </a:lnTo>
                  <a:lnTo>
                    <a:pt x="0" y="10"/>
                  </a:lnTo>
                  <a:lnTo>
                    <a:pt x="39" y="49"/>
                  </a:lnTo>
                  <a:lnTo>
                    <a:pt x="39" y="39"/>
                  </a:lnTo>
                  <a:lnTo>
                    <a:pt x="48" y="49"/>
                  </a:lnTo>
                  <a:lnTo>
                    <a:pt x="48" y="49"/>
                  </a:lnTo>
                  <a:lnTo>
                    <a:pt x="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3" name="Freeform 6103">
              <a:extLst>
                <a:ext uri="{FF2B5EF4-FFF2-40B4-BE49-F238E27FC236}">
                  <a16:creationId xmlns:a16="http://schemas.microsoft.com/office/drawing/2014/main" id="{1B8E5BEB-F839-2023-AE6E-1DF430FC362F}"/>
                </a:ext>
              </a:extLst>
            </p:cNvPr>
            <p:cNvSpPr>
              <a:spLocks noChangeArrowheads="1"/>
            </p:cNvSpPr>
            <p:nvPr/>
          </p:nvSpPr>
          <p:spPr bwMode="auto">
            <a:xfrm>
              <a:off x="18782179" y="5067300"/>
              <a:ext cx="14287" cy="14287"/>
            </a:xfrm>
            <a:custGeom>
              <a:avLst/>
              <a:gdLst>
                <a:gd name="T0" fmla="*/ 9 w 49"/>
                <a:gd name="T1" fmla="*/ 0 h 50"/>
                <a:gd name="T2" fmla="*/ 9 w 49"/>
                <a:gd name="T3" fmla="*/ 0 h 50"/>
                <a:gd name="T4" fmla="*/ 9 w 49"/>
                <a:gd name="T5" fmla="*/ 0 h 50"/>
                <a:gd name="T6" fmla="*/ 9 w 49"/>
                <a:gd name="T7" fmla="*/ 0 h 50"/>
                <a:gd name="T8" fmla="*/ 0 w 49"/>
                <a:gd name="T9" fmla="*/ 10 h 50"/>
                <a:gd name="T10" fmla="*/ 39 w 49"/>
                <a:gd name="T11" fmla="*/ 49 h 50"/>
                <a:gd name="T12" fmla="*/ 39 w 49"/>
                <a:gd name="T13" fmla="*/ 39 h 50"/>
                <a:gd name="T14" fmla="*/ 48 w 49"/>
                <a:gd name="T15" fmla="*/ 49 h 50"/>
                <a:gd name="T16" fmla="*/ 48 w 49"/>
                <a:gd name="T17" fmla="*/ 49 h 50"/>
                <a:gd name="T18" fmla="*/ 9 w 4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9" y="0"/>
                  </a:moveTo>
                  <a:lnTo>
                    <a:pt x="9" y="0"/>
                  </a:lnTo>
                  <a:lnTo>
                    <a:pt x="9" y="0"/>
                  </a:lnTo>
                  <a:lnTo>
                    <a:pt x="9" y="0"/>
                  </a:lnTo>
                  <a:lnTo>
                    <a:pt x="0" y="10"/>
                  </a:lnTo>
                  <a:lnTo>
                    <a:pt x="39" y="49"/>
                  </a:lnTo>
                  <a:lnTo>
                    <a:pt x="39" y="39"/>
                  </a:lnTo>
                  <a:lnTo>
                    <a:pt x="48" y="49"/>
                  </a:lnTo>
                  <a:lnTo>
                    <a:pt x="48" y="49"/>
                  </a:lnTo>
                  <a:lnTo>
                    <a:pt x="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4" name="Freeform 6104">
              <a:extLst>
                <a:ext uri="{FF2B5EF4-FFF2-40B4-BE49-F238E27FC236}">
                  <a16:creationId xmlns:a16="http://schemas.microsoft.com/office/drawing/2014/main" id="{B00FF04A-4757-B87C-F159-12A1E78A1E8F}"/>
                </a:ext>
              </a:extLst>
            </p:cNvPr>
            <p:cNvSpPr>
              <a:spLocks noChangeArrowheads="1"/>
            </p:cNvSpPr>
            <p:nvPr/>
          </p:nvSpPr>
          <p:spPr bwMode="auto">
            <a:xfrm>
              <a:off x="18785354" y="5037138"/>
              <a:ext cx="11112" cy="42862"/>
            </a:xfrm>
            <a:custGeom>
              <a:avLst/>
              <a:gdLst>
                <a:gd name="T0" fmla="*/ 39 w 40"/>
                <a:gd name="T1" fmla="*/ 0 h 128"/>
                <a:gd name="T2" fmla="*/ 0 w 40"/>
                <a:gd name="T3" fmla="*/ 78 h 128"/>
                <a:gd name="T4" fmla="*/ 0 w 40"/>
                <a:gd name="T5" fmla="*/ 78 h 128"/>
                <a:gd name="T6" fmla="*/ 39 w 40"/>
                <a:gd name="T7" fmla="*/ 127 h 128"/>
                <a:gd name="T8" fmla="*/ 39 w 40"/>
                <a:gd name="T9" fmla="*/ 0 h 128"/>
              </a:gdLst>
              <a:ahLst/>
              <a:cxnLst>
                <a:cxn ang="0">
                  <a:pos x="T0" y="T1"/>
                </a:cxn>
                <a:cxn ang="0">
                  <a:pos x="T2" y="T3"/>
                </a:cxn>
                <a:cxn ang="0">
                  <a:pos x="T4" y="T5"/>
                </a:cxn>
                <a:cxn ang="0">
                  <a:pos x="T6" y="T7"/>
                </a:cxn>
                <a:cxn ang="0">
                  <a:pos x="T8" y="T9"/>
                </a:cxn>
              </a:cxnLst>
              <a:rect l="0" t="0" r="r" b="b"/>
              <a:pathLst>
                <a:path w="40" h="128">
                  <a:moveTo>
                    <a:pt x="39" y="0"/>
                  </a:moveTo>
                  <a:lnTo>
                    <a:pt x="0" y="78"/>
                  </a:lnTo>
                  <a:lnTo>
                    <a:pt x="0" y="78"/>
                  </a:lnTo>
                  <a:lnTo>
                    <a:pt x="39" y="127"/>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5" name="Freeform 6105">
              <a:extLst>
                <a:ext uri="{FF2B5EF4-FFF2-40B4-BE49-F238E27FC236}">
                  <a16:creationId xmlns:a16="http://schemas.microsoft.com/office/drawing/2014/main" id="{A915BB69-F02C-A385-BC80-099B2061105A}"/>
                </a:ext>
              </a:extLst>
            </p:cNvPr>
            <p:cNvSpPr>
              <a:spLocks noChangeArrowheads="1"/>
            </p:cNvSpPr>
            <p:nvPr/>
          </p:nvSpPr>
          <p:spPr bwMode="auto">
            <a:xfrm>
              <a:off x="18785354" y="5037138"/>
              <a:ext cx="11112" cy="42862"/>
            </a:xfrm>
            <a:custGeom>
              <a:avLst/>
              <a:gdLst>
                <a:gd name="T0" fmla="*/ 39 w 40"/>
                <a:gd name="T1" fmla="*/ 0 h 128"/>
                <a:gd name="T2" fmla="*/ 0 w 40"/>
                <a:gd name="T3" fmla="*/ 78 h 128"/>
                <a:gd name="T4" fmla="*/ 0 w 40"/>
                <a:gd name="T5" fmla="*/ 78 h 128"/>
                <a:gd name="T6" fmla="*/ 39 w 40"/>
                <a:gd name="T7" fmla="*/ 127 h 128"/>
                <a:gd name="T8" fmla="*/ 39 w 40"/>
                <a:gd name="T9" fmla="*/ 0 h 128"/>
              </a:gdLst>
              <a:ahLst/>
              <a:cxnLst>
                <a:cxn ang="0">
                  <a:pos x="T0" y="T1"/>
                </a:cxn>
                <a:cxn ang="0">
                  <a:pos x="T2" y="T3"/>
                </a:cxn>
                <a:cxn ang="0">
                  <a:pos x="T4" y="T5"/>
                </a:cxn>
                <a:cxn ang="0">
                  <a:pos x="T6" y="T7"/>
                </a:cxn>
                <a:cxn ang="0">
                  <a:pos x="T8" y="T9"/>
                </a:cxn>
              </a:cxnLst>
              <a:rect l="0" t="0" r="r" b="b"/>
              <a:pathLst>
                <a:path w="40" h="128">
                  <a:moveTo>
                    <a:pt x="39" y="0"/>
                  </a:moveTo>
                  <a:lnTo>
                    <a:pt x="0" y="78"/>
                  </a:lnTo>
                  <a:lnTo>
                    <a:pt x="0" y="78"/>
                  </a:lnTo>
                  <a:lnTo>
                    <a:pt x="39" y="127"/>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6" name="Freeform 6106">
              <a:extLst>
                <a:ext uri="{FF2B5EF4-FFF2-40B4-BE49-F238E27FC236}">
                  <a16:creationId xmlns:a16="http://schemas.microsoft.com/office/drawing/2014/main" id="{2242F450-8B6C-1509-8A25-4B103D39A721}"/>
                </a:ext>
              </a:extLst>
            </p:cNvPr>
            <p:cNvSpPr>
              <a:spLocks noChangeArrowheads="1"/>
            </p:cNvSpPr>
            <p:nvPr/>
          </p:nvSpPr>
          <p:spPr bwMode="auto">
            <a:xfrm>
              <a:off x="18785354" y="5037138"/>
              <a:ext cx="11112" cy="25400"/>
            </a:xfrm>
            <a:custGeom>
              <a:avLst/>
              <a:gdLst>
                <a:gd name="T0" fmla="*/ 39 w 40"/>
                <a:gd name="T1" fmla="*/ 0 h 79"/>
                <a:gd name="T2" fmla="*/ 0 w 40"/>
                <a:gd name="T3" fmla="*/ 78 h 79"/>
                <a:gd name="T4" fmla="*/ 0 w 40"/>
                <a:gd name="T5" fmla="*/ 78 h 79"/>
                <a:gd name="T6" fmla="*/ 0 w 40"/>
                <a:gd name="T7" fmla="*/ 78 h 79"/>
                <a:gd name="T8" fmla="*/ 39 w 40"/>
                <a:gd name="T9" fmla="*/ 0 h 79"/>
              </a:gdLst>
              <a:ahLst/>
              <a:cxnLst>
                <a:cxn ang="0">
                  <a:pos x="T0" y="T1"/>
                </a:cxn>
                <a:cxn ang="0">
                  <a:pos x="T2" y="T3"/>
                </a:cxn>
                <a:cxn ang="0">
                  <a:pos x="T4" y="T5"/>
                </a:cxn>
                <a:cxn ang="0">
                  <a:pos x="T6" y="T7"/>
                </a:cxn>
                <a:cxn ang="0">
                  <a:pos x="T8" y="T9"/>
                </a:cxn>
              </a:cxnLst>
              <a:rect l="0" t="0" r="r" b="b"/>
              <a:pathLst>
                <a:path w="40" h="79">
                  <a:moveTo>
                    <a:pt x="39" y="0"/>
                  </a:moveTo>
                  <a:lnTo>
                    <a:pt x="0" y="78"/>
                  </a:lnTo>
                  <a:lnTo>
                    <a:pt x="0" y="78"/>
                  </a:lnTo>
                  <a:lnTo>
                    <a:pt x="0" y="7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7" name="Freeform 6107">
              <a:extLst>
                <a:ext uri="{FF2B5EF4-FFF2-40B4-BE49-F238E27FC236}">
                  <a16:creationId xmlns:a16="http://schemas.microsoft.com/office/drawing/2014/main" id="{6FB50594-65AE-BE4E-9BBF-B79E156F33D4}"/>
                </a:ext>
              </a:extLst>
            </p:cNvPr>
            <p:cNvSpPr>
              <a:spLocks noChangeArrowheads="1"/>
            </p:cNvSpPr>
            <p:nvPr/>
          </p:nvSpPr>
          <p:spPr bwMode="auto">
            <a:xfrm>
              <a:off x="18785354" y="5037138"/>
              <a:ext cx="11112" cy="25400"/>
            </a:xfrm>
            <a:custGeom>
              <a:avLst/>
              <a:gdLst>
                <a:gd name="T0" fmla="*/ 39 w 40"/>
                <a:gd name="T1" fmla="*/ 0 h 79"/>
                <a:gd name="T2" fmla="*/ 0 w 40"/>
                <a:gd name="T3" fmla="*/ 78 h 79"/>
                <a:gd name="T4" fmla="*/ 0 w 40"/>
                <a:gd name="T5" fmla="*/ 78 h 79"/>
                <a:gd name="T6" fmla="*/ 0 w 40"/>
                <a:gd name="T7" fmla="*/ 78 h 79"/>
                <a:gd name="T8" fmla="*/ 39 w 40"/>
                <a:gd name="T9" fmla="*/ 0 h 79"/>
              </a:gdLst>
              <a:ahLst/>
              <a:cxnLst>
                <a:cxn ang="0">
                  <a:pos x="T0" y="T1"/>
                </a:cxn>
                <a:cxn ang="0">
                  <a:pos x="T2" y="T3"/>
                </a:cxn>
                <a:cxn ang="0">
                  <a:pos x="T4" y="T5"/>
                </a:cxn>
                <a:cxn ang="0">
                  <a:pos x="T6" y="T7"/>
                </a:cxn>
                <a:cxn ang="0">
                  <a:pos x="T8" y="T9"/>
                </a:cxn>
              </a:cxnLst>
              <a:rect l="0" t="0" r="r" b="b"/>
              <a:pathLst>
                <a:path w="40" h="79">
                  <a:moveTo>
                    <a:pt x="39" y="0"/>
                  </a:moveTo>
                  <a:lnTo>
                    <a:pt x="0" y="78"/>
                  </a:lnTo>
                  <a:lnTo>
                    <a:pt x="0" y="78"/>
                  </a:lnTo>
                  <a:lnTo>
                    <a:pt x="0" y="7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8" name="Freeform 6108">
              <a:extLst>
                <a:ext uri="{FF2B5EF4-FFF2-40B4-BE49-F238E27FC236}">
                  <a16:creationId xmlns:a16="http://schemas.microsoft.com/office/drawing/2014/main" id="{5A00A57B-95C3-5FA7-9B5C-3AABD57E9F07}"/>
                </a:ext>
              </a:extLst>
            </p:cNvPr>
            <p:cNvSpPr>
              <a:spLocks noChangeArrowheads="1"/>
            </p:cNvSpPr>
            <p:nvPr/>
          </p:nvSpPr>
          <p:spPr bwMode="auto">
            <a:xfrm>
              <a:off x="18796466" y="5080000"/>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9" name="Freeform 6109">
              <a:extLst>
                <a:ext uri="{FF2B5EF4-FFF2-40B4-BE49-F238E27FC236}">
                  <a16:creationId xmlns:a16="http://schemas.microsoft.com/office/drawing/2014/main" id="{9C186FD8-2FA4-CEA7-520B-9082649A43CF}"/>
                </a:ext>
              </a:extLst>
            </p:cNvPr>
            <p:cNvSpPr>
              <a:spLocks noChangeArrowheads="1"/>
            </p:cNvSpPr>
            <p:nvPr/>
          </p:nvSpPr>
          <p:spPr bwMode="auto">
            <a:xfrm>
              <a:off x="18796466" y="5080000"/>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0" name="Freeform 6110">
              <a:extLst>
                <a:ext uri="{FF2B5EF4-FFF2-40B4-BE49-F238E27FC236}">
                  <a16:creationId xmlns:a16="http://schemas.microsoft.com/office/drawing/2014/main" id="{0D03F8AD-E012-496C-2EA6-C56513F177EF}"/>
                </a:ext>
              </a:extLst>
            </p:cNvPr>
            <p:cNvSpPr>
              <a:spLocks noChangeArrowheads="1"/>
            </p:cNvSpPr>
            <p:nvPr/>
          </p:nvSpPr>
          <p:spPr bwMode="auto">
            <a:xfrm>
              <a:off x="18820277" y="5103813"/>
              <a:ext cx="22224" cy="22225"/>
            </a:xfrm>
            <a:custGeom>
              <a:avLst/>
              <a:gdLst>
                <a:gd name="T0" fmla="*/ 0 w 69"/>
                <a:gd name="T1" fmla="*/ 0 h 69"/>
                <a:gd name="T2" fmla="*/ 0 w 69"/>
                <a:gd name="T3" fmla="*/ 9 h 69"/>
                <a:gd name="T4" fmla="*/ 58 w 69"/>
                <a:gd name="T5" fmla="*/ 58 h 69"/>
                <a:gd name="T6" fmla="*/ 58 w 69"/>
                <a:gd name="T7" fmla="*/ 48 h 69"/>
                <a:gd name="T8" fmla="*/ 68 w 69"/>
                <a:gd name="T9" fmla="*/ 68 h 69"/>
                <a:gd name="T10" fmla="*/ 68 w 69"/>
                <a:gd name="T11" fmla="*/ 5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9"/>
                  </a:lnTo>
                  <a:lnTo>
                    <a:pt x="58" y="58"/>
                  </a:lnTo>
                  <a:lnTo>
                    <a:pt x="58" y="48"/>
                  </a:lnTo>
                  <a:lnTo>
                    <a:pt x="68" y="6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1" name="Freeform 6111">
              <a:extLst>
                <a:ext uri="{FF2B5EF4-FFF2-40B4-BE49-F238E27FC236}">
                  <a16:creationId xmlns:a16="http://schemas.microsoft.com/office/drawing/2014/main" id="{A7AA5B8A-4902-8DCF-A334-7559540C9188}"/>
                </a:ext>
              </a:extLst>
            </p:cNvPr>
            <p:cNvSpPr>
              <a:spLocks noChangeArrowheads="1"/>
            </p:cNvSpPr>
            <p:nvPr/>
          </p:nvSpPr>
          <p:spPr bwMode="auto">
            <a:xfrm>
              <a:off x="18820277" y="5103813"/>
              <a:ext cx="22224" cy="22225"/>
            </a:xfrm>
            <a:custGeom>
              <a:avLst/>
              <a:gdLst>
                <a:gd name="T0" fmla="*/ 0 w 69"/>
                <a:gd name="T1" fmla="*/ 0 h 69"/>
                <a:gd name="T2" fmla="*/ 0 w 69"/>
                <a:gd name="T3" fmla="*/ 9 h 69"/>
                <a:gd name="T4" fmla="*/ 58 w 69"/>
                <a:gd name="T5" fmla="*/ 58 h 69"/>
                <a:gd name="T6" fmla="*/ 58 w 69"/>
                <a:gd name="T7" fmla="*/ 48 h 69"/>
                <a:gd name="T8" fmla="*/ 68 w 69"/>
                <a:gd name="T9" fmla="*/ 68 h 69"/>
                <a:gd name="T10" fmla="*/ 68 w 69"/>
                <a:gd name="T11" fmla="*/ 5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9"/>
                  </a:lnTo>
                  <a:lnTo>
                    <a:pt x="58" y="58"/>
                  </a:lnTo>
                  <a:lnTo>
                    <a:pt x="58" y="48"/>
                  </a:lnTo>
                  <a:lnTo>
                    <a:pt x="68" y="6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2" name="Freeform 6112">
              <a:extLst>
                <a:ext uri="{FF2B5EF4-FFF2-40B4-BE49-F238E27FC236}">
                  <a16:creationId xmlns:a16="http://schemas.microsoft.com/office/drawing/2014/main" id="{1883AEA2-6510-2D49-3094-972504436A76}"/>
                </a:ext>
              </a:extLst>
            </p:cNvPr>
            <p:cNvSpPr>
              <a:spLocks noChangeArrowheads="1"/>
            </p:cNvSpPr>
            <p:nvPr/>
          </p:nvSpPr>
          <p:spPr bwMode="auto">
            <a:xfrm>
              <a:off x="18820277" y="4962525"/>
              <a:ext cx="22224" cy="161925"/>
            </a:xfrm>
            <a:custGeom>
              <a:avLst/>
              <a:gdLst>
                <a:gd name="T0" fmla="*/ 68 w 69"/>
                <a:gd name="T1" fmla="*/ 0 h 459"/>
                <a:gd name="T2" fmla="*/ 0 w 69"/>
                <a:gd name="T3" fmla="*/ 108 h 459"/>
                <a:gd name="T4" fmla="*/ 0 w 69"/>
                <a:gd name="T5" fmla="*/ 400 h 459"/>
                <a:gd name="T6" fmla="*/ 68 w 69"/>
                <a:gd name="T7" fmla="*/ 458 h 459"/>
                <a:gd name="T8" fmla="*/ 68 w 69"/>
                <a:gd name="T9" fmla="*/ 0 h 459"/>
              </a:gdLst>
              <a:ahLst/>
              <a:cxnLst>
                <a:cxn ang="0">
                  <a:pos x="T0" y="T1"/>
                </a:cxn>
                <a:cxn ang="0">
                  <a:pos x="T2" y="T3"/>
                </a:cxn>
                <a:cxn ang="0">
                  <a:pos x="T4" y="T5"/>
                </a:cxn>
                <a:cxn ang="0">
                  <a:pos x="T6" y="T7"/>
                </a:cxn>
                <a:cxn ang="0">
                  <a:pos x="T8" y="T9"/>
                </a:cxn>
              </a:cxnLst>
              <a:rect l="0" t="0" r="r" b="b"/>
              <a:pathLst>
                <a:path w="69" h="459">
                  <a:moveTo>
                    <a:pt x="68" y="0"/>
                  </a:moveTo>
                  <a:lnTo>
                    <a:pt x="0" y="108"/>
                  </a:lnTo>
                  <a:lnTo>
                    <a:pt x="0" y="400"/>
                  </a:lnTo>
                  <a:lnTo>
                    <a:pt x="68" y="458"/>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3" name="Freeform 6113">
              <a:extLst>
                <a:ext uri="{FF2B5EF4-FFF2-40B4-BE49-F238E27FC236}">
                  <a16:creationId xmlns:a16="http://schemas.microsoft.com/office/drawing/2014/main" id="{383B54E1-8EF5-7C59-BD4C-3037B92C30EB}"/>
                </a:ext>
              </a:extLst>
            </p:cNvPr>
            <p:cNvSpPr>
              <a:spLocks noChangeArrowheads="1"/>
            </p:cNvSpPr>
            <p:nvPr/>
          </p:nvSpPr>
          <p:spPr bwMode="auto">
            <a:xfrm>
              <a:off x="18820277" y="4962525"/>
              <a:ext cx="22224" cy="161925"/>
            </a:xfrm>
            <a:custGeom>
              <a:avLst/>
              <a:gdLst>
                <a:gd name="T0" fmla="*/ 68 w 69"/>
                <a:gd name="T1" fmla="*/ 0 h 459"/>
                <a:gd name="T2" fmla="*/ 0 w 69"/>
                <a:gd name="T3" fmla="*/ 108 h 459"/>
                <a:gd name="T4" fmla="*/ 0 w 69"/>
                <a:gd name="T5" fmla="*/ 400 h 459"/>
                <a:gd name="T6" fmla="*/ 68 w 69"/>
                <a:gd name="T7" fmla="*/ 458 h 459"/>
                <a:gd name="T8" fmla="*/ 68 w 69"/>
                <a:gd name="T9" fmla="*/ 0 h 459"/>
              </a:gdLst>
              <a:ahLst/>
              <a:cxnLst>
                <a:cxn ang="0">
                  <a:pos x="T0" y="T1"/>
                </a:cxn>
                <a:cxn ang="0">
                  <a:pos x="T2" y="T3"/>
                </a:cxn>
                <a:cxn ang="0">
                  <a:pos x="T4" y="T5"/>
                </a:cxn>
                <a:cxn ang="0">
                  <a:pos x="T6" y="T7"/>
                </a:cxn>
                <a:cxn ang="0">
                  <a:pos x="T8" y="T9"/>
                </a:cxn>
              </a:cxnLst>
              <a:rect l="0" t="0" r="r" b="b"/>
              <a:pathLst>
                <a:path w="69" h="459">
                  <a:moveTo>
                    <a:pt x="68" y="0"/>
                  </a:moveTo>
                  <a:lnTo>
                    <a:pt x="0" y="108"/>
                  </a:lnTo>
                  <a:lnTo>
                    <a:pt x="0" y="400"/>
                  </a:lnTo>
                  <a:lnTo>
                    <a:pt x="68" y="458"/>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4" name="Freeform 6114">
              <a:extLst>
                <a:ext uri="{FF2B5EF4-FFF2-40B4-BE49-F238E27FC236}">
                  <a16:creationId xmlns:a16="http://schemas.microsoft.com/office/drawing/2014/main" id="{FD97ADCD-C323-A0A5-C5A4-55D73D7BBFEA}"/>
                </a:ext>
              </a:extLst>
            </p:cNvPr>
            <p:cNvSpPr>
              <a:spLocks noChangeArrowheads="1"/>
            </p:cNvSpPr>
            <p:nvPr/>
          </p:nvSpPr>
          <p:spPr bwMode="auto">
            <a:xfrm>
              <a:off x="18820277" y="4962525"/>
              <a:ext cx="22224" cy="36512"/>
            </a:xfrm>
            <a:custGeom>
              <a:avLst/>
              <a:gdLst>
                <a:gd name="T0" fmla="*/ 68 w 69"/>
                <a:gd name="T1" fmla="*/ 0 h 109"/>
                <a:gd name="T2" fmla="*/ 0 w 69"/>
                <a:gd name="T3" fmla="*/ 108 h 109"/>
                <a:gd name="T4" fmla="*/ 0 w 69"/>
                <a:gd name="T5" fmla="*/ 108 h 109"/>
                <a:gd name="T6" fmla="*/ 68 w 69"/>
                <a:gd name="T7" fmla="*/ 0 h 109"/>
              </a:gdLst>
              <a:ahLst/>
              <a:cxnLst>
                <a:cxn ang="0">
                  <a:pos x="T0" y="T1"/>
                </a:cxn>
                <a:cxn ang="0">
                  <a:pos x="T2" y="T3"/>
                </a:cxn>
                <a:cxn ang="0">
                  <a:pos x="T4" y="T5"/>
                </a:cxn>
                <a:cxn ang="0">
                  <a:pos x="T6" y="T7"/>
                </a:cxn>
              </a:cxnLst>
              <a:rect l="0" t="0" r="r" b="b"/>
              <a:pathLst>
                <a:path w="69" h="109">
                  <a:moveTo>
                    <a:pt x="68" y="0"/>
                  </a:moveTo>
                  <a:lnTo>
                    <a:pt x="0" y="108"/>
                  </a:lnTo>
                  <a:lnTo>
                    <a:pt x="0" y="108"/>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5" name="Freeform 6115">
              <a:extLst>
                <a:ext uri="{FF2B5EF4-FFF2-40B4-BE49-F238E27FC236}">
                  <a16:creationId xmlns:a16="http://schemas.microsoft.com/office/drawing/2014/main" id="{9A4950C6-EDD0-2D27-9E35-EC6AAC25954C}"/>
                </a:ext>
              </a:extLst>
            </p:cNvPr>
            <p:cNvSpPr>
              <a:spLocks noChangeArrowheads="1"/>
            </p:cNvSpPr>
            <p:nvPr/>
          </p:nvSpPr>
          <p:spPr bwMode="auto">
            <a:xfrm>
              <a:off x="18820277" y="4962525"/>
              <a:ext cx="22224" cy="36512"/>
            </a:xfrm>
            <a:custGeom>
              <a:avLst/>
              <a:gdLst>
                <a:gd name="T0" fmla="*/ 68 w 69"/>
                <a:gd name="T1" fmla="*/ 0 h 109"/>
                <a:gd name="T2" fmla="*/ 0 w 69"/>
                <a:gd name="T3" fmla="*/ 108 h 109"/>
                <a:gd name="T4" fmla="*/ 0 w 69"/>
                <a:gd name="T5" fmla="*/ 108 h 109"/>
                <a:gd name="T6" fmla="*/ 68 w 69"/>
                <a:gd name="T7" fmla="*/ 0 h 109"/>
              </a:gdLst>
              <a:ahLst/>
              <a:cxnLst>
                <a:cxn ang="0">
                  <a:pos x="T0" y="T1"/>
                </a:cxn>
                <a:cxn ang="0">
                  <a:pos x="T2" y="T3"/>
                </a:cxn>
                <a:cxn ang="0">
                  <a:pos x="T4" y="T5"/>
                </a:cxn>
                <a:cxn ang="0">
                  <a:pos x="T6" y="T7"/>
                </a:cxn>
              </a:cxnLst>
              <a:rect l="0" t="0" r="r" b="b"/>
              <a:pathLst>
                <a:path w="69" h="109">
                  <a:moveTo>
                    <a:pt x="68" y="0"/>
                  </a:moveTo>
                  <a:lnTo>
                    <a:pt x="0" y="108"/>
                  </a:lnTo>
                  <a:lnTo>
                    <a:pt x="0" y="108"/>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6" name="Freeform 6116">
              <a:extLst>
                <a:ext uri="{FF2B5EF4-FFF2-40B4-BE49-F238E27FC236}">
                  <a16:creationId xmlns:a16="http://schemas.microsoft.com/office/drawing/2014/main" id="{0D36D40E-1F9E-2B5B-1F68-13EC6747C899}"/>
                </a:ext>
              </a:extLst>
            </p:cNvPr>
            <p:cNvSpPr>
              <a:spLocks noChangeArrowheads="1"/>
            </p:cNvSpPr>
            <p:nvPr/>
          </p:nvSpPr>
          <p:spPr bwMode="auto">
            <a:xfrm>
              <a:off x="18840913" y="5121275"/>
              <a:ext cx="0" cy="4762"/>
            </a:xfrm>
            <a:custGeom>
              <a:avLst/>
              <a:gdLst>
                <a:gd name="T0" fmla="*/ 0 w 11"/>
                <a:gd name="T1" fmla="*/ 0 h 21"/>
                <a:gd name="T2" fmla="*/ 0 w 11"/>
                <a:gd name="T3" fmla="*/ 10 h 21"/>
                <a:gd name="T4" fmla="*/ 10 w 11"/>
                <a:gd name="T5" fmla="*/ 20 h 21"/>
                <a:gd name="T6" fmla="*/ 10 w 11"/>
                <a:gd name="T7" fmla="*/ 2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2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7" name="Freeform 6117">
              <a:extLst>
                <a:ext uri="{FF2B5EF4-FFF2-40B4-BE49-F238E27FC236}">
                  <a16:creationId xmlns:a16="http://schemas.microsoft.com/office/drawing/2014/main" id="{F77AD4C4-4D9D-8FEF-4559-4C320F6DF232}"/>
                </a:ext>
              </a:extLst>
            </p:cNvPr>
            <p:cNvSpPr>
              <a:spLocks noChangeArrowheads="1"/>
            </p:cNvSpPr>
            <p:nvPr/>
          </p:nvSpPr>
          <p:spPr bwMode="auto">
            <a:xfrm>
              <a:off x="18840913" y="5121275"/>
              <a:ext cx="0" cy="4762"/>
            </a:xfrm>
            <a:custGeom>
              <a:avLst/>
              <a:gdLst>
                <a:gd name="T0" fmla="*/ 0 w 11"/>
                <a:gd name="T1" fmla="*/ 0 h 21"/>
                <a:gd name="T2" fmla="*/ 0 w 11"/>
                <a:gd name="T3" fmla="*/ 10 h 21"/>
                <a:gd name="T4" fmla="*/ 10 w 11"/>
                <a:gd name="T5" fmla="*/ 20 h 21"/>
                <a:gd name="T6" fmla="*/ 10 w 11"/>
                <a:gd name="T7" fmla="*/ 2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2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8" name="Freeform 6118">
              <a:extLst>
                <a:ext uri="{FF2B5EF4-FFF2-40B4-BE49-F238E27FC236}">
                  <a16:creationId xmlns:a16="http://schemas.microsoft.com/office/drawing/2014/main" id="{A925B387-E193-494F-0670-D726D114BA23}"/>
                </a:ext>
              </a:extLst>
            </p:cNvPr>
            <p:cNvSpPr>
              <a:spLocks noChangeArrowheads="1"/>
            </p:cNvSpPr>
            <p:nvPr/>
          </p:nvSpPr>
          <p:spPr bwMode="auto">
            <a:xfrm>
              <a:off x="18866311" y="5148263"/>
              <a:ext cx="19049" cy="22225"/>
            </a:xfrm>
            <a:custGeom>
              <a:avLst/>
              <a:gdLst>
                <a:gd name="T0" fmla="*/ 0 w 60"/>
                <a:gd name="T1" fmla="*/ 0 h 70"/>
                <a:gd name="T2" fmla="*/ 0 w 60"/>
                <a:gd name="T3" fmla="*/ 10 h 70"/>
                <a:gd name="T4" fmla="*/ 49 w 60"/>
                <a:gd name="T5" fmla="*/ 59 h 70"/>
                <a:gd name="T6" fmla="*/ 49 w 60"/>
                <a:gd name="T7" fmla="*/ 59 h 70"/>
                <a:gd name="T8" fmla="*/ 59 w 60"/>
                <a:gd name="T9" fmla="*/ 69 h 70"/>
                <a:gd name="T10" fmla="*/ 59 w 60"/>
                <a:gd name="T11" fmla="*/ 59 h 70"/>
                <a:gd name="T12" fmla="*/ 0 w 60"/>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60" h="70">
                  <a:moveTo>
                    <a:pt x="0" y="0"/>
                  </a:moveTo>
                  <a:lnTo>
                    <a:pt x="0" y="10"/>
                  </a:lnTo>
                  <a:lnTo>
                    <a:pt x="49" y="59"/>
                  </a:lnTo>
                  <a:lnTo>
                    <a:pt x="49" y="59"/>
                  </a:lnTo>
                  <a:lnTo>
                    <a:pt x="59" y="69"/>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9" name="Freeform 6119">
              <a:extLst>
                <a:ext uri="{FF2B5EF4-FFF2-40B4-BE49-F238E27FC236}">
                  <a16:creationId xmlns:a16="http://schemas.microsoft.com/office/drawing/2014/main" id="{76F46CD1-805C-AF83-0247-612688690E7C}"/>
                </a:ext>
              </a:extLst>
            </p:cNvPr>
            <p:cNvSpPr>
              <a:spLocks noChangeArrowheads="1"/>
            </p:cNvSpPr>
            <p:nvPr/>
          </p:nvSpPr>
          <p:spPr bwMode="auto">
            <a:xfrm>
              <a:off x="18866311" y="5148263"/>
              <a:ext cx="19049" cy="22225"/>
            </a:xfrm>
            <a:custGeom>
              <a:avLst/>
              <a:gdLst>
                <a:gd name="T0" fmla="*/ 0 w 60"/>
                <a:gd name="T1" fmla="*/ 0 h 70"/>
                <a:gd name="T2" fmla="*/ 0 w 60"/>
                <a:gd name="T3" fmla="*/ 10 h 70"/>
                <a:gd name="T4" fmla="*/ 49 w 60"/>
                <a:gd name="T5" fmla="*/ 59 h 70"/>
                <a:gd name="T6" fmla="*/ 49 w 60"/>
                <a:gd name="T7" fmla="*/ 59 h 70"/>
                <a:gd name="T8" fmla="*/ 59 w 60"/>
                <a:gd name="T9" fmla="*/ 69 h 70"/>
                <a:gd name="T10" fmla="*/ 59 w 60"/>
                <a:gd name="T11" fmla="*/ 59 h 70"/>
                <a:gd name="T12" fmla="*/ 0 w 60"/>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60" h="70">
                  <a:moveTo>
                    <a:pt x="0" y="0"/>
                  </a:moveTo>
                  <a:lnTo>
                    <a:pt x="0" y="10"/>
                  </a:lnTo>
                  <a:lnTo>
                    <a:pt x="49" y="59"/>
                  </a:lnTo>
                  <a:lnTo>
                    <a:pt x="49" y="59"/>
                  </a:lnTo>
                  <a:lnTo>
                    <a:pt x="59" y="69"/>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0" name="Freeform 6120">
              <a:extLst>
                <a:ext uri="{FF2B5EF4-FFF2-40B4-BE49-F238E27FC236}">
                  <a16:creationId xmlns:a16="http://schemas.microsoft.com/office/drawing/2014/main" id="{D03C4B47-9EC3-0D73-3993-E25C9E28C7DA}"/>
                </a:ext>
              </a:extLst>
            </p:cNvPr>
            <p:cNvSpPr>
              <a:spLocks noChangeArrowheads="1"/>
            </p:cNvSpPr>
            <p:nvPr/>
          </p:nvSpPr>
          <p:spPr bwMode="auto">
            <a:xfrm>
              <a:off x="18866311" y="4884738"/>
              <a:ext cx="19049" cy="280987"/>
            </a:xfrm>
            <a:custGeom>
              <a:avLst/>
              <a:gdLst>
                <a:gd name="T0" fmla="*/ 59 w 60"/>
                <a:gd name="T1" fmla="*/ 0 h 790"/>
                <a:gd name="T2" fmla="*/ 0 w 60"/>
                <a:gd name="T3" fmla="*/ 107 h 790"/>
                <a:gd name="T4" fmla="*/ 0 w 60"/>
                <a:gd name="T5" fmla="*/ 730 h 790"/>
                <a:gd name="T6" fmla="*/ 59 w 60"/>
                <a:gd name="T7" fmla="*/ 789 h 790"/>
                <a:gd name="T8" fmla="*/ 59 w 60"/>
                <a:gd name="T9" fmla="*/ 0 h 790"/>
              </a:gdLst>
              <a:ahLst/>
              <a:cxnLst>
                <a:cxn ang="0">
                  <a:pos x="T0" y="T1"/>
                </a:cxn>
                <a:cxn ang="0">
                  <a:pos x="T2" y="T3"/>
                </a:cxn>
                <a:cxn ang="0">
                  <a:pos x="T4" y="T5"/>
                </a:cxn>
                <a:cxn ang="0">
                  <a:pos x="T6" y="T7"/>
                </a:cxn>
                <a:cxn ang="0">
                  <a:pos x="T8" y="T9"/>
                </a:cxn>
              </a:cxnLst>
              <a:rect l="0" t="0" r="r" b="b"/>
              <a:pathLst>
                <a:path w="60" h="790">
                  <a:moveTo>
                    <a:pt x="59" y="0"/>
                  </a:moveTo>
                  <a:lnTo>
                    <a:pt x="0" y="107"/>
                  </a:lnTo>
                  <a:lnTo>
                    <a:pt x="0" y="730"/>
                  </a:lnTo>
                  <a:lnTo>
                    <a:pt x="59" y="78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1" name="Freeform 6121">
              <a:extLst>
                <a:ext uri="{FF2B5EF4-FFF2-40B4-BE49-F238E27FC236}">
                  <a16:creationId xmlns:a16="http://schemas.microsoft.com/office/drawing/2014/main" id="{C95722F7-CE49-6672-FAE2-B7908F9B7C25}"/>
                </a:ext>
              </a:extLst>
            </p:cNvPr>
            <p:cNvSpPr>
              <a:spLocks noChangeArrowheads="1"/>
            </p:cNvSpPr>
            <p:nvPr/>
          </p:nvSpPr>
          <p:spPr bwMode="auto">
            <a:xfrm>
              <a:off x="18866311" y="4884738"/>
              <a:ext cx="19049" cy="280987"/>
            </a:xfrm>
            <a:custGeom>
              <a:avLst/>
              <a:gdLst>
                <a:gd name="T0" fmla="*/ 59 w 60"/>
                <a:gd name="T1" fmla="*/ 0 h 790"/>
                <a:gd name="T2" fmla="*/ 0 w 60"/>
                <a:gd name="T3" fmla="*/ 107 h 790"/>
                <a:gd name="T4" fmla="*/ 0 w 60"/>
                <a:gd name="T5" fmla="*/ 730 h 790"/>
                <a:gd name="T6" fmla="*/ 59 w 60"/>
                <a:gd name="T7" fmla="*/ 789 h 790"/>
                <a:gd name="T8" fmla="*/ 59 w 60"/>
                <a:gd name="T9" fmla="*/ 0 h 790"/>
              </a:gdLst>
              <a:ahLst/>
              <a:cxnLst>
                <a:cxn ang="0">
                  <a:pos x="T0" y="T1"/>
                </a:cxn>
                <a:cxn ang="0">
                  <a:pos x="T2" y="T3"/>
                </a:cxn>
                <a:cxn ang="0">
                  <a:pos x="T4" y="T5"/>
                </a:cxn>
                <a:cxn ang="0">
                  <a:pos x="T6" y="T7"/>
                </a:cxn>
                <a:cxn ang="0">
                  <a:pos x="T8" y="T9"/>
                </a:cxn>
              </a:cxnLst>
              <a:rect l="0" t="0" r="r" b="b"/>
              <a:pathLst>
                <a:path w="60" h="790">
                  <a:moveTo>
                    <a:pt x="59" y="0"/>
                  </a:moveTo>
                  <a:lnTo>
                    <a:pt x="0" y="107"/>
                  </a:lnTo>
                  <a:lnTo>
                    <a:pt x="0" y="730"/>
                  </a:lnTo>
                  <a:lnTo>
                    <a:pt x="59" y="78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2" name="Freeform 6122">
              <a:extLst>
                <a:ext uri="{FF2B5EF4-FFF2-40B4-BE49-F238E27FC236}">
                  <a16:creationId xmlns:a16="http://schemas.microsoft.com/office/drawing/2014/main" id="{2DC89521-12ED-4D4D-4A81-D3E34DAC3A34}"/>
                </a:ext>
              </a:extLst>
            </p:cNvPr>
            <p:cNvSpPr>
              <a:spLocks noChangeArrowheads="1"/>
            </p:cNvSpPr>
            <p:nvPr/>
          </p:nvSpPr>
          <p:spPr bwMode="auto">
            <a:xfrm>
              <a:off x="18866311" y="4884738"/>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3" name="Freeform 6123">
              <a:extLst>
                <a:ext uri="{FF2B5EF4-FFF2-40B4-BE49-F238E27FC236}">
                  <a16:creationId xmlns:a16="http://schemas.microsoft.com/office/drawing/2014/main" id="{3961886D-C49F-837D-9193-3AC5EDEBA62A}"/>
                </a:ext>
              </a:extLst>
            </p:cNvPr>
            <p:cNvSpPr>
              <a:spLocks noChangeArrowheads="1"/>
            </p:cNvSpPr>
            <p:nvPr/>
          </p:nvSpPr>
          <p:spPr bwMode="auto">
            <a:xfrm>
              <a:off x="18866311" y="4884738"/>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4" name="Freeform 6124">
              <a:extLst>
                <a:ext uri="{FF2B5EF4-FFF2-40B4-BE49-F238E27FC236}">
                  <a16:creationId xmlns:a16="http://schemas.microsoft.com/office/drawing/2014/main" id="{024CA953-F50A-66F0-FDFB-47CECBF757EE}"/>
                </a:ext>
              </a:extLst>
            </p:cNvPr>
            <p:cNvSpPr>
              <a:spLocks noChangeArrowheads="1"/>
            </p:cNvSpPr>
            <p:nvPr/>
          </p:nvSpPr>
          <p:spPr bwMode="auto">
            <a:xfrm>
              <a:off x="18883772" y="5167313"/>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5" name="Freeform 6125">
              <a:extLst>
                <a:ext uri="{FF2B5EF4-FFF2-40B4-BE49-F238E27FC236}">
                  <a16:creationId xmlns:a16="http://schemas.microsoft.com/office/drawing/2014/main" id="{81B4D53F-AD2D-0490-A431-097D4716E890}"/>
                </a:ext>
              </a:extLst>
            </p:cNvPr>
            <p:cNvSpPr>
              <a:spLocks noChangeArrowheads="1"/>
            </p:cNvSpPr>
            <p:nvPr/>
          </p:nvSpPr>
          <p:spPr bwMode="auto">
            <a:xfrm>
              <a:off x="18883772" y="5167313"/>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6" name="Freeform 6126">
              <a:extLst>
                <a:ext uri="{FF2B5EF4-FFF2-40B4-BE49-F238E27FC236}">
                  <a16:creationId xmlns:a16="http://schemas.microsoft.com/office/drawing/2014/main" id="{7BFD6615-CC77-AF1F-4B1B-62F0874089C0}"/>
                </a:ext>
              </a:extLst>
            </p:cNvPr>
            <p:cNvSpPr>
              <a:spLocks noChangeArrowheads="1"/>
            </p:cNvSpPr>
            <p:nvPr/>
          </p:nvSpPr>
          <p:spPr bwMode="auto">
            <a:xfrm>
              <a:off x="18907583" y="5187950"/>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68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7" name="Freeform 6127">
              <a:extLst>
                <a:ext uri="{FF2B5EF4-FFF2-40B4-BE49-F238E27FC236}">
                  <a16:creationId xmlns:a16="http://schemas.microsoft.com/office/drawing/2014/main" id="{E01DFA2D-D09F-423C-3652-04B8F71977F4}"/>
                </a:ext>
              </a:extLst>
            </p:cNvPr>
            <p:cNvSpPr>
              <a:spLocks noChangeArrowheads="1"/>
            </p:cNvSpPr>
            <p:nvPr/>
          </p:nvSpPr>
          <p:spPr bwMode="auto">
            <a:xfrm>
              <a:off x="18907583" y="5187950"/>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68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8" name="Freeform 6128">
              <a:extLst>
                <a:ext uri="{FF2B5EF4-FFF2-40B4-BE49-F238E27FC236}">
                  <a16:creationId xmlns:a16="http://schemas.microsoft.com/office/drawing/2014/main" id="{DBB3C84D-1617-8B27-639A-E64114682A46}"/>
                </a:ext>
              </a:extLst>
            </p:cNvPr>
            <p:cNvSpPr>
              <a:spLocks noChangeArrowheads="1"/>
            </p:cNvSpPr>
            <p:nvPr/>
          </p:nvSpPr>
          <p:spPr bwMode="auto">
            <a:xfrm>
              <a:off x="18907583" y="4806950"/>
              <a:ext cx="19049" cy="403225"/>
            </a:xfrm>
            <a:custGeom>
              <a:avLst/>
              <a:gdLst>
                <a:gd name="T0" fmla="*/ 59 w 60"/>
                <a:gd name="T1" fmla="*/ 0 h 1130"/>
                <a:gd name="T2" fmla="*/ 0 w 60"/>
                <a:gd name="T3" fmla="*/ 107 h 1130"/>
                <a:gd name="T4" fmla="*/ 0 w 60"/>
                <a:gd name="T5" fmla="*/ 1061 h 1130"/>
                <a:gd name="T6" fmla="*/ 59 w 60"/>
                <a:gd name="T7" fmla="*/ 1129 h 1130"/>
                <a:gd name="T8" fmla="*/ 59 w 60"/>
                <a:gd name="T9" fmla="*/ 0 h 1130"/>
              </a:gdLst>
              <a:ahLst/>
              <a:cxnLst>
                <a:cxn ang="0">
                  <a:pos x="T0" y="T1"/>
                </a:cxn>
                <a:cxn ang="0">
                  <a:pos x="T2" y="T3"/>
                </a:cxn>
                <a:cxn ang="0">
                  <a:pos x="T4" y="T5"/>
                </a:cxn>
                <a:cxn ang="0">
                  <a:pos x="T6" y="T7"/>
                </a:cxn>
                <a:cxn ang="0">
                  <a:pos x="T8" y="T9"/>
                </a:cxn>
              </a:cxnLst>
              <a:rect l="0" t="0" r="r" b="b"/>
              <a:pathLst>
                <a:path w="60" h="1130">
                  <a:moveTo>
                    <a:pt x="59" y="0"/>
                  </a:moveTo>
                  <a:lnTo>
                    <a:pt x="0" y="107"/>
                  </a:lnTo>
                  <a:lnTo>
                    <a:pt x="0" y="1061"/>
                  </a:lnTo>
                  <a:lnTo>
                    <a:pt x="59" y="112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9" name="Freeform 6129">
              <a:extLst>
                <a:ext uri="{FF2B5EF4-FFF2-40B4-BE49-F238E27FC236}">
                  <a16:creationId xmlns:a16="http://schemas.microsoft.com/office/drawing/2014/main" id="{CAB19F5E-14B8-23F0-67D9-8E801EE52DF0}"/>
                </a:ext>
              </a:extLst>
            </p:cNvPr>
            <p:cNvSpPr>
              <a:spLocks noChangeArrowheads="1"/>
            </p:cNvSpPr>
            <p:nvPr/>
          </p:nvSpPr>
          <p:spPr bwMode="auto">
            <a:xfrm>
              <a:off x="18907583" y="4806950"/>
              <a:ext cx="19049" cy="403225"/>
            </a:xfrm>
            <a:custGeom>
              <a:avLst/>
              <a:gdLst>
                <a:gd name="T0" fmla="*/ 59 w 60"/>
                <a:gd name="T1" fmla="*/ 0 h 1130"/>
                <a:gd name="T2" fmla="*/ 0 w 60"/>
                <a:gd name="T3" fmla="*/ 107 h 1130"/>
                <a:gd name="T4" fmla="*/ 0 w 60"/>
                <a:gd name="T5" fmla="*/ 1061 h 1130"/>
                <a:gd name="T6" fmla="*/ 59 w 60"/>
                <a:gd name="T7" fmla="*/ 1129 h 1130"/>
                <a:gd name="T8" fmla="*/ 59 w 60"/>
                <a:gd name="T9" fmla="*/ 0 h 1130"/>
              </a:gdLst>
              <a:ahLst/>
              <a:cxnLst>
                <a:cxn ang="0">
                  <a:pos x="T0" y="T1"/>
                </a:cxn>
                <a:cxn ang="0">
                  <a:pos x="T2" y="T3"/>
                </a:cxn>
                <a:cxn ang="0">
                  <a:pos x="T4" y="T5"/>
                </a:cxn>
                <a:cxn ang="0">
                  <a:pos x="T6" y="T7"/>
                </a:cxn>
                <a:cxn ang="0">
                  <a:pos x="T8" y="T9"/>
                </a:cxn>
              </a:cxnLst>
              <a:rect l="0" t="0" r="r" b="b"/>
              <a:pathLst>
                <a:path w="60" h="1130">
                  <a:moveTo>
                    <a:pt x="59" y="0"/>
                  </a:moveTo>
                  <a:lnTo>
                    <a:pt x="0" y="107"/>
                  </a:lnTo>
                  <a:lnTo>
                    <a:pt x="0" y="1061"/>
                  </a:lnTo>
                  <a:lnTo>
                    <a:pt x="59" y="112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0" name="Freeform 6130">
              <a:extLst>
                <a:ext uri="{FF2B5EF4-FFF2-40B4-BE49-F238E27FC236}">
                  <a16:creationId xmlns:a16="http://schemas.microsoft.com/office/drawing/2014/main" id="{45639A19-F8E4-2198-8452-AB5C55929D17}"/>
                </a:ext>
              </a:extLst>
            </p:cNvPr>
            <p:cNvSpPr>
              <a:spLocks noChangeArrowheads="1"/>
            </p:cNvSpPr>
            <p:nvPr/>
          </p:nvSpPr>
          <p:spPr bwMode="auto">
            <a:xfrm>
              <a:off x="18907583" y="4806950"/>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1" name="Freeform 6131">
              <a:extLst>
                <a:ext uri="{FF2B5EF4-FFF2-40B4-BE49-F238E27FC236}">
                  <a16:creationId xmlns:a16="http://schemas.microsoft.com/office/drawing/2014/main" id="{B84089F7-D2A3-49E5-C89A-1CBEDA567669}"/>
                </a:ext>
              </a:extLst>
            </p:cNvPr>
            <p:cNvSpPr>
              <a:spLocks noChangeArrowheads="1"/>
            </p:cNvSpPr>
            <p:nvPr/>
          </p:nvSpPr>
          <p:spPr bwMode="auto">
            <a:xfrm>
              <a:off x="18907583" y="4806950"/>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2" name="Freeform 6132">
              <a:extLst>
                <a:ext uri="{FF2B5EF4-FFF2-40B4-BE49-F238E27FC236}">
                  <a16:creationId xmlns:a16="http://schemas.microsoft.com/office/drawing/2014/main" id="{E54B939A-B9DB-E57B-3B37-61E45BD70831}"/>
                </a:ext>
              </a:extLst>
            </p:cNvPr>
            <p:cNvSpPr>
              <a:spLocks noChangeArrowheads="1"/>
            </p:cNvSpPr>
            <p:nvPr/>
          </p:nvSpPr>
          <p:spPr bwMode="auto">
            <a:xfrm>
              <a:off x="18926632" y="5210175"/>
              <a:ext cx="0" cy="4762"/>
            </a:xfrm>
            <a:custGeom>
              <a:avLst/>
              <a:gdLst>
                <a:gd name="T0" fmla="*/ 0 w 11"/>
                <a:gd name="T1" fmla="*/ 0 h 20"/>
                <a:gd name="T2" fmla="*/ 0 w 11"/>
                <a:gd name="T3" fmla="*/ 0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3" name="Freeform 6133">
              <a:extLst>
                <a:ext uri="{FF2B5EF4-FFF2-40B4-BE49-F238E27FC236}">
                  <a16:creationId xmlns:a16="http://schemas.microsoft.com/office/drawing/2014/main" id="{D9BAF302-A886-1D39-72BF-F910A571A209}"/>
                </a:ext>
              </a:extLst>
            </p:cNvPr>
            <p:cNvSpPr>
              <a:spLocks noChangeArrowheads="1"/>
            </p:cNvSpPr>
            <p:nvPr/>
          </p:nvSpPr>
          <p:spPr bwMode="auto">
            <a:xfrm>
              <a:off x="18926632" y="5210175"/>
              <a:ext cx="0" cy="4762"/>
            </a:xfrm>
            <a:custGeom>
              <a:avLst/>
              <a:gdLst>
                <a:gd name="T0" fmla="*/ 0 w 11"/>
                <a:gd name="T1" fmla="*/ 0 h 20"/>
                <a:gd name="T2" fmla="*/ 0 w 11"/>
                <a:gd name="T3" fmla="*/ 0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4" name="Freeform 6134">
              <a:extLst>
                <a:ext uri="{FF2B5EF4-FFF2-40B4-BE49-F238E27FC236}">
                  <a16:creationId xmlns:a16="http://schemas.microsoft.com/office/drawing/2014/main" id="{73CE6C46-256D-6AEF-9DB2-3B69F9E4FBC9}"/>
                </a:ext>
              </a:extLst>
            </p:cNvPr>
            <p:cNvSpPr>
              <a:spLocks noChangeArrowheads="1"/>
            </p:cNvSpPr>
            <p:nvPr/>
          </p:nvSpPr>
          <p:spPr bwMode="auto">
            <a:xfrm>
              <a:off x="18950443" y="5232400"/>
              <a:ext cx="22224" cy="22225"/>
            </a:xfrm>
            <a:custGeom>
              <a:avLst/>
              <a:gdLst>
                <a:gd name="T0" fmla="*/ 0 w 69"/>
                <a:gd name="T1" fmla="*/ 0 h 69"/>
                <a:gd name="T2" fmla="*/ 0 w 69"/>
                <a:gd name="T3" fmla="*/ 20 h 69"/>
                <a:gd name="T4" fmla="*/ 49 w 69"/>
                <a:gd name="T5" fmla="*/ 68 h 69"/>
                <a:gd name="T6" fmla="*/ 49 w 69"/>
                <a:gd name="T7" fmla="*/ 58 h 69"/>
                <a:gd name="T8" fmla="*/ 68 w 69"/>
                <a:gd name="T9" fmla="*/ 68 h 69"/>
                <a:gd name="T10" fmla="*/ 68 w 69"/>
                <a:gd name="T11" fmla="*/ 6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20"/>
                  </a:lnTo>
                  <a:lnTo>
                    <a:pt x="49" y="68"/>
                  </a:lnTo>
                  <a:lnTo>
                    <a:pt x="49" y="58"/>
                  </a:lnTo>
                  <a:lnTo>
                    <a:pt x="68" y="68"/>
                  </a:lnTo>
                  <a:lnTo>
                    <a:pt x="6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5" name="Freeform 6135">
              <a:extLst>
                <a:ext uri="{FF2B5EF4-FFF2-40B4-BE49-F238E27FC236}">
                  <a16:creationId xmlns:a16="http://schemas.microsoft.com/office/drawing/2014/main" id="{7CAB8161-101D-C5B7-C29A-49234D276BFD}"/>
                </a:ext>
              </a:extLst>
            </p:cNvPr>
            <p:cNvSpPr>
              <a:spLocks noChangeArrowheads="1"/>
            </p:cNvSpPr>
            <p:nvPr/>
          </p:nvSpPr>
          <p:spPr bwMode="auto">
            <a:xfrm>
              <a:off x="18950443" y="5232400"/>
              <a:ext cx="22224" cy="22225"/>
            </a:xfrm>
            <a:custGeom>
              <a:avLst/>
              <a:gdLst>
                <a:gd name="T0" fmla="*/ 0 w 69"/>
                <a:gd name="T1" fmla="*/ 0 h 69"/>
                <a:gd name="T2" fmla="*/ 0 w 69"/>
                <a:gd name="T3" fmla="*/ 20 h 69"/>
                <a:gd name="T4" fmla="*/ 49 w 69"/>
                <a:gd name="T5" fmla="*/ 68 h 69"/>
                <a:gd name="T6" fmla="*/ 49 w 69"/>
                <a:gd name="T7" fmla="*/ 58 h 69"/>
                <a:gd name="T8" fmla="*/ 68 w 69"/>
                <a:gd name="T9" fmla="*/ 68 h 69"/>
                <a:gd name="T10" fmla="*/ 68 w 69"/>
                <a:gd name="T11" fmla="*/ 6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20"/>
                  </a:lnTo>
                  <a:lnTo>
                    <a:pt x="49" y="68"/>
                  </a:lnTo>
                  <a:lnTo>
                    <a:pt x="49" y="58"/>
                  </a:lnTo>
                  <a:lnTo>
                    <a:pt x="68" y="68"/>
                  </a:lnTo>
                  <a:lnTo>
                    <a:pt x="6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6" name="Freeform 6136">
              <a:extLst>
                <a:ext uri="{FF2B5EF4-FFF2-40B4-BE49-F238E27FC236}">
                  <a16:creationId xmlns:a16="http://schemas.microsoft.com/office/drawing/2014/main" id="{C4ACA690-7171-676E-B61A-0E4B3CCED527}"/>
                </a:ext>
              </a:extLst>
            </p:cNvPr>
            <p:cNvSpPr>
              <a:spLocks noChangeArrowheads="1"/>
            </p:cNvSpPr>
            <p:nvPr/>
          </p:nvSpPr>
          <p:spPr bwMode="auto">
            <a:xfrm>
              <a:off x="18950443" y="4730750"/>
              <a:ext cx="22224" cy="522287"/>
            </a:xfrm>
            <a:custGeom>
              <a:avLst/>
              <a:gdLst>
                <a:gd name="T0" fmla="*/ 68 w 69"/>
                <a:gd name="T1" fmla="*/ 0 h 1461"/>
                <a:gd name="T2" fmla="*/ 0 w 69"/>
                <a:gd name="T3" fmla="*/ 107 h 1461"/>
                <a:gd name="T4" fmla="*/ 0 w 69"/>
                <a:gd name="T5" fmla="*/ 1392 h 1461"/>
                <a:gd name="T6" fmla="*/ 68 w 69"/>
                <a:gd name="T7" fmla="*/ 1460 h 1461"/>
                <a:gd name="T8" fmla="*/ 68 w 69"/>
                <a:gd name="T9" fmla="*/ 0 h 1461"/>
              </a:gdLst>
              <a:ahLst/>
              <a:cxnLst>
                <a:cxn ang="0">
                  <a:pos x="T0" y="T1"/>
                </a:cxn>
                <a:cxn ang="0">
                  <a:pos x="T2" y="T3"/>
                </a:cxn>
                <a:cxn ang="0">
                  <a:pos x="T4" y="T5"/>
                </a:cxn>
                <a:cxn ang="0">
                  <a:pos x="T6" y="T7"/>
                </a:cxn>
                <a:cxn ang="0">
                  <a:pos x="T8" y="T9"/>
                </a:cxn>
              </a:cxnLst>
              <a:rect l="0" t="0" r="r" b="b"/>
              <a:pathLst>
                <a:path w="69" h="1461">
                  <a:moveTo>
                    <a:pt x="68" y="0"/>
                  </a:moveTo>
                  <a:lnTo>
                    <a:pt x="0" y="107"/>
                  </a:lnTo>
                  <a:lnTo>
                    <a:pt x="0" y="1392"/>
                  </a:lnTo>
                  <a:lnTo>
                    <a:pt x="68" y="1460"/>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7" name="Freeform 6137">
              <a:extLst>
                <a:ext uri="{FF2B5EF4-FFF2-40B4-BE49-F238E27FC236}">
                  <a16:creationId xmlns:a16="http://schemas.microsoft.com/office/drawing/2014/main" id="{C94664D1-8CB5-EA46-EE9A-A400A22F6F7B}"/>
                </a:ext>
              </a:extLst>
            </p:cNvPr>
            <p:cNvSpPr>
              <a:spLocks noChangeArrowheads="1"/>
            </p:cNvSpPr>
            <p:nvPr/>
          </p:nvSpPr>
          <p:spPr bwMode="auto">
            <a:xfrm>
              <a:off x="18950443" y="4730750"/>
              <a:ext cx="22224" cy="522287"/>
            </a:xfrm>
            <a:custGeom>
              <a:avLst/>
              <a:gdLst>
                <a:gd name="T0" fmla="*/ 68 w 69"/>
                <a:gd name="T1" fmla="*/ 0 h 1461"/>
                <a:gd name="T2" fmla="*/ 0 w 69"/>
                <a:gd name="T3" fmla="*/ 107 h 1461"/>
                <a:gd name="T4" fmla="*/ 0 w 69"/>
                <a:gd name="T5" fmla="*/ 1392 h 1461"/>
                <a:gd name="T6" fmla="*/ 68 w 69"/>
                <a:gd name="T7" fmla="*/ 1460 h 1461"/>
                <a:gd name="T8" fmla="*/ 68 w 69"/>
                <a:gd name="T9" fmla="*/ 0 h 1461"/>
              </a:gdLst>
              <a:ahLst/>
              <a:cxnLst>
                <a:cxn ang="0">
                  <a:pos x="T0" y="T1"/>
                </a:cxn>
                <a:cxn ang="0">
                  <a:pos x="T2" y="T3"/>
                </a:cxn>
                <a:cxn ang="0">
                  <a:pos x="T4" y="T5"/>
                </a:cxn>
                <a:cxn ang="0">
                  <a:pos x="T6" y="T7"/>
                </a:cxn>
                <a:cxn ang="0">
                  <a:pos x="T8" y="T9"/>
                </a:cxn>
              </a:cxnLst>
              <a:rect l="0" t="0" r="r" b="b"/>
              <a:pathLst>
                <a:path w="69" h="1461">
                  <a:moveTo>
                    <a:pt x="68" y="0"/>
                  </a:moveTo>
                  <a:lnTo>
                    <a:pt x="0" y="107"/>
                  </a:lnTo>
                  <a:lnTo>
                    <a:pt x="0" y="1392"/>
                  </a:lnTo>
                  <a:lnTo>
                    <a:pt x="68" y="1460"/>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8" name="Freeform 6138">
              <a:extLst>
                <a:ext uri="{FF2B5EF4-FFF2-40B4-BE49-F238E27FC236}">
                  <a16:creationId xmlns:a16="http://schemas.microsoft.com/office/drawing/2014/main" id="{6B957729-6EEE-D9E6-AE9F-7FA71665527C}"/>
                </a:ext>
              </a:extLst>
            </p:cNvPr>
            <p:cNvSpPr>
              <a:spLocks noChangeArrowheads="1"/>
            </p:cNvSpPr>
            <p:nvPr/>
          </p:nvSpPr>
          <p:spPr bwMode="auto">
            <a:xfrm>
              <a:off x="18950443" y="4730750"/>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9" name="Freeform 6139">
              <a:extLst>
                <a:ext uri="{FF2B5EF4-FFF2-40B4-BE49-F238E27FC236}">
                  <a16:creationId xmlns:a16="http://schemas.microsoft.com/office/drawing/2014/main" id="{93C82EFF-523C-4271-5F4A-D6762FE0652B}"/>
                </a:ext>
              </a:extLst>
            </p:cNvPr>
            <p:cNvSpPr>
              <a:spLocks noChangeArrowheads="1"/>
            </p:cNvSpPr>
            <p:nvPr/>
          </p:nvSpPr>
          <p:spPr bwMode="auto">
            <a:xfrm>
              <a:off x="18950443" y="4730750"/>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0" name="Freeform 6140">
              <a:extLst>
                <a:ext uri="{FF2B5EF4-FFF2-40B4-BE49-F238E27FC236}">
                  <a16:creationId xmlns:a16="http://schemas.microsoft.com/office/drawing/2014/main" id="{956EB996-C9BD-E5BC-DE70-06E2F2E299CF}"/>
                </a:ext>
              </a:extLst>
            </p:cNvPr>
            <p:cNvSpPr>
              <a:spLocks noChangeArrowheads="1"/>
            </p:cNvSpPr>
            <p:nvPr/>
          </p:nvSpPr>
          <p:spPr bwMode="auto">
            <a:xfrm>
              <a:off x="18967904" y="525303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1" name="Freeform 6141">
              <a:extLst>
                <a:ext uri="{FF2B5EF4-FFF2-40B4-BE49-F238E27FC236}">
                  <a16:creationId xmlns:a16="http://schemas.microsoft.com/office/drawing/2014/main" id="{B20D5421-B176-CC5E-1DE6-CBEDA61F9418}"/>
                </a:ext>
              </a:extLst>
            </p:cNvPr>
            <p:cNvSpPr>
              <a:spLocks noChangeArrowheads="1"/>
            </p:cNvSpPr>
            <p:nvPr/>
          </p:nvSpPr>
          <p:spPr bwMode="auto">
            <a:xfrm>
              <a:off x="18967904" y="525303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2" name="Freeform 6142">
              <a:extLst>
                <a:ext uri="{FF2B5EF4-FFF2-40B4-BE49-F238E27FC236}">
                  <a16:creationId xmlns:a16="http://schemas.microsoft.com/office/drawing/2014/main" id="{26DC9489-3645-FD8B-6A0A-6FA9AC100CB5}"/>
                </a:ext>
              </a:extLst>
            </p:cNvPr>
            <p:cNvSpPr>
              <a:spLocks noChangeArrowheads="1"/>
            </p:cNvSpPr>
            <p:nvPr/>
          </p:nvSpPr>
          <p:spPr bwMode="auto">
            <a:xfrm>
              <a:off x="18991715" y="5278438"/>
              <a:ext cx="22224" cy="22225"/>
            </a:xfrm>
            <a:custGeom>
              <a:avLst/>
              <a:gdLst>
                <a:gd name="T0" fmla="*/ 0 w 69"/>
                <a:gd name="T1" fmla="*/ 0 h 69"/>
                <a:gd name="T2" fmla="*/ 0 w 69"/>
                <a:gd name="T3" fmla="*/ 9 h 69"/>
                <a:gd name="T4" fmla="*/ 58 w 69"/>
                <a:gd name="T5" fmla="*/ 58 h 69"/>
                <a:gd name="T6" fmla="*/ 58 w 69"/>
                <a:gd name="T7" fmla="*/ 48 h 69"/>
                <a:gd name="T8" fmla="*/ 68 w 69"/>
                <a:gd name="T9" fmla="*/ 68 h 69"/>
                <a:gd name="T10" fmla="*/ 68 w 69"/>
                <a:gd name="T11" fmla="*/ 5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9"/>
                  </a:lnTo>
                  <a:lnTo>
                    <a:pt x="58" y="58"/>
                  </a:lnTo>
                  <a:lnTo>
                    <a:pt x="58" y="48"/>
                  </a:lnTo>
                  <a:lnTo>
                    <a:pt x="68" y="6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3" name="Freeform 6143">
              <a:extLst>
                <a:ext uri="{FF2B5EF4-FFF2-40B4-BE49-F238E27FC236}">
                  <a16:creationId xmlns:a16="http://schemas.microsoft.com/office/drawing/2014/main" id="{CF8DF5E4-2C63-D395-899C-3040F5C1EFF7}"/>
                </a:ext>
              </a:extLst>
            </p:cNvPr>
            <p:cNvSpPr>
              <a:spLocks noChangeArrowheads="1"/>
            </p:cNvSpPr>
            <p:nvPr/>
          </p:nvSpPr>
          <p:spPr bwMode="auto">
            <a:xfrm>
              <a:off x="18991715" y="5278438"/>
              <a:ext cx="22224" cy="22225"/>
            </a:xfrm>
            <a:custGeom>
              <a:avLst/>
              <a:gdLst>
                <a:gd name="T0" fmla="*/ 0 w 69"/>
                <a:gd name="T1" fmla="*/ 0 h 69"/>
                <a:gd name="T2" fmla="*/ 0 w 69"/>
                <a:gd name="T3" fmla="*/ 9 h 69"/>
                <a:gd name="T4" fmla="*/ 58 w 69"/>
                <a:gd name="T5" fmla="*/ 58 h 69"/>
                <a:gd name="T6" fmla="*/ 58 w 69"/>
                <a:gd name="T7" fmla="*/ 48 h 69"/>
                <a:gd name="T8" fmla="*/ 68 w 69"/>
                <a:gd name="T9" fmla="*/ 68 h 69"/>
                <a:gd name="T10" fmla="*/ 68 w 69"/>
                <a:gd name="T11" fmla="*/ 58 h 69"/>
                <a:gd name="T12" fmla="*/ 0 w 6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9" h="69">
                  <a:moveTo>
                    <a:pt x="0" y="0"/>
                  </a:moveTo>
                  <a:lnTo>
                    <a:pt x="0" y="9"/>
                  </a:lnTo>
                  <a:lnTo>
                    <a:pt x="58" y="58"/>
                  </a:lnTo>
                  <a:lnTo>
                    <a:pt x="58" y="48"/>
                  </a:lnTo>
                  <a:lnTo>
                    <a:pt x="68" y="6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4" name="Freeform 6144">
              <a:extLst>
                <a:ext uri="{FF2B5EF4-FFF2-40B4-BE49-F238E27FC236}">
                  <a16:creationId xmlns:a16="http://schemas.microsoft.com/office/drawing/2014/main" id="{EFB7AAAA-C0F3-A293-044C-B0040C12C9A6}"/>
                </a:ext>
              </a:extLst>
            </p:cNvPr>
            <p:cNvSpPr>
              <a:spLocks noChangeArrowheads="1"/>
            </p:cNvSpPr>
            <p:nvPr/>
          </p:nvSpPr>
          <p:spPr bwMode="auto">
            <a:xfrm>
              <a:off x="18991715" y="4652963"/>
              <a:ext cx="22224" cy="641350"/>
            </a:xfrm>
            <a:custGeom>
              <a:avLst/>
              <a:gdLst>
                <a:gd name="T0" fmla="*/ 68 w 69"/>
                <a:gd name="T1" fmla="*/ 0 h 1792"/>
                <a:gd name="T2" fmla="*/ 0 w 69"/>
                <a:gd name="T3" fmla="*/ 107 h 1792"/>
                <a:gd name="T4" fmla="*/ 0 w 69"/>
                <a:gd name="T5" fmla="*/ 1733 h 1792"/>
                <a:gd name="T6" fmla="*/ 68 w 69"/>
                <a:gd name="T7" fmla="*/ 1791 h 1792"/>
                <a:gd name="T8" fmla="*/ 68 w 69"/>
                <a:gd name="T9" fmla="*/ 0 h 1792"/>
              </a:gdLst>
              <a:ahLst/>
              <a:cxnLst>
                <a:cxn ang="0">
                  <a:pos x="T0" y="T1"/>
                </a:cxn>
                <a:cxn ang="0">
                  <a:pos x="T2" y="T3"/>
                </a:cxn>
                <a:cxn ang="0">
                  <a:pos x="T4" y="T5"/>
                </a:cxn>
                <a:cxn ang="0">
                  <a:pos x="T6" y="T7"/>
                </a:cxn>
                <a:cxn ang="0">
                  <a:pos x="T8" y="T9"/>
                </a:cxn>
              </a:cxnLst>
              <a:rect l="0" t="0" r="r" b="b"/>
              <a:pathLst>
                <a:path w="69" h="1792">
                  <a:moveTo>
                    <a:pt x="68" y="0"/>
                  </a:moveTo>
                  <a:lnTo>
                    <a:pt x="0" y="107"/>
                  </a:lnTo>
                  <a:lnTo>
                    <a:pt x="0" y="1733"/>
                  </a:lnTo>
                  <a:lnTo>
                    <a:pt x="68" y="1791"/>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5" name="Freeform 6145">
              <a:extLst>
                <a:ext uri="{FF2B5EF4-FFF2-40B4-BE49-F238E27FC236}">
                  <a16:creationId xmlns:a16="http://schemas.microsoft.com/office/drawing/2014/main" id="{D9212878-0C65-C15B-FD97-CAB44846C04E}"/>
                </a:ext>
              </a:extLst>
            </p:cNvPr>
            <p:cNvSpPr>
              <a:spLocks noChangeArrowheads="1"/>
            </p:cNvSpPr>
            <p:nvPr/>
          </p:nvSpPr>
          <p:spPr bwMode="auto">
            <a:xfrm>
              <a:off x="18991715" y="4652963"/>
              <a:ext cx="22224" cy="641350"/>
            </a:xfrm>
            <a:custGeom>
              <a:avLst/>
              <a:gdLst>
                <a:gd name="T0" fmla="*/ 68 w 69"/>
                <a:gd name="T1" fmla="*/ 0 h 1792"/>
                <a:gd name="T2" fmla="*/ 0 w 69"/>
                <a:gd name="T3" fmla="*/ 107 h 1792"/>
                <a:gd name="T4" fmla="*/ 0 w 69"/>
                <a:gd name="T5" fmla="*/ 1733 h 1792"/>
                <a:gd name="T6" fmla="*/ 68 w 69"/>
                <a:gd name="T7" fmla="*/ 1791 h 1792"/>
                <a:gd name="T8" fmla="*/ 68 w 69"/>
                <a:gd name="T9" fmla="*/ 0 h 1792"/>
              </a:gdLst>
              <a:ahLst/>
              <a:cxnLst>
                <a:cxn ang="0">
                  <a:pos x="T0" y="T1"/>
                </a:cxn>
                <a:cxn ang="0">
                  <a:pos x="T2" y="T3"/>
                </a:cxn>
                <a:cxn ang="0">
                  <a:pos x="T4" y="T5"/>
                </a:cxn>
                <a:cxn ang="0">
                  <a:pos x="T6" y="T7"/>
                </a:cxn>
                <a:cxn ang="0">
                  <a:pos x="T8" y="T9"/>
                </a:cxn>
              </a:cxnLst>
              <a:rect l="0" t="0" r="r" b="b"/>
              <a:pathLst>
                <a:path w="69" h="1792">
                  <a:moveTo>
                    <a:pt x="68" y="0"/>
                  </a:moveTo>
                  <a:lnTo>
                    <a:pt x="0" y="107"/>
                  </a:lnTo>
                  <a:lnTo>
                    <a:pt x="0" y="1733"/>
                  </a:lnTo>
                  <a:lnTo>
                    <a:pt x="68" y="1791"/>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6" name="Freeform 6146">
              <a:extLst>
                <a:ext uri="{FF2B5EF4-FFF2-40B4-BE49-F238E27FC236}">
                  <a16:creationId xmlns:a16="http://schemas.microsoft.com/office/drawing/2014/main" id="{7AFCFFA0-60A5-EDAD-E3D6-BAFFF921EAAB}"/>
                </a:ext>
              </a:extLst>
            </p:cNvPr>
            <p:cNvSpPr>
              <a:spLocks noChangeArrowheads="1"/>
            </p:cNvSpPr>
            <p:nvPr/>
          </p:nvSpPr>
          <p:spPr bwMode="auto">
            <a:xfrm>
              <a:off x="18991715" y="4652963"/>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7" name="Freeform 6147">
              <a:extLst>
                <a:ext uri="{FF2B5EF4-FFF2-40B4-BE49-F238E27FC236}">
                  <a16:creationId xmlns:a16="http://schemas.microsoft.com/office/drawing/2014/main" id="{77A1C3D9-4873-B651-7335-97F031B7DE07}"/>
                </a:ext>
              </a:extLst>
            </p:cNvPr>
            <p:cNvSpPr>
              <a:spLocks noChangeArrowheads="1"/>
            </p:cNvSpPr>
            <p:nvPr/>
          </p:nvSpPr>
          <p:spPr bwMode="auto">
            <a:xfrm>
              <a:off x="18991715" y="4652963"/>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8" name="Freeform 6148">
              <a:extLst>
                <a:ext uri="{FF2B5EF4-FFF2-40B4-BE49-F238E27FC236}">
                  <a16:creationId xmlns:a16="http://schemas.microsoft.com/office/drawing/2014/main" id="{473283B4-F8CD-E1A6-E903-41C0AC53D9CF}"/>
                </a:ext>
              </a:extLst>
            </p:cNvPr>
            <p:cNvSpPr>
              <a:spLocks noChangeArrowheads="1"/>
            </p:cNvSpPr>
            <p:nvPr/>
          </p:nvSpPr>
          <p:spPr bwMode="auto">
            <a:xfrm>
              <a:off x="19013939" y="5294313"/>
              <a:ext cx="0" cy="4762"/>
            </a:xfrm>
            <a:custGeom>
              <a:avLst/>
              <a:gdLst>
                <a:gd name="T0" fmla="*/ 0 w 11"/>
                <a:gd name="T1" fmla="*/ 0 h 21"/>
                <a:gd name="T2" fmla="*/ 0 w 11"/>
                <a:gd name="T3" fmla="*/ 10 h 21"/>
                <a:gd name="T4" fmla="*/ 10 w 11"/>
                <a:gd name="T5" fmla="*/ 20 h 21"/>
                <a:gd name="T6" fmla="*/ 10 w 11"/>
                <a:gd name="T7" fmla="*/ 2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2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9" name="Freeform 6149">
              <a:extLst>
                <a:ext uri="{FF2B5EF4-FFF2-40B4-BE49-F238E27FC236}">
                  <a16:creationId xmlns:a16="http://schemas.microsoft.com/office/drawing/2014/main" id="{FA2D76C4-0383-AA75-2BDB-0184DB54F608}"/>
                </a:ext>
              </a:extLst>
            </p:cNvPr>
            <p:cNvSpPr>
              <a:spLocks noChangeArrowheads="1"/>
            </p:cNvSpPr>
            <p:nvPr/>
          </p:nvSpPr>
          <p:spPr bwMode="auto">
            <a:xfrm>
              <a:off x="19013939" y="5294313"/>
              <a:ext cx="0" cy="4762"/>
            </a:xfrm>
            <a:custGeom>
              <a:avLst/>
              <a:gdLst>
                <a:gd name="T0" fmla="*/ 0 w 11"/>
                <a:gd name="T1" fmla="*/ 0 h 21"/>
                <a:gd name="T2" fmla="*/ 0 w 11"/>
                <a:gd name="T3" fmla="*/ 10 h 21"/>
                <a:gd name="T4" fmla="*/ 10 w 11"/>
                <a:gd name="T5" fmla="*/ 20 h 21"/>
                <a:gd name="T6" fmla="*/ 10 w 11"/>
                <a:gd name="T7" fmla="*/ 2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2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0" name="Freeform 6150">
              <a:extLst>
                <a:ext uri="{FF2B5EF4-FFF2-40B4-BE49-F238E27FC236}">
                  <a16:creationId xmlns:a16="http://schemas.microsoft.com/office/drawing/2014/main" id="{555840F1-CE9D-2E62-67E3-B662C9CF2655}"/>
                </a:ext>
              </a:extLst>
            </p:cNvPr>
            <p:cNvSpPr>
              <a:spLocks noChangeArrowheads="1"/>
            </p:cNvSpPr>
            <p:nvPr/>
          </p:nvSpPr>
          <p:spPr bwMode="auto">
            <a:xfrm>
              <a:off x="19037750" y="5319713"/>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59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1" name="Freeform 6151">
              <a:extLst>
                <a:ext uri="{FF2B5EF4-FFF2-40B4-BE49-F238E27FC236}">
                  <a16:creationId xmlns:a16="http://schemas.microsoft.com/office/drawing/2014/main" id="{8C0C3B46-C98D-2A52-CCCF-1C3FDF281079}"/>
                </a:ext>
              </a:extLst>
            </p:cNvPr>
            <p:cNvSpPr>
              <a:spLocks noChangeArrowheads="1"/>
            </p:cNvSpPr>
            <p:nvPr/>
          </p:nvSpPr>
          <p:spPr bwMode="auto">
            <a:xfrm>
              <a:off x="19037750" y="5319713"/>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59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2" name="Freeform 6152">
              <a:extLst>
                <a:ext uri="{FF2B5EF4-FFF2-40B4-BE49-F238E27FC236}">
                  <a16:creationId xmlns:a16="http://schemas.microsoft.com/office/drawing/2014/main" id="{81362655-FC92-EE95-80E8-D3FC39252FD7}"/>
                </a:ext>
              </a:extLst>
            </p:cNvPr>
            <p:cNvSpPr>
              <a:spLocks noChangeArrowheads="1"/>
            </p:cNvSpPr>
            <p:nvPr/>
          </p:nvSpPr>
          <p:spPr bwMode="auto">
            <a:xfrm>
              <a:off x="19037750" y="4575175"/>
              <a:ext cx="19049" cy="760412"/>
            </a:xfrm>
            <a:custGeom>
              <a:avLst/>
              <a:gdLst>
                <a:gd name="T0" fmla="*/ 59 w 60"/>
                <a:gd name="T1" fmla="*/ 0 h 2123"/>
                <a:gd name="T2" fmla="*/ 0 w 60"/>
                <a:gd name="T3" fmla="*/ 107 h 2123"/>
                <a:gd name="T4" fmla="*/ 0 w 60"/>
                <a:gd name="T5" fmla="*/ 2063 h 2123"/>
                <a:gd name="T6" fmla="*/ 59 w 60"/>
                <a:gd name="T7" fmla="*/ 2122 h 2123"/>
                <a:gd name="T8" fmla="*/ 59 w 60"/>
                <a:gd name="T9" fmla="*/ 0 h 2123"/>
              </a:gdLst>
              <a:ahLst/>
              <a:cxnLst>
                <a:cxn ang="0">
                  <a:pos x="T0" y="T1"/>
                </a:cxn>
                <a:cxn ang="0">
                  <a:pos x="T2" y="T3"/>
                </a:cxn>
                <a:cxn ang="0">
                  <a:pos x="T4" y="T5"/>
                </a:cxn>
                <a:cxn ang="0">
                  <a:pos x="T6" y="T7"/>
                </a:cxn>
                <a:cxn ang="0">
                  <a:pos x="T8" y="T9"/>
                </a:cxn>
              </a:cxnLst>
              <a:rect l="0" t="0" r="r" b="b"/>
              <a:pathLst>
                <a:path w="60" h="2123">
                  <a:moveTo>
                    <a:pt x="59" y="0"/>
                  </a:moveTo>
                  <a:lnTo>
                    <a:pt x="0" y="107"/>
                  </a:lnTo>
                  <a:lnTo>
                    <a:pt x="0" y="2063"/>
                  </a:lnTo>
                  <a:lnTo>
                    <a:pt x="59" y="2122"/>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3" name="Freeform 6153">
              <a:extLst>
                <a:ext uri="{FF2B5EF4-FFF2-40B4-BE49-F238E27FC236}">
                  <a16:creationId xmlns:a16="http://schemas.microsoft.com/office/drawing/2014/main" id="{A0448608-F505-77B3-C1BA-41900EFEF1D4}"/>
                </a:ext>
              </a:extLst>
            </p:cNvPr>
            <p:cNvSpPr>
              <a:spLocks noChangeArrowheads="1"/>
            </p:cNvSpPr>
            <p:nvPr/>
          </p:nvSpPr>
          <p:spPr bwMode="auto">
            <a:xfrm>
              <a:off x="19037750" y="4575175"/>
              <a:ext cx="19049" cy="760412"/>
            </a:xfrm>
            <a:custGeom>
              <a:avLst/>
              <a:gdLst>
                <a:gd name="T0" fmla="*/ 59 w 60"/>
                <a:gd name="T1" fmla="*/ 0 h 2123"/>
                <a:gd name="T2" fmla="*/ 0 w 60"/>
                <a:gd name="T3" fmla="*/ 107 h 2123"/>
                <a:gd name="T4" fmla="*/ 0 w 60"/>
                <a:gd name="T5" fmla="*/ 2063 h 2123"/>
                <a:gd name="T6" fmla="*/ 59 w 60"/>
                <a:gd name="T7" fmla="*/ 2122 h 2123"/>
                <a:gd name="T8" fmla="*/ 59 w 60"/>
                <a:gd name="T9" fmla="*/ 0 h 2123"/>
              </a:gdLst>
              <a:ahLst/>
              <a:cxnLst>
                <a:cxn ang="0">
                  <a:pos x="T0" y="T1"/>
                </a:cxn>
                <a:cxn ang="0">
                  <a:pos x="T2" y="T3"/>
                </a:cxn>
                <a:cxn ang="0">
                  <a:pos x="T4" y="T5"/>
                </a:cxn>
                <a:cxn ang="0">
                  <a:pos x="T6" y="T7"/>
                </a:cxn>
                <a:cxn ang="0">
                  <a:pos x="T8" y="T9"/>
                </a:cxn>
              </a:cxnLst>
              <a:rect l="0" t="0" r="r" b="b"/>
              <a:pathLst>
                <a:path w="60" h="2123">
                  <a:moveTo>
                    <a:pt x="59" y="0"/>
                  </a:moveTo>
                  <a:lnTo>
                    <a:pt x="0" y="107"/>
                  </a:lnTo>
                  <a:lnTo>
                    <a:pt x="0" y="2063"/>
                  </a:lnTo>
                  <a:lnTo>
                    <a:pt x="59" y="2122"/>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4" name="Freeform 6154">
              <a:extLst>
                <a:ext uri="{FF2B5EF4-FFF2-40B4-BE49-F238E27FC236}">
                  <a16:creationId xmlns:a16="http://schemas.microsoft.com/office/drawing/2014/main" id="{4F2CDAD0-D3F2-CFEC-EE5E-80AA023F0393}"/>
                </a:ext>
              </a:extLst>
            </p:cNvPr>
            <p:cNvSpPr>
              <a:spLocks noChangeArrowheads="1"/>
            </p:cNvSpPr>
            <p:nvPr/>
          </p:nvSpPr>
          <p:spPr bwMode="auto">
            <a:xfrm>
              <a:off x="19037750" y="4575175"/>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5" name="Freeform 6155">
              <a:extLst>
                <a:ext uri="{FF2B5EF4-FFF2-40B4-BE49-F238E27FC236}">
                  <a16:creationId xmlns:a16="http://schemas.microsoft.com/office/drawing/2014/main" id="{C3325C83-437D-99AF-F426-D57F3B53A2BB}"/>
                </a:ext>
              </a:extLst>
            </p:cNvPr>
            <p:cNvSpPr>
              <a:spLocks noChangeArrowheads="1"/>
            </p:cNvSpPr>
            <p:nvPr/>
          </p:nvSpPr>
          <p:spPr bwMode="auto">
            <a:xfrm>
              <a:off x="19037750" y="4575175"/>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6" name="Freeform 6156">
              <a:extLst>
                <a:ext uri="{FF2B5EF4-FFF2-40B4-BE49-F238E27FC236}">
                  <a16:creationId xmlns:a16="http://schemas.microsoft.com/office/drawing/2014/main" id="{F74912DA-8A7E-5192-C221-AC0CD8EFE49D}"/>
                </a:ext>
              </a:extLst>
            </p:cNvPr>
            <p:cNvSpPr>
              <a:spLocks noChangeArrowheads="1"/>
            </p:cNvSpPr>
            <p:nvPr/>
          </p:nvSpPr>
          <p:spPr bwMode="auto">
            <a:xfrm>
              <a:off x="19055211" y="5340350"/>
              <a:ext cx="0" cy="0"/>
            </a:xfrm>
            <a:custGeom>
              <a:avLst/>
              <a:gdLst>
                <a:gd name="T0" fmla="*/ 0 w 11"/>
                <a:gd name="T1" fmla="*/ 0 h 10"/>
                <a:gd name="T2" fmla="*/ 0 w 11"/>
                <a:gd name="T3" fmla="*/ 0 h 10"/>
                <a:gd name="T4" fmla="*/ 10 w 11"/>
                <a:gd name="T5" fmla="*/ 9 h 10"/>
                <a:gd name="T6" fmla="*/ 10 w 11"/>
                <a:gd name="T7" fmla="*/ 9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lnTo>
                    <a:pt x="10" y="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7" name="Freeform 6157">
              <a:extLst>
                <a:ext uri="{FF2B5EF4-FFF2-40B4-BE49-F238E27FC236}">
                  <a16:creationId xmlns:a16="http://schemas.microsoft.com/office/drawing/2014/main" id="{81BA5235-D31D-3F09-4BBD-CAF83AF49D15}"/>
                </a:ext>
              </a:extLst>
            </p:cNvPr>
            <p:cNvSpPr>
              <a:spLocks noChangeArrowheads="1"/>
            </p:cNvSpPr>
            <p:nvPr/>
          </p:nvSpPr>
          <p:spPr bwMode="auto">
            <a:xfrm>
              <a:off x="19055211" y="5340350"/>
              <a:ext cx="0" cy="0"/>
            </a:xfrm>
            <a:custGeom>
              <a:avLst/>
              <a:gdLst>
                <a:gd name="T0" fmla="*/ 0 w 11"/>
                <a:gd name="T1" fmla="*/ 0 h 10"/>
                <a:gd name="T2" fmla="*/ 0 w 11"/>
                <a:gd name="T3" fmla="*/ 0 h 10"/>
                <a:gd name="T4" fmla="*/ 10 w 11"/>
                <a:gd name="T5" fmla="*/ 9 h 10"/>
                <a:gd name="T6" fmla="*/ 10 w 11"/>
                <a:gd name="T7" fmla="*/ 9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lnTo>
                    <a:pt x="10" y="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8" name="Freeform 6158">
              <a:extLst>
                <a:ext uri="{FF2B5EF4-FFF2-40B4-BE49-F238E27FC236}">
                  <a16:creationId xmlns:a16="http://schemas.microsoft.com/office/drawing/2014/main" id="{3CA06581-E421-AD61-5191-614C0FA93CEC}"/>
                </a:ext>
              </a:extLst>
            </p:cNvPr>
            <p:cNvSpPr>
              <a:spLocks noChangeArrowheads="1"/>
            </p:cNvSpPr>
            <p:nvPr/>
          </p:nvSpPr>
          <p:spPr bwMode="auto">
            <a:xfrm>
              <a:off x="19080610" y="5360988"/>
              <a:ext cx="17461" cy="22225"/>
            </a:xfrm>
            <a:custGeom>
              <a:avLst/>
              <a:gdLst>
                <a:gd name="T0" fmla="*/ 0 w 59"/>
                <a:gd name="T1" fmla="*/ 0 h 69"/>
                <a:gd name="T2" fmla="*/ 0 w 59"/>
                <a:gd name="T3" fmla="*/ 10 h 69"/>
                <a:gd name="T4" fmla="*/ 49 w 59"/>
                <a:gd name="T5" fmla="*/ 68 h 69"/>
                <a:gd name="T6" fmla="*/ 49 w 59"/>
                <a:gd name="T7" fmla="*/ 58 h 69"/>
                <a:gd name="T8" fmla="*/ 58 w 59"/>
                <a:gd name="T9" fmla="*/ 68 h 69"/>
                <a:gd name="T10" fmla="*/ 58 w 59"/>
                <a:gd name="T11" fmla="*/ 68 h 69"/>
                <a:gd name="T12" fmla="*/ 0 w 5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0" y="0"/>
                  </a:moveTo>
                  <a:lnTo>
                    <a:pt x="0" y="10"/>
                  </a:lnTo>
                  <a:lnTo>
                    <a:pt x="49" y="68"/>
                  </a:lnTo>
                  <a:lnTo>
                    <a:pt x="49" y="58"/>
                  </a:lnTo>
                  <a:lnTo>
                    <a:pt x="58" y="68"/>
                  </a:lnTo>
                  <a:lnTo>
                    <a:pt x="5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9" name="Freeform 6159">
              <a:extLst>
                <a:ext uri="{FF2B5EF4-FFF2-40B4-BE49-F238E27FC236}">
                  <a16:creationId xmlns:a16="http://schemas.microsoft.com/office/drawing/2014/main" id="{78559852-C172-6D7C-ADBD-C1E06EA306B1}"/>
                </a:ext>
              </a:extLst>
            </p:cNvPr>
            <p:cNvSpPr>
              <a:spLocks noChangeArrowheads="1"/>
            </p:cNvSpPr>
            <p:nvPr/>
          </p:nvSpPr>
          <p:spPr bwMode="auto">
            <a:xfrm>
              <a:off x="19080610" y="5360988"/>
              <a:ext cx="17461" cy="22225"/>
            </a:xfrm>
            <a:custGeom>
              <a:avLst/>
              <a:gdLst>
                <a:gd name="T0" fmla="*/ 0 w 59"/>
                <a:gd name="T1" fmla="*/ 0 h 69"/>
                <a:gd name="T2" fmla="*/ 0 w 59"/>
                <a:gd name="T3" fmla="*/ 10 h 69"/>
                <a:gd name="T4" fmla="*/ 49 w 59"/>
                <a:gd name="T5" fmla="*/ 68 h 69"/>
                <a:gd name="T6" fmla="*/ 49 w 59"/>
                <a:gd name="T7" fmla="*/ 58 h 69"/>
                <a:gd name="T8" fmla="*/ 58 w 59"/>
                <a:gd name="T9" fmla="*/ 68 h 69"/>
                <a:gd name="T10" fmla="*/ 58 w 59"/>
                <a:gd name="T11" fmla="*/ 68 h 69"/>
                <a:gd name="T12" fmla="*/ 0 w 5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0" y="0"/>
                  </a:moveTo>
                  <a:lnTo>
                    <a:pt x="0" y="10"/>
                  </a:lnTo>
                  <a:lnTo>
                    <a:pt x="49" y="68"/>
                  </a:lnTo>
                  <a:lnTo>
                    <a:pt x="49" y="58"/>
                  </a:lnTo>
                  <a:lnTo>
                    <a:pt x="58" y="68"/>
                  </a:lnTo>
                  <a:lnTo>
                    <a:pt x="5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0" name="Freeform 6160">
              <a:extLst>
                <a:ext uri="{FF2B5EF4-FFF2-40B4-BE49-F238E27FC236}">
                  <a16:creationId xmlns:a16="http://schemas.microsoft.com/office/drawing/2014/main" id="{F612F38E-73D7-B057-29DC-A9626B63EEBE}"/>
                </a:ext>
              </a:extLst>
            </p:cNvPr>
            <p:cNvSpPr>
              <a:spLocks noChangeArrowheads="1"/>
            </p:cNvSpPr>
            <p:nvPr/>
          </p:nvSpPr>
          <p:spPr bwMode="auto">
            <a:xfrm>
              <a:off x="19080610" y="4497388"/>
              <a:ext cx="17461" cy="884237"/>
            </a:xfrm>
            <a:custGeom>
              <a:avLst/>
              <a:gdLst>
                <a:gd name="T0" fmla="*/ 58 w 59"/>
                <a:gd name="T1" fmla="*/ 0 h 2463"/>
                <a:gd name="T2" fmla="*/ 0 w 59"/>
                <a:gd name="T3" fmla="*/ 107 h 2463"/>
                <a:gd name="T4" fmla="*/ 0 w 59"/>
                <a:gd name="T5" fmla="*/ 2394 h 2463"/>
                <a:gd name="T6" fmla="*/ 58 w 59"/>
                <a:gd name="T7" fmla="*/ 2462 h 2463"/>
                <a:gd name="T8" fmla="*/ 58 w 59"/>
                <a:gd name="T9" fmla="*/ 0 h 2463"/>
              </a:gdLst>
              <a:ahLst/>
              <a:cxnLst>
                <a:cxn ang="0">
                  <a:pos x="T0" y="T1"/>
                </a:cxn>
                <a:cxn ang="0">
                  <a:pos x="T2" y="T3"/>
                </a:cxn>
                <a:cxn ang="0">
                  <a:pos x="T4" y="T5"/>
                </a:cxn>
                <a:cxn ang="0">
                  <a:pos x="T6" y="T7"/>
                </a:cxn>
                <a:cxn ang="0">
                  <a:pos x="T8" y="T9"/>
                </a:cxn>
              </a:cxnLst>
              <a:rect l="0" t="0" r="r" b="b"/>
              <a:pathLst>
                <a:path w="59" h="2463">
                  <a:moveTo>
                    <a:pt x="58" y="0"/>
                  </a:moveTo>
                  <a:lnTo>
                    <a:pt x="0" y="107"/>
                  </a:lnTo>
                  <a:lnTo>
                    <a:pt x="0" y="2394"/>
                  </a:lnTo>
                  <a:lnTo>
                    <a:pt x="58" y="2462"/>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1" name="Freeform 6161">
              <a:extLst>
                <a:ext uri="{FF2B5EF4-FFF2-40B4-BE49-F238E27FC236}">
                  <a16:creationId xmlns:a16="http://schemas.microsoft.com/office/drawing/2014/main" id="{D93BCF46-3796-92BF-0CA8-B4E97AF3B0EC}"/>
                </a:ext>
              </a:extLst>
            </p:cNvPr>
            <p:cNvSpPr>
              <a:spLocks noChangeArrowheads="1"/>
            </p:cNvSpPr>
            <p:nvPr/>
          </p:nvSpPr>
          <p:spPr bwMode="auto">
            <a:xfrm>
              <a:off x="19080610" y="4497388"/>
              <a:ext cx="17461" cy="884237"/>
            </a:xfrm>
            <a:custGeom>
              <a:avLst/>
              <a:gdLst>
                <a:gd name="T0" fmla="*/ 58 w 59"/>
                <a:gd name="T1" fmla="*/ 0 h 2463"/>
                <a:gd name="T2" fmla="*/ 0 w 59"/>
                <a:gd name="T3" fmla="*/ 107 h 2463"/>
                <a:gd name="T4" fmla="*/ 0 w 59"/>
                <a:gd name="T5" fmla="*/ 2394 h 2463"/>
                <a:gd name="T6" fmla="*/ 58 w 59"/>
                <a:gd name="T7" fmla="*/ 2462 h 2463"/>
                <a:gd name="T8" fmla="*/ 58 w 59"/>
                <a:gd name="T9" fmla="*/ 0 h 2463"/>
              </a:gdLst>
              <a:ahLst/>
              <a:cxnLst>
                <a:cxn ang="0">
                  <a:pos x="T0" y="T1"/>
                </a:cxn>
                <a:cxn ang="0">
                  <a:pos x="T2" y="T3"/>
                </a:cxn>
                <a:cxn ang="0">
                  <a:pos x="T4" y="T5"/>
                </a:cxn>
                <a:cxn ang="0">
                  <a:pos x="T6" y="T7"/>
                </a:cxn>
                <a:cxn ang="0">
                  <a:pos x="T8" y="T9"/>
                </a:cxn>
              </a:cxnLst>
              <a:rect l="0" t="0" r="r" b="b"/>
              <a:pathLst>
                <a:path w="59" h="2463">
                  <a:moveTo>
                    <a:pt x="58" y="0"/>
                  </a:moveTo>
                  <a:lnTo>
                    <a:pt x="0" y="107"/>
                  </a:lnTo>
                  <a:lnTo>
                    <a:pt x="0" y="2394"/>
                  </a:lnTo>
                  <a:lnTo>
                    <a:pt x="58" y="2462"/>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2" name="Freeform 6162">
              <a:extLst>
                <a:ext uri="{FF2B5EF4-FFF2-40B4-BE49-F238E27FC236}">
                  <a16:creationId xmlns:a16="http://schemas.microsoft.com/office/drawing/2014/main" id="{5BE7DC9A-3EBA-8FAD-E150-9A6D657260A2}"/>
                </a:ext>
              </a:extLst>
            </p:cNvPr>
            <p:cNvSpPr>
              <a:spLocks noChangeArrowheads="1"/>
            </p:cNvSpPr>
            <p:nvPr/>
          </p:nvSpPr>
          <p:spPr bwMode="auto">
            <a:xfrm>
              <a:off x="19080610" y="4497388"/>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3" name="Freeform 6163">
              <a:extLst>
                <a:ext uri="{FF2B5EF4-FFF2-40B4-BE49-F238E27FC236}">
                  <a16:creationId xmlns:a16="http://schemas.microsoft.com/office/drawing/2014/main" id="{D5D6B816-94C3-D095-A4D5-085F013EE358}"/>
                </a:ext>
              </a:extLst>
            </p:cNvPr>
            <p:cNvSpPr>
              <a:spLocks noChangeArrowheads="1"/>
            </p:cNvSpPr>
            <p:nvPr/>
          </p:nvSpPr>
          <p:spPr bwMode="auto">
            <a:xfrm>
              <a:off x="19080610" y="4497388"/>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4" name="Freeform 6164">
              <a:extLst>
                <a:ext uri="{FF2B5EF4-FFF2-40B4-BE49-F238E27FC236}">
                  <a16:creationId xmlns:a16="http://schemas.microsoft.com/office/drawing/2014/main" id="{37685307-C9BD-F4F3-F3D6-D84A76481FEF}"/>
                </a:ext>
              </a:extLst>
            </p:cNvPr>
            <p:cNvSpPr>
              <a:spLocks noChangeArrowheads="1"/>
            </p:cNvSpPr>
            <p:nvPr/>
          </p:nvSpPr>
          <p:spPr bwMode="auto">
            <a:xfrm>
              <a:off x="19098071" y="5383213"/>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5" name="Freeform 6165">
              <a:extLst>
                <a:ext uri="{FF2B5EF4-FFF2-40B4-BE49-F238E27FC236}">
                  <a16:creationId xmlns:a16="http://schemas.microsoft.com/office/drawing/2014/main" id="{2BF1EF3B-0AC3-97E5-652F-47D2C98D3896}"/>
                </a:ext>
              </a:extLst>
            </p:cNvPr>
            <p:cNvSpPr>
              <a:spLocks noChangeArrowheads="1"/>
            </p:cNvSpPr>
            <p:nvPr/>
          </p:nvSpPr>
          <p:spPr bwMode="auto">
            <a:xfrm>
              <a:off x="19098071" y="5383213"/>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6" name="Freeform 6166">
              <a:extLst>
                <a:ext uri="{FF2B5EF4-FFF2-40B4-BE49-F238E27FC236}">
                  <a16:creationId xmlns:a16="http://schemas.microsoft.com/office/drawing/2014/main" id="{3F714E63-0EAB-334F-E3DA-14E761233F4B}"/>
                </a:ext>
              </a:extLst>
            </p:cNvPr>
            <p:cNvSpPr>
              <a:spLocks noChangeArrowheads="1"/>
            </p:cNvSpPr>
            <p:nvPr/>
          </p:nvSpPr>
          <p:spPr bwMode="auto">
            <a:xfrm>
              <a:off x="19121882" y="5407025"/>
              <a:ext cx="22224" cy="17462"/>
            </a:xfrm>
            <a:custGeom>
              <a:avLst/>
              <a:gdLst>
                <a:gd name="T0" fmla="*/ 0 w 69"/>
                <a:gd name="T1" fmla="*/ 0 h 59"/>
                <a:gd name="T2" fmla="*/ 0 w 69"/>
                <a:gd name="T3" fmla="*/ 9 h 59"/>
                <a:gd name="T4" fmla="*/ 49 w 69"/>
                <a:gd name="T5" fmla="*/ 58 h 59"/>
                <a:gd name="T6" fmla="*/ 49 w 69"/>
                <a:gd name="T7" fmla="*/ 48 h 59"/>
                <a:gd name="T8" fmla="*/ 68 w 69"/>
                <a:gd name="T9" fmla="*/ 58 h 59"/>
                <a:gd name="T10" fmla="*/ 68 w 69"/>
                <a:gd name="T11" fmla="*/ 58 h 59"/>
                <a:gd name="T12" fmla="*/ 0 w 6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9" h="59">
                  <a:moveTo>
                    <a:pt x="0" y="0"/>
                  </a:moveTo>
                  <a:lnTo>
                    <a:pt x="0" y="9"/>
                  </a:lnTo>
                  <a:lnTo>
                    <a:pt x="49" y="58"/>
                  </a:lnTo>
                  <a:lnTo>
                    <a:pt x="49" y="48"/>
                  </a:lnTo>
                  <a:lnTo>
                    <a:pt x="68" y="5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7" name="Freeform 6167">
              <a:extLst>
                <a:ext uri="{FF2B5EF4-FFF2-40B4-BE49-F238E27FC236}">
                  <a16:creationId xmlns:a16="http://schemas.microsoft.com/office/drawing/2014/main" id="{1D2E473D-E320-0054-0AC6-A63F7A1A77FB}"/>
                </a:ext>
              </a:extLst>
            </p:cNvPr>
            <p:cNvSpPr>
              <a:spLocks noChangeArrowheads="1"/>
            </p:cNvSpPr>
            <p:nvPr/>
          </p:nvSpPr>
          <p:spPr bwMode="auto">
            <a:xfrm>
              <a:off x="19121882" y="5407025"/>
              <a:ext cx="22224" cy="17462"/>
            </a:xfrm>
            <a:custGeom>
              <a:avLst/>
              <a:gdLst>
                <a:gd name="T0" fmla="*/ 0 w 69"/>
                <a:gd name="T1" fmla="*/ 0 h 59"/>
                <a:gd name="T2" fmla="*/ 0 w 69"/>
                <a:gd name="T3" fmla="*/ 9 h 59"/>
                <a:gd name="T4" fmla="*/ 49 w 69"/>
                <a:gd name="T5" fmla="*/ 58 h 59"/>
                <a:gd name="T6" fmla="*/ 49 w 69"/>
                <a:gd name="T7" fmla="*/ 48 h 59"/>
                <a:gd name="T8" fmla="*/ 68 w 69"/>
                <a:gd name="T9" fmla="*/ 58 h 59"/>
                <a:gd name="T10" fmla="*/ 68 w 69"/>
                <a:gd name="T11" fmla="*/ 58 h 59"/>
                <a:gd name="T12" fmla="*/ 0 w 6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9" h="59">
                  <a:moveTo>
                    <a:pt x="0" y="0"/>
                  </a:moveTo>
                  <a:lnTo>
                    <a:pt x="0" y="9"/>
                  </a:lnTo>
                  <a:lnTo>
                    <a:pt x="49" y="58"/>
                  </a:lnTo>
                  <a:lnTo>
                    <a:pt x="49" y="48"/>
                  </a:lnTo>
                  <a:lnTo>
                    <a:pt x="68" y="5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8" name="Freeform 6168">
              <a:extLst>
                <a:ext uri="{FF2B5EF4-FFF2-40B4-BE49-F238E27FC236}">
                  <a16:creationId xmlns:a16="http://schemas.microsoft.com/office/drawing/2014/main" id="{31259E12-A719-532A-820B-1E539E81FB74}"/>
                </a:ext>
              </a:extLst>
            </p:cNvPr>
            <p:cNvSpPr>
              <a:spLocks noChangeArrowheads="1"/>
            </p:cNvSpPr>
            <p:nvPr/>
          </p:nvSpPr>
          <p:spPr bwMode="auto">
            <a:xfrm>
              <a:off x="19121882" y="4421188"/>
              <a:ext cx="22224" cy="1003300"/>
            </a:xfrm>
            <a:custGeom>
              <a:avLst/>
              <a:gdLst>
                <a:gd name="T0" fmla="*/ 68 w 69"/>
                <a:gd name="T1" fmla="*/ 0 h 2795"/>
                <a:gd name="T2" fmla="*/ 0 w 69"/>
                <a:gd name="T3" fmla="*/ 107 h 2795"/>
                <a:gd name="T4" fmla="*/ 0 w 69"/>
                <a:gd name="T5" fmla="*/ 2736 h 2795"/>
                <a:gd name="T6" fmla="*/ 68 w 69"/>
                <a:gd name="T7" fmla="*/ 2794 h 2795"/>
                <a:gd name="T8" fmla="*/ 68 w 69"/>
                <a:gd name="T9" fmla="*/ 0 h 2795"/>
              </a:gdLst>
              <a:ahLst/>
              <a:cxnLst>
                <a:cxn ang="0">
                  <a:pos x="T0" y="T1"/>
                </a:cxn>
                <a:cxn ang="0">
                  <a:pos x="T2" y="T3"/>
                </a:cxn>
                <a:cxn ang="0">
                  <a:pos x="T4" y="T5"/>
                </a:cxn>
                <a:cxn ang="0">
                  <a:pos x="T6" y="T7"/>
                </a:cxn>
                <a:cxn ang="0">
                  <a:pos x="T8" y="T9"/>
                </a:cxn>
              </a:cxnLst>
              <a:rect l="0" t="0" r="r" b="b"/>
              <a:pathLst>
                <a:path w="69" h="2795">
                  <a:moveTo>
                    <a:pt x="68" y="0"/>
                  </a:moveTo>
                  <a:lnTo>
                    <a:pt x="0" y="107"/>
                  </a:lnTo>
                  <a:lnTo>
                    <a:pt x="0" y="2736"/>
                  </a:lnTo>
                  <a:lnTo>
                    <a:pt x="68" y="2794"/>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9" name="Freeform 6169">
              <a:extLst>
                <a:ext uri="{FF2B5EF4-FFF2-40B4-BE49-F238E27FC236}">
                  <a16:creationId xmlns:a16="http://schemas.microsoft.com/office/drawing/2014/main" id="{2B7A3645-582F-8A40-4522-0125B382AE34}"/>
                </a:ext>
              </a:extLst>
            </p:cNvPr>
            <p:cNvSpPr>
              <a:spLocks noChangeArrowheads="1"/>
            </p:cNvSpPr>
            <p:nvPr/>
          </p:nvSpPr>
          <p:spPr bwMode="auto">
            <a:xfrm>
              <a:off x="19121882" y="4421188"/>
              <a:ext cx="22224" cy="1003300"/>
            </a:xfrm>
            <a:custGeom>
              <a:avLst/>
              <a:gdLst>
                <a:gd name="T0" fmla="*/ 68 w 69"/>
                <a:gd name="T1" fmla="*/ 0 h 2795"/>
                <a:gd name="T2" fmla="*/ 0 w 69"/>
                <a:gd name="T3" fmla="*/ 107 h 2795"/>
                <a:gd name="T4" fmla="*/ 0 w 69"/>
                <a:gd name="T5" fmla="*/ 2736 h 2795"/>
                <a:gd name="T6" fmla="*/ 68 w 69"/>
                <a:gd name="T7" fmla="*/ 2794 h 2795"/>
                <a:gd name="T8" fmla="*/ 68 w 69"/>
                <a:gd name="T9" fmla="*/ 0 h 2795"/>
              </a:gdLst>
              <a:ahLst/>
              <a:cxnLst>
                <a:cxn ang="0">
                  <a:pos x="T0" y="T1"/>
                </a:cxn>
                <a:cxn ang="0">
                  <a:pos x="T2" y="T3"/>
                </a:cxn>
                <a:cxn ang="0">
                  <a:pos x="T4" y="T5"/>
                </a:cxn>
                <a:cxn ang="0">
                  <a:pos x="T6" y="T7"/>
                </a:cxn>
                <a:cxn ang="0">
                  <a:pos x="T8" y="T9"/>
                </a:cxn>
              </a:cxnLst>
              <a:rect l="0" t="0" r="r" b="b"/>
              <a:pathLst>
                <a:path w="69" h="2795">
                  <a:moveTo>
                    <a:pt x="68" y="0"/>
                  </a:moveTo>
                  <a:lnTo>
                    <a:pt x="0" y="107"/>
                  </a:lnTo>
                  <a:lnTo>
                    <a:pt x="0" y="2736"/>
                  </a:lnTo>
                  <a:lnTo>
                    <a:pt x="68" y="2794"/>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0" name="Freeform 6170">
              <a:extLst>
                <a:ext uri="{FF2B5EF4-FFF2-40B4-BE49-F238E27FC236}">
                  <a16:creationId xmlns:a16="http://schemas.microsoft.com/office/drawing/2014/main" id="{02F083F0-2302-A315-451B-E4D4FF29D3C9}"/>
                </a:ext>
              </a:extLst>
            </p:cNvPr>
            <p:cNvSpPr>
              <a:spLocks noChangeArrowheads="1"/>
            </p:cNvSpPr>
            <p:nvPr/>
          </p:nvSpPr>
          <p:spPr bwMode="auto">
            <a:xfrm>
              <a:off x="19121882" y="4421188"/>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1" name="Freeform 6171">
              <a:extLst>
                <a:ext uri="{FF2B5EF4-FFF2-40B4-BE49-F238E27FC236}">
                  <a16:creationId xmlns:a16="http://schemas.microsoft.com/office/drawing/2014/main" id="{8A629944-2403-F378-5D93-F873A03D1830}"/>
                </a:ext>
              </a:extLst>
            </p:cNvPr>
            <p:cNvSpPr>
              <a:spLocks noChangeArrowheads="1"/>
            </p:cNvSpPr>
            <p:nvPr/>
          </p:nvSpPr>
          <p:spPr bwMode="auto">
            <a:xfrm>
              <a:off x="19121882" y="4421188"/>
              <a:ext cx="22224" cy="34925"/>
            </a:xfrm>
            <a:custGeom>
              <a:avLst/>
              <a:gdLst>
                <a:gd name="T0" fmla="*/ 68 w 69"/>
                <a:gd name="T1" fmla="*/ 0 h 108"/>
                <a:gd name="T2" fmla="*/ 0 w 69"/>
                <a:gd name="T3" fmla="*/ 107 h 108"/>
                <a:gd name="T4" fmla="*/ 0 w 69"/>
                <a:gd name="T5" fmla="*/ 107 h 108"/>
                <a:gd name="T6" fmla="*/ 68 w 69"/>
                <a:gd name="T7" fmla="*/ 0 h 108"/>
              </a:gdLst>
              <a:ahLst/>
              <a:cxnLst>
                <a:cxn ang="0">
                  <a:pos x="T0" y="T1"/>
                </a:cxn>
                <a:cxn ang="0">
                  <a:pos x="T2" y="T3"/>
                </a:cxn>
                <a:cxn ang="0">
                  <a:pos x="T4" y="T5"/>
                </a:cxn>
                <a:cxn ang="0">
                  <a:pos x="T6" y="T7"/>
                </a:cxn>
              </a:cxnLst>
              <a:rect l="0" t="0" r="r" b="b"/>
              <a:pathLst>
                <a:path w="69" h="108">
                  <a:moveTo>
                    <a:pt x="68" y="0"/>
                  </a:moveTo>
                  <a:lnTo>
                    <a:pt x="0" y="107"/>
                  </a:lnTo>
                  <a:lnTo>
                    <a:pt x="0" y="10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2" name="Freeform 6172">
              <a:extLst>
                <a:ext uri="{FF2B5EF4-FFF2-40B4-BE49-F238E27FC236}">
                  <a16:creationId xmlns:a16="http://schemas.microsoft.com/office/drawing/2014/main" id="{0D0989BA-9A07-8891-A06D-0BB159ABE388}"/>
                </a:ext>
              </a:extLst>
            </p:cNvPr>
            <p:cNvSpPr>
              <a:spLocks noChangeArrowheads="1"/>
            </p:cNvSpPr>
            <p:nvPr/>
          </p:nvSpPr>
          <p:spPr bwMode="auto">
            <a:xfrm>
              <a:off x="19139343" y="542448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3" name="Freeform 6173">
              <a:extLst>
                <a:ext uri="{FF2B5EF4-FFF2-40B4-BE49-F238E27FC236}">
                  <a16:creationId xmlns:a16="http://schemas.microsoft.com/office/drawing/2014/main" id="{25BB0FDD-E270-5EB7-D4AD-733718D5D2DC}"/>
                </a:ext>
              </a:extLst>
            </p:cNvPr>
            <p:cNvSpPr>
              <a:spLocks noChangeArrowheads="1"/>
            </p:cNvSpPr>
            <p:nvPr/>
          </p:nvSpPr>
          <p:spPr bwMode="auto">
            <a:xfrm>
              <a:off x="19139343" y="542448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4" name="Freeform 6174">
              <a:extLst>
                <a:ext uri="{FF2B5EF4-FFF2-40B4-BE49-F238E27FC236}">
                  <a16:creationId xmlns:a16="http://schemas.microsoft.com/office/drawing/2014/main" id="{7C6DB83C-B451-41B1-BF9A-7CD55F798233}"/>
                </a:ext>
              </a:extLst>
            </p:cNvPr>
            <p:cNvSpPr>
              <a:spLocks noChangeArrowheads="1"/>
            </p:cNvSpPr>
            <p:nvPr/>
          </p:nvSpPr>
          <p:spPr bwMode="auto">
            <a:xfrm>
              <a:off x="19167917" y="5449888"/>
              <a:ext cx="17461" cy="20637"/>
            </a:xfrm>
            <a:custGeom>
              <a:avLst/>
              <a:gdLst>
                <a:gd name="T0" fmla="*/ 0 w 59"/>
                <a:gd name="T1" fmla="*/ 0 h 68"/>
                <a:gd name="T2" fmla="*/ 0 w 59"/>
                <a:gd name="T3" fmla="*/ 9 h 68"/>
                <a:gd name="T4" fmla="*/ 48 w 59"/>
                <a:gd name="T5" fmla="*/ 58 h 68"/>
                <a:gd name="T6" fmla="*/ 48 w 59"/>
                <a:gd name="T7" fmla="*/ 48 h 68"/>
                <a:gd name="T8" fmla="*/ 58 w 59"/>
                <a:gd name="T9" fmla="*/ 67 h 68"/>
                <a:gd name="T10" fmla="*/ 58 w 59"/>
                <a:gd name="T11" fmla="*/ 58 h 68"/>
                <a:gd name="T12" fmla="*/ 0 w 5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59" h="68">
                  <a:moveTo>
                    <a:pt x="0" y="0"/>
                  </a:moveTo>
                  <a:lnTo>
                    <a:pt x="0" y="9"/>
                  </a:lnTo>
                  <a:lnTo>
                    <a:pt x="48" y="58"/>
                  </a:lnTo>
                  <a:lnTo>
                    <a:pt x="48" y="48"/>
                  </a:lnTo>
                  <a:lnTo>
                    <a:pt x="58" y="67"/>
                  </a:lnTo>
                  <a:lnTo>
                    <a:pt x="5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5" name="Freeform 6175">
              <a:extLst>
                <a:ext uri="{FF2B5EF4-FFF2-40B4-BE49-F238E27FC236}">
                  <a16:creationId xmlns:a16="http://schemas.microsoft.com/office/drawing/2014/main" id="{33F25E04-014A-AF2B-8170-64420BE87C10}"/>
                </a:ext>
              </a:extLst>
            </p:cNvPr>
            <p:cNvSpPr>
              <a:spLocks noChangeArrowheads="1"/>
            </p:cNvSpPr>
            <p:nvPr/>
          </p:nvSpPr>
          <p:spPr bwMode="auto">
            <a:xfrm>
              <a:off x="19167917" y="5449888"/>
              <a:ext cx="17461" cy="20637"/>
            </a:xfrm>
            <a:custGeom>
              <a:avLst/>
              <a:gdLst>
                <a:gd name="T0" fmla="*/ 0 w 59"/>
                <a:gd name="T1" fmla="*/ 0 h 68"/>
                <a:gd name="T2" fmla="*/ 0 w 59"/>
                <a:gd name="T3" fmla="*/ 9 h 68"/>
                <a:gd name="T4" fmla="*/ 48 w 59"/>
                <a:gd name="T5" fmla="*/ 58 h 68"/>
                <a:gd name="T6" fmla="*/ 48 w 59"/>
                <a:gd name="T7" fmla="*/ 48 h 68"/>
                <a:gd name="T8" fmla="*/ 58 w 59"/>
                <a:gd name="T9" fmla="*/ 67 h 68"/>
                <a:gd name="T10" fmla="*/ 58 w 59"/>
                <a:gd name="T11" fmla="*/ 58 h 68"/>
                <a:gd name="T12" fmla="*/ 0 w 5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59" h="68">
                  <a:moveTo>
                    <a:pt x="0" y="0"/>
                  </a:moveTo>
                  <a:lnTo>
                    <a:pt x="0" y="9"/>
                  </a:lnTo>
                  <a:lnTo>
                    <a:pt x="48" y="58"/>
                  </a:lnTo>
                  <a:lnTo>
                    <a:pt x="48" y="48"/>
                  </a:lnTo>
                  <a:lnTo>
                    <a:pt x="58" y="67"/>
                  </a:lnTo>
                  <a:lnTo>
                    <a:pt x="5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6" name="Freeform 6176">
              <a:extLst>
                <a:ext uri="{FF2B5EF4-FFF2-40B4-BE49-F238E27FC236}">
                  <a16:creationId xmlns:a16="http://schemas.microsoft.com/office/drawing/2014/main" id="{FEC5688D-1C1D-5ED3-7806-7A1649CE5FFA}"/>
                </a:ext>
              </a:extLst>
            </p:cNvPr>
            <p:cNvSpPr>
              <a:spLocks noChangeArrowheads="1"/>
            </p:cNvSpPr>
            <p:nvPr/>
          </p:nvSpPr>
          <p:spPr bwMode="auto">
            <a:xfrm>
              <a:off x="19167917" y="4343400"/>
              <a:ext cx="17461" cy="1122362"/>
            </a:xfrm>
            <a:custGeom>
              <a:avLst/>
              <a:gdLst>
                <a:gd name="T0" fmla="*/ 58 w 59"/>
                <a:gd name="T1" fmla="*/ 0 h 3126"/>
                <a:gd name="T2" fmla="*/ 0 w 59"/>
                <a:gd name="T3" fmla="*/ 107 h 3126"/>
                <a:gd name="T4" fmla="*/ 0 w 59"/>
                <a:gd name="T5" fmla="*/ 3067 h 3126"/>
                <a:gd name="T6" fmla="*/ 58 w 59"/>
                <a:gd name="T7" fmla="*/ 3125 h 3126"/>
                <a:gd name="T8" fmla="*/ 58 w 59"/>
                <a:gd name="T9" fmla="*/ 0 h 3126"/>
              </a:gdLst>
              <a:ahLst/>
              <a:cxnLst>
                <a:cxn ang="0">
                  <a:pos x="T0" y="T1"/>
                </a:cxn>
                <a:cxn ang="0">
                  <a:pos x="T2" y="T3"/>
                </a:cxn>
                <a:cxn ang="0">
                  <a:pos x="T4" y="T5"/>
                </a:cxn>
                <a:cxn ang="0">
                  <a:pos x="T6" y="T7"/>
                </a:cxn>
                <a:cxn ang="0">
                  <a:pos x="T8" y="T9"/>
                </a:cxn>
              </a:cxnLst>
              <a:rect l="0" t="0" r="r" b="b"/>
              <a:pathLst>
                <a:path w="59" h="3126">
                  <a:moveTo>
                    <a:pt x="58" y="0"/>
                  </a:moveTo>
                  <a:lnTo>
                    <a:pt x="0" y="107"/>
                  </a:lnTo>
                  <a:lnTo>
                    <a:pt x="0" y="3067"/>
                  </a:lnTo>
                  <a:lnTo>
                    <a:pt x="58" y="3125"/>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7" name="Freeform 6177">
              <a:extLst>
                <a:ext uri="{FF2B5EF4-FFF2-40B4-BE49-F238E27FC236}">
                  <a16:creationId xmlns:a16="http://schemas.microsoft.com/office/drawing/2014/main" id="{5AA12A04-68DA-C337-55BC-01CCB4238600}"/>
                </a:ext>
              </a:extLst>
            </p:cNvPr>
            <p:cNvSpPr>
              <a:spLocks noChangeArrowheads="1"/>
            </p:cNvSpPr>
            <p:nvPr/>
          </p:nvSpPr>
          <p:spPr bwMode="auto">
            <a:xfrm>
              <a:off x="19167917" y="4343400"/>
              <a:ext cx="17461" cy="1122362"/>
            </a:xfrm>
            <a:custGeom>
              <a:avLst/>
              <a:gdLst>
                <a:gd name="T0" fmla="*/ 58 w 59"/>
                <a:gd name="T1" fmla="*/ 0 h 3126"/>
                <a:gd name="T2" fmla="*/ 0 w 59"/>
                <a:gd name="T3" fmla="*/ 107 h 3126"/>
                <a:gd name="T4" fmla="*/ 0 w 59"/>
                <a:gd name="T5" fmla="*/ 3067 h 3126"/>
                <a:gd name="T6" fmla="*/ 58 w 59"/>
                <a:gd name="T7" fmla="*/ 3125 h 3126"/>
                <a:gd name="T8" fmla="*/ 58 w 59"/>
                <a:gd name="T9" fmla="*/ 0 h 3126"/>
              </a:gdLst>
              <a:ahLst/>
              <a:cxnLst>
                <a:cxn ang="0">
                  <a:pos x="T0" y="T1"/>
                </a:cxn>
                <a:cxn ang="0">
                  <a:pos x="T2" y="T3"/>
                </a:cxn>
                <a:cxn ang="0">
                  <a:pos x="T4" y="T5"/>
                </a:cxn>
                <a:cxn ang="0">
                  <a:pos x="T6" y="T7"/>
                </a:cxn>
                <a:cxn ang="0">
                  <a:pos x="T8" y="T9"/>
                </a:cxn>
              </a:cxnLst>
              <a:rect l="0" t="0" r="r" b="b"/>
              <a:pathLst>
                <a:path w="59" h="3126">
                  <a:moveTo>
                    <a:pt x="58" y="0"/>
                  </a:moveTo>
                  <a:lnTo>
                    <a:pt x="0" y="107"/>
                  </a:lnTo>
                  <a:lnTo>
                    <a:pt x="0" y="3067"/>
                  </a:lnTo>
                  <a:lnTo>
                    <a:pt x="58" y="3125"/>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8" name="Freeform 6178">
              <a:extLst>
                <a:ext uri="{FF2B5EF4-FFF2-40B4-BE49-F238E27FC236}">
                  <a16:creationId xmlns:a16="http://schemas.microsoft.com/office/drawing/2014/main" id="{E95464E5-81A5-6CC3-F39A-0214C84D5287}"/>
                </a:ext>
              </a:extLst>
            </p:cNvPr>
            <p:cNvSpPr>
              <a:spLocks noChangeArrowheads="1"/>
            </p:cNvSpPr>
            <p:nvPr/>
          </p:nvSpPr>
          <p:spPr bwMode="auto">
            <a:xfrm>
              <a:off x="19167917" y="4343400"/>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9" name="Freeform 6179">
              <a:extLst>
                <a:ext uri="{FF2B5EF4-FFF2-40B4-BE49-F238E27FC236}">
                  <a16:creationId xmlns:a16="http://schemas.microsoft.com/office/drawing/2014/main" id="{F90B3FE3-0E05-C73B-5B50-2631AFF536DF}"/>
                </a:ext>
              </a:extLst>
            </p:cNvPr>
            <p:cNvSpPr>
              <a:spLocks noChangeArrowheads="1"/>
            </p:cNvSpPr>
            <p:nvPr/>
          </p:nvSpPr>
          <p:spPr bwMode="auto">
            <a:xfrm>
              <a:off x="19167917" y="4343400"/>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0" name="Freeform 6180">
              <a:extLst>
                <a:ext uri="{FF2B5EF4-FFF2-40B4-BE49-F238E27FC236}">
                  <a16:creationId xmlns:a16="http://schemas.microsoft.com/office/drawing/2014/main" id="{38DC7F8B-083A-5024-CE9A-205EB8C6D860}"/>
                </a:ext>
              </a:extLst>
            </p:cNvPr>
            <p:cNvSpPr>
              <a:spLocks noChangeArrowheads="1"/>
            </p:cNvSpPr>
            <p:nvPr/>
          </p:nvSpPr>
          <p:spPr bwMode="auto">
            <a:xfrm>
              <a:off x="19185378" y="5467350"/>
              <a:ext cx="0" cy="4762"/>
            </a:xfrm>
            <a:custGeom>
              <a:avLst/>
              <a:gdLst>
                <a:gd name="T0" fmla="*/ 0 w 11"/>
                <a:gd name="T1" fmla="*/ 0 h 20"/>
                <a:gd name="T2" fmla="*/ 0 w 11"/>
                <a:gd name="T3" fmla="*/ 10 h 20"/>
                <a:gd name="T4" fmla="*/ 10 w 11"/>
                <a:gd name="T5" fmla="*/ 19 h 20"/>
                <a:gd name="T6" fmla="*/ 10 w 11"/>
                <a:gd name="T7" fmla="*/ 1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10"/>
                  </a:lnTo>
                  <a:lnTo>
                    <a:pt x="10" y="19"/>
                  </a:lnTo>
                  <a:lnTo>
                    <a:pt x="10" y="1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1" name="Freeform 6181">
              <a:extLst>
                <a:ext uri="{FF2B5EF4-FFF2-40B4-BE49-F238E27FC236}">
                  <a16:creationId xmlns:a16="http://schemas.microsoft.com/office/drawing/2014/main" id="{6BEBC3D5-2CC0-F139-FD4F-5678732D91C6}"/>
                </a:ext>
              </a:extLst>
            </p:cNvPr>
            <p:cNvSpPr>
              <a:spLocks noChangeArrowheads="1"/>
            </p:cNvSpPr>
            <p:nvPr/>
          </p:nvSpPr>
          <p:spPr bwMode="auto">
            <a:xfrm>
              <a:off x="19185378" y="5467350"/>
              <a:ext cx="0" cy="4762"/>
            </a:xfrm>
            <a:custGeom>
              <a:avLst/>
              <a:gdLst>
                <a:gd name="T0" fmla="*/ 0 w 11"/>
                <a:gd name="T1" fmla="*/ 0 h 20"/>
                <a:gd name="T2" fmla="*/ 0 w 11"/>
                <a:gd name="T3" fmla="*/ 10 h 20"/>
                <a:gd name="T4" fmla="*/ 10 w 11"/>
                <a:gd name="T5" fmla="*/ 19 h 20"/>
                <a:gd name="T6" fmla="*/ 10 w 11"/>
                <a:gd name="T7" fmla="*/ 1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10"/>
                  </a:lnTo>
                  <a:lnTo>
                    <a:pt x="10" y="19"/>
                  </a:lnTo>
                  <a:lnTo>
                    <a:pt x="10" y="1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2" name="Freeform 6182">
              <a:extLst>
                <a:ext uri="{FF2B5EF4-FFF2-40B4-BE49-F238E27FC236}">
                  <a16:creationId xmlns:a16="http://schemas.microsoft.com/office/drawing/2014/main" id="{48D7A3B4-E410-6675-94B5-184969CF8F71}"/>
                </a:ext>
              </a:extLst>
            </p:cNvPr>
            <p:cNvSpPr>
              <a:spLocks noChangeArrowheads="1"/>
            </p:cNvSpPr>
            <p:nvPr/>
          </p:nvSpPr>
          <p:spPr bwMode="auto">
            <a:xfrm>
              <a:off x="19209189" y="5491163"/>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59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3" name="Freeform 6183">
              <a:extLst>
                <a:ext uri="{FF2B5EF4-FFF2-40B4-BE49-F238E27FC236}">
                  <a16:creationId xmlns:a16="http://schemas.microsoft.com/office/drawing/2014/main" id="{F7056736-D395-B89C-E60E-BFF3EEB169C5}"/>
                </a:ext>
              </a:extLst>
            </p:cNvPr>
            <p:cNvSpPr>
              <a:spLocks noChangeArrowheads="1"/>
            </p:cNvSpPr>
            <p:nvPr/>
          </p:nvSpPr>
          <p:spPr bwMode="auto">
            <a:xfrm>
              <a:off x="19209189" y="5491163"/>
              <a:ext cx="19049" cy="22225"/>
            </a:xfrm>
            <a:custGeom>
              <a:avLst/>
              <a:gdLst>
                <a:gd name="T0" fmla="*/ 0 w 60"/>
                <a:gd name="T1" fmla="*/ 0 h 69"/>
                <a:gd name="T2" fmla="*/ 0 w 60"/>
                <a:gd name="T3" fmla="*/ 10 h 69"/>
                <a:gd name="T4" fmla="*/ 49 w 60"/>
                <a:gd name="T5" fmla="*/ 59 h 69"/>
                <a:gd name="T6" fmla="*/ 49 w 60"/>
                <a:gd name="T7" fmla="*/ 59 h 69"/>
                <a:gd name="T8" fmla="*/ 59 w 60"/>
                <a:gd name="T9" fmla="*/ 68 h 69"/>
                <a:gd name="T10" fmla="*/ 59 w 60"/>
                <a:gd name="T11" fmla="*/ 59 h 69"/>
                <a:gd name="T12" fmla="*/ 0 w 6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60" h="69">
                  <a:moveTo>
                    <a:pt x="0" y="0"/>
                  </a:moveTo>
                  <a:lnTo>
                    <a:pt x="0" y="10"/>
                  </a:lnTo>
                  <a:lnTo>
                    <a:pt x="49" y="59"/>
                  </a:lnTo>
                  <a:lnTo>
                    <a:pt x="49" y="59"/>
                  </a:lnTo>
                  <a:lnTo>
                    <a:pt x="59" y="68"/>
                  </a:lnTo>
                  <a:lnTo>
                    <a:pt x="59" y="5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4" name="Freeform 6184">
              <a:extLst>
                <a:ext uri="{FF2B5EF4-FFF2-40B4-BE49-F238E27FC236}">
                  <a16:creationId xmlns:a16="http://schemas.microsoft.com/office/drawing/2014/main" id="{A4414EAF-EF45-66B0-B697-823EE93D0C53}"/>
                </a:ext>
              </a:extLst>
            </p:cNvPr>
            <p:cNvSpPr>
              <a:spLocks noChangeArrowheads="1"/>
            </p:cNvSpPr>
            <p:nvPr/>
          </p:nvSpPr>
          <p:spPr bwMode="auto">
            <a:xfrm>
              <a:off x="19209189" y="4267200"/>
              <a:ext cx="19049" cy="1241425"/>
            </a:xfrm>
            <a:custGeom>
              <a:avLst/>
              <a:gdLst>
                <a:gd name="T0" fmla="*/ 59 w 60"/>
                <a:gd name="T1" fmla="*/ 0 h 3457"/>
                <a:gd name="T2" fmla="*/ 0 w 60"/>
                <a:gd name="T3" fmla="*/ 107 h 3457"/>
                <a:gd name="T4" fmla="*/ 0 w 60"/>
                <a:gd name="T5" fmla="*/ 3397 h 3457"/>
                <a:gd name="T6" fmla="*/ 59 w 60"/>
                <a:gd name="T7" fmla="*/ 3456 h 3457"/>
                <a:gd name="T8" fmla="*/ 59 w 60"/>
                <a:gd name="T9" fmla="*/ 0 h 3457"/>
              </a:gdLst>
              <a:ahLst/>
              <a:cxnLst>
                <a:cxn ang="0">
                  <a:pos x="T0" y="T1"/>
                </a:cxn>
                <a:cxn ang="0">
                  <a:pos x="T2" y="T3"/>
                </a:cxn>
                <a:cxn ang="0">
                  <a:pos x="T4" y="T5"/>
                </a:cxn>
                <a:cxn ang="0">
                  <a:pos x="T6" y="T7"/>
                </a:cxn>
                <a:cxn ang="0">
                  <a:pos x="T8" y="T9"/>
                </a:cxn>
              </a:cxnLst>
              <a:rect l="0" t="0" r="r" b="b"/>
              <a:pathLst>
                <a:path w="60" h="3457">
                  <a:moveTo>
                    <a:pt x="59" y="0"/>
                  </a:moveTo>
                  <a:lnTo>
                    <a:pt x="0" y="107"/>
                  </a:lnTo>
                  <a:lnTo>
                    <a:pt x="0" y="3397"/>
                  </a:lnTo>
                  <a:lnTo>
                    <a:pt x="59" y="3456"/>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5" name="Freeform 6185">
              <a:extLst>
                <a:ext uri="{FF2B5EF4-FFF2-40B4-BE49-F238E27FC236}">
                  <a16:creationId xmlns:a16="http://schemas.microsoft.com/office/drawing/2014/main" id="{2CC6E4DF-3497-5FD7-C62C-590AD00FD6B1}"/>
                </a:ext>
              </a:extLst>
            </p:cNvPr>
            <p:cNvSpPr>
              <a:spLocks noChangeArrowheads="1"/>
            </p:cNvSpPr>
            <p:nvPr/>
          </p:nvSpPr>
          <p:spPr bwMode="auto">
            <a:xfrm>
              <a:off x="19209189" y="4267200"/>
              <a:ext cx="19049" cy="1241425"/>
            </a:xfrm>
            <a:custGeom>
              <a:avLst/>
              <a:gdLst>
                <a:gd name="T0" fmla="*/ 59 w 60"/>
                <a:gd name="T1" fmla="*/ 0 h 3457"/>
                <a:gd name="T2" fmla="*/ 0 w 60"/>
                <a:gd name="T3" fmla="*/ 107 h 3457"/>
                <a:gd name="T4" fmla="*/ 0 w 60"/>
                <a:gd name="T5" fmla="*/ 3397 h 3457"/>
                <a:gd name="T6" fmla="*/ 59 w 60"/>
                <a:gd name="T7" fmla="*/ 3456 h 3457"/>
                <a:gd name="T8" fmla="*/ 59 w 60"/>
                <a:gd name="T9" fmla="*/ 0 h 3457"/>
              </a:gdLst>
              <a:ahLst/>
              <a:cxnLst>
                <a:cxn ang="0">
                  <a:pos x="T0" y="T1"/>
                </a:cxn>
                <a:cxn ang="0">
                  <a:pos x="T2" y="T3"/>
                </a:cxn>
                <a:cxn ang="0">
                  <a:pos x="T4" y="T5"/>
                </a:cxn>
                <a:cxn ang="0">
                  <a:pos x="T6" y="T7"/>
                </a:cxn>
                <a:cxn ang="0">
                  <a:pos x="T8" y="T9"/>
                </a:cxn>
              </a:cxnLst>
              <a:rect l="0" t="0" r="r" b="b"/>
              <a:pathLst>
                <a:path w="60" h="3457">
                  <a:moveTo>
                    <a:pt x="59" y="0"/>
                  </a:moveTo>
                  <a:lnTo>
                    <a:pt x="0" y="107"/>
                  </a:lnTo>
                  <a:lnTo>
                    <a:pt x="0" y="3397"/>
                  </a:lnTo>
                  <a:lnTo>
                    <a:pt x="59" y="3456"/>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6" name="Freeform 6186">
              <a:extLst>
                <a:ext uri="{FF2B5EF4-FFF2-40B4-BE49-F238E27FC236}">
                  <a16:creationId xmlns:a16="http://schemas.microsoft.com/office/drawing/2014/main" id="{25AD781F-3847-A58E-82E2-0ECB9700590B}"/>
                </a:ext>
              </a:extLst>
            </p:cNvPr>
            <p:cNvSpPr>
              <a:spLocks noChangeArrowheads="1"/>
            </p:cNvSpPr>
            <p:nvPr/>
          </p:nvSpPr>
          <p:spPr bwMode="auto">
            <a:xfrm>
              <a:off x="19209189" y="4267200"/>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7" name="Freeform 6187">
              <a:extLst>
                <a:ext uri="{FF2B5EF4-FFF2-40B4-BE49-F238E27FC236}">
                  <a16:creationId xmlns:a16="http://schemas.microsoft.com/office/drawing/2014/main" id="{34E86429-F825-447D-73B0-514E34B86B18}"/>
                </a:ext>
              </a:extLst>
            </p:cNvPr>
            <p:cNvSpPr>
              <a:spLocks noChangeArrowheads="1"/>
            </p:cNvSpPr>
            <p:nvPr/>
          </p:nvSpPr>
          <p:spPr bwMode="auto">
            <a:xfrm>
              <a:off x="19209189" y="4267200"/>
              <a:ext cx="19049" cy="34925"/>
            </a:xfrm>
            <a:custGeom>
              <a:avLst/>
              <a:gdLst>
                <a:gd name="T0" fmla="*/ 59 w 60"/>
                <a:gd name="T1" fmla="*/ 0 h 108"/>
                <a:gd name="T2" fmla="*/ 0 w 60"/>
                <a:gd name="T3" fmla="*/ 107 h 108"/>
                <a:gd name="T4" fmla="*/ 0 w 60"/>
                <a:gd name="T5" fmla="*/ 107 h 108"/>
                <a:gd name="T6" fmla="*/ 59 w 60"/>
                <a:gd name="T7" fmla="*/ 0 h 108"/>
              </a:gdLst>
              <a:ahLst/>
              <a:cxnLst>
                <a:cxn ang="0">
                  <a:pos x="T0" y="T1"/>
                </a:cxn>
                <a:cxn ang="0">
                  <a:pos x="T2" y="T3"/>
                </a:cxn>
                <a:cxn ang="0">
                  <a:pos x="T4" y="T5"/>
                </a:cxn>
                <a:cxn ang="0">
                  <a:pos x="T6" y="T7"/>
                </a:cxn>
              </a:cxnLst>
              <a:rect l="0" t="0" r="r" b="b"/>
              <a:pathLst>
                <a:path w="60" h="108">
                  <a:moveTo>
                    <a:pt x="59" y="0"/>
                  </a:moveTo>
                  <a:lnTo>
                    <a:pt x="0" y="107"/>
                  </a:lnTo>
                  <a:lnTo>
                    <a:pt x="0" y="10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8" name="Freeform 6188">
              <a:extLst>
                <a:ext uri="{FF2B5EF4-FFF2-40B4-BE49-F238E27FC236}">
                  <a16:creationId xmlns:a16="http://schemas.microsoft.com/office/drawing/2014/main" id="{15EC68A9-BA85-8E4A-EF6D-16A9962D108D}"/>
                </a:ext>
              </a:extLst>
            </p:cNvPr>
            <p:cNvSpPr>
              <a:spLocks noChangeArrowheads="1"/>
            </p:cNvSpPr>
            <p:nvPr/>
          </p:nvSpPr>
          <p:spPr bwMode="auto">
            <a:xfrm>
              <a:off x="19226650" y="5511800"/>
              <a:ext cx="0" cy="4762"/>
            </a:xfrm>
            <a:custGeom>
              <a:avLst/>
              <a:gdLst>
                <a:gd name="T0" fmla="*/ 0 w 11"/>
                <a:gd name="T1" fmla="*/ 0 h 20"/>
                <a:gd name="T2" fmla="*/ 0 w 11"/>
                <a:gd name="T3" fmla="*/ 0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9" name="Freeform 6189">
              <a:extLst>
                <a:ext uri="{FF2B5EF4-FFF2-40B4-BE49-F238E27FC236}">
                  <a16:creationId xmlns:a16="http://schemas.microsoft.com/office/drawing/2014/main" id="{5257043F-55AB-35E4-653F-46BAF49FE0CB}"/>
                </a:ext>
              </a:extLst>
            </p:cNvPr>
            <p:cNvSpPr>
              <a:spLocks noChangeArrowheads="1"/>
            </p:cNvSpPr>
            <p:nvPr/>
          </p:nvSpPr>
          <p:spPr bwMode="auto">
            <a:xfrm>
              <a:off x="19226650" y="5511800"/>
              <a:ext cx="0" cy="4762"/>
            </a:xfrm>
            <a:custGeom>
              <a:avLst/>
              <a:gdLst>
                <a:gd name="T0" fmla="*/ 0 w 11"/>
                <a:gd name="T1" fmla="*/ 0 h 20"/>
                <a:gd name="T2" fmla="*/ 0 w 11"/>
                <a:gd name="T3" fmla="*/ 0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0" name="Freeform 6190">
              <a:extLst>
                <a:ext uri="{FF2B5EF4-FFF2-40B4-BE49-F238E27FC236}">
                  <a16:creationId xmlns:a16="http://schemas.microsoft.com/office/drawing/2014/main" id="{5D6CD237-7D47-9A83-1823-951B9304CE49}"/>
                </a:ext>
              </a:extLst>
            </p:cNvPr>
            <p:cNvSpPr>
              <a:spLocks noChangeArrowheads="1"/>
            </p:cNvSpPr>
            <p:nvPr/>
          </p:nvSpPr>
          <p:spPr bwMode="auto">
            <a:xfrm>
              <a:off x="19252049" y="5534025"/>
              <a:ext cx="17461" cy="22225"/>
            </a:xfrm>
            <a:custGeom>
              <a:avLst/>
              <a:gdLst>
                <a:gd name="T0" fmla="*/ 0 w 59"/>
                <a:gd name="T1" fmla="*/ 0 h 69"/>
                <a:gd name="T2" fmla="*/ 0 w 59"/>
                <a:gd name="T3" fmla="*/ 10 h 69"/>
                <a:gd name="T4" fmla="*/ 49 w 59"/>
                <a:gd name="T5" fmla="*/ 68 h 69"/>
                <a:gd name="T6" fmla="*/ 49 w 59"/>
                <a:gd name="T7" fmla="*/ 58 h 69"/>
                <a:gd name="T8" fmla="*/ 58 w 59"/>
                <a:gd name="T9" fmla="*/ 68 h 69"/>
                <a:gd name="T10" fmla="*/ 58 w 59"/>
                <a:gd name="T11" fmla="*/ 68 h 69"/>
                <a:gd name="T12" fmla="*/ 0 w 5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0" y="0"/>
                  </a:moveTo>
                  <a:lnTo>
                    <a:pt x="0" y="10"/>
                  </a:lnTo>
                  <a:lnTo>
                    <a:pt x="49" y="68"/>
                  </a:lnTo>
                  <a:lnTo>
                    <a:pt x="49" y="58"/>
                  </a:lnTo>
                  <a:lnTo>
                    <a:pt x="58" y="68"/>
                  </a:lnTo>
                  <a:lnTo>
                    <a:pt x="5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1" name="Freeform 6191">
              <a:extLst>
                <a:ext uri="{FF2B5EF4-FFF2-40B4-BE49-F238E27FC236}">
                  <a16:creationId xmlns:a16="http://schemas.microsoft.com/office/drawing/2014/main" id="{C803FF27-1671-A4CC-5346-93360BE2D271}"/>
                </a:ext>
              </a:extLst>
            </p:cNvPr>
            <p:cNvSpPr>
              <a:spLocks noChangeArrowheads="1"/>
            </p:cNvSpPr>
            <p:nvPr/>
          </p:nvSpPr>
          <p:spPr bwMode="auto">
            <a:xfrm>
              <a:off x="19252049" y="5534025"/>
              <a:ext cx="17461" cy="22225"/>
            </a:xfrm>
            <a:custGeom>
              <a:avLst/>
              <a:gdLst>
                <a:gd name="T0" fmla="*/ 0 w 59"/>
                <a:gd name="T1" fmla="*/ 0 h 69"/>
                <a:gd name="T2" fmla="*/ 0 w 59"/>
                <a:gd name="T3" fmla="*/ 10 h 69"/>
                <a:gd name="T4" fmla="*/ 49 w 59"/>
                <a:gd name="T5" fmla="*/ 68 h 69"/>
                <a:gd name="T6" fmla="*/ 49 w 59"/>
                <a:gd name="T7" fmla="*/ 58 h 69"/>
                <a:gd name="T8" fmla="*/ 58 w 59"/>
                <a:gd name="T9" fmla="*/ 68 h 69"/>
                <a:gd name="T10" fmla="*/ 58 w 59"/>
                <a:gd name="T11" fmla="*/ 68 h 69"/>
                <a:gd name="T12" fmla="*/ 0 w 5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9" h="69">
                  <a:moveTo>
                    <a:pt x="0" y="0"/>
                  </a:moveTo>
                  <a:lnTo>
                    <a:pt x="0" y="10"/>
                  </a:lnTo>
                  <a:lnTo>
                    <a:pt x="49" y="68"/>
                  </a:lnTo>
                  <a:lnTo>
                    <a:pt x="49" y="58"/>
                  </a:lnTo>
                  <a:lnTo>
                    <a:pt x="58" y="68"/>
                  </a:lnTo>
                  <a:lnTo>
                    <a:pt x="58" y="6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2" name="Freeform 6192">
              <a:extLst>
                <a:ext uri="{FF2B5EF4-FFF2-40B4-BE49-F238E27FC236}">
                  <a16:creationId xmlns:a16="http://schemas.microsoft.com/office/drawing/2014/main" id="{DE53CE68-610B-12A1-45E7-672853E14471}"/>
                </a:ext>
              </a:extLst>
            </p:cNvPr>
            <p:cNvSpPr>
              <a:spLocks noChangeArrowheads="1"/>
            </p:cNvSpPr>
            <p:nvPr/>
          </p:nvSpPr>
          <p:spPr bwMode="auto">
            <a:xfrm>
              <a:off x="19252049" y="4189413"/>
              <a:ext cx="17461" cy="1365250"/>
            </a:xfrm>
            <a:custGeom>
              <a:avLst/>
              <a:gdLst>
                <a:gd name="T0" fmla="*/ 58 w 59"/>
                <a:gd name="T1" fmla="*/ 0 h 3797"/>
                <a:gd name="T2" fmla="*/ 0 w 59"/>
                <a:gd name="T3" fmla="*/ 107 h 3797"/>
                <a:gd name="T4" fmla="*/ 0 w 59"/>
                <a:gd name="T5" fmla="*/ 3728 h 3797"/>
                <a:gd name="T6" fmla="*/ 58 w 59"/>
                <a:gd name="T7" fmla="*/ 3796 h 3797"/>
                <a:gd name="T8" fmla="*/ 58 w 59"/>
                <a:gd name="T9" fmla="*/ 0 h 3797"/>
              </a:gdLst>
              <a:ahLst/>
              <a:cxnLst>
                <a:cxn ang="0">
                  <a:pos x="T0" y="T1"/>
                </a:cxn>
                <a:cxn ang="0">
                  <a:pos x="T2" y="T3"/>
                </a:cxn>
                <a:cxn ang="0">
                  <a:pos x="T4" y="T5"/>
                </a:cxn>
                <a:cxn ang="0">
                  <a:pos x="T6" y="T7"/>
                </a:cxn>
                <a:cxn ang="0">
                  <a:pos x="T8" y="T9"/>
                </a:cxn>
              </a:cxnLst>
              <a:rect l="0" t="0" r="r" b="b"/>
              <a:pathLst>
                <a:path w="59" h="3797">
                  <a:moveTo>
                    <a:pt x="58" y="0"/>
                  </a:moveTo>
                  <a:lnTo>
                    <a:pt x="0" y="107"/>
                  </a:lnTo>
                  <a:lnTo>
                    <a:pt x="0" y="3728"/>
                  </a:lnTo>
                  <a:lnTo>
                    <a:pt x="58" y="3796"/>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3" name="Freeform 6193">
              <a:extLst>
                <a:ext uri="{FF2B5EF4-FFF2-40B4-BE49-F238E27FC236}">
                  <a16:creationId xmlns:a16="http://schemas.microsoft.com/office/drawing/2014/main" id="{481BBAFF-9033-2641-62ED-2EB7FEB19209}"/>
                </a:ext>
              </a:extLst>
            </p:cNvPr>
            <p:cNvSpPr>
              <a:spLocks noChangeArrowheads="1"/>
            </p:cNvSpPr>
            <p:nvPr/>
          </p:nvSpPr>
          <p:spPr bwMode="auto">
            <a:xfrm>
              <a:off x="19252049" y="4189413"/>
              <a:ext cx="17461" cy="1365250"/>
            </a:xfrm>
            <a:custGeom>
              <a:avLst/>
              <a:gdLst>
                <a:gd name="T0" fmla="*/ 58 w 59"/>
                <a:gd name="T1" fmla="*/ 0 h 3797"/>
                <a:gd name="T2" fmla="*/ 0 w 59"/>
                <a:gd name="T3" fmla="*/ 107 h 3797"/>
                <a:gd name="T4" fmla="*/ 0 w 59"/>
                <a:gd name="T5" fmla="*/ 3728 h 3797"/>
                <a:gd name="T6" fmla="*/ 58 w 59"/>
                <a:gd name="T7" fmla="*/ 3796 h 3797"/>
                <a:gd name="T8" fmla="*/ 58 w 59"/>
                <a:gd name="T9" fmla="*/ 0 h 3797"/>
              </a:gdLst>
              <a:ahLst/>
              <a:cxnLst>
                <a:cxn ang="0">
                  <a:pos x="T0" y="T1"/>
                </a:cxn>
                <a:cxn ang="0">
                  <a:pos x="T2" y="T3"/>
                </a:cxn>
                <a:cxn ang="0">
                  <a:pos x="T4" y="T5"/>
                </a:cxn>
                <a:cxn ang="0">
                  <a:pos x="T6" y="T7"/>
                </a:cxn>
                <a:cxn ang="0">
                  <a:pos x="T8" y="T9"/>
                </a:cxn>
              </a:cxnLst>
              <a:rect l="0" t="0" r="r" b="b"/>
              <a:pathLst>
                <a:path w="59" h="3797">
                  <a:moveTo>
                    <a:pt x="58" y="0"/>
                  </a:moveTo>
                  <a:lnTo>
                    <a:pt x="0" y="107"/>
                  </a:lnTo>
                  <a:lnTo>
                    <a:pt x="0" y="3728"/>
                  </a:lnTo>
                  <a:lnTo>
                    <a:pt x="58" y="3796"/>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4" name="Freeform 6194">
              <a:extLst>
                <a:ext uri="{FF2B5EF4-FFF2-40B4-BE49-F238E27FC236}">
                  <a16:creationId xmlns:a16="http://schemas.microsoft.com/office/drawing/2014/main" id="{CE697558-DDE4-D7A0-CAAB-FA201D8A0B5C}"/>
                </a:ext>
              </a:extLst>
            </p:cNvPr>
            <p:cNvSpPr>
              <a:spLocks noChangeArrowheads="1"/>
            </p:cNvSpPr>
            <p:nvPr/>
          </p:nvSpPr>
          <p:spPr bwMode="auto">
            <a:xfrm>
              <a:off x="19252049" y="4189413"/>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5" name="Freeform 6195">
              <a:extLst>
                <a:ext uri="{FF2B5EF4-FFF2-40B4-BE49-F238E27FC236}">
                  <a16:creationId xmlns:a16="http://schemas.microsoft.com/office/drawing/2014/main" id="{ED9F08B2-86D6-9E2F-7AA5-A3CE32DEB9A5}"/>
                </a:ext>
              </a:extLst>
            </p:cNvPr>
            <p:cNvSpPr>
              <a:spLocks noChangeArrowheads="1"/>
            </p:cNvSpPr>
            <p:nvPr/>
          </p:nvSpPr>
          <p:spPr bwMode="auto">
            <a:xfrm>
              <a:off x="19252049" y="4189413"/>
              <a:ext cx="17461" cy="34925"/>
            </a:xfrm>
            <a:custGeom>
              <a:avLst/>
              <a:gdLst>
                <a:gd name="T0" fmla="*/ 58 w 59"/>
                <a:gd name="T1" fmla="*/ 0 h 108"/>
                <a:gd name="T2" fmla="*/ 0 w 59"/>
                <a:gd name="T3" fmla="*/ 107 h 108"/>
                <a:gd name="T4" fmla="*/ 0 w 59"/>
                <a:gd name="T5" fmla="*/ 107 h 108"/>
                <a:gd name="T6" fmla="*/ 58 w 59"/>
                <a:gd name="T7" fmla="*/ 0 h 108"/>
              </a:gdLst>
              <a:ahLst/>
              <a:cxnLst>
                <a:cxn ang="0">
                  <a:pos x="T0" y="T1"/>
                </a:cxn>
                <a:cxn ang="0">
                  <a:pos x="T2" y="T3"/>
                </a:cxn>
                <a:cxn ang="0">
                  <a:pos x="T4" y="T5"/>
                </a:cxn>
                <a:cxn ang="0">
                  <a:pos x="T6" y="T7"/>
                </a:cxn>
              </a:cxnLst>
              <a:rect l="0" t="0" r="r" b="b"/>
              <a:pathLst>
                <a:path w="59" h="108">
                  <a:moveTo>
                    <a:pt x="58" y="0"/>
                  </a:moveTo>
                  <a:lnTo>
                    <a:pt x="0" y="107"/>
                  </a:lnTo>
                  <a:lnTo>
                    <a:pt x="0" y="10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6" name="Freeform 6196">
              <a:extLst>
                <a:ext uri="{FF2B5EF4-FFF2-40B4-BE49-F238E27FC236}">
                  <a16:creationId xmlns:a16="http://schemas.microsoft.com/office/drawing/2014/main" id="{FA88D50E-282E-B91F-4210-E7264C1E90E0}"/>
                </a:ext>
              </a:extLst>
            </p:cNvPr>
            <p:cNvSpPr>
              <a:spLocks noChangeArrowheads="1"/>
            </p:cNvSpPr>
            <p:nvPr/>
          </p:nvSpPr>
          <p:spPr bwMode="auto">
            <a:xfrm>
              <a:off x="19269510" y="5554663"/>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7" name="Freeform 6197">
              <a:extLst>
                <a:ext uri="{FF2B5EF4-FFF2-40B4-BE49-F238E27FC236}">
                  <a16:creationId xmlns:a16="http://schemas.microsoft.com/office/drawing/2014/main" id="{F58BE875-2983-3E2E-CA52-0492804A9A42}"/>
                </a:ext>
              </a:extLst>
            </p:cNvPr>
            <p:cNvSpPr>
              <a:spLocks noChangeArrowheads="1"/>
            </p:cNvSpPr>
            <p:nvPr/>
          </p:nvSpPr>
          <p:spPr bwMode="auto">
            <a:xfrm>
              <a:off x="19269510" y="5554663"/>
              <a:ext cx="0" cy="4762"/>
            </a:xfrm>
            <a:custGeom>
              <a:avLst/>
              <a:gdLst>
                <a:gd name="T0" fmla="*/ 0 w 10"/>
                <a:gd name="T1" fmla="*/ 0 h 21"/>
                <a:gd name="T2" fmla="*/ 0 w 10"/>
                <a:gd name="T3" fmla="*/ 10 h 21"/>
                <a:gd name="T4" fmla="*/ 9 w 10"/>
                <a:gd name="T5" fmla="*/ 20 h 21"/>
                <a:gd name="T6" fmla="*/ 9 w 10"/>
                <a:gd name="T7" fmla="*/ 10 h 21"/>
                <a:gd name="T8" fmla="*/ 0 w 10"/>
                <a:gd name="T9" fmla="*/ 0 h 21"/>
              </a:gdLst>
              <a:ahLst/>
              <a:cxnLst>
                <a:cxn ang="0">
                  <a:pos x="T0" y="T1"/>
                </a:cxn>
                <a:cxn ang="0">
                  <a:pos x="T2" y="T3"/>
                </a:cxn>
                <a:cxn ang="0">
                  <a:pos x="T4" y="T5"/>
                </a:cxn>
                <a:cxn ang="0">
                  <a:pos x="T6" y="T7"/>
                </a:cxn>
                <a:cxn ang="0">
                  <a:pos x="T8" y="T9"/>
                </a:cxn>
              </a:cxnLst>
              <a:rect l="0" t="0" r="r" b="b"/>
              <a:pathLst>
                <a:path w="10" h="21">
                  <a:moveTo>
                    <a:pt x="0" y="0"/>
                  </a:moveTo>
                  <a:lnTo>
                    <a:pt x="0" y="10"/>
                  </a:lnTo>
                  <a:lnTo>
                    <a:pt x="9" y="2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8" name="Freeform 6198">
              <a:extLst>
                <a:ext uri="{FF2B5EF4-FFF2-40B4-BE49-F238E27FC236}">
                  <a16:creationId xmlns:a16="http://schemas.microsoft.com/office/drawing/2014/main" id="{1F396DE4-7E7C-3315-34B0-F460B50DCBD1}"/>
                </a:ext>
              </a:extLst>
            </p:cNvPr>
            <p:cNvSpPr>
              <a:spLocks noChangeArrowheads="1"/>
            </p:cNvSpPr>
            <p:nvPr/>
          </p:nvSpPr>
          <p:spPr bwMode="auto">
            <a:xfrm>
              <a:off x="19293321" y="5578475"/>
              <a:ext cx="22224" cy="17462"/>
            </a:xfrm>
            <a:custGeom>
              <a:avLst/>
              <a:gdLst>
                <a:gd name="T0" fmla="*/ 0 w 69"/>
                <a:gd name="T1" fmla="*/ 0 h 59"/>
                <a:gd name="T2" fmla="*/ 0 w 69"/>
                <a:gd name="T3" fmla="*/ 9 h 59"/>
                <a:gd name="T4" fmla="*/ 49 w 69"/>
                <a:gd name="T5" fmla="*/ 58 h 59"/>
                <a:gd name="T6" fmla="*/ 49 w 69"/>
                <a:gd name="T7" fmla="*/ 48 h 59"/>
                <a:gd name="T8" fmla="*/ 68 w 69"/>
                <a:gd name="T9" fmla="*/ 58 h 59"/>
                <a:gd name="T10" fmla="*/ 68 w 69"/>
                <a:gd name="T11" fmla="*/ 58 h 59"/>
                <a:gd name="T12" fmla="*/ 0 w 6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9" h="59">
                  <a:moveTo>
                    <a:pt x="0" y="0"/>
                  </a:moveTo>
                  <a:lnTo>
                    <a:pt x="0" y="9"/>
                  </a:lnTo>
                  <a:lnTo>
                    <a:pt x="49" y="58"/>
                  </a:lnTo>
                  <a:lnTo>
                    <a:pt x="49" y="48"/>
                  </a:lnTo>
                  <a:lnTo>
                    <a:pt x="68" y="5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9" name="Freeform 6199">
              <a:extLst>
                <a:ext uri="{FF2B5EF4-FFF2-40B4-BE49-F238E27FC236}">
                  <a16:creationId xmlns:a16="http://schemas.microsoft.com/office/drawing/2014/main" id="{78FA1BAA-BF56-9D60-F6E8-53A5E141F749}"/>
                </a:ext>
              </a:extLst>
            </p:cNvPr>
            <p:cNvSpPr>
              <a:spLocks noChangeArrowheads="1"/>
            </p:cNvSpPr>
            <p:nvPr/>
          </p:nvSpPr>
          <p:spPr bwMode="auto">
            <a:xfrm>
              <a:off x="19293321" y="5578475"/>
              <a:ext cx="22224" cy="17462"/>
            </a:xfrm>
            <a:custGeom>
              <a:avLst/>
              <a:gdLst>
                <a:gd name="T0" fmla="*/ 0 w 69"/>
                <a:gd name="T1" fmla="*/ 0 h 59"/>
                <a:gd name="T2" fmla="*/ 0 w 69"/>
                <a:gd name="T3" fmla="*/ 9 h 59"/>
                <a:gd name="T4" fmla="*/ 49 w 69"/>
                <a:gd name="T5" fmla="*/ 58 h 59"/>
                <a:gd name="T6" fmla="*/ 49 w 69"/>
                <a:gd name="T7" fmla="*/ 48 h 59"/>
                <a:gd name="T8" fmla="*/ 68 w 69"/>
                <a:gd name="T9" fmla="*/ 58 h 59"/>
                <a:gd name="T10" fmla="*/ 68 w 69"/>
                <a:gd name="T11" fmla="*/ 58 h 59"/>
                <a:gd name="T12" fmla="*/ 0 w 6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9" h="59">
                  <a:moveTo>
                    <a:pt x="0" y="0"/>
                  </a:moveTo>
                  <a:lnTo>
                    <a:pt x="0" y="9"/>
                  </a:lnTo>
                  <a:lnTo>
                    <a:pt x="49" y="58"/>
                  </a:lnTo>
                  <a:lnTo>
                    <a:pt x="49" y="48"/>
                  </a:lnTo>
                  <a:lnTo>
                    <a:pt x="68" y="58"/>
                  </a:lnTo>
                  <a:lnTo>
                    <a:pt x="68" y="5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0" name="Freeform 6200">
              <a:extLst>
                <a:ext uri="{FF2B5EF4-FFF2-40B4-BE49-F238E27FC236}">
                  <a16:creationId xmlns:a16="http://schemas.microsoft.com/office/drawing/2014/main" id="{AD9377C1-B435-8441-58FF-D645B8588955}"/>
                </a:ext>
              </a:extLst>
            </p:cNvPr>
            <p:cNvSpPr>
              <a:spLocks noChangeArrowheads="1"/>
            </p:cNvSpPr>
            <p:nvPr/>
          </p:nvSpPr>
          <p:spPr bwMode="auto">
            <a:xfrm>
              <a:off x="19293321" y="4113213"/>
              <a:ext cx="22224" cy="1482725"/>
            </a:xfrm>
            <a:custGeom>
              <a:avLst/>
              <a:gdLst>
                <a:gd name="T0" fmla="*/ 68 w 69"/>
                <a:gd name="T1" fmla="*/ 0 h 4128"/>
                <a:gd name="T2" fmla="*/ 0 w 69"/>
                <a:gd name="T3" fmla="*/ 116 h 4128"/>
                <a:gd name="T4" fmla="*/ 0 w 69"/>
                <a:gd name="T5" fmla="*/ 4069 h 4128"/>
                <a:gd name="T6" fmla="*/ 68 w 69"/>
                <a:gd name="T7" fmla="*/ 4127 h 4128"/>
                <a:gd name="T8" fmla="*/ 68 w 69"/>
                <a:gd name="T9" fmla="*/ 0 h 4128"/>
              </a:gdLst>
              <a:ahLst/>
              <a:cxnLst>
                <a:cxn ang="0">
                  <a:pos x="T0" y="T1"/>
                </a:cxn>
                <a:cxn ang="0">
                  <a:pos x="T2" y="T3"/>
                </a:cxn>
                <a:cxn ang="0">
                  <a:pos x="T4" y="T5"/>
                </a:cxn>
                <a:cxn ang="0">
                  <a:pos x="T6" y="T7"/>
                </a:cxn>
                <a:cxn ang="0">
                  <a:pos x="T8" y="T9"/>
                </a:cxn>
              </a:cxnLst>
              <a:rect l="0" t="0" r="r" b="b"/>
              <a:pathLst>
                <a:path w="69" h="4128">
                  <a:moveTo>
                    <a:pt x="68" y="0"/>
                  </a:moveTo>
                  <a:lnTo>
                    <a:pt x="0" y="116"/>
                  </a:lnTo>
                  <a:lnTo>
                    <a:pt x="0" y="4069"/>
                  </a:lnTo>
                  <a:lnTo>
                    <a:pt x="68" y="4127"/>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1" name="Freeform 6201">
              <a:extLst>
                <a:ext uri="{FF2B5EF4-FFF2-40B4-BE49-F238E27FC236}">
                  <a16:creationId xmlns:a16="http://schemas.microsoft.com/office/drawing/2014/main" id="{B6B055A3-5B1D-B4BF-DFCB-318C9B43F628}"/>
                </a:ext>
              </a:extLst>
            </p:cNvPr>
            <p:cNvSpPr>
              <a:spLocks noChangeArrowheads="1"/>
            </p:cNvSpPr>
            <p:nvPr/>
          </p:nvSpPr>
          <p:spPr bwMode="auto">
            <a:xfrm>
              <a:off x="19293321" y="4113213"/>
              <a:ext cx="22224" cy="1482725"/>
            </a:xfrm>
            <a:custGeom>
              <a:avLst/>
              <a:gdLst>
                <a:gd name="T0" fmla="*/ 68 w 69"/>
                <a:gd name="T1" fmla="*/ 0 h 4128"/>
                <a:gd name="T2" fmla="*/ 0 w 69"/>
                <a:gd name="T3" fmla="*/ 116 h 4128"/>
                <a:gd name="T4" fmla="*/ 0 w 69"/>
                <a:gd name="T5" fmla="*/ 4069 h 4128"/>
                <a:gd name="T6" fmla="*/ 68 w 69"/>
                <a:gd name="T7" fmla="*/ 4127 h 4128"/>
                <a:gd name="T8" fmla="*/ 68 w 69"/>
                <a:gd name="T9" fmla="*/ 0 h 4128"/>
              </a:gdLst>
              <a:ahLst/>
              <a:cxnLst>
                <a:cxn ang="0">
                  <a:pos x="T0" y="T1"/>
                </a:cxn>
                <a:cxn ang="0">
                  <a:pos x="T2" y="T3"/>
                </a:cxn>
                <a:cxn ang="0">
                  <a:pos x="T4" y="T5"/>
                </a:cxn>
                <a:cxn ang="0">
                  <a:pos x="T6" y="T7"/>
                </a:cxn>
                <a:cxn ang="0">
                  <a:pos x="T8" y="T9"/>
                </a:cxn>
              </a:cxnLst>
              <a:rect l="0" t="0" r="r" b="b"/>
              <a:pathLst>
                <a:path w="69" h="4128">
                  <a:moveTo>
                    <a:pt x="68" y="0"/>
                  </a:moveTo>
                  <a:lnTo>
                    <a:pt x="0" y="116"/>
                  </a:lnTo>
                  <a:lnTo>
                    <a:pt x="0" y="4069"/>
                  </a:lnTo>
                  <a:lnTo>
                    <a:pt x="68" y="4127"/>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2" name="Freeform 6202">
              <a:extLst>
                <a:ext uri="{FF2B5EF4-FFF2-40B4-BE49-F238E27FC236}">
                  <a16:creationId xmlns:a16="http://schemas.microsoft.com/office/drawing/2014/main" id="{B5C3BA70-9887-E6D0-0C95-786312D8B0F0}"/>
                </a:ext>
              </a:extLst>
            </p:cNvPr>
            <p:cNvSpPr>
              <a:spLocks noChangeArrowheads="1"/>
            </p:cNvSpPr>
            <p:nvPr/>
          </p:nvSpPr>
          <p:spPr bwMode="auto">
            <a:xfrm>
              <a:off x="19293321" y="4113213"/>
              <a:ext cx="22224" cy="39687"/>
            </a:xfrm>
            <a:custGeom>
              <a:avLst/>
              <a:gdLst>
                <a:gd name="T0" fmla="*/ 68 w 69"/>
                <a:gd name="T1" fmla="*/ 0 h 117"/>
                <a:gd name="T2" fmla="*/ 0 w 69"/>
                <a:gd name="T3" fmla="*/ 107 h 117"/>
                <a:gd name="T4" fmla="*/ 0 w 69"/>
                <a:gd name="T5" fmla="*/ 116 h 117"/>
                <a:gd name="T6" fmla="*/ 68 w 69"/>
                <a:gd name="T7" fmla="*/ 0 h 117"/>
              </a:gdLst>
              <a:ahLst/>
              <a:cxnLst>
                <a:cxn ang="0">
                  <a:pos x="T0" y="T1"/>
                </a:cxn>
                <a:cxn ang="0">
                  <a:pos x="T2" y="T3"/>
                </a:cxn>
                <a:cxn ang="0">
                  <a:pos x="T4" y="T5"/>
                </a:cxn>
                <a:cxn ang="0">
                  <a:pos x="T6" y="T7"/>
                </a:cxn>
              </a:cxnLst>
              <a:rect l="0" t="0" r="r" b="b"/>
              <a:pathLst>
                <a:path w="69" h="117">
                  <a:moveTo>
                    <a:pt x="68" y="0"/>
                  </a:moveTo>
                  <a:lnTo>
                    <a:pt x="0" y="107"/>
                  </a:lnTo>
                  <a:lnTo>
                    <a:pt x="0" y="116"/>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3" name="Freeform 6203">
              <a:extLst>
                <a:ext uri="{FF2B5EF4-FFF2-40B4-BE49-F238E27FC236}">
                  <a16:creationId xmlns:a16="http://schemas.microsoft.com/office/drawing/2014/main" id="{18604B8A-FCBB-0C8D-801F-157C4699F4A5}"/>
                </a:ext>
              </a:extLst>
            </p:cNvPr>
            <p:cNvSpPr>
              <a:spLocks noChangeArrowheads="1"/>
            </p:cNvSpPr>
            <p:nvPr/>
          </p:nvSpPr>
          <p:spPr bwMode="auto">
            <a:xfrm>
              <a:off x="19293321" y="4113213"/>
              <a:ext cx="22224" cy="39687"/>
            </a:xfrm>
            <a:custGeom>
              <a:avLst/>
              <a:gdLst>
                <a:gd name="T0" fmla="*/ 68 w 69"/>
                <a:gd name="T1" fmla="*/ 0 h 117"/>
                <a:gd name="T2" fmla="*/ 0 w 69"/>
                <a:gd name="T3" fmla="*/ 107 h 117"/>
                <a:gd name="T4" fmla="*/ 0 w 69"/>
                <a:gd name="T5" fmla="*/ 116 h 117"/>
                <a:gd name="T6" fmla="*/ 68 w 69"/>
                <a:gd name="T7" fmla="*/ 0 h 117"/>
              </a:gdLst>
              <a:ahLst/>
              <a:cxnLst>
                <a:cxn ang="0">
                  <a:pos x="T0" y="T1"/>
                </a:cxn>
                <a:cxn ang="0">
                  <a:pos x="T2" y="T3"/>
                </a:cxn>
                <a:cxn ang="0">
                  <a:pos x="T4" y="T5"/>
                </a:cxn>
                <a:cxn ang="0">
                  <a:pos x="T6" y="T7"/>
                </a:cxn>
              </a:cxnLst>
              <a:rect l="0" t="0" r="r" b="b"/>
              <a:pathLst>
                <a:path w="69" h="117">
                  <a:moveTo>
                    <a:pt x="68" y="0"/>
                  </a:moveTo>
                  <a:lnTo>
                    <a:pt x="0" y="107"/>
                  </a:lnTo>
                  <a:lnTo>
                    <a:pt x="0" y="116"/>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4" name="Freeform 6204">
              <a:extLst>
                <a:ext uri="{FF2B5EF4-FFF2-40B4-BE49-F238E27FC236}">
                  <a16:creationId xmlns:a16="http://schemas.microsoft.com/office/drawing/2014/main" id="{24D37065-7099-FD5A-BFB1-479DD1F39B63}"/>
                </a:ext>
              </a:extLst>
            </p:cNvPr>
            <p:cNvSpPr>
              <a:spLocks noChangeArrowheads="1"/>
            </p:cNvSpPr>
            <p:nvPr/>
          </p:nvSpPr>
          <p:spPr bwMode="auto">
            <a:xfrm>
              <a:off x="19310782" y="559593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5" name="Freeform 6205">
              <a:extLst>
                <a:ext uri="{FF2B5EF4-FFF2-40B4-BE49-F238E27FC236}">
                  <a16:creationId xmlns:a16="http://schemas.microsoft.com/office/drawing/2014/main" id="{A68F14BF-31F5-3A40-99FC-5A57C1F1AC29}"/>
                </a:ext>
              </a:extLst>
            </p:cNvPr>
            <p:cNvSpPr>
              <a:spLocks noChangeArrowheads="1"/>
            </p:cNvSpPr>
            <p:nvPr/>
          </p:nvSpPr>
          <p:spPr bwMode="auto">
            <a:xfrm>
              <a:off x="19310782" y="5595938"/>
              <a:ext cx="4762" cy="4762"/>
            </a:xfrm>
            <a:custGeom>
              <a:avLst/>
              <a:gdLst>
                <a:gd name="T0" fmla="*/ 0 w 20"/>
                <a:gd name="T1" fmla="*/ 0 h 21"/>
                <a:gd name="T2" fmla="*/ 0 w 20"/>
                <a:gd name="T3" fmla="*/ 10 h 21"/>
                <a:gd name="T4" fmla="*/ 19 w 20"/>
                <a:gd name="T5" fmla="*/ 20 h 21"/>
                <a:gd name="T6" fmla="*/ 19 w 20"/>
                <a:gd name="T7" fmla="*/ 10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0" y="10"/>
                  </a:lnTo>
                  <a:lnTo>
                    <a:pt x="19" y="20"/>
                  </a:lnTo>
                  <a:lnTo>
                    <a:pt x="1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6" name="Freeform 6206">
              <a:extLst>
                <a:ext uri="{FF2B5EF4-FFF2-40B4-BE49-F238E27FC236}">
                  <a16:creationId xmlns:a16="http://schemas.microsoft.com/office/drawing/2014/main" id="{733C9272-ACA4-40DB-D547-ABF34EB3C507}"/>
                </a:ext>
              </a:extLst>
            </p:cNvPr>
            <p:cNvSpPr>
              <a:spLocks noChangeArrowheads="1"/>
            </p:cNvSpPr>
            <p:nvPr/>
          </p:nvSpPr>
          <p:spPr bwMode="auto">
            <a:xfrm>
              <a:off x="19350467" y="5635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7" name="Freeform 6207">
              <a:extLst>
                <a:ext uri="{FF2B5EF4-FFF2-40B4-BE49-F238E27FC236}">
                  <a16:creationId xmlns:a16="http://schemas.microsoft.com/office/drawing/2014/main" id="{C9528DF4-6A07-B33B-80CA-8AE5881A0B0D}"/>
                </a:ext>
              </a:extLst>
            </p:cNvPr>
            <p:cNvSpPr>
              <a:spLocks noChangeArrowheads="1"/>
            </p:cNvSpPr>
            <p:nvPr/>
          </p:nvSpPr>
          <p:spPr bwMode="auto">
            <a:xfrm>
              <a:off x="19350467" y="5635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8" name="Freeform 6208">
              <a:extLst>
                <a:ext uri="{FF2B5EF4-FFF2-40B4-BE49-F238E27FC236}">
                  <a16:creationId xmlns:a16="http://schemas.microsoft.com/office/drawing/2014/main" id="{86E6B84A-FA59-8EC2-1137-B0A43BE89131}"/>
                </a:ext>
              </a:extLst>
            </p:cNvPr>
            <p:cNvSpPr>
              <a:spLocks noChangeArrowheads="1"/>
            </p:cNvSpPr>
            <p:nvPr/>
          </p:nvSpPr>
          <p:spPr bwMode="auto">
            <a:xfrm>
              <a:off x="19339355" y="5621338"/>
              <a:ext cx="7937" cy="11112"/>
            </a:xfrm>
            <a:custGeom>
              <a:avLst/>
              <a:gdLst>
                <a:gd name="T0" fmla="*/ 0 w 30"/>
                <a:gd name="T1" fmla="*/ 0 h 40"/>
                <a:gd name="T2" fmla="*/ 0 w 30"/>
                <a:gd name="T3" fmla="*/ 9 h 40"/>
                <a:gd name="T4" fmla="*/ 29 w 30"/>
                <a:gd name="T5" fmla="*/ 39 h 40"/>
                <a:gd name="T6" fmla="*/ 29 w 30"/>
                <a:gd name="T7" fmla="*/ 39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9"/>
                  </a:lnTo>
                  <a:lnTo>
                    <a:pt x="29" y="39"/>
                  </a:lnTo>
                  <a:lnTo>
                    <a:pt x="2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9" name="Freeform 6209">
              <a:extLst>
                <a:ext uri="{FF2B5EF4-FFF2-40B4-BE49-F238E27FC236}">
                  <a16:creationId xmlns:a16="http://schemas.microsoft.com/office/drawing/2014/main" id="{C6710BEE-F628-9333-92F0-C48C3F8A052D}"/>
                </a:ext>
              </a:extLst>
            </p:cNvPr>
            <p:cNvSpPr>
              <a:spLocks noChangeArrowheads="1"/>
            </p:cNvSpPr>
            <p:nvPr/>
          </p:nvSpPr>
          <p:spPr bwMode="auto">
            <a:xfrm>
              <a:off x="19339355" y="5621338"/>
              <a:ext cx="7937" cy="11112"/>
            </a:xfrm>
            <a:custGeom>
              <a:avLst/>
              <a:gdLst>
                <a:gd name="T0" fmla="*/ 0 w 30"/>
                <a:gd name="T1" fmla="*/ 0 h 40"/>
                <a:gd name="T2" fmla="*/ 0 w 30"/>
                <a:gd name="T3" fmla="*/ 9 h 40"/>
                <a:gd name="T4" fmla="*/ 29 w 30"/>
                <a:gd name="T5" fmla="*/ 39 h 40"/>
                <a:gd name="T6" fmla="*/ 29 w 30"/>
                <a:gd name="T7" fmla="*/ 39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9"/>
                  </a:lnTo>
                  <a:lnTo>
                    <a:pt x="29" y="39"/>
                  </a:lnTo>
                  <a:lnTo>
                    <a:pt x="2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0" name="Freeform 6210">
              <a:extLst>
                <a:ext uri="{FF2B5EF4-FFF2-40B4-BE49-F238E27FC236}">
                  <a16:creationId xmlns:a16="http://schemas.microsoft.com/office/drawing/2014/main" id="{34F2A45D-1BC8-9B93-5FD3-AE1940E5A406}"/>
                </a:ext>
              </a:extLst>
            </p:cNvPr>
            <p:cNvSpPr>
              <a:spLocks noChangeArrowheads="1"/>
            </p:cNvSpPr>
            <p:nvPr/>
          </p:nvSpPr>
          <p:spPr bwMode="auto">
            <a:xfrm>
              <a:off x="19339355" y="4035425"/>
              <a:ext cx="17461" cy="1595437"/>
            </a:xfrm>
            <a:custGeom>
              <a:avLst/>
              <a:gdLst>
                <a:gd name="T0" fmla="*/ 58 w 59"/>
                <a:gd name="T1" fmla="*/ 0 h 4440"/>
                <a:gd name="T2" fmla="*/ 0 w 59"/>
                <a:gd name="T3" fmla="*/ 116 h 4440"/>
                <a:gd name="T4" fmla="*/ 0 w 59"/>
                <a:gd name="T5" fmla="*/ 4400 h 4440"/>
                <a:gd name="T6" fmla="*/ 29 w 59"/>
                <a:gd name="T7" fmla="*/ 4439 h 4440"/>
                <a:gd name="T8" fmla="*/ 29 w 59"/>
                <a:gd name="T9" fmla="*/ 4439 h 4440"/>
                <a:gd name="T10" fmla="*/ 58 w 59"/>
                <a:gd name="T11" fmla="*/ 4390 h 4440"/>
                <a:gd name="T12" fmla="*/ 58 w 59"/>
                <a:gd name="T13" fmla="*/ 0 h 4440"/>
              </a:gdLst>
              <a:ahLst/>
              <a:cxnLst>
                <a:cxn ang="0">
                  <a:pos x="T0" y="T1"/>
                </a:cxn>
                <a:cxn ang="0">
                  <a:pos x="T2" y="T3"/>
                </a:cxn>
                <a:cxn ang="0">
                  <a:pos x="T4" y="T5"/>
                </a:cxn>
                <a:cxn ang="0">
                  <a:pos x="T6" y="T7"/>
                </a:cxn>
                <a:cxn ang="0">
                  <a:pos x="T8" y="T9"/>
                </a:cxn>
                <a:cxn ang="0">
                  <a:pos x="T10" y="T11"/>
                </a:cxn>
                <a:cxn ang="0">
                  <a:pos x="T12" y="T13"/>
                </a:cxn>
              </a:cxnLst>
              <a:rect l="0" t="0" r="r" b="b"/>
              <a:pathLst>
                <a:path w="59" h="4440">
                  <a:moveTo>
                    <a:pt x="58" y="0"/>
                  </a:moveTo>
                  <a:lnTo>
                    <a:pt x="0" y="116"/>
                  </a:lnTo>
                  <a:lnTo>
                    <a:pt x="0" y="4400"/>
                  </a:lnTo>
                  <a:lnTo>
                    <a:pt x="29" y="4439"/>
                  </a:lnTo>
                  <a:lnTo>
                    <a:pt x="29" y="4439"/>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1" name="Freeform 6211">
              <a:extLst>
                <a:ext uri="{FF2B5EF4-FFF2-40B4-BE49-F238E27FC236}">
                  <a16:creationId xmlns:a16="http://schemas.microsoft.com/office/drawing/2014/main" id="{C943E84D-BBB2-2EE3-C7AF-969D11AA2180}"/>
                </a:ext>
              </a:extLst>
            </p:cNvPr>
            <p:cNvSpPr>
              <a:spLocks noChangeArrowheads="1"/>
            </p:cNvSpPr>
            <p:nvPr/>
          </p:nvSpPr>
          <p:spPr bwMode="auto">
            <a:xfrm>
              <a:off x="19339355" y="4035425"/>
              <a:ext cx="17461" cy="1595437"/>
            </a:xfrm>
            <a:custGeom>
              <a:avLst/>
              <a:gdLst>
                <a:gd name="T0" fmla="*/ 58 w 59"/>
                <a:gd name="T1" fmla="*/ 0 h 4440"/>
                <a:gd name="T2" fmla="*/ 0 w 59"/>
                <a:gd name="T3" fmla="*/ 116 h 4440"/>
                <a:gd name="T4" fmla="*/ 0 w 59"/>
                <a:gd name="T5" fmla="*/ 4400 h 4440"/>
                <a:gd name="T6" fmla="*/ 29 w 59"/>
                <a:gd name="T7" fmla="*/ 4439 h 4440"/>
                <a:gd name="T8" fmla="*/ 29 w 59"/>
                <a:gd name="T9" fmla="*/ 4439 h 4440"/>
                <a:gd name="T10" fmla="*/ 58 w 59"/>
                <a:gd name="T11" fmla="*/ 4390 h 4440"/>
                <a:gd name="T12" fmla="*/ 58 w 59"/>
                <a:gd name="T13" fmla="*/ 0 h 4440"/>
              </a:gdLst>
              <a:ahLst/>
              <a:cxnLst>
                <a:cxn ang="0">
                  <a:pos x="T0" y="T1"/>
                </a:cxn>
                <a:cxn ang="0">
                  <a:pos x="T2" y="T3"/>
                </a:cxn>
                <a:cxn ang="0">
                  <a:pos x="T4" y="T5"/>
                </a:cxn>
                <a:cxn ang="0">
                  <a:pos x="T6" y="T7"/>
                </a:cxn>
                <a:cxn ang="0">
                  <a:pos x="T8" y="T9"/>
                </a:cxn>
                <a:cxn ang="0">
                  <a:pos x="T10" y="T11"/>
                </a:cxn>
                <a:cxn ang="0">
                  <a:pos x="T12" y="T13"/>
                </a:cxn>
              </a:cxnLst>
              <a:rect l="0" t="0" r="r" b="b"/>
              <a:pathLst>
                <a:path w="59" h="4440">
                  <a:moveTo>
                    <a:pt x="58" y="0"/>
                  </a:moveTo>
                  <a:lnTo>
                    <a:pt x="0" y="116"/>
                  </a:lnTo>
                  <a:lnTo>
                    <a:pt x="0" y="4400"/>
                  </a:lnTo>
                  <a:lnTo>
                    <a:pt x="29" y="4439"/>
                  </a:lnTo>
                  <a:lnTo>
                    <a:pt x="29" y="4439"/>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2" name="Freeform 6212">
              <a:extLst>
                <a:ext uri="{FF2B5EF4-FFF2-40B4-BE49-F238E27FC236}">
                  <a16:creationId xmlns:a16="http://schemas.microsoft.com/office/drawing/2014/main" id="{636BEAA3-A351-E68A-D4CC-085DDFB171A1}"/>
                </a:ext>
              </a:extLst>
            </p:cNvPr>
            <p:cNvSpPr>
              <a:spLocks noChangeArrowheads="1"/>
            </p:cNvSpPr>
            <p:nvPr/>
          </p:nvSpPr>
          <p:spPr bwMode="auto">
            <a:xfrm>
              <a:off x="19339355" y="4035425"/>
              <a:ext cx="17461" cy="39687"/>
            </a:xfrm>
            <a:custGeom>
              <a:avLst/>
              <a:gdLst>
                <a:gd name="T0" fmla="*/ 58 w 59"/>
                <a:gd name="T1" fmla="*/ 0 h 117"/>
                <a:gd name="T2" fmla="*/ 0 w 59"/>
                <a:gd name="T3" fmla="*/ 107 h 117"/>
                <a:gd name="T4" fmla="*/ 0 w 59"/>
                <a:gd name="T5" fmla="*/ 116 h 117"/>
                <a:gd name="T6" fmla="*/ 58 w 59"/>
                <a:gd name="T7" fmla="*/ 0 h 117"/>
              </a:gdLst>
              <a:ahLst/>
              <a:cxnLst>
                <a:cxn ang="0">
                  <a:pos x="T0" y="T1"/>
                </a:cxn>
                <a:cxn ang="0">
                  <a:pos x="T2" y="T3"/>
                </a:cxn>
                <a:cxn ang="0">
                  <a:pos x="T4" y="T5"/>
                </a:cxn>
                <a:cxn ang="0">
                  <a:pos x="T6" y="T7"/>
                </a:cxn>
              </a:cxnLst>
              <a:rect l="0" t="0" r="r" b="b"/>
              <a:pathLst>
                <a:path w="59" h="117">
                  <a:moveTo>
                    <a:pt x="58" y="0"/>
                  </a:moveTo>
                  <a:lnTo>
                    <a:pt x="0" y="107"/>
                  </a:lnTo>
                  <a:lnTo>
                    <a:pt x="0" y="116"/>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3" name="Freeform 6213">
              <a:extLst>
                <a:ext uri="{FF2B5EF4-FFF2-40B4-BE49-F238E27FC236}">
                  <a16:creationId xmlns:a16="http://schemas.microsoft.com/office/drawing/2014/main" id="{86D66559-4BE1-8D4E-88E7-C481E059FA55}"/>
                </a:ext>
              </a:extLst>
            </p:cNvPr>
            <p:cNvSpPr>
              <a:spLocks noChangeArrowheads="1"/>
            </p:cNvSpPr>
            <p:nvPr/>
          </p:nvSpPr>
          <p:spPr bwMode="auto">
            <a:xfrm>
              <a:off x="19339355" y="4035425"/>
              <a:ext cx="17461" cy="39687"/>
            </a:xfrm>
            <a:custGeom>
              <a:avLst/>
              <a:gdLst>
                <a:gd name="T0" fmla="*/ 58 w 59"/>
                <a:gd name="T1" fmla="*/ 0 h 117"/>
                <a:gd name="T2" fmla="*/ 0 w 59"/>
                <a:gd name="T3" fmla="*/ 107 h 117"/>
                <a:gd name="T4" fmla="*/ 0 w 59"/>
                <a:gd name="T5" fmla="*/ 116 h 117"/>
                <a:gd name="T6" fmla="*/ 58 w 59"/>
                <a:gd name="T7" fmla="*/ 0 h 117"/>
              </a:gdLst>
              <a:ahLst/>
              <a:cxnLst>
                <a:cxn ang="0">
                  <a:pos x="T0" y="T1"/>
                </a:cxn>
                <a:cxn ang="0">
                  <a:pos x="T2" y="T3"/>
                </a:cxn>
                <a:cxn ang="0">
                  <a:pos x="T4" y="T5"/>
                </a:cxn>
                <a:cxn ang="0">
                  <a:pos x="T6" y="T7"/>
                </a:cxn>
              </a:cxnLst>
              <a:rect l="0" t="0" r="r" b="b"/>
              <a:pathLst>
                <a:path w="59" h="117">
                  <a:moveTo>
                    <a:pt x="58" y="0"/>
                  </a:moveTo>
                  <a:lnTo>
                    <a:pt x="0" y="107"/>
                  </a:lnTo>
                  <a:lnTo>
                    <a:pt x="0" y="116"/>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4" name="Freeform 6214">
              <a:extLst>
                <a:ext uri="{FF2B5EF4-FFF2-40B4-BE49-F238E27FC236}">
                  <a16:creationId xmlns:a16="http://schemas.microsoft.com/office/drawing/2014/main" id="{9745C801-A0C9-E3FE-B22F-475EC1448F72}"/>
                </a:ext>
              </a:extLst>
            </p:cNvPr>
            <p:cNvSpPr>
              <a:spLocks noChangeArrowheads="1"/>
            </p:cNvSpPr>
            <p:nvPr/>
          </p:nvSpPr>
          <p:spPr bwMode="auto">
            <a:xfrm>
              <a:off x="19380628" y="3959225"/>
              <a:ext cx="19049" cy="1617662"/>
            </a:xfrm>
            <a:custGeom>
              <a:avLst/>
              <a:gdLst>
                <a:gd name="T0" fmla="*/ 59 w 60"/>
                <a:gd name="T1" fmla="*/ 0 h 4498"/>
                <a:gd name="T2" fmla="*/ 0 w 60"/>
                <a:gd name="T3" fmla="*/ 116 h 4498"/>
                <a:gd name="T4" fmla="*/ 0 w 60"/>
                <a:gd name="T5" fmla="*/ 4497 h 4498"/>
                <a:gd name="T6" fmla="*/ 59 w 60"/>
                <a:gd name="T7" fmla="*/ 4389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6"/>
                  </a:lnTo>
                  <a:lnTo>
                    <a:pt x="0" y="4497"/>
                  </a:lnTo>
                  <a:lnTo>
                    <a:pt x="59" y="438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5" name="Freeform 6215">
              <a:extLst>
                <a:ext uri="{FF2B5EF4-FFF2-40B4-BE49-F238E27FC236}">
                  <a16:creationId xmlns:a16="http://schemas.microsoft.com/office/drawing/2014/main" id="{8F438010-0F31-C755-0DA2-84506B81B255}"/>
                </a:ext>
              </a:extLst>
            </p:cNvPr>
            <p:cNvSpPr>
              <a:spLocks noChangeArrowheads="1"/>
            </p:cNvSpPr>
            <p:nvPr/>
          </p:nvSpPr>
          <p:spPr bwMode="auto">
            <a:xfrm>
              <a:off x="19380628" y="3959225"/>
              <a:ext cx="19049" cy="1617662"/>
            </a:xfrm>
            <a:custGeom>
              <a:avLst/>
              <a:gdLst>
                <a:gd name="T0" fmla="*/ 59 w 60"/>
                <a:gd name="T1" fmla="*/ 0 h 4498"/>
                <a:gd name="T2" fmla="*/ 0 w 60"/>
                <a:gd name="T3" fmla="*/ 116 h 4498"/>
                <a:gd name="T4" fmla="*/ 0 w 60"/>
                <a:gd name="T5" fmla="*/ 4497 h 4498"/>
                <a:gd name="T6" fmla="*/ 59 w 60"/>
                <a:gd name="T7" fmla="*/ 4389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6"/>
                  </a:lnTo>
                  <a:lnTo>
                    <a:pt x="0" y="4497"/>
                  </a:lnTo>
                  <a:lnTo>
                    <a:pt x="59" y="4389"/>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6" name="Freeform 6216">
              <a:extLst>
                <a:ext uri="{FF2B5EF4-FFF2-40B4-BE49-F238E27FC236}">
                  <a16:creationId xmlns:a16="http://schemas.microsoft.com/office/drawing/2014/main" id="{7549807B-E02F-794E-1655-47A0AFC23536}"/>
                </a:ext>
              </a:extLst>
            </p:cNvPr>
            <p:cNvSpPr>
              <a:spLocks noChangeArrowheads="1"/>
            </p:cNvSpPr>
            <p:nvPr/>
          </p:nvSpPr>
          <p:spPr bwMode="auto">
            <a:xfrm>
              <a:off x="19380628" y="3959225"/>
              <a:ext cx="19049" cy="39687"/>
            </a:xfrm>
            <a:custGeom>
              <a:avLst/>
              <a:gdLst>
                <a:gd name="T0" fmla="*/ 59 w 60"/>
                <a:gd name="T1" fmla="*/ 0 h 117"/>
                <a:gd name="T2" fmla="*/ 0 w 60"/>
                <a:gd name="T3" fmla="*/ 107 h 117"/>
                <a:gd name="T4" fmla="*/ 0 w 60"/>
                <a:gd name="T5" fmla="*/ 116 h 117"/>
                <a:gd name="T6" fmla="*/ 59 w 60"/>
                <a:gd name="T7" fmla="*/ 0 h 117"/>
              </a:gdLst>
              <a:ahLst/>
              <a:cxnLst>
                <a:cxn ang="0">
                  <a:pos x="T0" y="T1"/>
                </a:cxn>
                <a:cxn ang="0">
                  <a:pos x="T2" y="T3"/>
                </a:cxn>
                <a:cxn ang="0">
                  <a:pos x="T4" y="T5"/>
                </a:cxn>
                <a:cxn ang="0">
                  <a:pos x="T6" y="T7"/>
                </a:cxn>
              </a:cxnLst>
              <a:rect l="0" t="0" r="r" b="b"/>
              <a:pathLst>
                <a:path w="60" h="117">
                  <a:moveTo>
                    <a:pt x="59" y="0"/>
                  </a:moveTo>
                  <a:lnTo>
                    <a:pt x="0" y="107"/>
                  </a:lnTo>
                  <a:lnTo>
                    <a:pt x="0" y="116"/>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7" name="Freeform 6217">
              <a:extLst>
                <a:ext uri="{FF2B5EF4-FFF2-40B4-BE49-F238E27FC236}">
                  <a16:creationId xmlns:a16="http://schemas.microsoft.com/office/drawing/2014/main" id="{3EC4BD1A-4686-7BCA-9399-32BDCF0DE60A}"/>
                </a:ext>
              </a:extLst>
            </p:cNvPr>
            <p:cNvSpPr>
              <a:spLocks noChangeArrowheads="1"/>
            </p:cNvSpPr>
            <p:nvPr/>
          </p:nvSpPr>
          <p:spPr bwMode="auto">
            <a:xfrm>
              <a:off x="19380628" y="3959225"/>
              <a:ext cx="19049" cy="39687"/>
            </a:xfrm>
            <a:custGeom>
              <a:avLst/>
              <a:gdLst>
                <a:gd name="T0" fmla="*/ 59 w 60"/>
                <a:gd name="T1" fmla="*/ 0 h 117"/>
                <a:gd name="T2" fmla="*/ 0 w 60"/>
                <a:gd name="T3" fmla="*/ 107 h 117"/>
                <a:gd name="T4" fmla="*/ 0 w 60"/>
                <a:gd name="T5" fmla="*/ 116 h 117"/>
                <a:gd name="T6" fmla="*/ 59 w 60"/>
                <a:gd name="T7" fmla="*/ 0 h 117"/>
              </a:gdLst>
              <a:ahLst/>
              <a:cxnLst>
                <a:cxn ang="0">
                  <a:pos x="T0" y="T1"/>
                </a:cxn>
                <a:cxn ang="0">
                  <a:pos x="T2" y="T3"/>
                </a:cxn>
                <a:cxn ang="0">
                  <a:pos x="T4" y="T5"/>
                </a:cxn>
                <a:cxn ang="0">
                  <a:pos x="T6" y="T7"/>
                </a:cxn>
              </a:cxnLst>
              <a:rect l="0" t="0" r="r" b="b"/>
              <a:pathLst>
                <a:path w="60" h="117">
                  <a:moveTo>
                    <a:pt x="59" y="0"/>
                  </a:moveTo>
                  <a:lnTo>
                    <a:pt x="0" y="107"/>
                  </a:lnTo>
                  <a:lnTo>
                    <a:pt x="0" y="116"/>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8" name="Freeform 6218">
              <a:extLst>
                <a:ext uri="{FF2B5EF4-FFF2-40B4-BE49-F238E27FC236}">
                  <a16:creationId xmlns:a16="http://schemas.microsoft.com/office/drawing/2014/main" id="{84E58597-8D45-E329-2DFF-7BCD1176C82F}"/>
                </a:ext>
              </a:extLst>
            </p:cNvPr>
            <p:cNvSpPr>
              <a:spLocks noChangeArrowheads="1"/>
            </p:cNvSpPr>
            <p:nvPr/>
          </p:nvSpPr>
          <p:spPr bwMode="auto">
            <a:xfrm>
              <a:off x="19423487" y="3881438"/>
              <a:ext cx="17461" cy="1616075"/>
            </a:xfrm>
            <a:custGeom>
              <a:avLst/>
              <a:gdLst>
                <a:gd name="T0" fmla="*/ 58 w 59"/>
                <a:gd name="T1" fmla="*/ 0 h 4497"/>
                <a:gd name="T2" fmla="*/ 0 w 59"/>
                <a:gd name="T3" fmla="*/ 116 h 4497"/>
                <a:gd name="T4" fmla="*/ 0 w 59"/>
                <a:gd name="T5" fmla="*/ 4496 h 4497"/>
                <a:gd name="T6" fmla="*/ 58 w 59"/>
                <a:gd name="T7" fmla="*/ 4390 h 4497"/>
                <a:gd name="T8" fmla="*/ 58 w 59"/>
                <a:gd name="T9" fmla="*/ 0 h 4497"/>
              </a:gdLst>
              <a:ahLst/>
              <a:cxnLst>
                <a:cxn ang="0">
                  <a:pos x="T0" y="T1"/>
                </a:cxn>
                <a:cxn ang="0">
                  <a:pos x="T2" y="T3"/>
                </a:cxn>
                <a:cxn ang="0">
                  <a:pos x="T4" y="T5"/>
                </a:cxn>
                <a:cxn ang="0">
                  <a:pos x="T6" y="T7"/>
                </a:cxn>
                <a:cxn ang="0">
                  <a:pos x="T8" y="T9"/>
                </a:cxn>
              </a:cxnLst>
              <a:rect l="0" t="0" r="r" b="b"/>
              <a:pathLst>
                <a:path w="59" h="4497">
                  <a:moveTo>
                    <a:pt x="58" y="0"/>
                  </a:moveTo>
                  <a:lnTo>
                    <a:pt x="0" y="116"/>
                  </a:lnTo>
                  <a:lnTo>
                    <a:pt x="0" y="4496"/>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9" name="Freeform 6219">
              <a:extLst>
                <a:ext uri="{FF2B5EF4-FFF2-40B4-BE49-F238E27FC236}">
                  <a16:creationId xmlns:a16="http://schemas.microsoft.com/office/drawing/2014/main" id="{AC2ABAA7-1390-1D88-F871-4928362AA5E7}"/>
                </a:ext>
              </a:extLst>
            </p:cNvPr>
            <p:cNvSpPr>
              <a:spLocks noChangeArrowheads="1"/>
            </p:cNvSpPr>
            <p:nvPr/>
          </p:nvSpPr>
          <p:spPr bwMode="auto">
            <a:xfrm>
              <a:off x="19423487" y="3881438"/>
              <a:ext cx="17461" cy="1616075"/>
            </a:xfrm>
            <a:custGeom>
              <a:avLst/>
              <a:gdLst>
                <a:gd name="T0" fmla="*/ 58 w 59"/>
                <a:gd name="T1" fmla="*/ 0 h 4497"/>
                <a:gd name="T2" fmla="*/ 0 w 59"/>
                <a:gd name="T3" fmla="*/ 116 h 4497"/>
                <a:gd name="T4" fmla="*/ 0 w 59"/>
                <a:gd name="T5" fmla="*/ 4496 h 4497"/>
                <a:gd name="T6" fmla="*/ 58 w 59"/>
                <a:gd name="T7" fmla="*/ 4390 h 4497"/>
                <a:gd name="T8" fmla="*/ 58 w 59"/>
                <a:gd name="T9" fmla="*/ 0 h 4497"/>
              </a:gdLst>
              <a:ahLst/>
              <a:cxnLst>
                <a:cxn ang="0">
                  <a:pos x="T0" y="T1"/>
                </a:cxn>
                <a:cxn ang="0">
                  <a:pos x="T2" y="T3"/>
                </a:cxn>
                <a:cxn ang="0">
                  <a:pos x="T4" y="T5"/>
                </a:cxn>
                <a:cxn ang="0">
                  <a:pos x="T6" y="T7"/>
                </a:cxn>
                <a:cxn ang="0">
                  <a:pos x="T8" y="T9"/>
                </a:cxn>
              </a:cxnLst>
              <a:rect l="0" t="0" r="r" b="b"/>
              <a:pathLst>
                <a:path w="59" h="4497">
                  <a:moveTo>
                    <a:pt x="58" y="0"/>
                  </a:moveTo>
                  <a:lnTo>
                    <a:pt x="0" y="116"/>
                  </a:lnTo>
                  <a:lnTo>
                    <a:pt x="0" y="4496"/>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0" name="Freeform 6220">
              <a:extLst>
                <a:ext uri="{FF2B5EF4-FFF2-40B4-BE49-F238E27FC236}">
                  <a16:creationId xmlns:a16="http://schemas.microsoft.com/office/drawing/2014/main" id="{2C2FF4D5-730D-DC3F-B9FE-9F8136FC4704}"/>
                </a:ext>
              </a:extLst>
            </p:cNvPr>
            <p:cNvSpPr>
              <a:spLocks noChangeArrowheads="1"/>
            </p:cNvSpPr>
            <p:nvPr/>
          </p:nvSpPr>
          <p:spPr bwMode="auto">
            <a:xfrm>
              <a:off x="19423487" y="3881438"/>
              <a:ext cx="17461" cy="39687"/>
            </a:xfrm>
            <a:custGeom>
              <a:avLst/>
              <a:gdLst>
                <a:gd name="T0" fmla="*/ 58 w 59"/>
                <a:gd name="T1" fmla="*/ 0 h 117"/>
                <a:gd name="T2" fmla="*/ 0 w 59"/>
                <a:gd name="T3" fmla="*/ 107 h 117"/>
                <a:gd name="T4" fmla="*/ 0 w 59"/>
                <a:gd name="T5" fmla="*/ 116 h 117"/>
                <a:gd name="T6" fmla="*/ 58 w 59"/>
                <a:gd name="T7" fmla="*/ 0 h 117"/>
              </a:gdLst>
              <a:ahLst/>
              <a:cxnLst>
                <a:cxn ang="0">
                  <a:pos x="T0" y="T1"/>
                </a:cxn>
                <a:cxn ang="0">
                  <a:pos x="T2" y="T3"/>
                </a:cxn>
                <a:cxn ang="0">
                  <a:pos x="T4" y="T5"/>
                </a:cxn>
                <a:cxn ang="0">
                  <a:pos x="T6" y="T7"/>
                </a:cxn>
              </a:cxnLst>
              <a:rect l="0" t="0" r="r" b="b"/>
              <a:pathLst>
                <a:path w="59" h="117">
                  <a:moveTo>
                    <a:pt x="58" y="0"/>
                  </a:moveTo>
                  <a:lnTo>
                    <a:pt x="0" y="107"/>
                  </a:lnTo>
                  <a:lnTo>
                    <a:pt x="0" y="116"/>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1" name="Freeform 6221">
              <a:extLst>
                <a:ext uri="{FF2B5EF4-FFF2-40B4-BE49-F238E27FC236}">
                  <a16:creationId xmlns:a16="http://schemas.microsoft.com/office/drawing/2014/main" id="{2C4BA470-E8E8-36CF-FFB7-EB511F5F9E6C}"/>
                </a:ext>
              </a:extLst>
            </p:cNvPr>
            <p:cNvSpPr>
              <a:spLocks noChangeArrowheads="1"/>
            </p:cNvSpPr>
            <p:nvPr/>
          </p:nvSpPr>
          <p:spPr bwMode="auto">
            <a:xfrm>
              <a:off x="19423487" y="3881438"/>
              <a:ext cx="17461" cy="39687"/>
            </a:xfrm>
            <a:custGeom>
              <a:avLst/>
              <a:gdLst>
                <a:gd name="T0" fmla="*/ 58 w 59"/>
                <a:gd name="T1" fmla="*/ 0 h 117"/>
                <a:gd name="T2" fmla="*/ 0 w 59"/>
                <a:gd name="T3" fmla="*/ 107 h 117"/>
                <a:gd name="T4" fmla="*/ 0 w 59"/>
                <a:gd name="T5" fmla="*/ 116 h 117"/>
                <a:gd name="T6" fmla="*/ 58 w 59"/>
                <a:gd name="T7" fmla="*/ 0 h 117"/>
              </a:gdLst>
              <a:ahLst/>
              <a:cxnLst>
                <a:cxn ang="0">
                  <a:pos x="T0" y="T1"/>
                </a:cxn>
                <a:cxn ang="0">
                  <a:pos x="T2" y="T3"/>
                </a:cxn>
                <a:cxn ang="0">
                  <a:pos x="T4" y="T5"/>
                </a:cxn>
                <a:cxn ang="0">
                  <a:pos x="T6" y="T7"/>
                </a:cxn>
              </a:cxnLst>
              <a:rect l="0" t="0" r="r" b="b"/>
              <a:pathLst>
                <a:path w="59" h="117">
                  <a:moveTo>
                    <a:pt x="58" y="0"/>
                  </a:moveTo>
                  <a:lnTo>
                    <a:pt x="0" y="107"/>
                  </a:lnTo>
                  <a:lnTo>
                    <a:pt x="0" y="116"/>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2" name="Freeform 6222">
              <a:extLst>
                <a:ext uri="{FF2B5EF4-FFF2-40B4-BE49-F238E27FC236}">
                  <a16:creationId xmlns:a16="http://schemas.microsoft.com/office/drawing/2014/main" id="{DEF61339-3444-D5A0-DEDB-EF03214CF16E}"/>
                </a:ext>
              </a:extLst>
            </p:cNvPr>
            <p:cNvSpPr>
              <a:spLocks noChangeArrowheads="1"/>
            </p:cNvSpPr>
            <p:nvPr/>
          </p:nvSpPr>
          <p:spPr bwMode="auto">
            <a:xfrm>
              <a:off x="19464760" y="3803650"/>
              <a:ext cx="22224" cy="1616075"/>
            </a:xfrm>
            <a:custGeom>
              <a:avLst/>
              <a:gdLst>
                <a:gd name="T0" fmla="*/ 68 w 69"/>
                <a:gd name="T1" fmla="*/ 0 h 4498"/>
                <a:gd name="T2" fmla="*/ 0 w 69"/>
                <a:gd name="T3" fmla="*/ 117 h 4498"/>
                <a:gd name="T4" fmla="*/ 0 w 69"/>
                <a:gd name="T5" fmla="*/ 4497 h 4498"/>
                <a:gd name="T6" fmla="*/ 68 w 69"/>
                <a:gd name="T7" fmla="*/ 4390 h 4498"/>
                <a:gd name="T8" fmla="*/ 68 w 69"/>
                <a:gd name="T9" fmla="*/ 0 h 4498"/>
              </a:gdLst>
              <a:ahLst/>
              <a:cxnLst>
                <a:cxn ang="0">
                  <a:pos x="T0" y="T1"/>
                </a:cxn>
                <a:cxn ang="0">
                  <a:pos x="T2" y="T3"/>
                </a:cxn>
                <a:cxn ang="0">
                  <a:pos x="T4" y="T5"/>
                </a:cxn>
                <a:cxn ang="0">
                  <a:pos x="T6" y="T7"/>
                </a:cxn>
                <a:cxn ang="0">
                  <a:pos x="T8" y="T9"/>
                </a:cxn>
              </a:cxnLst>
              <a:rect l="0" t="0" r="r" b="b"/>
              <a:pathLst>
                <a:path w="69" h="4498">
                  <a:moveTo>
                    <a:pt x="68" y="0"/>
                  </a:moveTo>
                  <a:lnTo>
                    <a:pt x="0" y="117"/>
                  </a:lnTo>
                  <a:lnTo>
                    <a:pt x="0" y="4497"/>
                  </a:lnTo>
                  <a:lnTo>
                    <a:pt x="68" y="4390"/>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3" name="Freeform 6223">
              <a:extLst>
                <a:ext uri="{FF2B5EF4-FFF2-40B4-BE49-F238E27FC236}">
                  <a16:creationId xmlns:a16="http://schemas.microsoft.com/office/drawing/2014/main" id="{A01ADCE5-DFE1-FCA0-A03D-0C88B54A42CC}"/>
                </a:ext>
              </a:extLst>
            </p:cNvPr>
            <p:cNvSpPr>
              <a:spLocks noChangeArrowheads="1"/>
            </p:cNvSpPr>
            <p:nvPr/>
          </p:nvSpPr>
          <p:spPr bwMode="auto">
            <a:xfrm>
              <a:off x="19464760" y="3803650"/>
              <a:ext cx="22224" cy="1616075"/>
            </a:xfrm>
            <a:custGeom>
              <a:avLst/>
              <a:gdLst>
                <a:gd name="T0" fmla="*/ 68 w 69"/>
                <a:gd name="T1" fmla="*/ 0 h 4498"/>
                <a:gd name="T2" fmla="*/ 0 w 69"/>
                <a:gd name="T3" fmla="*/ 117 h 4498"/>
                <a:gd name="T4" fmla="*/ 0 w 69"/>
                <a:gd name="T5" fmla="*/ 4497 h 4498"/>
                <a:gd name="T6" fmla="*/ 68 w 69"/>
                <a:gd name="T7" fmla="*/ 4390 h 4498"/>
                <a:gd name="T8" fmla="*/ 68 w 69"/>
                <a:gd name="T9" fmla="*/ 0 h 4498"/>
              </a:gdLst>
              <a:ahLst/>
              <a:cxnLst>
                <a:cxn ang="0">
                  <a:pos x="T0" y="T1"/>
                </a:cxn>
                <a:cxn ang="0">
                  <a:pos x="T2" y="T3"/>
                </a:cxn>
                <a:cxn ang="0">
                  <a:pos x="T4" y="T5"/>
                </a:cxn>
                <a:cxn ang="0">
                  <a:pos x="T6" y="T7"/>
                </a:cxn>
                <a:cxn ang="0">
                  <a:pos x="T8" y="T9"/>
                </a:cxn>
              </a:cxnLst>
              <a:rect l="0" t="0" r="r" b="b"/>
              <a:pathLst>
                <a:path w="69" h="4498">
                  <a:moveTo>
                    <a:pt x="68" y="0"/>
                  </a:moveTo>
                  <a:lnTo>
                    <a:pt x="0" y="117"/>
                  </a:lnTo>
                  <a:lnTo>
                    <a:pt x="0" y="4497"/>
                  </a:lnTo>
                  <a:lnTo>
                    <a:pt x="68" y="4390"/>
                  </a:lnTo>
                  <a:lnTo>
                    <a:pt x="6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4" name="Freeform 6224">
              <a:extLst>
                <a:ext uri="{FF2B5EF4-FFF2-40B4-BE49-F238E27FC236}">
                  <a16:creationId xmlns:a16="http://schemas.microsoft.com/office/drawing/2014/main" id="{FA527971-4C13-2B48-BEBF-568978019CB8}"/>
                </a:ext>
              </a:extLst>
            </p:cNvPr>
            <p:cNvSpPr>
              <a:spLocks noChangeArrowheads="1"/>
            </p:cNvSpPr>
            <p:nvPr/>
          </p:nvSpPr>
          <p:spPr bwMode="auto">
            <a:xfrm>
              <a:off x="19464760" y="3803650"/>
              <a:ext cx="22224" cy="39687"/>
            </a:xfrm>
            <a:custGeom>
              <a:avLst/>
              <a:gdLst>
                <a:gd name="T0" fmla="*/ 68 w 69"/>
                <a:gd name="T1" fmla="*/ 0 h 118"/>
                <a:gd name="T2" fmla="*/ 0 w 69"/>
                <a:gd name="T3" fmla="*/ 107 h 118"/>
                <a:gd name="T4" fmla="*/ 0 w 69"/>
                <a:gd name="T5" fmla="*/ 117 h 118"/>
                <a:gd name="T6" fmla="*/ 68 w 69"/>
                <a:gd name="T7" fmla="*/ 0 h 118"/>
              </a:gdLst>
              <a:ahLst/>
              <a:cxnLst>
                <a:cxn ang="0">
                  <a:pos x="T0" y="T1"/>
                </a:cxn>
                <a:cxn ang="0">
                  <a:pos x="T2" y="T3"/>
                </a:cxn>
                <a:cxn ang="0">
                  <a:pos x="T4" y="T5"/>
                </a:cxn>
                <a:cxn ang="0">
                  <a:pos x="T6" y="T7"/>
                </a:cxn>
              </a:cxnLst>
              <a:rect l="0" t="0" r="r" b="b"/>
              <a:pathLst>
                <a:path w="69" h="118">
                  <a:moveTo>
                    <a:pt x="68" y="0"/>
                  </a:moveTo>
                  <a:lnTo>
                    <a:pt x="0" y="107"/>
                  </a:lnTo>
                  <a:lnTo>
                    <a:pt x="0" y="11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5" name="Freeform 6225">
              <a:extLst>
                <a:ext uri="{FF2B5EF4-FFF2-40B4-BE49-F238E27FC236}">
                  <a16:creationId xmlns:a16="http://schemas.microsoft.com/office/drawing/2014/main" id="{BBAD4262-554C-7408-3B6E-1FC8ADD7CCB0}"/>
                </a:ext>
              </a:extLst>
            </p:cNvPr>
            <p:cNvSpPr>
              <a:spLocks noChangeArrowheads="1"/>
            </p:cNvSpPr>
            <p:nvPr/>
          </p:nvSpPr>
          <p:spPr bwMode="auto">
            <a:xfrm>
              <a:off x="19464760" y="3803650"/>
              <a:ext cx="22224" cy="39687"/>
            </a:xfrm>
            <a:custGeom>
              <a:avLst/>
              <a:gdLst>
                <a:gd name="T0" fmla="*/ 68 w 69"/>
                <a:gd name="T1" fmla="*/ 0 h 118"/>
                <a:gd name="T2" fmla="*/ 0 w 69"/>
                <a:gd name="T3" fmla="*/ 107 h 118"/>
                <a:gd name="T4" fmla="*/ 0 w 69"/>
                <a:gd name="T5" fmla="*/ 117 h 118"/>
                <a:gd name="T6" fmla="*/ 68 w 69"/>
                <a:gd name="T7" fmla="*/ 0 h 118"/>
              </a:gdLst>
              <a:ahLst/>
              <a:cxnLst>
                <a:cxn ang="0">
                  <a:pos x="T0" y="T1"/>
                </a:cxn>
                <a:cxn ang="0">
                  <a:pos x="T2" y="T3"/>
                </a:cxn>
                <a:cxn ang="0">
                  <a:pos x="T4" y="T5"/>
                </a:cxn>
                <a:cxn ang="0">
                  <a:pos x="T6" y="T7"/>
                </a:cxn>
              </a:cxnLst>
              <a:rect l="0" t="0" r="r" b="b"/>
              <a:pathLst>
                <a:path w="69" h="118">
                  <a:moveTo>
                    <a:pt x="68" y="0"/>
                  </a:moveTo>
                  <a:lnTo>
                    <a:pt x="0" y="107"/>
                  </a:lnTo>
                  <a:lnTo>
                    <a:pt x="0" y="117"/>
                  </a:lnTo>
                  <a:lnTo>
                    <a:pt x="6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6" name="Freeform 6226">
              <a:extLst>
                <a:ext uri="{FF2B5EF4-FFF2-40B4-BE49-F238E27FC236}">
                  <a16:creationId xmlns:a16="http://schemas.microsoft.com/office/drawing/2014/main" id="{E1A7F870-E421-BA0C-FD3C-27D0A0C58182}"/>
                </a:ext>
              </a:extLst>
            </p:cNvPr>
            <p:cNvSpPr>
              <a:spLocks noChangeArrowheads="1"/>
            </p:cNvSpPr>
            <p:nvPr/>
          </p:nvSpPr>
          <p:spPr bwMode="auto">
            <a:xfrm>
              <a:off x="19510794" y="3727450"/>
              <a:ext cx="19049" cy="1617662"/>
            </a:xfrm>
            <a:custGeom>
              <a:avLst/>
              <a:gdLst>
                <a:gd name="T0" fmla="*/ 59 w 60"/>
                <a:gd name="T1" fmla="*/ 0 h 4498"/>
                <a:gd name="T2" fmla="*/ 0 w 60"/>
                <a:gd name="T3" fmla="*/ 117 h 4498"/>
                <a:gd name="T4" fmla="*/ 0 w 60"/>
                <a:gd name="T5" fmla="*/ 4497 h 4498"/>
                <a:gd name="T6" fmla="*/ 59 w 60"/>
                <a:gd name="T7" fmla="*/ 4390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7"/>
                  </a:lnTo>
                  <a:lnTo>
                    <a:pt x="0" y="4497"/>
                  </a:lnTo>
                  <a:lnTo>
                    <a:pt x="59" y="4390"/>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7" name="Freeform 6227">
              <a:extLst>
                <a:ext uri="{FF2B5EF4-FFF2-40B4-BE49-F238E27FC236}">
                  <a16:creationId xmlns:a16="http://schemas.microsoft.com/office/drawing/2014/main" id="{DDFBD353-D47B-27F7-5E31-D88DCCFE0DB3}"/>
                </a:ext>
              </a:extLst>
            </p:cNvPr>
            <p:cNvSpPr>
              <a:spLocks noChangeArrowheads="1"/>
            </p:cNvSpPr>
            <p:nvPr/>
          </p:nvSpPr>
          <p:spPr bwMode="auto">
            <a:xfrm>
              <a:off x="19510794" y="3727450"/>
              <a:ext cx="19049" cy="1617662"/>
            </a:xfrm>
            <a:custGeom>
              <a:avLst/>
              <a:gdLst>
                <a:gd name="T0" fmla="*/ 59 w 60"/>
                <a:gd name="T1" fmla="*/ 0 h 4498"/>
                <a:gd name="T2" fmla="*/ 0 w 60"/>
                <a:gd name="T3" fmla="*/ 117 h 4498"/>
                <a:gd name="T4" fmla="*/ 0 w 60"/>
                <a:gd name="T5" fmla="*/ 4497 h 4498"/>
                <a:gd name="T6" fmla="*/ 59 w 60"/>
                <a:gd name="T7" fmla="*/ 4390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7"/>
                  </a:lnTo>
                  <a:lnTo>
                    <a:pt x="0" y="4497"/>
                  </a:lnTo>
                  <a:lnTo>
                    <a:pt x="59" y="4390"/>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8" name="Freeform 6228">
              <a:extLst>
                <a:ext uri="{FF2B5EF4-FFF2-40B4-BE49-F238E27FC236}">
                  <a16:creationId xmlns:a16="http://schemas.microsoft.com/office/drawing/2014/main" id="{39850559-4E16-0214-383B-288B12B669D8}"/>
                </a:ext>
              </a:extLst>
            </p:cNvPr>
            <p:cNvSpPr>
              <a:spLocks noChangeArrowheads="1"/>
            </p:cNvSpPr>
            <p:nvPr/>
          </p:nvSpPr>
          <p:spPr bwMode="auto">
            <a:xfrm>
              <a:off x="19510794" y="3727450"/>
              <a:ext cx="19049" cy="39687"/>
            </a:xfrm>
            <a:custGeom>
              <a:avLst/>
              <a:gdLst>
                <a:gd name="T0" fmla="*/ 59 w 60"/>
                <a:gd name="T1" fmla="*/ 0 h 118"/>
                <a:gd name="T2" fmla="*/ 0 w 60"/>
                <a:gd name="T3" fmla="*/ 107 h 118"/>
                <a:gd name="T4" fmla="*/ 0 w 60"/>
                <a:gd name="T5" fmla="*/ 117 h 118"/>
                <a:gd name="T6" fmla="*/ 59 w 60"/>
                <a:gd name="T7" fmla="*/ 0 h 118"/>
              </a:gdLst>
              <a:ahLst/>
              <a:cxnLst>
                <a:cxn ang="0">
                  <a:pos x="T0" y="T1"/>
                </a:cxn>
                <a:cxn ang="0">
                  <a:pos x="T2" y="T3"/>
                </a:cxn>
                <a:cxn ang="0">
                  <a:pos x="T4" y="T5"/>
                </a:cxn>
                <a:cxn ang="0">
                  <a:pos x="T6" y="T7"/>
                </a:cxn>
              </a:cxnLst>
              <a:rect l="0" t="0" r="r" b="b"/>
              <a:pathLst>
                <a:path w="60" h="118">
                  <a:moveTo>
                    <a:pt x="59" y="0"/>
                  </a:moveTo>
                  <a:lnTo>
                    <a:pt x="0" y="107"/>
                  </a:lnTo>
                  <a:lnTo>
                    <a:pt x="0" y="11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9" name="Freeform 6229">
              <a:extLst>
                <a:ext uri="{FF2B5EF4-FFF2-40B4-BE49-F238E27FC236}">
                  <a16:creationId xmlns:a16="http://schemas.microsoft.com/office/drawing/2014/main" id="{5C1CC57C-8B5A-B1E6-F925-2B7B6659DD78}"/>
                </a:ext>
              </a:extLst>
            </p:cNvPr>
            <p:cNvSpPr>
              <a:spLocks noChangeArrowheads="1"/>
            </p:cNvSpPr>
            <p:nvPr/>
          </p:nvSpPr>
          <p:spPr bwMode="auto">
            <a:xfrm>
              <a:off x="19510794" y="3727450"/>
              <a:ext cx="19049" cy="39687"/>
            </a:xfrm>
            <a:custGeom>
              <a:avLst/>
              <a:gdLst>
                <a:gd name="T0" fmla="*/ 59 w 60"/>
                <a:gd name="T1" fmla="*/ 0 h 118"/>
                <a:gd name="T2" fmla="*/ 0 w 60"/>
                <a:gd name="T3" fmla="*/ 107 h 118"/>
                <a:gd name="T4" fmla="*/ 0 w 60"/>
                <a:gd name="T5" fmla="*/ 117 h 118"/>
                <a:gd name="T6" fmla="*/ 59 w 60"/>
                <a:gd name="T7" fmla="*/ 0 h 118"/>
              </a:gdLst>
              <a:ahLst/>
              <a:cxnLst>
                <a:cxn ang="0">
                  <a:pos x="T0" y="T1"/>
                </a:cxn>
                <a:cxn ang="0">
                  <a:pos x="T2" y="T3"/>
                </a:cxn>
                <a:cxn ang="0">
                  <a:pos x="T4" y="T5"/>
                </a:cxn>
                <a:cxn ang="0">
                  <a:pos x="T6" y="T7"/>
                </a:cxn>
              </a:cxnLst>
              <a:rect l="0" t="0" r="r" b="b"/>
              <a:pathLst>
                <a:path w="60" h="118">
                  <a:moveTo>
                    <a:pt x="59" y="0"/>
                  </a:moveTo>
                  <a:lnTo>
                    <a:pt x="0" y="107"/>
                  </a:lnTo>
                  <a:lnTo>
                    <a:pt x="0" y="11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0" name="Freeform 6230">
              <a:extLst>
                <a:ext uri="{FF2B5EF4-FFF2-40B4-BE49-F238E27FC236}">
                  <a16:creationId xmlns:a16="http://schemas.microsoft.com/office/drawing/2014/main" id="{F82A6FAE-A297-F83D-A631-227626AB2796}"/>
                </a:ext>
              </a:extLst>
            </p:cNvPr>
            <p:cNvSpPr>
              <a:spLocks noChangeArrowheads="1"/>
            </p:cNvSpPr>
            <p:nvPr/>
          </p:nvSpPr>
          <p:spPr bwMode="auto">
            <a:xfrm>
              <a:off x="19553654" y="3649663"/>
              <a:ext cx="17461" cy="1617662"/>
            </a:xfrm>
            <a:custGeom>
              <a:avLst/>
              <a:gdLst>
                <a:gd name="T0" fmla="*/ 58 w 59"/>
                <a:gd name="T1" fmla="*/ 0 h 4498"/>
                <a:gd name="T2" fmla="*/ 0 w 59"/>
                <a:gd name="T3" fmla="*/ 117 h 4498"/>
                <a:gd name="T4" fmla="*/ 0 w 59"/>
                <a:gd name="T5" fmla="*/ 4497 h 4498"/>
                <a:gd name="T6" fmla="*/ 58 w 59"/>
                <a:gd name="T7" fmla="*/ 4390 h 4498"/>
                <a:gd name="T8" fmla="*/ 58 w 59"/>
                <a:gd name="T9" fmla="*/ 0 h 4498"/>
              </a:gdLst>
              <a:ahLst/>
              <a:cxnLst>
                <a:cxn ang="0">
                  <a:pos x="T0" y="T1"/>
                </a:cxn>
                <a:cxn ang="0">
                  <a:pos x="T2" y="T3"/>
                </a:cxn>
                <a:cxn ang="0">
                  <a:pos x="T4" y="T5"/>
                </a:cxn>
                <a:cxn ang="0">
                  <a:pos x="T6" y="T7"/>
                </a:cxn>
                <a:cxn ang="0">
                  <a:pos x="T8" y="T9"/>
                </a:cxn>
              </a:cxnLst>
              <a:rect l="0" t="0" r="r" b="b"/>
              <a:pathLst>
                <a:path w="59" h="4498">
                  <a:moveTo>
                    <a:pt x="58" y="0"/>
                  </a:moveTo>
                  <a:lnTo>
                    <a:pt x="0" y="117"/>
                  </a:lnTo>
                  <a:lnTo>
                    <a:pt x="0" y="4497"/>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1" name="Freeform 6231">
              <a:extLst>
                <a:ext uri="{FF2B5EF4-FFF2-40B4-BE49-F238E27FC236}">
                  <a16:creationId xmlns:a16="http://schemas.microsoft.com/office/drawing/2014/main" id="{1F25A7A7-23B2-FDAE-68B1-CE6158E08CE4}"/>
                </a:ext>
              </a:extLst>
            </p:cNvPr>
            <p:cNvSpPr>
              <a:spLocks noChangeArrowheads="1"/>
            </p:cNvSpPr>
            <p:nvPr/>
          </p:nvSpPr>
          <p:spPr bwMode="auto">
            <a:xfrm>
              <a:off x="19553654" y="3649663"/>
              <a:ext cx="17461" cy="1617662"/>
            </a:xfrm>
            <a:custGeom>
              <a:avLst/>
              <a:gdLst>
                <a:gd name="T0" fmla="*/ 58 w 59"/>
                <a:gd name="T1" fmla="*/ 0 h 4498"/>
                <a:gd name="T2" fmla="*/ 0 w 59"/>
                <a:gd name="T3" fmla="*/ 117 h 4498"/>
                <a:gd name="T4" fmla="*/ 0 w 59"/>
                <a:gd name="T5" fmla="*/ 4497 h 4498"/>
                <a:gd name="T6" fmla="*/ 58 w 59"/>
                <a:gd name="T7" fmla="*/ 4390 h 4498"/>
                <a:gd name="T8" fmla="*/ 58 w 59"/>
                <a:gd name="T9" fmla="*/ 0 h 4498"/>
              </a:gdLst>
              <a:ahLst/>
              <a:cxnLst>
                <a:cxn ang="0">
                  <a:pos x="T0" y="T1"/>
                </a:cxn>
                <a:cxn ang="0">
                  <a:pos x="T2" y="T3"/>
                </a:cxn>
                <a:cxn ang="0">
                  <a:pos x="T4" y="T5"/>
                </a:cxn>
                <a:cxn ang="0">
                  <a:pos x="T6" y="T7"/>
                </a:cxn>
                <a:cxn ang="0">
                  <a:pos x="T8" y="T9"/>
                </a:cxn>
              </a:cxnLst>
              <a:rect l="0" t="0" r="r" b="b"/>
              <a:pathLst>
                <a:path w="59" h="4498">
                  <a:moveTo>
                    <a:pt x="58" y="0"/>
                  </a:moveTo>
                  <a:lnTo>
                    <a:pt x="0" y="117"/>
                  </a:lnTo>
                  <a:lnTo>
                    <a:pt x="0" y="4497"/>
                  </a:lnTo>
                  <a:lnTo>
                    <a:pt x="58" y="4390"/>
                  </a:lnTo>
                  <a:lnTo>
                    <a:pt x="5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2" name="Freeform 6232">
              <a:extLst>
                <a:ext uri="{FF2B5EF4-FFF2-40B4-BE49-F238E27FC236}">
                  <a16:creationId xmlns:a16="http://schemas.microsoft.com/office/drawing/2014/main" id="{2B673761-2636-6EE8-A7D9-D43169FAC18F}"/>
                </a:ext>
              </a:extLst>
            </p:cNvPr>
            <p:cNvSpPr>
              <a:spLocks noChangeArrowheads="1"/>
            </p:cNvSpPr>
            <p:nvPr/>
          </p:nvSpPr>
          <p:spPr bwMode="auto">
            <a:xfrm>
              <a:off x="19553654" y="3649663"/>
              <a:ext cx="17461" cy="39687"/>
            </a:xfrm>
            <a:custGeom>
              <a:avLst/>
              <a:gdLst>
                <a:gd name="T0" fmla="*/ 58 w 59"/>
                <a:gd name="T1" fmla="*/ 0 h 118"/>
                <a:gd name="T2" fmla="*/ 0 w 59"/>
                <a:gd name="T3" fmla="*/ 107 h 118"/>
                <a:gd name="T4" fmla="*/ 0 w 59"/>
                <a:gd name="T5" fmla="*/ 117 h 118"/>
                <a:gd name="T6" fmla="*/ 58 w 59"/>
                <a:gd name="T7" fmla="*/ 0 h 118"/>
              </a:gdLst>
              <a:ahLst/>
              <a:cxnLst>
                <a:cxn ang="0">
                  <a:pos x="T0" y="T1"/>
                </a:cxn>
                <a:cxn ang="0">
                  <a:pos x="T2" y="T3"/>
                </a:cxn>
                <a:cxn ang="0">
                  <a:pos x="T4" y="T5"/>
                </a:cxn>
                <a:cxn ang="0">
                  <a:pos x="T6" y="T7"/>
                </a:cxn>
              </a:cxnLst>
              <a:rect l="0" t="0" r="r" b="b"/>
              <a:pathLst>
                <a:path w="59" h="118">
                  <a:moveTo>
                    <a:pt x="58" y="0"/>
                  </a:moveTo>
                  <a:lnTo>
                    <a:pt x="0" y="107"/>
                  </a:lnTo>
                  <a:lnTo>
                    <a:pt x="0" y="11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3" name="Freeform 6233">
              <a:extLst>
                <a:ext uri="{FF2B5EF4-FFF2-40B4-BE49-F238E27FC236}">
                  <a16:creationId xmlns:a16="http://schemas.microsoft.com/office/drawing/2014/main" id="{620C30A4-98D2-8338-0A74-88558005BE35}"/>
                </a:ext>
              </a:extLst>
            </p:cNvPr>
            <p:cNvSpPr>
              <a:spLocks noChangeArrowheads="1"/>
            </p:cNvSpPr>
            <p:nvPr/>
          </p:nvSpPr>
          <p:spPr bwMode="auto">
            <a:xfrm>
              <a:off x="19553654" y="3649663"/>
              <a:ext cx="17461" cy="39687"/>
            </a:xfrm>
            <a:custGeom>
              <a:avLst/>
              <a:gdLst>
                <a:gd name="T0" fmla="*/ 58 w 59"/>
                <a:gd name="T1" fmla="*/ 0 h 118"/>
                <a:gd name="T2" fmla="*/ 0 w 59"/>
                <a:gd name="T3" fmla="*/ 107 h 118"/>
                <a:gd name="T4" fmla="*/ 0 w 59"/>
                <a:gd name="T5" fmla="*/ 117 h 118"/>
                <a:gd name="T6" fmla="*/ 58 w 59"/>
                <a:gd name="T7" fmla="*/ 0 h 118"/>
              </a:gdLst>
              <a:ahLst/>
              <a:cxnLst>
                <a:cxn ang="0">
                  <a:pos x="T0" y="T1"/>
                </a:cxn>
                <a:cxn ang="0">
                  <a:pos x="T2" y="T3"/>
                </a:cxn>
                <a:cxn ang="0">
                  <a:pos x="T4" y="T5"/>
                </a:cxn>
                <a:cxn ang="0">
                  <a:pos x="T6" y="T7"/>
                </a:cxn>
              </a:cxnLst>
              <a:rect l="0" t="0" r="r" b="b"/>
              <a:pathLst>
                <a:path w="59" h="118">
                  <a:moveTo>
                    <a:pt x="58" y="0"/>
                  </a:moveTo>
                  <a:lnTo>
                    <a:pt x="0" y="107"/>
                  </a:lnTo>
                  <a:lnTo>
                    <a:pt x="0" y="117"/>
                  </a:lnTo>
                  <a:lnTo>
                    <a:pt x="5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4" name="Freeform 6234">
              <a:extLst>
                <a:ext uri="{FF2B5EF4-FFF2-40B4-BE49-F238E27FC236}">
                  <a16:creationId xmlns:a16="http://schemas.microsoft.com/office/drawing/2014/main" id="{36E816AF-BECB-6E50-2E37-F9B8CC1AA4D3}"/>
                </a:ext>
              </a:extLst>
            </p:cNvPr>
            <p:cNvSpPr>
              <a:spLocks noChangeArrowheads="1"/>
            </p:cNvSpPr>
            <p:nvPr/>
          </p:nvSpPr>
          <p:spPr bwMode="auto">
            <a:xfrm>
              <a:off x="19594926" y="3573463"/>
              <a:ext cx="19049" cy="1617662"/>
            </a:xfrm>
            <a:custGeom>
              <a:avLst/>
              <a:gdLst>
                <a:gd name="T0" fmla="*/ 59 w 60"/>
                <a:gd name="T1" fmla="*/ 0 h 4498"/>
                <a:gd name="T2" fmla="*/ 0 w 60"/>
                <a:gd name="T3" fmla="*/ 117 h 4498"/>
                <a:gd name="T4" fmla="*/ 0 w 60"/>
                <a:gd name="T5" fmla="*/ 4497 h 4498"/>
                <a:gd name="T6" fmla="*/ 59 w 60"/>
                <a:gd name="T7" fmla="*/ 4390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7"/>
                  </a:lnTo>
                  <a:lnTo>
                    <a:pt x="0" y="4497"/>
                  </a:lnTo>
                  <a:lnTo>
                    <a:pt x="59" y="4390"/>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5" name="Freeform 6235">
              <a:extLst>
                <a:ext uri="{FF2B5EF4-FFF2-40B4-BE49-F238E27FC236}">
                  <a16:creationId xmlns:a16="http://schemas.microsoft.com/office/drawing/2014/main" id="{BD865585-875C-47BF-EDF4-DCA0B1B07A72}"/>
                </a:ext>
              </a:extLst>
            </p:cNvPr>
            <p:cNvSpPr>
              <a:spLocks noChangeArrowheads="1"/>
            </p:cNvSpPr>
            <p:nvPr/>
          </p:nvSpPr>
          <p:spPr bwMode="auto">
            <a:xfrm>
              <a:off x="19594926" y="3573463"/>
              <a:ext cx="19049" cy="1617662"/>
            </a:xfrm>
            <a:custGeom>
              <a:avLst/>
              <a:gdLst>
                <a:gd name="T0" fmla="*/ 59 w 60"/>
                <a:gd name="T1" fmla="*/ 0 h 4498"/>
                <a:gd name="T2" fmla="*/ 0 w 60"/>
                <a:gd name="T3" fmla="*/ 117 h 4498"/>
                <a:gd name="T4" fmla="*/ 0 w 60"/>
                <a:gd name="T5" fmla="*/ 4497 h 4498"/>
                <a:gd name="T6" fmla="*/ 59 w 60"/>
                <a:gd name="T7" fmla="*/ 4390 h 4498"/>
                <a:gd name="T8" fmla="*/ 59 w 60"/>
                <a:gd name="T9" fmla="*/ 0 h 4498"/>
              </a:gdLst>
              <a:ahLst/>
              <a:cxnLst>
                <a:cxn ang="0">
                  <a:pos x="T0" y="T1"/>
                </a:cxn>
                <a:cxn ang="0">
                  <a:pos x="T2" y="T3"/>
                </a:cxn>
                <a:cxn ang="0">
                  <a:pos x="T4" y="T5"/>
                </a:cxn>
                <a:cxn ang="0">
                  <a:pos x="T6" y="T7"/>
                </a:cxn>
                <a:cxn ang="0">
                  <a:pos x="T8" y="T9"/>
                </a:cxn>
              </a:cxnLst>
              <a:rect l="0" t="0" r="r" b="b"/>
              <a:pathLst>
                <a:path w="60" h="4498">
                  <a:moveTo>
                    <a:pt x="59" y="0"/>
                  </a:moveTo>
                  <a:lnTo>
                    <a:pt x="0" y="117"/>
                  </a:lnTo>
                  <a:lnTo>
                    <a:pt x="0" y="4497"/>
                  </a:lnTo>
                  <a:lnTo>
                    <a:pt x="59" y="4390"/>
                  </a:lnTo>
                  <a:lnTo>
                    <a:pt x="5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6" name="Freeform 6236">
              <a:extLst>
                <a:ext uri="{FF2B5EF4-FFF2-40B4-BE49-F238E27FC236}">
                  <a16:creationId xmlns:a16="http://schemas.microsoft.com/office/drawing/2014/main" id="{644DE0AF-37BE-D081-7E55-579E028BEFC7}"/>
                </a:ext>
              </a:extLst>
            </p:cNvPr>
            <p:cNvSpPr>
              <a:spLocks noChangeArrowheads="1"/>
            </p:cNvSpPr>
            <p:nvPr/>
          </p:nvSpPr>
          <p:spPr bwMode="auto">
            <a:xfrm>
              <a:off x="19594926" y="3573463"/>
              <a:ext cx="19049" cy="39687"/>
            </a:xfrm>
            <a:custGeom>
              <a:avLst/>
              <a:gdLst>
                <a:gd name="T0" fmla="*/ 59 w 60"/>
                <a:gd name="T1" fmla="*/ 0 h 118"/>
                <a:gd name="T2" fmla="*/ 0 w 60"/>
                <a:gd name="T3" fmla="*/ 107 h 118"/>
                <a:gd name="T4" fmla="*/ 0 w 60"/>
                <a:gd name="T5" fmla="*/ 117 h 118"/>
                <a:gd name="T6" fmla="*/ 59 w 60"/>
                <a:gd name="T7" fmla="*/ 0 h 118"/>
              </a:gdLst>
              <a:ahLst/>
              <a:cxnLst>
                <a:cxn ang="0">
                  <a:pos x="T0" y="T1"/>
                </a:cxn>
                <a:cxn ang="0">
                  <a:pos x="T2" y="T3"/>
                </a:cxn>
                <a:cxn ang="0">
                  <a:pos x="T4" y="T5"/>
                </a:cxn>
                <a:cxn ang="0">
                  <a:pos x="T6" y="T7"/>
                </a:cxn>
              </a:cxnLst>
              <a:rect l="0" t="0" r="r" b="b"/>
              <a:pathLst>
                <a:path w="60" h="118">
                  <a:moveTo>
                    <a:pt x="59" y="0"/>
                  </a:moveTo>
                  <a:lnTo>
                    <a:pt x="0" y="107"/>
                  </a:lnTo>
                  <a:lnTo>
                    <a:pt x="0" y="11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7" name="Freeform 6237">
              <a:extLst>
                <a:ext uri="{FF2B5EF4-FFF2-40B4-BE49-F238E27FC236}">
                  <a16:creationId xmlns:a16="http://schemas.microsoft.com/office/drawing/2014/main" id="{4DFECFB2-13E4-9CDD-9A7D-E5C10EB6B821}"/>
                </a:ext>
              </a:extLst>
            </p:cNvPr>
            <p:cNvSpPr>
              <a:spLocks noChangeArrowheads="1"/>
            </p:cNvSpPr>
            <p:nvPr/>
          </p:nvSpPr>
          <p:spPr bwMode="auto">
            <a:xfrm>
              <a:off x="19594926" y="3573463"/>
              <a:ext cx="19049" cy="39687"/>
            </a:xfrm>
            <a:custGeom>
              <a:avLst/>
              <a:gdLst>
                <a:gd name="T0" fmla="*/ 59 w 60"/>
                <a:gd name="T1" fmla="*/ 0 h 118"/>
                <a:gd name="T2" fmla="*/ 0 w 60"/>
                <a:gd name="T3" fmla="*/ 107 h 118"/>
                <a:gd name="T4" fmla="*/ 0 w 60"/>
                <a:gd name="T5" fmla="*/ 117 h 118"/>
                <a:gd name="T6" fmla="*/ 59 w 60"/>
                <a:gd name="T7" fmla="*/ 0 h 118"/>
              </a:gdLst>
              <a:ahLst/>
              <a:cxnLst>
                <a:cxn ang="0">
                  <a:pos x="T0" y="T1"/>
                </a:cxn>
                <a:cxn ang="0">
                  <a:pos x="T2" y="T3"/>
                </a:cxn>
                <a:cxn ang="0">
                  <a:pos x="T4" y="T5"/>
                </a:cxn>
                <a:cxn ang="0">
                  <a:pos x="T6" y="T7"/>
                </a:cxn>
              </a:cxnLst>
              <a:rect l="0" t="0" r="r" b="b"/>
              <a:pathLst>
                <a:path w="60" h="118">
                  <a:moveTo>
                    <a:pt x="59" y="0"/>
                  </a:moveTo>
                  <a:lnTo>
                    <a:pt x="0" y="107"/>
                  </a:lnTo>
                  <a:lnTo>
                    <a:pt x="0" y="117"/>
                  </a:lnTo>
                  <a:lnTo>
                    <a:pt x="5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8" name="Freeform 6238">
              <a:extLst>
                <a:ext uri="{FF2B5EF4-FFF2-40B4-BE49-F238E27FC236}">
                  <a16:creationId xmlns:a16="http://schemas.microsoft.com/office/drawing/2014/main" id="{0B315B93-8D31-3EDA-ACAA-BCDA8C27EF6D}"/>
                </a:ext>
              </a:extLst>
            </p:cNvPr>
            <p:cNvSpPr>
              <a:spLocks noChangeArrowheads="1"/>
            </p:cNvSpPr>
            <p:nvPr/>
          </p:nvSpPr>
          <p:spPr bwMode="auto">
            <a:xfrm>
              <a:off x="19637786" y="3527425"/>
              <a:ext cx="22224" cy="1584325"/>
            </a:xfrm>
            <a:custGeom>
              <a:avLst/>
              <a:gdLst>
                <a:gd name="T0" fmla="*/ 19 w 69"/>
                <a:gd name="T1" fmla="*/ 0 h 4411"/>
                <a:gd name="T2" fmla="*/ 0 w 69"/>
                <a:gd name="T3" fmla="*/ 30 h 4411"/>
                <a:gd name="T4" fmla="*/ 0 w 69"/>
                <a:gd name="T5" fmla="*/ 4410 h 4411"/>
                <a:gd name="T6" fmla="*/ 68 w 69"/>
                <a:gd name="T7" fmla="*/ 4303 h 4411"/>
                <a:gd name="T8" fmla="*/ 68 w 69"/>
                <a:gd name="T9" fmla="*/ 49 h 4411"/>
                <a:gd name="T10" fmla="*/ 19 w 69"/>
                <a:gd name="T11" fmla="*/ 0 h 4411"/>
              </a:gdLst>
              <a:ahLst/>
              <a:cxnLst>
                <a:cxn ang="0">
                  <a:pos x="T0" y="T1"/>
                </a:cxn>
                <a:cxn ang="0">
                  <a:pos x="T2" y="T3"/>
                </a:cxn>
                <a:cxn ang="0">
                  <a:pos x="T4" y="T5"/>
                </a:cxn>
                <a:cxn ang="0">
                  <a:pos x="T6" y="T7"/>
                </a:cxn>
                <a:cxn ang="0">
                  <a:pos x="T8" y="T9"/>
                </a:cxn>
                <a:cxn ang="0">
                  <a:pos x="T10" y="T11"/>
                </a:cxn>
              </a:cxnLst>
              <a:rect l="0" t="0" r="r" b="b"/>
              <a:pathLst>
                <a:path w="69" h="4411">
                  <a:moveTo>
                    <a:pt x="19" y="0"/>
                  </a:moveTo>
                  <a:lnTo>
                    <a:pt x="0" y="30"/>
                  </a:lnTo>
                  <a:lnTo>
                    <a:pt x="0" y="4410"/>
                  </a:lnTo>
                  <a:lnTo>
                    <a:pt x="68" y="4303"/>
                  </a:lnTo>
                  <a:lnTo>
                    <a:pt x="68" y="49"/>
                  </a:lnTo>
                  <a:lnTo>
                    <a:pt x="1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9" name="Freeform 6239">
              <a:extLst>
                <a:ext uri="{FF2B5EF4-FFF2-40B4-BE49-F238E27FC236}">
                  <a16:creationId xmlns:a16="http://schemas.microsoft.com/office/drawing/2014/main" id="{D7DA02C1-69EA-7C99-99DC-3A9CF8FBA5B7}"/>
                </a:ext>
              </a:extLst>
            </p:cNvPr>
            <p:cNvSpPr>
              <a:spLocks noChangeArrowheads="1"/>
            </p:cNvSpPr>
            <p:nvPr/>
          </p:nvSpPr>
          <p:spPr bwMode="auto">
            <a:xfrm>
              <a:off x="19637786" y="3527425"/>
              <a:ext cx="22224" cy="1584325"/>
            </a:xfrm>
            <a:custGeom>
              <a:avLst/>
              <a:gdLst>
                <a:gd name="T0" fmla="*/ 19 w 69"/>
                <a:gd name="T1" fmla="*/ 0 h 4411"/>
                <a:gd name="T2" fmla="*/ 0 w 69"/>
                <a:gd name="T3" fmla="*/ 30 h 4411"/>
                <a:gd name="T4" fmla="*/ 0 w 69"/>
                <a:gd name="T5" fmla="*/ 4410 h 4411"/>
                <a:gd name="T6" fmla="*/ 68 w 69"/>
                <a:gd name="T7" fmla="*/ 4303 h 4411"/>
                <a:gd name="T8" fmla="*/ 68 w 69"/>
                <a:gd name="T9" fmla="*/ 49 h 4411"/>
                <a:gd name="T10" fmla="*/ 19 w 69"/>
                <a:gd name="T11" fmla="*/ 0 h 4411"/>
              </a:gdLst>
              <a:ahLst/>
              <a:cxnLst>
                <a:cxn ang="0">
                  <a:pos x="T0" y="T1"/>
                </a:cxn>
                <a:cxn ang="0">
                  <a:pos x="T2" y="T3"/>
                </a:cxn>
                <a:cxn ang="0">
                  <a:pos x="T4" y="T5"/>
                </a:cxn>
                <a:cxn ang="0">
                  <a:pos x="T6" y="T7"/>
                </a:cxn>
                <a:cxn ang="0">
                  <a:pos x="T8" y="T9"/>
                </a:cxn>
                <a:cxn ang="0">
                  <a:pos x="T10" y="T11"/>
                </a:cxn>
              </a:cxnLst>
              <a:rect l="0" t="0" r="r" b="b"/>
              <a:pathLst>
                <a:path w="69" h="4411">
                  <a:moveTo>
                    <a:pt x="19" y="0"/>
                  </a:moveTo>
                  <a:lnTo>
                    <a:pt x="0" y="30"/>
                  </a:lnTo>
                  <a:lnTo>
                    <a:pt x="0" y="4410"/>
                  </a:lnTo>
                  <a:lnTo>
                    <a:pt x="68" y="4303"/>
                  </a:lnTo>
                  <a:lnTo>
                    <a:pt x="68" y="49"/>
                  </a:lnTo>
                  <a:lnTo>
                    <a:pt x="1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0" name="Freeform 6240">
              <a:extLst>
                <a:ext uri="{FF2B5EF4-FFF2-40B4-BE49-F238E27FC236}">
                  <a16:creationId xmlns:a16="http://schemas.microsoft.com/office/drawing/2014/main" id="{7F33D715-9DBD-20FA-B343-AC6994540D42}"/>
                </a:ext>
              </a:extLst>
            </p:cNvPr>
            <p:cNvSpPr>
              <a:spLocks noChangeArrowheads="1"/>
            </p:cNvSpPr>
            <p:nvPr/>
          </p:nvSpPr>
          <p:spPr bwMode="auto">
            <a:xfrm>
              <a:off x="19637786" y="3527425"/>
              <a:ext cx="4762" cy="7937"/>
            </a:xfrm>
            <a:custGeom>
              <a:avLst/>
              <a:gdLst>
                <a:gd name="T0" fmla="*/ 19 w 20"/>
                <a:gd name="T1" fmla="*/ 0 h 31"/>
                <a:gd name="T2" fmla="*/ 0 w 20"/>
                <a:gd name="T3" fmla="*/ 20 h 31"/>
                <a:gd name="T4" fmla="*/ 0 w 20"/>
                <a:gd name="T5" fmla="*/ 30 h 31"/>
                <a:gd name="T6" fmla="*/ 19 w 20"/>
                <a:gd name="T7" fmla="*/ 0 h 31"/>
              </a:gdLst>
              <a:ahLst/>
              <a:cxnLst>
                <a:cxn ang="0">
                  <a:pos x="T0" y="T1"/>
                </a:cxn>
                <a:cxn ang="0">
                  <a:pos x="T2" y="T3"/>
                </a:cxn>
                <a:cxn ang="0">
                  <a:pos x="T4" y="T5"/>
                </a:cxn>
                <a:cxn ang="0">
                  <a:pos x="T6" y="T7"/>
                </a:cxn>
              </a:cxnLst>
              <a:rect l="0" t="0" r="r" b="b"/>
              <a:pathLst>
                <a:path w="20" h="31">
                  <a:moveTo>
                    <a:pt x="19" y="0"/>
                  </a:moveTo>
                  <a:lnTo>
                    <a:pt x="0" y="20"/>
                  </a:lnTo>
                  <a:lnTo>
                    <a:pt x="0" y="30"/>
                  </a:lnTo>
                  <a:lnTo>
                    <a:pt x="1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1" name="Freeform 6241">
              <a:extLst>
                <a:ext uri="{FF2B5EF4-FFF2-40B4-BE49-F238E27FC236}">
                  <a16:creationId xmlns:a16="http://schemas.microsoft.com/office/drawing/2014/main" id="{E7CA47C1-21EC-051C-C368-B437C834ADB7}"/>
                </a:ext>
              </a:extLst>
            </p:cNvPr>
            <p:cNvSpPr>
              <a:spLocks noChangeArrowheads="1"/>
            </p:cNvSpPr>
            <p:nvPr/>
          </p:nvSpPr>
          <p:spPr bwMode="auto">
            <a:xfrm>
              <a:off x="19637786" y="3527425"/>
              <a:ext cx="4762" cy="7937"/>
            </a:xfrm>
            <a:custGeom>
              <a:avLst/>
              <a:gdLst>
                <a:gd name="T0" fmla="*/ 19 w 20"/>
                <a:gd name="T1" fmla="*/ 0 h 31"/>
                <a:gd name="T2" fmla="*/ 0 w 20"/>
                <a:gd name="T3" fmla="*/ 20 h 31"/>
                <a:gd name="T4" fmla="*/ 0 w 20"/>
                <a:gd name="T5" fmla="*/ 30 h 31"/>
                <a:gd name="T6" fmla="*/ 19 w 20"/>
                <a:gd name="T7" fmla="*/ 0 h 31"/>
              </a:gdLst>
              <a:ahLst/>
              <a:cxnLst>
                <a:cxn ang="0">
                  <a:pos x="T0" y="T1"/>
                </a:cxn>
                <a:cxn ang="0">
                  <a:pos x="T2" y="T3"/>
                </a:cxn>
                <a:cxn ang="0">
                  <a:pos x="T4" y="T5"/>
                </a:cxn>
                <a:cxn ang="0">
                  <a:pos x="T6" y="T7"/>
                </a:cxn>
              </a:cxnLst>
              <a:rect l="0" t="0" r="r" b="b"/>
              <a:pathLst>
                <a:path w="20" h="31">
                  <a:moveTo>
                    <a:pt x="19" y="0"/>
                  </a:moveTo>
                  <a:lnTo>
                    <a:pt x="0" y="20"/>
                  </a:lnTo>
                  <a:lnTo>
                    <a:pt x="0" y="30"/>
                  </a:lnTo>
                  <a:lnTo>
                    <a:pt x="1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2" name="Freeform 6242">
              <a:extLst>
                <a:ext uri="{FF2B5EF4-FFF2-40B4-BE49-F238E27FC236}">
                  <a16:creationId xmlns:a16="http://schemas.microsoft.com/office/drawing/2014/main" id="{B90548DE-6675-4E8D-7856-A0A14E58095B}"/>
                </a:ext>
              </a:extLst>
            </p:cNvPr>
            <p:cNvSpPr>
              <a:spLocks noChangeArrowheads="1"/>
            </p:cNvSpPr>
            <p:nvPr/>
          </p:nvSpPr>
          <p:spPr bwMode="auto">
            <a:xfrm>
              <a:off x="19682233" y="3565525"/>
              <a:ext cx="19049" cy="1470025"/>
            </a:xfrm>
            <a:custGeom>
              <a:avLst/>
              <a:gdLst>
                <a:gd name="T0" fmla="*/ 0 w 60"/>
                <a:gd name="T1" fmla="*/ 0 h 4089"/>
                <a:gd name="T2" fmla="*/ 0 w 60"/>
                <a:gd name="T3" fmla="*/ 4088 h 4089"/>
                <a:gd name="T4" fmla="*/ 59 w 60"/>
                <a:gd name="T5" fmla="*/ 3982 h 4089"/>
                <a:gd name="T6" fmla="*/ 59 w 60"/>
                <a:gd name="T7" fmla="*/ 69 h 4089"/>
                <a:gd name="T8" fmla="*/ 0 w 60"/>
                <a:gd name="T9" fmla="*/ 0 h 4089"/>
              </a:gdLst>
              <a:ahLst/>
              <a:cxnLst>
                <a:cxn ang="0">
                  <a:pos x="T0" y="T1"/>
                </a:cxn>
                <a:cxn ang="0">
                  <a:pos x="T2" y="T3"/>
                </a:cxn>
                <a:cxn ang="0">
                  <a:pos x="T4" y="T5"/>
                </a:cxn>
                <a:cxn ang="0">
                  <a:pos x="T6" y="T7"/>
                </a:cxn>
                <a:cxn ang="0">
                  <a:pos x="T8" y="T9"/>
                </a:cxn>
              </a:cxnLst>
              <a:rect l="0" t="0" r="r" b="b"/>
              <a:pathLst>
                <a:path w="60" h="4089">
                  <a:moveTo>
                    <a:pt x="0" y="0"/>
                  </a:moveTo>
                  <a:lnTo>
                    <a:pt x="0" y="4088"/>
                  </a:lnTo>
                  <a:lnTo>
                    <a:pt x="59" y="3982"/>
                  </a:lnTo>
                  <a:lnTo>
                    <a:pt x="59" y="6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3" name="Freeform 6243">
              <a:extLst>
                <a:ext uri="{FF2B5EF4-FFF2-40B4-BE49-F238E27FC236}">
                  <a16:creationId xmlns:a16="http://schemas.microsoft.com/office/drawing/2014/main" id="{DE3F78F8-CBA0-4D19-2EBE-E1EE3499FBDD}"/>
                </a:ext>
              </a:extLst>
            </p:cNvPr>
            <p:cNvSpPr>
              <a:spLocks noChangeArrowheads="1"/>
            </p:cNvSpPr>
            <p:nvPr/>
          </p:nvSpPr>
          <p:spPr bwMode="auto">
            <a:xfrm>
              <a:off x="19682233" y="3565525"/>
              <a:ext cx="19049" cy="1470025"/>
            </a:xfrm>
            <a:custGeom>
              <a:avLst/>
              <a:gdLst>
                <a:gd name="T0" fmla="*/ 0 w 60"/>
                <a:gd name="T1" fmla="*/ 0 h 4089"/>
                <a:gd name="T2" fmla="*/ 0 w 60"/>
                <a:gd name="T3" fmla="*/ 4088 h 4089"/>
                <a:gd name="T4" fmla="*/ 59 w 60"/>
                <a:gd name="T5" fmla="*/ 3982 h 4089"/>
                <a:gd name="T6" fmla="*/ 59 w 60"/>
                <a:gd name="T7" fmla="*/ 69 h 4089"/>
                <a:gd name="T8" fmla="*/ 0 w 60"/>
                <a:gd name="T9" fmla="*/ 0 h 4089"/>
              </a:gdLst>
              <a:ahLst/>
              <a:cxnLst>
                <a:cxn ang="0">
                  <a:pos x="T0" y="T1"/>
                </a:cxn>
                <a:cxn ang="0">
                  <a:pos x="T2" y="T3"/>
                </a:cxn>
                <a:cxn ang="0">
                  <a:pos x="T4" y="T5"/>
                </a:cxn>
                <a:cxn ang="0">
                  <a:pos x="T6" y="T7"/>
                </a:cxn>
                <a:cxn ang="0">
                  <a:pos x="T8" y="T9"/>
                </a:cxn>
              </a:cxnLst>
              <a:rect l="0" t="0" r="r" b="b"/>
              <a:pathLst>
                <a:path w="60" h="4089">
                  <a:moveTo>
                    <a:pt x="0" y="0"/>
                  </a:moveTo>
                  <a:lnTo>
                    <a:pt x="0" y="4088"/>
                  </a:lnTo>
                  <a:lnTo>
                    <a:pt x="59" y="3982"/>
                  </a:lnTo>
                  <a:lnTo>
                    <a:pt x="59" y="6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4" name="Freeform 6244">
              <a:extLst>
                <a:ext uri="{FF2B5EF4-FFF2-40B4-BE49-F238E27FC236}">
                  <a16:creationId xmlns:a16="http://schemas.microsoft.com/office/drawing/2014/main" id="{558A7C40-6597-27BD-D465-E3AD22B3F6A0}"/>
                </a:ext>
              </a:extLst>
            </p:cNvPr>
            <p:cNvSpPr>
              <a:spLocks noChangeArrowheads="1"/>
            </p:cNvSpPr>
            <p:nvPr/>
          </p:nvSpPr>
          <p:spPr bwMode="auto">
            <a:xfrm>
              <a:off x="19725093" y="3611563"/>
              <a:ext cx="19049" cy="1346200"/>
            </a:xfrm>
            <a:custGeom>
              <a:avLst/>
              <a:gdLst>
                <a:gd name="T0" fmla="*/ 0 w 60"/>
                <a:gd name="T1" fmla="*/ 0 h 3748"/>
                <a:gd name="T2" fmla="*/ 0 w 60"/>
                <a:gd name="T3" fmla="*/ 3747 h 3748"/>
                <a:gd name="T4" fmla="*/ 59 w 60"/>
                <a:gd name="T5" fmla="*/ 3640 h 3748"/>
                <a:gd name="T6" fmla="*/ 59 w 60"/>
                <a:gd name="T7" fmla="*/ 58 h 3748"/>
                <a:gd name="T8" fmla="*/ 0 w 60"/>
                <a:gd name="T9" fmla="*/ 0 h 3748"/>
              </a:gdLst>
              <a:ahLst/>
              <a:cxnLst>
                <a:cxn ang="0">
                  <a:pos x="T0" y="T1"/>
                </a:cxn>
                <a:cxn ang="0">
                  <a:pos x="T2" y="T3"/>
                </a:cxn>
                <a:cxn ang="0">
                  <a:pos x="T4" y="T5"/>
                </a:cxn>
                <a:cxn ang="0">
                  <a:pos x="T6" y="T7"/>
                </a:cxn>
                <a:cxn ang="0">
                  <a:pos x="T8" y="T9"/>
                </a:cxn>
              </a:cxnLst>
              <a:rect l="0" t="0" r="r" b="b"/>
              <a:pathLst>
                <a:path w="60" h="3748">
                  <a:moveTo>
                    <a:pt x="0" y="0"/>
                  </a:moveTo>
                  <a:lnTo>
                    <a:pt x="0" y="3747"/>
                  </a:lnTo>
                  <a:lnTo>
                    <a:pt x="59" y="3640"/>
                  </a:lnTo>
                  <a:lnTo>
                    <a:pt x="59"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5" name="Freeform 6245">
              <a:extLst>
                <a:ext uri="{FF2B5EF4-FFF2-40B4-BE49-F238E27FC236}">
                  <a16:creationId xmlns:a16="http://schemas.microsoft.com/office/drawing/2014/main" id="{0BC017A6-8EAD-8F48-0C0D-203EBF6C1D2C}"/>
                </a:ext>
              </a:extLst>
            </p:cNvPr>
            <p:cNvSpPr>
              <a:spLocks noChangeArrowheads="1"/>
            </p:cNvSpPr>
            <p:nvPr/>
          </p:nvSpPr>
          <p:spPr bwMode="auto">
            <a:xfrm>
              <a:off x="19725093" y="3611563"/>
              <a:ext cx="19049" cy="1346200"/>
            </a:xfrm>
            <a:custGeom>
              <a:avLst/>
              <a:gdLst>
                <a:gd name="T0" fmla="*/ 0 w 60"/>
                <a:gd name="T1" fmla="*/ 0 h 3748"/>
                <a:gd name="T2" fmla="*/ 0 w 60"/>
                <a:gd name="T3" fmla="*/ 3747 h 3748"/>
                <a:gd name="T4" fmla="*/ 59 w 60"/>
                <a:gd name="T5" fmla="*/ 3640 h 3748"/>
                <a:gd name="T6" fmla="*/ 59 w 60"/>
                <a:gd name="T7" fmla="*/ 58 h 3748"/>
                <a:gd name="T8" fmla="*/ 0 w 60"/>
                <a:gd name="T9" fmla="*/ 0 h 3748"/>
              </a:gdLst>
              <a:ahLst/>
              <a:cxnLst>
                <a:cxn ang="0">
                  <a:pos x="T0" y="T1"/>
                </a:cxn>
                <a:cxn ang="0">
                  <a:pos x="T2" y="T3"/>
                </a:cxn>
                <a:cxn ang="0">
                  <a:pos x="T4" y="T5"/>
                </a:cxn>
                <a:cxn ang="0">
                  <a:pos x="T6" y="T7"/>
                </a:cxn>
                <a:cxn ang="0">
                  <a:pos x="T8" y="T9"/>
                </a:cxn>
              </a:cxnLst>
              <a:rect l="0" t="0" r="r" b="b"/>
              <a:pathLst>
                <a:path w="60" h="3748">
                  <a:moveTo>
                    <a:pt x="0" y="0"/>
                  </a:moveTo>
                  <a:lnTo>
                    <a:pt x="0" y="3747"/>
                  </a:lnTo>
                  <a:lnTo>
                    <a:pt x="59" y="3640"/>
                  </a:lnTo>
                  <a:lnTo>
                    <a:pt x="59"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6" name="Freeform 6246">
              <a:extLst>
                <a:ext uri="{FF2B5EF4-FFF2-40B4-BE49-F238E27FC236}">
                  <a16:creationId xmlns:a16="http://schemas.microsoft.com/office/drawing/2014/main" id="{40C14D39-BC4F-7203-C5B7-467BE9053BAA}"/>
                </a:ext>
              </a:extLst>
            </p:cNvPr>
            <p:cNvSpPr>
              <a:spLocks noChangeArrowheads="1"/>
            </p:cNvSpPr>
            <p:nvPr/>
          </p:nvSpPr>
          <p:spPr bwMode="auto">
            <a:xfrm>
              <a:off x="19766365" y="3652838"/>
              <a:ext cx="19049" cy="1227137"/>
            </a:xfrm>
            <a:custGeom>
              <a:avLst/>
              <a:gdLst>
                <a:gd name="T0" fmla="*/ 0 w 60"/>
                <a:gd name="T1" fmla="*/ 0 h 3417"/>
                <a:gd name="T2" fmla="*/ 0 w 60"/>
                <a:gd name="T3" fmla="*/ 3416 h 3417"/>
                <a:gd name="T4" fmla="*/ 59 w 60"/>
                <a:gd name="T5" fmla="*/ 3309 h 3417"/>
                <a:gd name="T6" fmla="*/ 59 w 60"/>
                <a:gd name="T7" fmla="*/ 58 h 3417"/>
                <a:gd name="T8" fmla="*/ 0 w 60"/>
                <a:gd name="T9" fmla="*/ 0 h 3417"/>
              </a:gdLst>
              <a:ahLst/>
              <a:cxnLst>
                <a:cxn ang="0">
                  <a:pos x="T0" y="T1"/>
                </a:cxn>
                <a:cxn ang="0">
                  <a:pos x="T2" y="T3"/>
                </a:cxn>
                <a:cxn ang="0">
                  <a:pos x="T4" y="T5"/>
                </a:cxn>
                <a:cxn ang="0">
                  <a:pos x="T6" y="T7"/>
                </a:cxn>
                <a:cxn ang="0">
                  <a:pos x="T8" y="T9"/>
                </a:cxn>
              </a:cxnLst>
              <a:rect l="0" t="0" r="r" b="b"/>
              <a:pathLst>
                <a:path w="60" h="3417">
                  <a:moveTo>
                    <a:pt x="0" y="0"/>
                  </a:moveTo>
                  <a:lnTo>
                    <a:pt x="0" y="3416"/>
                  </a:lnTo>
                  <a:lnTo>
                    <a:pt x="59" y="3309"/>
                  </a:lnTo>
                  <a:lnTo>
                    <a:pt x="59"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7" name="Freeform 6247">
              <a:extLst>
                <a:ext uri="{FF2B5EF4-FFF2-40B4-BE49-F238E27FC236}">
                  <a16:creationId xmlns:a16="http://schemas.microsoft.com/office/drawing/2014/main" id="{40CD2685-F5B1-6DBA-DBF8-8C0D38227D1F}"/>
                </a:ext>
              </a:extLst>
            </p:cNvPr>
            <p:cNvSpPr>
              <a:spLocks noChangeArrowheads="1"/>
            </p:cNvSpPr>
            <p:nvPr/>
          </p:nvSpPr>
          <p:spPr bwMode="auto">
            <a:xfrm>
              <a:off x="19766365" y="3652838"/>
              <a:ext cx="19049" cy="1227137"/>
            </a:xfrm>
            <a:custGeom>
              <a:avLst/>
              <a:gdLst>
                <a:gd name="T0" fmla="*/ 0 w 60"/>
                <a:gd name="T1" fmla="*/ 0 h 3417"/>
                <a:gd name="T2" fmla="*/ 0 w 60"/>
                <a:gd name="T3" fmla="*/ 3416 h 3417"/>
                <a:gd name="T4" fmla="*/ 59 w 60"/>
                <a:gd name="T5" fmla="*/ 3309 h 3417"/>
                <a:gd name="T6" fmla="*/ 59 w 60"/>
                <a:gd name="T7" fmla="*/ 58 h 3417"/>
                <a:gd name="T8" fmla="*/ 0 w 60"/>
                <a:gd name="T9" fmla="*/ 0 h 3417"/>
              </a:gdLst>
              <a:ahLst/>
              <a:cxnLst>
                <a:cxn ang="0">
                  <a:pos x="T0" y="T1"/>
                </a:cxn>
                <a:cxn ang="0">
                  <a:pos x="T2" y="T3"/>
                </a:cxn>
                <a:cxn ang="0">
                  <a:pos x="T4" y="T5"/>
                </a:cxn>
                <a:cxn ang="0">
                  <a:pos x="T6" y="T7"/>
                </a:cxn>
                <a:cxn ang="0">
                  <a:pos x="T8" y="T9"/>
                </a:cxn>
              </a:cxnLst>
              <a:rect l="0" t="0" r="r" b="b"/>
              <a:pathLst>
                <a:path w="60" h="3417">
                  <a:moveTo>
                    <a:pt x="0" y="0"/>
                  </a:moveTo>
                  <a:lnTo>
                    <a:pt x="0" y="3416"/>
                  </a:lnTo>
                  <a:lnTo>
                    <a:pt x="59" y="3309"/>
                  </a:lnTo>
                  <a:lnTo>
                    <a:pt x="59"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8" name="Freeform 6248">
              <a:extLst>
                <a:ext uri="{FF2B5EF4-FFF2-40B4-BE49-F238E27FC236}">
                  <a16:creationId xmlns:a16="http://schemas.microsoft.com/office/drawing/2014/main" id="{74A2D8E4-7E3A-D373-30A5-9B607276FD71}"/>
                </a:ext>
              </a:extLst>
            </p:cNvPr>
            <p:cNvSpPr>
              <a:spLocks noChangeArrowheads="1"/>
            </p:cNvSpPr>
            <p:nvPr/>
          </p:nvSpPr>
          <p:spPr bwMode="auto">
            <a:xfrm>
              <a:off x="19809225" y="3695700"/>
              <a:ext cx="22224" cy="1108075"/>
            </a:xfrm>
            <a:custGeom>
              <a:avLst/>
              <a:gdLst>
                <a:gd name="T0" fmla="*/ 0 w 69"/>
                <a:gd name="T1" fmla="*/ 0 h 3086"/>
                <a:gd name="T2" fmla="*/ 0 w 69"/>
                <a:gd name="T3" fmla="*/ 3085 h 3086"/>
                <a:gd name="T4" fmla="*/ 68 w 69"/>
                <a:gd name="T5" fmla="*/ 2978 h 3086"/>
                <a:gd name="T6" fmla="*/ 68 w 69"/>
                <a:gd name="T7" fmla="*/ 58 h 3086"/>
                <a:gd name="T8" fmla="*/ 0 w 69"/>
                <a:gd name="T9" fmla="*/ 0 h 3086"/>
              </a:gdLst>
              <a:ahLst/>
              <a:cxnLst>
                <a:cxn ang="0">
                  <a:pos x="T0" y="T1"/>
                </a:cxn>
                <a:cxn ang="0">
                  <a:pos x="T2" y="T3"/>
                </a:cxn>
                <a:cxn ang="0">
                  <a:pos x="T4" y="T5"/>
                </a:cxn>
                <a:cxn ang="0">
                  <a:pos x="T6" y="T7"/>
                </a:cxn>
                <a:cxn ang="0">
                  <a:pos x="T8" y="T9"/>
                </a:cxn>
              </a:cxnLst>
              <a:rect l="0" t="0" r="r" b="b"/>
              <a:pathLst>
                <a:path w="69" h="3086">
                  <a:moveTo>
                    <a:pt x="0" y="0"/>
                  </a:moveTo>
                  <a:lnTo>
                    <a:pt x="0" y="3085"/>
                  </a:lnTo>
                  <a:lnTo>
                    <a:pt x="68" y="2978"/>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9" name="Freeform 6249">
              <a:extLst>
                <a:ext uri="{FF2B5EF4-FFF2-40B4-BE49-F238E27FC236}">
                  <a16:creationId xmlns:a16="http://schemas.microsoft.com/office/drawing/2014/main" id="{3A8C4A68-35C7-56D4-EBEF-73E46B3BC9A1}"/>
                </a:ext>
              </a:extLst>
            </p:cNvPr>
            <p:cNvSpPr>
              <a:spLocks noChangeArrowheads="1"/>
            </p:cNvSpPr>
            <p:nvPr/>
          </p:nvSpPr>
          <p:spPr bwMode="auto">
            <a:xfrm>
              <a:off x="19809225" y="3695700"/>
              <a:ext cx="22224" cy="1108075"/>
            </a:xfrm>
            <a:custGeom>
              <a:avLst/>
              <a:gdLst>
                <a:gd name="T0" fmla="*/ 0 w 69"/>
                <a:gd name="T1" fmla="*/ 0 h 3086"/>
                <a:gd name="T2" fmla="*/ 0 w 69"/>
                <a:gd name="T3" fmla="*/ 3085 h 3086"/>
                <a:gd name="T4" fmla="*/ 68 w 69"/>
                <a:gd name="T5" fmla="*/ 2978 h 3086"/>
                <a:gd name="T6" fmla="*/ 68 w 69"/>
                <a:gd name="T7" fmla="*/ 58 h 3086"/>
                <a:gd name="T8" fmla="*/ 0 w 69"/>
                <a:gd name="T9" fmla="*/ 0 h 3086"/>
              </a:gdLst>
              <a:ahLst/>
              <a:cxnLst>
                <a:cxn ang="0">
                  <a:pos x="T0" y="T1"/>
                </a:cxn>
                <a:cxn ang="0">
                  <a:pos x="T2" y="T3"/>
                </a:cxn>
                <a:cxn ang="0">
                  <a:pos x="T4" y="T5"/>
                </a:cxn>
                <a:cxn ang="0">
                  <a:pos x="T6" y="T7"/>
                </a:cxn>
                <a:cxn ang="0">
                  <a:pos x="T8" y="T9"/>
                </a:cxn>
              </a:cxnLst>
              <a:rect l="0" t="0" r="r" b="b"/>
              <a:pathLst>
                <a:path w="69" h="3086">
                  <a:moveTo>
                    <a:pt x="0" y="0"/>
                  </a:moveTo>
                  <a:lnTo>
                    <a:pt x="0" y="3085"/>
                  </a:lnTo>
                  <a:lnTo>
                    <a:pt x="68" y="2978"/>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0" name="Freeform 6250">
              <a:extLst>
                <a:ext uri="{FF2B5EF4-FFF2-40B4-BE49-F238E27FC236}">
                  <a16:creationId xmlns:a16="http://schemas.microsoft.com/office/drawing/2014/main" id="{69231BCE-AE1B-122F-3844-6BC8F1A13B00}"/>
                </a:ext>
              </a:extLst>
            </p:cNvPr>
            <p:cNvSpPr>
              <a:spLocks noChangeArrowheads="1"/>
            </p:cNvSpPr>
            <p:nvPr/>
          </p:nvSpPr>
          <p:spPr bwMode="auto">
            <a:xfrm>
              <a:off x="19853672" y="3736975"/>
              <a:ext cx="19049" cy="989012"/>
            </a:xfrm>
            <a:custGeom>
              <a:avLst/>
              <a:gdLst>
                <a:gd name="T0" fmla="*/ 0 w 60"/>
                <a:gd name="T1" fmla="*/ 0 h 2756"/>
                <a:gd name="T2" fmla="*/ 0 w 60"/>
                <a:gd name="T3" fmla="*/ 2755 h 2756"/>
                <a:gd name="T4" fmla="*/ 59 w 60"/>
                <a:gd name="T5" fmla="*/ 2648 h 2756"/>
                <a:gd name="T6" fmla="*/ 59 w 60"/>
                <a:gd name="T7" fmla="*/ 68 h 2756"/>
                <a:gd name="T8" fmla="*/ 0 w 60"/>
                <a:gd name="T9" fmla="*/ 0 h 2756"/>
              </a:gdLst>
              <a:ahLst/>
              <a:cxnLst>
                <a:cxn ang="0">
                  <a:pos x="T0" y="T1"/>
                </a:cxn>
                <a:cxn ang="0">
                  <a:pos x="T2" y="T3"/>
                </a:cxn>
                <a:cxn ang="0">
                  <a:pos x="T4" y="T5"/>
                </a:cxn>
                <a:cxn ang="0">
                  <a:pos x="T6" y="T7"/>
                </a:cxn>
                <a:cxn ang="0">
                  <a:pos x="T8" y="T9"/>
                </a:cxn>
              </a:cxnLst>
              <a:rect l="0" t="0" r="r" b="b"/>
              <a:pathLst>
                <a:path w="60" h="2756">
                  <a:moveTo>
                    <a:pt x="0" y="0"/>
                  </a:moveTo>
                  <a:lnTo>
                    <a:pt x="0" y="2755"/>
                  </a:lnTo>
                  <a:lnTo>
                    <a:pt x="59" y="2648"/>
                  </a:lnTo>
                  <a:lnTo>
                    <a:pt x="59" y="6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1" name="Freeform 6251">
              <a:extLst>
                <a:ext uri="{FF2B5EF4-FFF2-40B4-BE49-F238E27FC236}">
                  <a16:creationId xmlns:a16="http://schemas.microsoft.com/office/drawing/2014/main" id="{FE2B744D-6252-4340-4A2C-8B44743E6363}"/>
                </a:ext>
              </a:extLst>
            </p:cNvPr>
            <p:cNvSpPr>
              <a:spLocks noChangeArrowheads="1"/>
            </p:cNvSpPr>
            <p:nvPr/>
          </p:nvSpPr>
          <p:spPr bwMode="auto">
            <a:xfrm>
              <a:off x="19853672" y="3736975"/>
              <a:ext cx="19049" cy="989012"/>
            </a:xfrm>
            <a:custGeom>
              <a:avLst/>
              <a:gdLst>
                <a:gd name="T0" fmla="*/ 0 w 60"/>
                <a:gd name="T1" fmla="*/ 0 h 2756"/>
                <a:gd name="T2" fmla="*/ 0 w 60"/>
                <a:gd name="T3" fmla="*/ 2755 h 2756"/>
                <a:gd name="T4" fmla="*/ 59 w 60"/>
                <a:gd name="T5" fmla="*/ 2648 h 2756"/>
                <a:gd name="T6" fmla="*/ 59 w 60"/>
                <a:gd name="T7" fmla="*/ 68 h 2756"/>
                <a:gd name="T8" fmla="*/ 0 w 60"/>
                <a:gd name="T9" fmla="*/ 0 h 2756"/>
              </a:gdLst>
              <a:ahLst/>
              <a:cxnLst>
                <a:cxn ang="0">
                  <a:pos x="T0" y="T1"/>
                </a:cxn>
                <a:cxn ang="0">
                  <a:pos x="T2" y="T3"/>
                </a:cxn>
                <a:cxn ang="0">
                  <a:pos x="T4" y="T5"/>
                </a:cxn>
                <a:cxn ang="0">
                  <a:pos x="T6" y="T7"/>
                </a:cxn>
                <a:cxn ang="0">
                  <a:pos x="T8" y="T9"/>
                </a:cxn>
              </a:cxnLst>
              <a:rect l="0" t="0" r="r" b="b"/>
              <a:pathLst>
                <a:path w="60" h="2756">
                  <a:moveTo>
                    <a:pt x="0" y="0"/>
                  </a:moveTo>
                  <a:lnTo>
                    <a:pt x="0" y="2755"/>
                  </a:lnTo>
                  <a:lnTo>
                    <a:pt x="59" y="2648"/>
                  </a:lnTo>
                  <a:lnTo>
                    <a:pt x="59" y="6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2" name="Freeform 6252">
              <a:extLst>
                <a:ext uri="{FF2B5EF4-FFF2-40B4-BE49-F238E27FC236}">
                  <a16:creationId xmlns:a16="http://schemas.microsoft.com/office/drawing/2014/main" id="{DF27CD38-46F2-18E8-B29D-09D42838B982}"/>
                </a:ext>
              </a:extLst>
            </p:cNvPr>
            <p:cNvSpPr>
              <a:spLocks noChangeArrowheads="1"/>
            </p:cNvSpPr>
            <p:nvPr/>
          </p:nvSpPr>
          <p:spPr bwMode="auto">
            <a:xfrm>
              <a:off x="19896532" y="3783013"/>
              <a:ext cx="17461" cy="866775"/>
            </a:xfrm>
            <a:custGeom>
              <a:avLst/>
              <a:gdLst>
                <a:gd name="T0" fmla="*/ 0 w 59"/>
                <a:gd name="T1" fmla="*/ 0 h 2415"/>
                <a:gd name="T2" fmla="*/ 0 w 59"/>
                <a:gd name="T3" fmla="*/ 2414 h 2415"/>
                <a:gd name="T4" fmla="*/ 58 w 59"/>
                <a:gd name="T5" fmla="*/ 2307 h 2415"/>
                <a:gd name="T6" fmla="*/ 58 w 59"/>
                <a:gd name="T7" fmla="*/ 58 h 2415"/>
                <a:gd name="T8" fmla="*/ 0 w 59"/>
                <a:gd name="T9" fmla="*/ 0 h 2415"/>
              </a:gdLst>
              <a:ahLst/>
              <a:cxnLst>
                <a:cxn ang="0">
                  <a:pos x="T0" y="T1"/>
                </a:cxn>
                <a:cxn ang="0">
                  <a:pos x="T2" y="T3"/>
                </a:cxn>
                <a:cxn ang="0">
                  <a:pos x="T4" y="T5"/>
                </a:cxn>
                <a:cxn ang="0">
                  <a:pos x="T6" y="T7"/>
                </a:cxn>
                <a:cxn ang="0">
                  <a:pos x="T8" y="T9"/>
                </a:cxn>
              </a:cxnLst>
              <a:rect l="0" t="0" r="r" b="b"/>
              <a:pathLst>
                <a:path w="59" h="2415">
                  <a:moveTo>
                    <a:pt x="0" y="0"/>
                  </a:moveTo>
                  <a:lnTo>
                    <a:pt x="0" y="2414"/>
                  </a:lnTo>
                  <a:lnTo>
                    <a:pt x="58" y="2307"/>
                  </a:lnTo>
                  <a:lnTo>
                    <a:pt x="5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3" name="Freeform 6253">
              <a:extLst>
                <a:ext uri="{FF2B5EF4-FFF2-40B4-BE49-F238E27FC236}">
                  <a16:creationId xmlns:a16="http://schemas.microsoft.com/office/drawing/2014/main" id="{F3D90F76-9A76-C28A-405C-925EDF98A5F9}"/>
                </a:ext>
              </a:extLst>
            </p:cNvPr>
            <p:cNvSpPr>
              <a:spLocks noChangeArrowheads="1"/>
            </p:cNvSpPr>
            <p:nvPr/>
          </p:nvSpPr>
          <p:spPr bwMode="auto">
            <a:xfrm>
              <a:off x="19896532" y="3783013"/>
              <a:ext cx="17461" cy="866775"/>
            </a:xfrm>
            <a:custGeom>
              <a:avLst/>
              <a:gdLst>
                <a:gd name="T0" fmla="*/ 0 w 59"/>
                <a:gd name="T1" fmla="*/ 0 h 2415"/>
                <a:gd name="T2" fmla="*/ 0 w 59"/>
                <a:gd name="T3" fmla="*/ 2414 h 2415"/>
                <a:gd name="T4" fmla="*/ 58 w 59"/>
                <a:gd name="T5" fmla="*/ 2307 h 2415"/>
                <a:gd name="T6" fmla="*/ 58 w 59"/>
                <a:gd name="T7" fmla="*/ 58 h 2415"/>
                <a:gd name="T8" fmla="*/ 0 w 59"/>
                <a:gd name="T9" fmla="*/ 0 h 2415"/>
              </a:gdLst>
              <a:ahLst/>
              <a:cxnLst>
                <a:cxn ang="0">
                  <a:pos x="T0" y="T1"/>
                </a:cxn>
                <a:cxn ang="0">
                  <a:pos x="T2" y="T3"/>
                </a:cxn>
                <a:cxn ang="0">
                  <a:pos x="T4" y="T5"/>
                </a:cxn>
                <a:cxn ang="0">
                  <a:pos x="T6" y="T7"/>
                </a:cxn>
                <a:cxn ang="0">
                  <a:pos x="T8" y="T9"/>
                </a:cxn>
              </a:cxnLst>
              <a:rect l="0" t="0" r="r" b="b"/>
              <a:pathLst>
                <a:path w="59" h="2415">
                  <a:moveTo>
                    <a:pt x="0" y="0"/>
                  </a:moveTo>
                  <a:lnTo>
                    <a:pt x="0" y="2414"/>
                  </a:lnTo>
                  <a:lnTo>
                    <a:pt x="58" y="2307"/>
                  </a:lnTo>
                  <a:lnTo>
                    <a:pt x="5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4" name="Freeform 6254">
              <a:extLst>
                <a:ext uri="{FF2B5EF4-FFF2-40B4-BE49-F238E27FC236}">
                  <a16:creationId xmlns:a16="http://schemas.microsoft.com/office/drawing/2014/main" id="{B8D64CAB-4815-9011-7031-FB457B0EAC12}"/>
                </a:ext>
              </a:extLst>
            </p:cNvPr>
            <p:cNvSpPr>
              <a:spLocks noChangeArrowheads="1"/>
            </p:cNvSpPr>
            <p:nvPr/>
          </p:nvSpPr>
          <p:spPr bwMode="auto">
            <a:xfrm>
              <a:off x="19937804" y="3825875"/>
              <a:ext cx="22224" cy="747712"/>
            </a:xfrm>
            <a:custGeom>
              <a:avLst/>
              <a:gdLst>
                <a:gd name="T0" fmla="*/ 0 w 69"/>
                <a:gd name="T1" fmla="*/ 0 h 2084"/>
                <a:gd name="T2" fmla="*/ 0 w 69"/>
                <a:gd name="T3" fmla="*/ 2083 h 2084"/>
                <a:gd name="T4" fmla="*/ 68 w 69"/>
                <a:gd name="T5" fmla="*/ 1976 h 2084"/>
                <a:gd name="T6" fmla="*/ 68 w 69"/>
                <a:gd name="T7" fmla="*/ 58 h 2084"/>
                <a:gd name="T8" fmla="*/ 0 w 69"/>
                <a:gd name="T9" fmla="*/ 0 h 2084"/>
              </a:gdLst>
              <a:ahLst/>
              <a:cxnLst>
                <a:cxn ang="0">
                  <a:pos x="T0" y="T1"/>
                </a:cxn>
                <a:cxn ang="0">
                  <a:pos x="T2" y="T3"/>
                </a:cxn>
                <a:cxn ang="0">
                  <a:pos x="T4" y="T5"/>
                </a:cxn>
                <a:cxn ang="0">
                  <a:pos x="T6" y="T7"/>
                </a:cxn>
                <a:cxn ang="0">
                  <a:pos x="T8" y="T9"/>
                </a:cxn>
              </a:cxnLst>
              <a:rect l="0" t="0" r="r" b="b"/>
              <a:pathLst>
                <a:path w="69" h="2084">
                  <a:moveTo>
                    <a:pt x="0" y="0"/>
                  </a:moveTo>
                  <a:lnTo>
                    <a:pt x="0" y="2083"/>
                  </a:lnTo>
                  <a:lnTo>
                    <a:pt x="68" y="1976"/>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5" name="Freeform 6255">
              <a:extLst>
                <a:ext uri="{FF2B5EF4-FFF2-40B4-BE49-F238E27FC236}">
                  <a16:creationId xmlns:a16="http://schemas.microsoft.com/office/drawing/2014/main" id="{2FF3731B-A516-5144-907A-0D924BEB67B9}"/>
                </a:ext>
              </a:extLst>
            </p:cNvPr>
            <p:cNvSpPr>
              <a:spLocks noChangeArrowheads="1"/>
            </p:cNvSpPr>
            <p:nvPr/>
          </p:nvSpPr>
          <p:spPr bwMode="auto">
            <a:xfrm>
              <a:off x="19937804" y="3825875"/>
              <a:ext cx="22224" cy="747712"/>
            </a:xfrm>
            <a:custGeom>
              <a:avLst/>
              <a:gdLst>
                <a:gd name="T0" fmla="*/ 0 w 69"/>
                <a:gd name="T1" fmla="*/ 0 h 2084"/>
                <a:gd name="T2" fmla="*/ 0 w 69"/>
                <a:gd name="T3" fmla="*/ 2083 h 2084"/>
                <a:gd name="T4" fmla="*/ 68 w 69"/>
                <a:gd name="T5" fmla="*/ 1976 h 2084"/>
                <a:gd name="T6" fmla="*/ 68 w 69"/>
                <a:gd name="T7" fmla="*/ 58 h 2084"/>
                <a:gd name="T8" fmla="*/ 0 w 69"/>
                <a:gd name="T9" fmla="*/ 0 h 2084"/>
              </a:gdLst>
              <a:ahLst/>
              <a:cxnLst>
                <a:cxn ang="0">
                  <a:pos x="T0" y="T1"/>
                </a:cxn>
                <a:cxn ang="0">
                  <a:pos x="T2" y="T3"/>
                </a:cxn>
                <a:cxn ang="0">
                  <a:pos x="T4" y="T5"/>
                </a:cxn>
                <a:cxn ang="0">
                  <a:pos x="T6" y="T7"/>
                </a:cxn>
                <a:cxn ang="0">
                  <a:pos x="T8" y="T9"/>
                </a:cxn>
              </a:cxnLst>
              <a:rect l="0" t="0" r="r" b="b"/>
              <a:pathLst>
                <a:path w="69" h="2084">
                  <a:moveTo>
                    <a:pt x="0" y="0"/>
                  </a:moveTo>
                  <a:lnTo>
                    <a:pt x="0" y="2083"/>
                  </a:lnTo>
                  <a:lnTo>
                    <a:pt x="68" y="1976"/>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6" name="Freeform 6256">
              <a:extLst>
                <a:ext uri="{FF2B5EF4-FFF2-40B4-BE49-F238E27FC236}">
                  <a16:creationId xmlns:a16="http://schemas.microsoft.com/office/drawing/2014/main" id="{AC7947D1-7D3C-6BBA-3932-851654A79854}"/>
                </a:ext>
              </a:extLst>
            </p:cNvPr>
            <p:cNvSpPr>
              <a:spLocks noChangeArrowheads="1"/>
            </p:cNvSpPr>
            <p:nvPr/>
          </p:nvSpPr>
          <p:spPr bwMode="auto">
            <a:xfrm>
              <a:off x="19980664" y="3867150"/>
              <a:ext cx="22224" cy="628650"/>
            </a:xfrm>
            <a:custGeom>
              <a:avLst/>
              <a:gdLst>
                <a:gd name="T0" fmla="*/ 0 w 69"/>
                <a:gd name="T1" fmla="*/ 0 h 1753"/>
                <a:gd name="T2" fmla="*/ 0 w 69"/>
                <a:gd name="T3" fmla="*/ 1752 h 1753"/>
                <a:gd name="T4" fmla="*/ 68 w 69"/>
                <a:gd name="T5" fmla="*/ 1644 h 1753"/>
                <a:gd name="T6" fmla="*/ 68 w 69"/>
                <a:gd name="T7" fmla="*/ 58 h 1753"/>
                <a:gd name="T8" fmla="*/ 0 w 69"/>
                <a:gd name="T9" fmla="*/ 0 h 1753"/>
              </a:gdLst>
              <a:ahLst/>
              <a:cxnLst>
                <a:cxn ang="0">
                  <a:pos x="T0" y="T1"/>
                </a:cxn>
                <a:cxn ang="0">
                  <a:pos x="T2" y="T3"/>
                </a:cxn>
                <a:cxn ang="0">
                  <a:pos x="T4" y="T5"/>
                </a:cxn>
                <a:cxn ang="0">
                  <a:pos x="T6" y="T7"/>
                </a:cxn>
                <a:cxn ang="0">
                  <a:pos x="T8" y="T9"/>
                </a:cxn>
              </a:cxnLst>
              <a:rect l="0" t="0" r="r" b="b"/>
              <a:pathLst>
                <a:path w="69" h="1753">
                  <a:moveTo>
                    <a:pt x="0" y="0"/>
                  </a:moveTo>
                  <a:lnTo>
                    <a:pt x="0" y="1752"/>
                  </a:lnTo>
                  <a:lnTo>
                    <a:pt x="68" y="1644"/>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7" name="Freeform 6257">
              <a:extLst>
                <a:ext uri="{FF2B5EF4-FFF2-40B4-BE49-F238E27FC236}">
                  <a16:creationId xmlns:a16="http://schemas.microsoft.com/office/drawing/2014/main" id="{AC6B12F0-5FD2-5C47-F566-AD17E7A1CE7D}"/>
                </a:ext>
              </a:extLst>
            </p:cNvPr>
            <p:cNvSpPr>
              <a:spLocks noChangeArrowheads="1"/>
            </p:cNvSpPr>
            <p:nvPr/>
          </p:nvSpPr>
          <p:spPr bwMode="auto">
            <a:xfrm>
              <a:off x="19980664" y="3867150"/>
              <a:ext cx="22224" cy="628650"/>
            </a:xfrm>
            <a:custGeom>
              <a:avLst/>
              <a:gdLst>
                <a:gd name="T0" fmla="*/ 0 w 69"/>
                <a:gd name="T1" fmla="*/ 0 h 1753"/>
                <a:gd name="T2" fmla="*/ 0 w 69"/>
                <a:gd name="T3" fmla="*/ 1752 h 1753"/>
                <a:gd name="T4" fmla="*/ 68 w 69"/>
                <a:gd name="T5" fmla="*/ 1644 h 1753"/>
                <a:gd name="T6" fmla="*/ 68 w 69"/>
                <a:gd name="T7" fmla="*/ 58 h 1753"/>
                <a:gd name="T8" fmla="*/ 0 w 69"/>
                <a:gd name="T9" fmla="*/ 0 h 1753"/>
              </a:gdLst>
              <a:ahLst/>
              <a:cxnLst>
                <a:cxn ang="0">
                  <a:pos x="T0" y="T1"/>
                </a:cxn>
                <a:cxn ang="0">
                  <a:pos x="T2" y="T3"/>
                </a:cxn>
                <a:cxn ang="0">
                  <a:pos x="T4" y="T5"/>
                </a:cxn>
                <a:cxn ang="0">
                  <a:pos x="T6" y="T7"/>
                </a:cxn>
                <a:cxn ang="0">
                  <a:pos x="T8" y="T9"/>
                </a:cxn>
              </a:cxnLst>
              <a:rect l="0" t="0" r="r" b="b"/>
              <a:pathLst>
                <a:path w="69" h="1753">
                  <a:moveTo>
                    <a:pt x="0" y="0"/>
                  </a:moveTo>
                  <a:lnTo>
                    <a:pt x="0" y="1752"/>
                  </a:lnTo>
                  <a:lnTo>
                    <a:pt x="68" y="1644"/>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8" name="Freeform 6258">
              <a:extLst>
                <a:ext uri="{FF2B5EF4-FFF2-40B4-BE49-F238E27FC236}">
                  <a16:creationId xmlns:a16="http://schemas.microsoft.com/office/drawing/2014/main" id="{A3A6F63D-6938-99E7-CD7D-3CE63D5B40B6}"/>
                </a:ext>
              </a:extLst>
            </p:cNvPr>
            <p:cNvSpPr>
              <a:spLocks noChangeArrowheads="1"/>
            </p:cNvSpPr>
            <p:nvPr/>
          </p:nvSpPr>
          <p:spPr bwMode="auto">
            <a:xfrm>
              <a:off x="20026698" y="3908425"/>
              <a:ext cx="17461" cy="508000"/>
            </a:xfrm>
            <a:custGeom>
              <a:avLst/>
              <a:gdLst>
                <a:gd name="T0" fmla="*/ 0 w 59"/>
                <a:gd name="T1" fmla="*/ 0 h 1422"/>
                <a:gd name="T2" fmla="*/ 0 w 59"/>
                <a:gd name="T3" fmla="*/ 1421 h 1422"/>
                <a:gd name="T4" fmla="*/ 58 w 59"/>
                <a:gd name="T5" fmla="*/ 1314 h 1422"/>
                <a:gd name="T6" fmla="*/ 58 w 59"/>
                <a:gd name="T7" fmla="*/ 69 h 1422"/>
                <a:gd name="T8" fmla="*/ 0 w 59"/>
                <a:gd name="T9" fmla="*/ 0 h 1422"/>
              </a:gdLst>
              <a:ahLst/>
              <a:cxnLst>
                <a:cxn ang="0">
                  <a:pos x="T0" y="T1"/>
                </a:cxn>
                <a:cxn ang="0">
                  <a:pos x="T2" y="T3"/>
                </a:cxn>
                <a:cxn ang="0">
                  <a:pos x="T4" y="T5"/>
                </a:cxn>
                <a:cxn ang="0">
                  <a:pos x="T6" y="T7"/>
                </a:cxn>
                <a:cxn ang="0">
                  <a:pos x="T8" y="T9"/>
                </a:cxn>
              </a:cxnLst>
              <a:rect l="0" t="0" r="r" b="b"/>
              <a:pathLst>
                <a:path w="59" h="1422">
                  <a:moveTo>
                    <a:pt x="0" y="0"/>
                  </a:moveTo>
                  <a:lnTo>
                    <a:pt x="0" y="1421"/>
                  </a:lnTo>
                  <a:lnTo>
                    <a:pt x="58" y="1314"/>
                  </a:lnTo>
                  <a:lnTo>
                    <a:pt x="58" y="6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9" name="Freeform 6259">
              <a:extLst>
                <a:ext uri="{FF2B5EF4-FFF2-40B4-BE49-F238E27FC236}">
                  <a16:creationId xmlns:a16="http://schemas.microsoft.com/office/drawing/2014/main" id="{9A27D8AE-C300-9415-6EF9-AA27D0EEB6B8}"/>
                </a:ext>
              </a:extLst>
            </p:cNvPr>
            <p:cNvSpPr>
              <a:spLocks noChangeArrowheads="1"/>
            </p:cNvSpPr>
            <p:nvPr/>
          </p:nvSpPr>
          <p:spPr bwMode="auto">
            <a:xfrm>
              <a:off x="20026698" y="3908425"/>
              <a:ext cx="17461" cy="508000"/>
            </a:xfrm>
            <a:custGeom>
              <a:avLst/>
              <a:gdLst>
                <a:gd name="T0" fmla="*/ 0 w 59"/>
                <a:gd name="T1" fmla="*/ 0 h 1422"/>
                <a:gd name="T2" fmla="*/ 0 w 59"/>
                <a:gd name="T3" fmla="*/ 1421 h 1422"/>
                <a:gd name="T4" fmla="*/ 58 w 59"/>
                <a:gd name="T5" fmla="*/ 1314 h 1422"/>
                <a:gd name="T6" fmla="*/ 58 w 59"/>
                <a:gd name="T7" fmla="*/ 69 h 1422"/>
                <a:gd name="T8" fmla="*/ 0 w 59"/>
                <a:gd name="T9" fmla="*/ 0 h 1422"/>
              </a:gdLst>
              <a:ahLst/>
              <a:cxnLst>
                <a:cxn ang="0">
                  <a:pos x="T0" y="T1"/>
                </a:cxn>
                <a:cxn ang="0">
                  <a:pos x="T2" y="T3"/>
                </a:cxn>
                <a:cxn ang="0">
                  <a:pos x="T4" y="T5"/>
                </a:cxn>
                <a:cxn ang="0">
                  <a:pos x="T6" y="T7"/>
                </a:cxn>
                <a:cxn ang="0">
                  <a:pos x="T8" y="T9"/>
                </a:cxn>
              </a:cxnLst>
              <a:rect l="0" t="0" r="r" b="b"/>
              <a:pathLst>
                <a:path w="59" h="1422">
                  <a:moveTo>
                    <a:pt x="0" y="0"/>
                  </a:moveTo>
                  <a:lnTo>
                    <a:pt x="0" y="1421"/>
                  </a:lnTo>
                  <a:lnTo>
                    <a:pt x="58" y="1314"/>
                  </a:lnTo>
                  <a:lnTo>
                    <a:pt x="58" y="6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0" name="Freeform 6260">
              <a:extLst>
                <a:ext uri="{FF2B5EF4-FFF2-40B4-BE49-F238E27FC236}">
                  <a16:creationId xmlns:a16="http://schemas.microsoft.com/office/drawing/2014/main" id="{852D45A0-EB1C-E835-3AC3-9DCC58230A1F}"/>
                </a:ext>
              </a:extLst>
            </p:cNvPr>
            <p:cNvSpPr>
              <a:spLocks noChangeArrowheads="1"/>
            </p:cNvSpPr>
            <p:nvPr/>
          </p:nvSpPr>
          <p:spPr bwMode="auto">
            <a:xfrm>
              <a:off x="20067971" y="3954463"/>
              <a:ext cx="17461" cy="385762"/>
            </a:xfrm>
            <a:custGeom>
              <a:avLst/>
              <a:gdLst>
                <a:gd name="T0" fmla="*/ 0 w 59"/>
                <a:gd name="T1" fmla="*/ 0 h 1081"/>
                <a:gd name="T2" fmla="*/ 0 w 59"/>
                <a:gd name="T3" fmla="*/ 1080 h 1081"/>
                <a:gd name="T4" fmla="*/ 58 w 59"/>
                <a:gd name="T5" fmla="*/ 973 h 1081"/>
                <a:gd name="T6" fmla="*/ 58 w 59"/>
                <a:gd name="T7" fmla="*/ 58 h 1081"/>
                <a:gd name="T8" fmla="*/ 0 w 59"/>
                <a:gd name="T9" fmla="*/ 0 h 1081"/>
              </a:gdLst>
              <a:ahLst/>
              <a:cxnLst>
                <a:cxn ang="0">
                  <a:pos x="T0" y="T1"/>
                </a:cxn>
                <a:cxn ang="0">
                  <a:pos x="T2" y="T3"/>
                </a:cxn>
                <a:cxn ang="0">
                  <a:pos x="T4" y="T5"/>
                </a:cxn>
                <a:cxn ang="0">
                  <a:pos x="T6" y="T7"/>
                </a:cxn>
                <a:cxn ang="0">
                  <a:pos x="T8" y="T9"/>
                </a:cxn>
              </a:cxnLst>
              <a:rect l="0" t="0" r="r" b="b"/>
              <a:pathLst>
                <a:path w="59" h="1081">
                  <a:moveTo>
                    <a:pt x="0" y="0"/>
                  </a:moveTo>
                  <a:lnTo>
                    <a:pt x="0" y="1080"/>
                  </a:lnTo>
                  <a:lnTo>
                    <a:pt x="58" y="973"/>
                  </a:lnTo>
                  <a:lnTo>
                    <a:pt x="5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1" name="Freeform 6261">
              <a:extLst>
                <a:ext uri="{FF2B5EF4-FFF2-40B4-BE49-F238E27FC236}">
                  <a16:creationId xmlns:a16="http://schemas.microsoft.com/office/drawing/2014/main" id="{428E96CD-0BD7-14EC-32C3-8A5BAB0A2F0E}"/>
                </a:ext>
              </a:extLst>
            </p:cNvPr>
            <p:cNvSpPr>
              <a:spLocks noChangeArrowheads="1"/>
            </p:cNvSpPr>
            <p:nvPr/>
          </p:nvSpPr>
          <p:spPr bwMode="auto">
            <a:xfrm>
              <a:off x="20067971" y="3954463"/>
              <a:ext cx="17461" cy="385762"/>
            </a:xfrm>
            <a:custGeom>
              <a:avLst/>
              <a:gdLst>
                <a:gd name="T0" fmla="*/ 0 w 59"/>
                <a:gd name="T1" fmla="*/ 0 h 1081"/>
                <a:gd name="T2" fmla="*/ 0 w 59"/>
                <a:gd name="T3" fmla="*/ 1080 h 1081"/>
                <a:gd name="T4" fmla="*/ 58 w 59"/>
                <a:gd name="T5" fmla="*/ 973 h 1081"/>
                <a:gd name="T6" fmla="*/ 58 w 59"/>
                <a:gd name="T7" fmla="*/ 58 h 1081"/>
                <a:gd name="T8" fmla="*/ 0 w 59"/>
                <a:gd name="T9" fmla="*/ 0 h 1081"/>
              </a:gdLst>
              <a:ahLst/>
              <a:cxnLst>
                <a:cxn ang="0">
                  <a:pos x="T0" y="T1"/>
                </a:cxn>
                <a:cxn ang="0">
                  <a:pos x="T2" y="T3"/>
                </a:cxn>
                <a:cxn ang="0">
                  <a:pos x="T4" y="T5"/>
                </a:cxn>
                <a:cxn ang="0">
                  <a:pos x="T6" y="T7"/>
                </a:cxn>
                <a:cxn ang="0">
                  <a:pos x="T8" y="T9"/>
                </a:cxn>
              </a:cxnLst>
              <a:rect l="0" t="0" r="r" b="b"/>
              <a:pathLst>
                <a:path w="59" h="1081">
                  <a:moveTo>
                    <a:pt x="0" y="0"/>
                  </a:moveTo>
                  <a:lnTo>
                    <a:pt x="0" y="1080"/>
                  </a:lnTo>
                  <a:lnTo>
                    <a:pt x="58" y="973"/>
                  </a:lnTo>
                  <a:lnTo>
                    <a:pt x="5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2" name="Freeform 6262">
              <a:extLst>
                <a:ext uri="{FF2B5EF4-FFF2-40B4-BE49-F238E27FC236}">
                  <a16:creationId xmlns:a16="http://schemas.microsoft.com/office/drawing/2014/main" id="{9ED5FAD3-9AEA-682D-CD82-CDD753B59D04}"/>
                </a:ext>
              </a:extLst>
            </p:cNvPr>
            <p:cNvSpPr>
              <a:spLocks noChangeArrowheads="1"/>
            </p:cNvSpPr>
            <p:nvPr/>
          </p:nvSpPr>
          <p:spPr bwMode="auto">
            <a:xfrm>
              <a:off x="20110830" y="3997325"/>
              <a:ext cx="22224" cy="266700"/>
            </a:xfrm>
            <a:custGeom>
              <a:avLst/>
              <a:gdLst>
                <a:gd name="T0" fmla="*/ 0 w 69"/>
                <a:gd name="T1" fmla="*/ 0 h 750"/>
                <a:gd name="T2" fmla="*/ 0 w 69"/>
                <a:gd name="T3" fmla="*/ 749 h 750"/>
                <a:gd name="T4" fmla="*/ 68 w 69"/>
                <a:gd name="T5" fmla="*/ 642 h 750"/>
                <a:gd name="T6" fmla="*/ 68 w 69"/>
                <a:gd name="T7" fmla="*/ 58 h 750"/>
                <a:gd name="T8" fmla="*/ 0 w 69"/>
                <a:gd name="T9" fmla="*/ 0 h 750"/>
              </a:gdLst>
              <a:ahLst/>
              <a:cxnLst>
                <a:cxn ang="0">
                  <a:pos x="T0" y="T1"/>
                </a:cxn>
                <a:cxn ang="0">
                  <a:pos x="T2" y="T3"/>
                </a:cxn>
                <a:cxn ang="0">
                  <a:pos x="T4" y="T5"/>
                </a:cxn>
                <a:cxn ang="0">
                  <a:pos x="T6" y="T7"/>
                </a:cxn>
                <a:cxn ang="0">
                  <a:pos x="T8" y="T9"/>
                </a:cxn>
              </a:cxnLst>
              <a:rect l="0" t="0" r="r" b="b"/>
              <a:pathLst>
                <a:path w="69" h="750">
                  <a:moveTo>
                    <a:pt x="0" y="0"/>
                  </a:moveTo>
                  <a:lnTo>
                    <a:pt x="0" y="749"/>
                  </a:lnTo>
                  <a:lnTo>
                    <a:pt x="68" y="642"/>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3" name="Freeform 6263">
              <a:extLst>
                <a:ext uri="{FF2B5EF4-FFF2-40B4-BE49-F238E27FC236}">
                  <a16:creationId xmlns:a16="http://schemas.microsoft.com/office/drawing/2014/main" id="{7957BD55-7D5D-3F4E-D632-F0AC3F2A088E}"/>
                </a:ext>
              </a:extLst>
            </p:cNvPr>
            <p:cNvSpPr>
              <a:spLocks noChangeArrowheads="1"/>
            </p:cNvSpPr>
            <p:nvPr/>
          </p:nvSpPr>
          <p:spPr bwMode="auto">
            <a:xfrm>
              <a:off x="20110830" y="3997325"/>
              <a:ext cx="22224" cy="266700"/>
            </a:xfrm>
            <a:custGeom>
              <a:avLst/>
              <a:gdLst>
                <a:gd name="T0" fmla="*/ 0 w 69"/>
                <a:gd name="T1" fmla="*/ 0 h 750"/>
                <a:gd name="T2" fmla="*/ 0 w 69"/>
                <a:gd name="T3" fmla="*/ 749 h 750"/>
                <a:gd name="T4" fmla="*/ 68 w 69"/>
                <a:gd name="T5" fmla="*/ 642 h 750"/>
                <a:gd name="T6" fmla="*/ 68 w 69"/>
                <a:gd name="T7" fmla="*/ 58 h 750"/>
                <a:gd name="T8" fmla="*/ 0 w 69"/>
                <a:gd name="T9" fmla="*/ 0 h 750"/>
              </a:gdLst>
              <a:ahLst/>
              <a:cxnLst>
                <a:cxn ang="0">
                  <a:pos x="T0" y="T1"/>
                </a:cxn>
                <a:cxn ang="0">
                  <a:pos x="T2" y="T3"/>
                </a:cxn>
                <a:cxn ang="0">
                  <a:pos x="T4" y="T5"/>
                </a:cxn>
                <a:cxn ang="0">
                  <a:pos x="T6" y="T7"/>
                </a:cxn>
                <a:cxn ang="0">
                  <a:pos x="T8" y="T9"/>
                </a:cxn>
              </a:cxnLst>
              <a:rect l="0" t="0" r="r" b="b"/>
              <a:pathLst>
                <a:path w="69" h="750">
                  <a:moveTo>
                    <a:pt x="0" y="0"/>
                  </a:moveTo>
                  <a:lnTo>
                    <a:pt x="0" y="749"/>
                  </a:lnTo>
                  <a:lnTo>
                    <a:pt x="68" y="642"/>
                  </a:lnTo>
                  <a:lnTo>
                    <a:pt x="68" y="5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4" name="Freeform 6264">
              <a:extLst>
                <a:ext uri="{FF2B5EF4-FFF2-40B4-BE49-F238E27FC236}">
                  <a16:creationId xmlns:a16="http://schemas.microsoft.com/office/drawing/2014/main" id="{7A5B6310-5528-240E-6A08-5428795CD379}"/>
                </a:ext>
              </a:extLst>
            </p:cNvPr>
            <p:cNvSpPr>
              <a:spLocks noChangeArrowheads="1"/>
            </p:cNvSpPr>
            <p:nvPr/>
          </p:nvSpPr>
          <p:spPr bwMode="auto">
            <a:xfrm>
              <a:off x="20152103" y="4038600"/>
              <a:ext cx="22224" cy="147637"/>
            </a:xfrm>
            <a:custGeom>
              <a:avLst/>
              <a:gdLst>
                <a:gd name="T0" fmla="*/ 0 w 69"/>
                <a:gd name="T1" fmla="*/ 0 h 420"/>
                <a:gd name="T2" fmla="*/ 0 w 69"/>
                <a:gd name="T3" fmla="*/ 419 h 420"/>
                <a:gd name="T4" fmla="*/ 68 w 69"/>
                <a:gd name="T5" fmla="*/ 312 h 420"/>
                <a:gd name="T6" fmla="*/ 68 w 69"/>
                <a:gd name="T7" fmla="*/ 59 h 420"/>
                <a:gd name="T8" fmla="*/ 0 w 69"/>
                <a:gd name="T9" fmla="*/ 0 h 420"/>
              </a:gdLst>
              <a:ahLst/>
              <a:cxnLst>
                <a:cxn ang="0">
                  <a:pos x="T0" y="T1"/>
                </a:cxn>
                <a:cxn ang="0">
                  <a:pos x="T2" y="T3"/>
                </a:cxn>
                <a:cxn ang="0">
                  <a:pos x="T4" y="T5"/>
                </a:cxn>
                <a:cxn ang="0">
                  <a:pos x="T6" y="T7"/>
                </a:cxn>
                <a:cxn ang="0">
                  <a:pos x="T8" y="T9"/>
                </a:cxn>
              </a:cxnLst>
              <a:rect l="0" t="0" r="r" b="b"/>
              <a:pathLst>
                <a:path w="69" h="420">
                  <a:moveTo>
                    <a:pt x="0" y="0"/>
                  </a:moveTo>
                  <a:lnTo>
                    <a:pt x="0" y="419"/>
                  </a:lnTo>
                  <a:lnTo>
                    <a:pt x="68" y="312"/>
                  </a:lnTo>
                  <a:lnTo>
                    <a:pt x="68" y="5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5" name="Freeform 6265">
              <a:extLst>
                <a:ext uri="{FF2B5EF4-FFF2-40B4-BE49-F238E27FC236}">
                  <a16:creationId xmlns:a16="http://schemas.microsoft.com/office/drawing/2014/main" id="{20D0726E-6533-FFC3-314D-7799BD661098}"/>
                </a:ext>
              </a:extLst>
            </p:cNvPr>
            <p:cNvSpPr>
              <a:spLocks noChangeArrowheads="1"/>
            </p:cNvSpPr>
            <p:nvPr/>
          </p:nvSpPr>
          <p:spPr bwMode="auto">
            <a:xfrm>
              <a:off x="20152103" y="4038600"/>
              <a:ext cx="22224" cy="147637"/>
            </a:xfrm>
            <a:custGeom>
              <a:avLst/>
              <a:gdLst>
                <a:gd name="T0" fmla="*/ 0 w 69"/>
                <a:gd name="T1" fmla="*/ 0 h 420"/>
                <a:gd name="T2" fmla="*/ 0 w 69"/>
                <a:gd name="T3" fmla="*/ 419 h 420"/>
                <a:gd name="T4" fmla="*/ 68 w 69"/>
                <a:gd name="T5" fmla="*/ 312 h 420"/>
                <a:gd name="T6" fmla="*/ 68 w 69"/>
                <a:gd name="T7" fmla="*/ 59 h 420"/>
                <a:gd name="T8" fmla="*/ 0 w 69"/>
                <a:gd name="T9" fmla="*/ 0 h 420"/>
              </a:gdLst>
              <a:ahLst/>
              <a:cxnLst>
                <a:cxn ang="0">
                  <a:pos x="T0" y="T1"/>
                </a:cxn>
                <a:cxn ang="0">
                  <a:pos x="T2" y="T3"/>
                </a:cxn>
                <a:cxn ang="0">
                  <a:pos x="T4" y="T5"/>
                </a:cxn>
                <a:cxn ang="0">
                  <a:pos x="T6" y="T7"/>
                </a:cxn>
                <a:cxn ang="0">
                  <a:pos x="T8" y="T9"/>
                </a:cxn>
              </a:cxnLst>
              <a:rect l="0" t="0" r="r" b="b"/>
              <a:pathLst>
                <a:path w="69" h="420">
                  <a:moveTo>
                    <a:pt x="0" y="0"/>
                  </a:moveTo>
                  <a:lnTo>
                    <a:pt x="0" y="419"/>
                  </a:lnTo>
                  <a:lnTo>
                    <a:pt x="68" y="312"/>
                  </a:lnTo>
                  <a:lnTo>
                    <a:pt x="68" y="5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6" name="Freeform 6266">
              <a:extLst>
                <a:ext uri="{FF2B5EF4-FFF2-40B4-BE49-F238E27FC236}">
                  <a16:creationId xmlns:a16="http://schemas.microsoft.com/office/drawing/2014/main" id="{B01A2839-17A6-4C4A-4E71-A9E4A0DF0CDA}"/>
                </a:ext>
              </a:extLst>
            </p:cNvPr>
            <p:cNvSpPr>
              <a:spLocks noChangeArrowheads="1"/>
            </p:cNvSpPr>
            <p:nvPr/>
          </p:nvSpPr>
          <p:spPr bwMode="auto">
            <a:xfrm>
              <a:off x="20198137" y="4081463"/>
              <a:ext cx="7937" cy="31750"/>
            </a:xfrm>
            <a:custGeom>
              <a:avLst/>
              <a:gdLst>
                <a:gd name="T0" fmla="*/ 0 w 31"/>
                <a:gd name="T1" fmla="*/ 0 h 99"/>
                <a:gd name="T2" fmla="*/ 0 w 31"/>
                <a:gd name="T3" fmla="*/ 98 h 99"/>
                <a:gd name="T4" fmla="*/ 30 w 31"/>
                <a:gd name="T5" fmla="*/ 39 h 99"/>
                <a:gd name="T6" fmla="*/ 0 w 31"/>
                <a:gd name="T7" fmla="*/ 0 h 99"/>
              </a:gdLst>
              <a:ahLst/>
              <a:cxnLst>
                <a:cxn ang="0">
                  <a:pos x="T0" y="T1"/>
                </a:cxn>
                <a:cxn ang="0">
                  <a:pos x="T2" y="T3"/>
                </a:cxn>
                <a:cxn ang="0">
                  <a:pos x="T4" y="T5"/>
                </a:cxn>
                <a:cxn ang="0">
                  <a:pos x="T6" y="T7"/>
                </a:cxn>
              </a:cxnLst>
              <a:rect l="0" t="0" r="r" b="b"/>
              <a:pathLst>
                <a:path w="31" h="99">
                  <a:moveTo>
                    <a:pt x="0" y="0"/>
                  </a:moveTo>
                  <a:lnTo>
                    <a:pt x="0" y="98"/>
                  </a:lnTo>
                  <a:lnTo>
                    <a:pt x="30"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7" name="Freeform 6267">
              <a:extLst>
                <a:ext uri="{FF2B5EF4-FFF2-40B4-BE49-F238E27FC236}">
                  <a16:creationId xmlns:a16="http://schemas.microsoft.com/office/drawing/2014/main" id="{54EF9661-D01A-13BD-D39A-3E5B2F1E3631}"/>
                </a:ext>
              </a:extLst>
            </p:cNvPr>
            <p:cNvSpPr>
              <a:spLocks noChangeArrowheads="1"/>
            </p:cNvSpPr>
            <p:nvPr/>
          </p:nvSpPr>
          <p:spPr bwMode="auto">
            <a:xfrm>
              <a:off x="20198137" y="4081463"/>
              <a:ext cx="7937" cy="31750"/>
            </a:xfrm>
            <a:custGeom>
              <a:avLst/>
              <a:gdLst>
                <a:gd name="T0" fmla="*/ 0 w 31"/>
                <a:gd name="T1" fmla="*/ 0 h 99"/>
                <a:gd name="T2" fmla="*/ 0 w 31"/>
                <a:gd name="T3" fmla="*/ 98 h 99"/>
                <a:gd name="T4" fmla="*/ 30 w 31"/>
                <a:gd name="T5" fmla="*/ 39 h 99"/>
                <a:gd name="T6" fmla="*/ 0 w 31"/>
                <a:gd name="T7" fmla="*/ 0 h 99"/>
              </a:gdLst>
              <a:ahLst/>
              <a:cxnLst>
                <a:cxn ang="0">
                  <a:pos x="T0" y="T1"/>
                </a:cxn>
                <a:cxn ang="0">
                  <a:pos x="T2" y="T3"/>
                </a:cxn>
                <a:cxn ang="0">
                  <a:pos x="T4" y="T5"/>
                </a:cxn>
                <a:cxn ang="0">
                  <a:pos x="T6" y="T7"/>
                </a:cxn>
              </a:cxnLst>
              <a:rect l="0" t="0" r="r" b="b"/>
              <a:pathLst>
                <a:path w="31" h="99">
                  <a:moveTo>
                    <a:pt x="0" y="0"/>
                  </a:moveTo>
                  <a:lnTo>
                    <a:pt x="0" y="98"/>
                  </a:lnTo>
                  <a:lnTo>
                    <a:pt x="30"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8" name="Freeform 6268">
              <a:extLst>
                <a:ext uri="{FF2B5EF4-FFF2-40B4-BE49-F238E27FC236}">
                  <a16:creationId xmlns:a16="http://schemas.microsoft.com/office/drawing/2014/main" id="{E24FAE02-5DB4-B298-8854-07286D091A3D}"/>
                </a:ext>
              </a:extLst>
            </p:cNvPr>
            <p:cNvSpPr>
              <a:spLocks noChangeArrowheads="1"/>
            </p:cNvSpPr>
            <p:nvPr/>
          </p:nvSpPr>
          <p:spPr bwMode="auto">
            <a:xfrm>
              <a:off x="17058266" y="4514850"/>
              <a:ext cx="1604858" cy="1084262"/>
            </a:xfrm>
            <a:custGeom>
              <a:avLst/>
              <a:gdLst>
                <a:gd name="T0" fmla="*/ 4467 w 4468"/>
                <a:gd name="T1" fmla="*/ 1197 h 3019"/>
                <a:gd name="T2" fmla="*/ 1197 w 4468"/>
                <a:gd name="T3" fmla="*/ 3018 h 3019"/>
                <a:gd name="T4" fmla="*/ 0 w 4468"/>
                <a:gd name="T5" fmla="*/ 1821 h 3019"/>
                <a:gd name="T6" fmla="*/ 3270 w 4468"/>
                <a:gd name="T7" fmla="*/ 0 h 3019"/>
                <a:gd name="T8" fmla="*/ 4467 w 4468"/>
                <a:gd name="T9" fmla="*/ 1197 h 3019"/>
              </a:gdLst>
              <a:ahLst/>
              <a:cxnLst>
                <a:cxn ang="0">
                  <a:pos x="T0" y="T1"/>
                </a:cxn>
                <a:cxn ang="0">
                  <a:pos x="T2" y="T3"/>
                </a:cxn>
                <a:cxn ang="0">
                  <a:pos x="T4" y="T5"/>
                </a:cxn>
                <a:cxn ang="0">
                  <a:pos x="T6" y="T7"/>
                </a:cxn>
                <a:cxn ang="0">
                  <a:pos x="T8" y="T9"/>
                </a:cxn>
              </a:cxnLst>
              <a:rect l="0" t="0" r="r" b="b"/>
              <a:pathLst>
                <a:path w="4468" h="3019">
                  <a:moveTo>
                    <a:pt x="4467" y="1197"/>
                  </a:moveTo>
                  <a:lnTo>
                    <a:pt x="1197" y="3018"/>
                  </a:lnTo>
                  <a:lnTo>
                    <a:pt x="0" y="1821"/>
                  </a:lnTo>
                  <a:lnTo>
                    <a:pt x="3270" y="0"/>
                  </a:lnTo>
                  <a:lnTo>
                    <a:pt x="4467" y="1197"/>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9" name="Freeform 6269">
              <a:extLst>
                <a:ext uri="{FF2B5EF4-FFF2-40B4-BE49-F238E27FC236}">
                  <a16:creationId xmlns:a16="http://schemas.microsoft.com/office/drawing/2014/main" id="{A8F3725B-F24D-FE85-AA68-33875496B830}"/>
                </a:ext>
              </a:extLst>
            </p:cNvPr>
            <p:cNvSpPr>
              <a:spLocks noChangeArrowheads="1"/>
            </p:cNvSpPr>
            <p:nvPr/>
          </p:nvSpPr>
          <p:spPr bwMode="auto">
            <a:xfrm>
              <a:off x="17058266" y="4514850"/>
              <a:ext cx="1604858" cy="1084262"/>
            </a:xfrm>
            <a:custGeom>
              <a:avLst/>
              <a:gdLst>
                <a:gd name="T0" fmla="*/ 4467 w 4468"/>
                <a:gd name="T1" fmla="*/ 1197 h 3019"/>
                <a:gd name="T2" fmla="*/ 1197 w 4468"/>
                <a:gd name="T3" fmla="*/ 3018 h 3019"/>
                <a:gd name="T4" fmla="*/ 0 w 4468"/>
                <a:gd name="T5" fmla="*/ 1821 h 3019"/>
                <a:gd name="T6" fmla="*/ 3270 w 4468"/>
                <a:gd name="T7" fmla="*/ 0 h 3019"/>
                <a:gd name="T8" fmla="*/ 4467 w 4468"/>
                <a:gd name="T9" fmla="*/ 1197 h 3019"/>
              </a:gdLst>
              <a:ahLst/>
              <a:cxnLst>
                <a:cxn ang="0">
                  <a:pos x="T0" y="T1"/>
                </a:cxn>
                <a:cxn ang="0">
                  <a:pos x="T2" y="T3"/>
                </a:cxn>
                <a:cxn ang="0">
                  <a:pos x="T4" y="T5"/>
                </a:cxn>
                <a:cxn ang="0">
                  <a:pos x="T6" y="T7"/>
                </a:cxn>
                <a:cxn ang="0">
                  <a:pos x="T8" y="T9"/>
                </a:cxn>
              </a:cxnLst>
              <a:rect l="0" t="0" r="r" b="b"/>
              <a:pathLst>
                <a:path w="4468" h="3019">
                  <a:moveTo>
                    <a:pt x="4467" y="1197"/>
                  </a:moveTo>
                  <a:lnTo>
                    <a:pt x="1197" y="3018"/>
                  </a:lnTo>
                  <a:lnTo>
                    <a:pt x="0" y="1821"/>
                  </a:lnTo>
                  <a:lnTo>
                    <a:pt x="3270" y="0"/>
                  </a:lnTo>
                  <a:lnTo>
                    <a:pt x="4467" y="1197"/>
                  </a:lnTo>
                </a:path>
              </a:pathLst>
            </a:custGeom>
            <a:solidFill>
              <a:srgbClr val="A570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0" name="Freeform 6270">
              <a:extLst>
                <a:ext uri="{FF2B5EF4-FFF2-40B4-BE49-F238E27FC236}">
                  <a16:creationId xmlns:a16="http://schemas.microsoft.com/office/drawing/2014/main" id="{56DEE123-B4A3-0A28-5ABA-7E8AD29B1BD1}"/>
                </a:ext>
              </a:extLst>
            </p:cNvPr>
            <p:cNvSpPr>
              <a:spLocks noChangeArrowheads="1"/>
            </p:cNvSpPr>
            <p:nvPr/>
          </p:nvSpPr>
          <p:spPr bwMode="auto">
            <a:xfrm>
              <a:off x="18236114" y="3338513"/>
              <a:ext cx="1084192" cy="1604962"/>
            </a:xfrm>
            <a:custGeom>
              <a:avLst/>
              <a:gdLst>
                <a:gd name="T0" fmla="*/ 3018 w 3019"/>
                <a:gd name="T1" fmla="*/ 1197 h 4468"/>
                <a:gd name="T2" fmla="*/ 1197 w 3019"/>
                <a:gd name="T3" fmla="*/ 4467 h 4468"/>
                <a:gd name="T4" fmla="*/ 0 w 3019"/>
                <a:gd name="T5" fmla="*/ 3270 h 4468"/>
                <a:gd name="T6" fmla="*/ 1821 w 3019"/>
                <a:gd name="T7" fmla="*/ 0 h 4468"/>
                <a:gd name="T8" fmla="*/ 3018 w 3019"/>
                <a:gd name="T9" fmla="*/ 1197 h 4468"/>
              </a:gdLst>
              <a:ahLst/>
              <a:cxnLst>
                <a:cxn ang="0">
                  <a:pos x="T0" y="T1"/>
                </a:cxn>
                <a:cxn ang="0">
                  <a:pos x="T2" y="T3"/>
                </a:cxn>
                <a:cxn ang="0">
                  <a:pos x="T4" y="T5"/>
                </a:cxn>
                <a:cxn ang="0">
                  <a:pos x="T6" y="T7"/>
                </a:cxn>
                <a:cxn ang="0">
                  <a:pos x="T8" y="T9"/>
                </a:cxn>
              </a:cxnLst>
              <a:rect l="0" t="0" r="r" b="b"/>
              <a:pathLst>
                <a:path w="3019" h="4468">
                  <a:moveTo>
                    <a:pt x="3018" y="1197"/>
                  </a:moveTo>
                  <a:lnTo>
                    <a:pt x="1197" y="4467"/>
                  </a:lnTo>
                  <a:lnTo>
                    <a:pt x="0" y="3270"/>
                  </a:lnTo>
                  <a:lnTo>
                    <a:pt x="1821" y="0"/>
                  </a:lnTo>
                  <a:lnTo>
                    <a:pt x="3018" y="1197"/>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1" name="Freeform 6271">
              <a:extLst>
                <a:ext uri="{FF2B5EF4-FFF2-40B4-BE49-F238E27FC236}">
                  <a16:creationId xmlns:a16="http://schemas.microsoft.com/office/drawing/2014/main" id="{DC7E18F9-7ED2-88D3-9A32-FE199AEBE2D4}"/>
                </a:ext>
              </a:extLst>
            </p:cNvPr>
            <p:cNvSpPr>
              <a:spLocks noChangeArrowheads="1"/>
            </p:cNvSpPr>
            <p:nvPr/>
          </p:nvSpPr>
          <p:spPr bwMode="auto">
            <a:xfrm>
              <a:off x="18236114" y="3338513"/>
              <a:ext cx="1084192" cy="1604962"/>
            </a:xfrm>
            <a:custGeom>
              <a:avLst/>
              <a:gdLst>
                <a:gd name="T0" fmla="*/ 3018 w 3019"/>
                <a:gd name="T1" fmla="*/ 1197 h 4468"/>
                <a:gd name="T2" fmla="*/ 1197 w 3019"/>
                <a:gd name="T3" fmla="*/ 4467 h 4468"/>
                <a:gd name="T4" fmla="*/ 0 w 3019"/>
                <a:gd name="T5" fmla="*/ 3270 h 4468"/>
                <a:gd name="T6" fmla="*/ 1821 w 3019"/>
                <a:gd name="T7" fmla="*/ 0 h 4468"/>
                <a:gd name="T8" fmla="*/ 3018 w 3019"/>
                <a:gd name="T9" fmla="*/ 1197 h 4468"/>
              </a:gdLst>
              <a:ahLst/>
              <a:cxnLst>
                <a:cxn ang="0">
                  <a:pos x="T0" y="T1"/>
                </a:cxn>
                <a:cxn ang="0">
                  <a:pos x="T2" y="T3"/>
                </a:cxn>
                <a:cxn ang="0">
                  <a:pos x="T4" y="T5"/>
                </a:cxn>
                <a:cxn ang="0">
                  <a:pos x="T6" y="T7"/>
                </a:cxn>
                <a:cxn ang="0">
                  <a:pos x="T8" y="T9"/>
                </a:cxn>
              </a:cxnLst>
              <a:rect l="0" t="0" r="r" b="b"/>
              <a:pathLst>
                <a:path w="3019" h="4468">
                  <a:moveTo>
                    <a:pt x="3018" y="1197"/>
                  </a:moveTo>
                  <a:lnTo>
                    <a:pt x="1197" y="4467"/>
                  </a:lnTo>
                  <a:lnTo>
                    <a:pt x="0" y="3270"/>
                  </a:lnTo>
                  <a:lnTo>
                    <a:pt x="1821" y="0"/>
                  </a:lnTo>
                  <a:lnTo>
                    <a:pt x="3018" y="1197"/>
                  </a:lnTo>
                </a:path>
              </a:pathLst>
            </a:custGeom>
            <a:solidFill>
              <a:srgbClr val="FBA91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2" name="Freeform 6272">
              <a:extLst>
                <a:ext uri="{FF2B5EF4-FFF2-40B4-BE49-F238E27FC236}">
                  <a16:creationId xmlns:a16="http://schemas.microsoft.com/office/drawing/2014/main" id="{FD533822-6443-C951-70A5-2C89E6E63C57}"/>
                </a:ext>
              </a:extLst>
            </p:cNvPr>
            <p:cNvSpPr>
              <a:spLocks noChangeArrowheads="1"/>
            </p:cNvSpPr>
            <p:nvPr/>
          </p:nvSpPr>
          <p:spPr bwMode="auto">
            <a:xfrm>
              <a:off x="17055091" y="3335338"/>
              <a:ext cx="1833444" cy="1835150"/>
            </a:xfrm>
            <a:custGeom>
              <a:avLst/>
              <a:gdLst>
                <a:gd name="T0" fmla="*/ 5101 w 5102"/>
                <a:gd name="T1" fmla="*/ 10 h 5102"/>
                <a:gd name="T2" fmla="*/ 3280 w 5102"/>
                <a:gd name="T3" fmla="*/ 3280 h 5102"/>
                <a:gd name="T4" fmla="*/ 10 w 5102"/>
                <a:gd name="T5" fmla="*/ 5101 h 5102"/>
                <a:gd name="T6" fmla="*/ 0 w 5102"/>
                <a:gd name="T7" fmla="*/ 5091 h 5102"/>
                <a:gd name="T8" fmla="*/ 1820 w 5102"/>
                <a:gd name="T9" fmla="*/ 1820 h 5102"/>
                <a:gd name="T10" fmla="*/ 5081 w 5102"/>
                <a:gd name="T11" fmla="*/ 0 h 5102"/>
                <a:gd name="T12" fmla="*/ 5101 w 5102"/>
                <a:gd name="T13" fmla="*/ 10 h 5102"/>
              </a:gdLst>
              <a:ahLst/>
              <a:cxnLst>
                <a:cxn ang="0">
                  <a:pos x="T0" y="T1"/>
                </a:cxn>
                <a:cxn ang="0">
                  <a:pos x="T2" y="T3"/>
                </a:cxn>
                <a:cxn ang="0">
                  <a:pos x="T4" y="T5"/>
                </a:cxn>
                <a:cxn ang="0">
                  <a:pos x="T6" y="T7"/>
                </a:cxn>
                <a:cxn ang="0">
                  <a:pos x="T8" y="T9"/>
                </a:cxn>
                <a:cxn ang="0">
                  <a:pos x="T10" y="T11"/>
                </a:cxn>
                <a:cxn ang="0">
                  <a:pos x="T12" y="T13"/>
                </a:cxn>
              </a:cxnLst>
              <a:rect l="0" t="0" r="r" b="b"/>
              <a:pathLst>
                <a:path w="5102" h="5102">
                  <a:moveTo>
                    <a:pt x="5101" y="10"/>
                  </a:moveTo>
                  <a:lnTo>
                    <a:pt x="3280" y="3280"/>
                  </a:lnTo>
                  <a:lnTo>
                    <a:pt x="10" y="5101"/>
                  </a:lnTo>
                  <a:lnTo>
                    <a:pt x="0" y="5091"/>
                  </a:lnTo>
                  <a:lnTo>
                    <a:pt x="1820" y="1820"/>
                  </a:lnTo>
                  <a:lnTo>
                    <a:pt x="5081" y="0"/>
                  </a:lnTo>
                  <a:lnTo>
                    <a:pt x="5101" y="10"/>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3" name="Freeform 6273">
              <a:extLst>
                <a:ext uri="{FF2B5EF4-FFF2-40B4-BE49-F238E27FC236}">
                  <a16:creationId xmlns:a16="http://schemas.microsoft.com/office/drawing/2014/main" id="{6EFDDF20-1888-58EC-C8DF-1F4266BBF02B}"/>
                </a:ext>
              </a:extLst>
            </p:cNvPr>
            <p:cNvSpPr>
              <a:spLocks noChangeArrowheads="1"/>
            </p:cNvSpPr>
            <p:nvPr/>
          </p:nvSpPr>
          <p:spPr bwMode="auto">
            <a:xfrm>
              <a:off x="17055091" y="3335338"/>
              <a:ext cx="1833444" cy="1835150"/>
            </a:xfrm>
            <a:custGeom>
              <a:avLst/>
              <a:gdLst>
                <a:gd name="T0" fmla="*/ 5101 w 5102"/>
                <a:gd name="T1" fmla="*/ 10 h 5102"/>
                <a:gd name="T2" fmla="*/ 3280 w 5102"/>
                <a:gd name="T3" fmla="*/ 3280 h 5102"/>
                <a:gd name="T4" fmla="*/ 10 w 5102"/>
                <a:gd name="T5" fmla="*/ 5101 h 5102"/>
                <a:gd name="T6" fmla="*/ 0 w 5102"/>
                <a:gd name="T7" fmla="*/ 5091 h 5102"/>
                <a:gd name="T8" fmla="*/ 1820 w 5102"/>
                <a:gd name="T9" fmla="*/ 1820 h 5102"/>
                <a:gd name="T10" fmla="*/ 5081 w 5102"/>
                <a:gd name="T11" fmla="*/ 0 h 5102"/>
                <a:gd name="T12" fmla="*/ 5101 w 5102"/>
                <a:gd name="T13" fmla="*/ 10 h 5102"/>
              </a:gdLst>
              <a:ahLst/>
              <a:cxnLst>
                <a:cxn ang="0">
                  <a:pos x="T0" y="T1"/>
                </a:cxn>
                <a:cxn ang="0">
                  <a:pos x="T2" y="T3"/>
                </a:cxn>
                <a:cxn ang="0">
                  <a:pos x="T4" y="T5"/>
                </a:cxn>
                <a:cxn ang="0">
                  <a:pos x="T6" y="T7"/>
                </a:cxn>
                <a:cxn ang="0">
                  <a:pos x="T8" y="T9"/>
                </a:cxn>
                <a:cxn ang="0">
                  <a:pos x="T10" y="T11"/>
                </a:cxn>
                <a:cxn ang="0">
                  <a:pos x="T12" y="T13"/>
                </a:cxn>
              </a:cxnLst>
              <a:rect l="0" t="0" r="r" b="b"/>
              <a:pathLst>
                <a:path w="5102" h="5102">
                  <a:moveTo>
                    <a:pt x="5101" y="10"/>
                  </a:moveTo>
                  <a:lnTo>
                    <a:pt x="3280" y="3280"/>
                  </a:lnTo>
                  <a:lnTo>
                    <a:pt x="10" y="5101"/>
                  </a:lnTo>
                  <a:lnTo>
                    <a:pt x="0" y="5091"/>
                  </a:lnTo>
                  <a:lnTo>
                    <a:pt x="1820" y="1820"/>
                  </a:lnTo>
                  <a:lnTo>
                    <a:pt x="5081" y="0"/>
                  </a:lnTo>
                  <a:lnTo>
                    <a:pt x="5101" y="10"/>
                  </a:lnTo>
                </a:path>
              </a:pathLst>
            </a:custGeom>
            <a:solidFill>
              <a:srgbClr val="FFD075"/>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4" name="Freeform 6274">
              <a:extLst>
                <a:ext uri="{FF2B5EF4-FFF2-40B4-BE49-F238E27FC236}">
                  <a16:creationId xmlns:a16="http://schemas.microsoft.com/office/drawing/2014/main" id="{31A44EAC-D8EA-F8B6-0DD7-043EBA676AB0}"/>
                </a:ext>
              </a:extLst>
            </p:cNvPr>
            <p:cNvSpPr>
              <a:spLocks noChangeArrowheads="1"/>
            </p:cNvSpPr>
            <p:nvPr/>
          </p:nvSpPr>
          <p:spPr bwMode="auto">
            <a:xfrm>
              <a:off x="17061441" y="5173663"/>
              <a:ext cx="14287" cy="19050"/>
            </a:xfrm>
            <a:custGeom>
              <a:avLst/>
              <a:gdLst>
                <a:gd name="T0" fmla="*/ 0 w 50"/>
                <a:gd name="T1" fmla="*/ 0 h 60"/>
                <a:gd name="T2" fmla="*/ 0 w 50"/>
                <a:gd name="T3" fmla="*/ 10 h 60"/>
                <a:gd name="T4" fmla="*/ 49 w 50"/>
                <a:gd name="T5" fmla="*/ 59 h 60"/>
                <a:gd name="T6" fmla="*/ 49 w 50"/>
                <a:gd name="T7" fmla="*/ 49 h 60"/>
                <a:gd name="T8" fmla="*/ 0 w 50"/>
                <a:gd name="T9" fmla="*/ 0 h 60"/>
              </a:gdLst>
              <a:ahLst/>
              <a:cxnLst>
                <a:cxn ang="0">
                  <a:pos x="T0" y="T1"/>
                </a:cxn>
                <a:cxn ang="0">
                  <a:pos x="T2" y="T3"/>
                </a:cxn>
                <a:cxn ang="0">
                  <a:pos x="T4" y="T5"/>
                </a:cxn>
                <a:cxn ang="0">
                  <a:pos x="T6" y="T7"/>
                </a:cxn>
                <a:cxn ang="0">
                  <a:pos x="T8" y="T9"/>
                </a:cxn>
              </a:cxnLst>
              <a:rect l="0" t="0" r="r" b="b"/>
              <a:pathLst>
                <a:path w="50" h="60">
                  <a:moveTo>
                    <a:pt x="0" y="0"/>
                  </a:moveTo>
                  <a:lnTo>
                    <a:pt x="0" y="10"/>
                  </a:lnTo>
                  <a:lnTo>
                    <a:pt x="49" y="59"/>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5" name="Freeform 6275">
              <a:extLst>
                <a:ext uri="{FF2B5EF4-FFF2-40B4-BE49-F238E27FC236}">
                  <a16:creationId xmlns:a16="http://schemas.microsoft.com/office/drawing/2014/main" id="{0B46BEF2-5E45-F71C-8AB7-47267FD3E9DB}"/>
                </a:ext>
              </a:extLst>
            </p:cNvPr>
            <p:cNvSpPr>
              <a:spLocks noChangeArrowheads="1"/>
            </p:cNvSpPr>
            <p:nvPr/>
          </p:nvSpPr>
          <p:spPr bwMode="auto">
            <a:xfrm>
              <a:off x="17061441" y="5173663"/>
              <a:ext cx="14287" cy="19050"/>
            </a:xfrm>
            <a:custGeom>
              <a:avLst/>
              <a:gdLst>
                <a:gd name="T0" fmla="*/ 0 w 50"/>
                <a:gd name="T1" fmla="*/ 0 h 60"/>
                <a:gd name="T2" fmla="*/ 0 w 50"/>
                <a:gd name="T3" fmla="*/ 10 h 60"/>
                <a:gd name="T4" fmla="*/ 49 w 50"/>
                <a:gd name="T5" fmla="*/ 59 h 60"/>
                <a:gd name="T6" fmla="*/ 49 w 50"/>
                <a:gd name="T7" fmla="*/ 49 h 60"/>
                <a:gd name="T8" fmla="*/ 0 w 50"/>
                <a:gd name="T9" fmla="*/ 0 h 60"/>
              </a:gdLst>
              <a:ahLst/>
              <a:cxnLst>
                <a:cxn ang="0">
                  <a:pos x="T0" y="T1"/>
                </a:cxn>
                <a:cxn ang="0">
                  <a:pos x="T2" y="T3"/>
                </a:cxn>
                <a:cxn ang="0">
                  <a:pos x="T4" y="T5"/>
                </a:cxn>
                <a:cxn ang="0">
                  <a:pos x="T6" y="T7"/>
                </a:cxn>
                <a:cxn ang="0">
                  <a:pos x="T8" y="T9"/>
                </a:cxn>
              </a:cxnLst>
              <a:rect l="0" t="0" r="r" b="b"/>
              <a:pathLst>
                <a:path w="50" h="60">
                  <a:moveTo>
                    <a:pt x="0" y="0"/>
                  </a:moveTo>
                  <a:lnTo>
                    <a:pt x="0" y="10"/>
                  </a:lnTo>
                  <a:lnTo>
                    <a:pt x="49" y="59"/>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6" name="Freeform 6276">
              <a:extLst>
                <a:ext uri="{FF2B5EF4-FFF2-40B4-BE49-F238E27FC236}">
                  <a16:creationId xmlns:a16="http://schemas.microsoft.com/office/drawing/2014/main" id="{652CC4A4-8F0E-76C0-A4E7-E9E1E9F8FCFA}"/>
                </a:ext>
              </a:extLst>
            </p:cNvPr>
            <p:cNvSpPr>
              <a:spLocks noChangeArrowheads="1"/>
            </p:cNvSpPr>
            <p:nvPr/>
          </p:nvSpPr>
          <p:spPr bwMode="auto">
            <a:xfrm>
              <a:off x="17061441" y="5159375"/>
              <a:ext cx="14287" cy="28575"/>
            </a:xfrm>
            <a:custGeom>
              <a:avLst/>
              <a:gdLst>
                <a:gd name="T0" fmla="*/ 49 w 50"/>
                <a:gd name="T1" fmla="*/ 0 h 89"/>
                <a:gd name="T2" fmla="*/ 0 w 50"/>
                <a:gd name="T3" fmla="*/ 30 h 89"/>
                <a:gd name="T4" fmla="*/ 0 w 50"/>
                <a:gd name="T5" fmla="*/ 39 h 89"/>
                <a:gd name="T6" fmla="*/ 49 w 50"/>
                <a:gd name="T7" fmla="*/ 88 h 89"/>
                <a:gd name="T8" fmla="*/ 49 w 50"/>
                <a:gd name="T9" fmla="*/ 0 h 89"/>
              </a:gdLst>
              <a:ahLst/>
              <a:cxnLst>
                <a:cxn ang="0">
                  <a:pos x="T0" y="T1"/>
                </a:cxn>
                <a:cxn ang="0">
                  <a:pos x="T2" y="T3"/>
                </a:cxn>
                <a:cxn ang="0">
                  <a:pos x="T4" y="T5"/>
                </a:cxn>
                <a:cxn ang="0">
                  <a:pos x="T6" y="T7"/>
                </a:cxn>
                <a:cxn ang="0">
                  <a:pos x="T8" y="T9"/>
                </a:cxn>
              </a:cxnLst>
              <a:rect l="0" t="0" r="r" b="b"/>
              <a:pathLst>
                <a:path w="50" h="89">
                  <a:moveTo>
                    <a:pt x="49" y="0"/>
                  </a:moveTo>
                  <a:lnTo>
                    <a:pt x="0" y="30"/>
                  </a:lnTo>
                  <a:lnTo>
                    <a:pt x="0" y="39"/>
                  </a:lnTo>
                  <a:lnTo>
                    <a:pt x="49" y="8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7" name="Freeform 6277">
              <a:extLst>
                <a:ext uri="{FF2B5EF4-FFF2-40B4-BE49-F238E27FC236}">
                  <a16:creationId xmlns:a16="http://schemas.microsoft.com/office/drawing/2014/main" id="{AB400A80-BC3C-4857-AC84-2FB5422BD87E}"/>
                </a:ext>
              </a:extLst>
            </p:cNvPr>
            <p:cNvSpPr>
              <a:spLocks noChangeArrowheads="1"/>
            </p:cNvSpPr>
            <p:nvPr/>
          </p:nvSpPr>
          <p:spPr bwMode="auto">
            <a:xfrm>
              <a:off x="17061441" y="5159375"/>
              <a:ext cx="14287" cy="28575"/>
            </a:xfrm>
            <a:custGeom>
              <a:avLst/>
              <a:gdLst>
                <a:gd name="T0" fmla="*/ 49 w 50"/>
                <a:gd name="T1" fmla="*/ 0 h 89"/>
                <a:gd name="T2" fmla="*/ 0 w 50"/>
                <a:gd name="T3" fmla="*/ 30 h 89"/>
                <a:gd name="T4" fmla="*/ 0 w 50"/>
                <a:gd name="T5" fmla="*/ 39 h 89"/>
                <a:gd name="T6" fmla="*/ 49 w 50"/>
                <a:gd name="T7" fmla="*/ 88 h 89"/>
                <a:gd name="T8" fmla="*/ 49 w 50"/>
                <a:gd name="T9" fmla="*/ 0 h 89"/>
              </a:gdLst>
              <a:ahLst/>
              <a:cxnLst>
                <a:cxn ang="0">
                  <a:pos x="T0" y="T1"/>
                </a:cxn>
                <a:cxn ang="0">
                  <a:pos x="T2" y="T3"/>
                </a:cxn>
                <a:cxn ang="0">
                  <a:pos x="T4" y="T5"/>
                </a:cxn>
                <a:cxn ang="0">
                  <a:pos x="T6" y="T7"/>
                </a:cxn>
                <a:cxn ang="0">
                  <a:pos x="T8" y="T9"/>
                </a:cxn>
              </a:cxnLst>
              <a:rect l="0" t="0" r="r" b="b"/>
              <a:pathLst>
                <a:path w="50" h="89">
                  <a:moveTo>
                    <a:pt x="49" y="0"/>
                  </a:moveTo>
                  <a:lnTo>
                    <a:pt x="0" y="30"/>
                  </a:lnTo>
                  <a:lnTo>
                    <a:pt x="0" y="39"/>
                  </a:lnTo>
                  <a:lnTo>
                    <a:pt x="49" y="8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8" name="Freeform 6278">
              <a:extLst>
                <a:ext uri="{FF2B5EF4-FFF2-40B4-BE49-F238E27FC236}">
                  <a16:creationId xmlns:a16="http://schemas.microsoft.com/office/drawing/2014/main" id="{D984DEF3-5A7E-8AE4-5A12-D5BFD9298943}"/>
                </a:ext>
              </a:extLst>
            </p:cNvPr>
            <p:cNvSpPr>
              <a:spLocks noChangeArrowheads="1"/>
            </p:cNvSpPr>
            <p:nvPr/>
          </p:nvSpPr>
          <p:spPr bwMode="auto">
            <a:xfrm>
              <a:off x="17093189" y="5207000"/>
              <a:ext cx="14287" cy="17462"/>
            </a:xfrm>
            <a:custGeom>
              <a:avLst/>
              <a:gdLst>
                <a:gd name="T0" fmla="*/ 0 w 50"/>
                <a:gd name="T1" fmla="*/ 0 h 59"/>
                <a:gd name="T2" fmla="*/ 0 w 50"/>
                <a:gd name="T3" fmla="*/ 10 h 59"/>
                <a:gd name="T4" fmla="*/ 49 w 50"/>
                <a:gd name="T5" fmla="*/ 58 h 59"/>
                <a:gd name="T6" fmla="*/ 49 w 50"/>
                <a:gd name="T7" fmla="*/ 49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9" name="Freeform 6279">
              <a:extLst>
                <a:ext uri="{FF2B5EF4-FFF2-40B4-BE49-F238E27FC236}">
                  <a16:creationId xmlns:a16="http://schemas.microsoft.com/office/drawing/2014/main" id="{BADE9C12-53B4-E27F-7E4C-7BB73A8C1AD7}"/>
                </a:ext>
              </a:extLst>
            </p:cNvPr>
            <p:cNvSpPr>
              <a:spLocks noChangeArrowheads="1"/>
            </p:cNvSpPr>
            <p:nvPr/>
          </p:nvSpPr>
          <p:spPr bwMode="auto">
            <a:xfrm>
              <a:off x="17093189" y="5207000"/>
              <a:ext cx="14287" cy="17462"/>
            </a:xfrm>
            <a:custGeom>
              <a:avLst/>
              <a:gdLst>
                <a:gd name="T0" fmla="*/ 0 w 50"/>
                <a:gd name="T1" fmla="*/ 0 h 59"/>
                <a:gd name="T2" fmla="*/ 0 w 50"/>
                <a:gd name="T3" fmla="*/ 10 h 59"/>
                <a:gd name="T4" fmla="*/ 49 w 50"/>
                <a:gd name="T5" fmla="*/ 58 h 59"/>
                <a:gd name="T6" fmla="*/ 49 w 50"/>
                <a:gd name="T7" fmla="*/ 49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0" name="Freeform 6280">
              <a:extLst>
                <a:ext uri="{FF2B5EF4-FFF2-40B4-BE49-F238E27FC236}">
                  <a16:creationId xmlns:a16="http://schemas.microsoft.com/office/drawing/2014/main" id="{6C077480-0ACF-8518-30B0-E53389AB5896}"/>
                </a:ext>
              </a:extLst>
            </p:cNvPr>
            <p:cNvSpPr>
              <a:spLocks noChangeArrowheads="1"/>
            </p:cNvSpPr>
            <p:nvPr/>
          </p:nvSpPr>
          <p:spPr bwMode="auto">
            <a:xfrm>
              <a:off x="17093189" y="5145088"/>
              <a:ext cx="14287" cy="77787"/>
            </a:xfrm>
            <a:custGeom>
              <a:avLst/>
              <a:gdLst>
                <a:gd name="T0" fmla="*/ 49 w 50"/>
                <a:gd name="T1" fmla="*/ 0 h 225"/>
                <a:gd name="T2" fmla="*/ 0 w 50"/>
                <a:gd name="T3" fmla="*/ 19 h 225"/>
                <a:gd name="T4" fmla="*/ 0 w 50"/>
                <a:gd name="T5" fmla="*/ 175 h 225"/>
                <a:gd name="T6" fmla="*/ 49 w 50"/>
                <a:gd name="T7" fmla="*/ 224 h 225"/>
                <a:gd name="T8" fmla="*/ 49 w 50"/>
                <a:gd name="T9" fmla="*/ 0 h 225"/>
              </a:gdLst>
              <a:ahLst/>
              <a:cxnLst>
                <a:cxn ang="0">
                  <a:pos x="T0" y="T1"/>
                </a:cxn>
                <a:cxn ang="0">
                  <a:pos x="T2" y="T3"/>
                </a:cxn>
                <a:cxn ang="0">
                  <a:pos x="T4" y="T5"/>
                </a:cxn>
                <a:cxn ang="0">
                  <a:pos x="T6" y="T7"/>
                </a:cxn>
                <a:cxn ang="0">
                  <a:pos x="T8" y="T9"/>
                </a:cxn>
              </a:cxnLst>
              <a:rect l="0" t="0" r="r" b="b"/>
              <a:pathLst>
                <a:path w="50" h="225">
                  <a:moveTo>
                    <a:pt x="49" y="0"/>
                  </a:moveTo>
                  <a:lnTo>
                    <a:pt x="0" y="19"/>
                  </a:lnTo>
                  <a:lnTo>
                    <a:pt x="0" y="175"/>
                  </a:lnTo>
                  <a:lnTo>
                    <a:pt x="49" y="224"/>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1" name="Freeform 6281">
              <a:extLst>
                <a:ext uri="{FF2B5EF4-FFF2-40B4-BE49-F238E27FC236}">
                  <a16:creationId xmlns:a16="http://schemas.microsoft.com/office/drawing/2014/main" id="{02CA9F20-0140-C195-A40A-BE021CEB06EF}"/>
                </a:ext>
              </a:extLst>
            </p:cNvPr>
            <p:cNvSpPr>
              <a:spLocks noChangeArrowheads="1"/>
            </p:cNvSpPr>
            <p:nvPr/>
          </p:nvSpPr>
          <p:spPr bwMode="auto">
            <a:xfrm>
              <a:off x="17093189" y="5145088"/>
              <a:ext cx="14287" cy="77787"/>
            </a:xfrm>
            <a:custGeom>
              <a:avLst/>
              <a:gdLst>
                <a:gd name="T0" fmla="*/ 49 w 50"/>
                <a:gd name="T1" fmla="*/ 0 h 225"/>
                <a:gd name="T2" fmla="*/ 0 w 50"/>
                <a:gd name="T3" fmla="*/ 19 h 225"/>
                <a:gd name="T4" fmla="*/ 0 w 50"/>
                <a:gd name="T5" fmla="*/ 175 h 225"/>
                <a:gd name="T6" fmla="*/ 49 w 50"/>
                <a:gd name="T7" fmla="*/ 224 h 225"/>
                <a:gd name="T8" fmla="*/ 49 w 50"/>
                <a:gd name="T9" fmla="*/ 0 h 225"/>
              </a:gdLst>
              <a:ahLst/>
              <a:cxnLst>
                <a:cxn ang="0">
                  <a:pos x="T0" y="T1"/>
                </a:cxn>
                <a:cxn ang="0">
                  <a:pos x="T2" y="T3"/>
                </a:cxn>
                <a:cxn ang="0">
                  <a:pos x="T4" y="T5"/>
                </a:cxn>
                <a:cxn ang="0">
                  <a:pos x="T6" y="T7"/>
                </a:cxn>
                <a:cxn ang="0">
                  <a:pos x="T8" y="T9"/>
                </a:cxn>
              </a:cxnLst>
              <a:rect l="0" t="0" r="r" b="b"/>
              <a:pathLst>
                <a:path w="50" h="225">
                  <a:moveTo>
                    <a:pt x="49" y="0"/>
                  </a:moveTo>
                  <a:lnTo>
                    <a:pt x="0" y="19"/>
                  </a:lnTo>
                  <a:lnTo>
                    <a:pt x="0" y="175"/>
                  </a:lnTo>
                  <a:lnTo>
                    <a:pt x="49" y="224"/>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2" name="Freeform 6282">
              <a:extLst>
                <a:ext uri="{FF2B5EF4-FFF2-40B4-BE49-F238E27FC236}">
                  <a16:creationId xmlns:a16="http://schemas.microsoft.com/office/drawing/2014/main" id="{851EF422-6E27-D809-52A5-2F7719C5EB34}"/>
                </a:ext>
              </a:extLst>
            </p:cNvPr>
            <p:cNvSpPr>
              <a:spLocks noChangeArrowheads="1"/>
            </p:cNvSpPr>
            <p:nvPr/>
          </p:nvSpPr>
          <p:spPr bwMode="auto">
            <a:xfrm>
              <a:off x="17128111" y="5241925"/>
              <a:ext cx="14287" cy="14287"/>
            </a:xfrm>
            <a:custGeom>
              <a:avLst/>
              <a:gdLst>
                <a:gd name="T0" fmla="*/ 0 w 50"/>
                <a:gd name="T1" fmla="*/ 0 h 50"/>
                <a:gd name="T2" fmla="*/ 0 w 50"/>
                <a:gd name="T3" fmla="*/ 10 h 50"/>
                <a:gd name="T4" fmla="*/ 49 w 50"/>
                <a:gd name="T5" fmla="*/ 49 h 50"/>
                <a:gd name="T6" fmla="*/ 49 w 50"/>
                <a:gd name="T7" fmla="*/ 39 h 50"/>
                <a:gd name="T8" fmla="*/ 0 w 50"/>
                <a:gd name="T9" fmla="*/ 0 h 50"/>
              </a:gdLst>
              <a:ahLst/>
              <a:cxnLst>
                <a:cxn ang="0">
                  <a:pos x="T0" y="T1"/>
                </a:cxn>
                <a:cxn ang="0">
                  <a:pos x="T2" y="T3"/>
                </a:cxn>
                <a:cxn ang="0">
                  <a:pos x="T4" y="T5"/>
                </a:cxn>
                <a:cxn ang="0">
                  <a:pos x="T6" y="T7"/>
                </a:cxn>
                <a:cxn ang="0">
                  <a:pos x="T8" y="T9"/>
                </a:cxn>
              </a:cxnLst>
              <a:rect l="0" t="0" r="r" b="b"/>
              <a:pathLst>
                <a:path w="50" h="50">
                  <a:moveTo>
                    <a:pt x="0" y="0"/>
                  </a:moveTo>
                  <a:lnTo>
                    <a:pt x="0" y="10"/>
                  </a:lnTo>
                  <a:lnTo>
                    <a:pt x="49" y="49"/>
                  </a:lnTo>
                  <a:lnTo>
                    <a:pt x="49" y="3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3" name="Freeform 6283">
              <a:extLst>
                <a:ext uri="{FF2B5EF4-FFF2-40B4-BE49-F238E27FC236}">
                  <a16:creationId xmlns:a16="http://schemas.microsoft.com/office/drawing/2014/main" id="{DEEF785D-FEC9-2C46-A95D-3FAA723EF480}"/>
                </a:ext>
              </a:extLst>
            </p:cNvPr>
            <p:cNvSpPr>
              <a:spLocks noChangeArrowheads="1"/>
            </p:cNvSpPr>
            <p:nvPr/>
          </p:nvSpPr>
          <p:spPr bwMode="auto">
            <a:xfrm>
              <a:off x="17128111" y="5241925"/>
              <a:ext cx="14287" cy="14287"/>
            </a:xfrm>
            <a:custGeom>
              <a:avLst/>
              <a:gdLst>
                <a:gd name="T0" fmla="*/ 0 w 50"/>
                <a:gd name="T1" fmla="*/ 0 h 50"/>
                <a:gd name="T2" fmla="*/ 0 w 50"/>
                <a:gd name="T3" fmla="*/ 10 h 50"/>
                <a:gd name="T4" fmla="*/ 49 w 50"/>
                <a:gd name="T5" fmla="*/ 49 h 50"/>
                <a:gd name="T6" fmla="*/ 49 w 50"/>
                <a:gd name="T7" fmla="*/ 39 h 50"/>
                <a:gd name="T8" fmla="*/ 0 w 50"/>
                <a:gd name="T9" fmla="*/ 0 h 50"/>
              </a:gdLst>
              <a:ahLst/>
              <a:cxnLst>
                <a:cxn ang="0">
                  <a:pos x="T0" y="T1"/>
                </a:cxn>
                <a:cxn ang="0">
                  <a:pos x="T2" y="T3"/>
                </a:cxn>
                <a:cxn ang="0">
                  <a:pos x="T4" y="T5"/>
                </a:cxn>
                <a:cxn ang="0">
                  <a:pos x="T6" y="T7"/>
                </a:cxn>
                <a:cxn ang="0">
                  <a:pos x="T8" y="T9"/>
                </a:cxn>
              </a:cxnLst>
              <a:rect l="0" t="0" r="r" b="b"/>
              <a:pathLst>
                <a:path w="50" h="50">
                  <a:moveTo>
                    <a:pt x="0" y="0"/>
                  </a:moveTo>
                  <a:lnTo>
                    <a:pt x="0" y="10"/>
                  </a:lnTo>
                  <a:lnTo>
                    <a:pt x="49" y="49"/>
                  </a:lnTo>
                  <a:lnTo>
                    <a:pt x="49" y="3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4" name="Freeform 6284">
              <a:extLst>
                <a:ext uri="{FF2B5EF4-FFF2-40B4-BE49-F238E27FC236}">
                  <a16:creationId xmlns:a16="http://schemas.microsoft.com/office/drawing/2014/main" id="{FE7C5FE0-2570-92BF-7E9C-D9ED25D75A44}"/>
                </a:ext>
              </a:extLst>
            </p:cNvPr>
            <p:cNvSpPr>
              <a:spLocks noChangeArrowheads="1"/>
            </p:cNvSpPr>
            <p:nvPr/>
          </p:nvSpPr>
          <p:spPr bwMode="auto">
            <a:xfrm>
              <a:off x="17128111" y="5126038"/>
              <a:ext cx="14287" cy="127000"/>
            </a:xfrm>
            <a:custGeom>
              <a:avLst/>
              <a:gdLst>
                <a:gd name="T0" fmla="*/ 49 w 50"/>
                <a:gd name="T1" fmla="*/ 0 h 361"/>
                <a:gd name="T2" fmla="*/ 0 w 50"/>
                <a:gd name="T3" fmla="*/ 19 h 361"/>
                <a:gd name="T4" fmla="*/ 0 w 50"/>
                <a:gd name="T5" fmla="*/ 321 h 361"/>
                <a:gd name="T6" fmla="*/ 49 w 50"/>
                <a:gd name="T7" fmla="*/ 360 h 361"/>
                <a:gd name="T8" fmla="*/ 49 w 50"/>
                <a:gd name="T9" fmla="*/ 0 h 361"/>
              </a:gdLst>
              <a:ahLst/>
              <a:cxnLst>
                <a:cxn ang="0">
                  <a:pos x="T0" y="T1"/>
                </a:cxn>
                <a:cxn ang="0">
                  <a:pos x="T2" y="T3"/>
                </a:cxn>
                <a:cxn ang="0">
                  <a:pos x="T4" y="T5"/>
                </a:cxn>
                <a:cxn ang="0">
                  <a:pos x="T6" y="T7"/>
                </a:cxn>
                <a:cxn ang="0">
                  <a:pos x="T8" y="T9"/>
                </a:cxn>
              </a:cxnLst>
              <a:rect l="0" t="0" r="r" b="b"/>
              <a:pathLst>
                <a:path w="50" h="361">
                  <a:moveTo>
                    <a:pt x="49" y="0"/>
                  </a:moveTo>
                  <a:lnTo>
                    <a:pt x="0" y="19"/>
                  </a:lnTo>
                  <a:lnTo>
                    <a:pt x="0" y="321"/>
                  </a:lnTo>
                  <a:lnTo>
                    <a:pt x="49" y="360"/>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5" name="Freeform 6285">
              <a:extLst>
                <a:ext uri="{FF2B5EF4-FFF2-40B4-BE49-F238E27FC236}">
                  <a16:creationId xmlns:a16="http://schemas.microsoft.com/office/drawing/2014/main" id="{8C2A3737-5A0B-41ED-5047-694B11F3689A}"/>
                </a:ext>
              </a:extLst>
            </p:cNvPr>
            <p:cNvSpPr>
              <a:spLocks noChangeArrowheads="1"/>
            </p:cNvSpPr>
            <p:nvPr/>
          </p:nvSpPr>
          <p:spPr bwMode="auto">
            <a:xfrm>
              <a:off x="17128111" y="5126038"/>
              <a:ext cx="14287" cy="127000"/>
            </a:xfrm>
            <a:custGeom>
              <a:avLst/>
              <a:gdLst>
                <a:gd name="T0" fmla="*/ 49 w 50"/>
                <a:gd name="T1" fmla="*/ 0 h 361"/>
                <a:gd name="T2" fmla="*/ 0 w 50"/>
                <a:gd name="T3" fmla="*/ 19 h 361"/>
                <a:gd name="T4" fmla="*/ 0 w 50"/>
                <a:gd name="T5" fmla="*/ 321 h 361"/>
                <a:gd name="T6" fmla="*/ 49 w 50"/>
                <a:gd name="T7" fmla="*/ 360 h 361"/>
                <a:gd name="T8" fmla="*/ 49 w 50"/>
                <a:gd name="T9" fmla="*/ 0 h 361"/>
              </a:gdLst>
              <a:ahLst/>
              <a:cxnLst>
                <a:cxn ang="0">
                  <a:pos x="T0" y="T1"/>
                </a:cxn>
                <a:cxn ang="0">
                  <a:pos x="T2" y="T3"/>
                </a:cxn>
                <a:cxn ang="0">
                  <a:pos x="T4" y="T5"/>
                </a:cxn>
                <a:cxn ang="0">
                  <a:pos x="T6" y="T7"/>
                </a:cxn>
                <a:cxn ang="0">
                  <a:pos x="T8" y="T9"/>
                </a:cxn>
              </a:cxnLst>
              <a:rect l="0" t="0" r="r" b="b"/>
              <a:pathLst>
                <a:path w="50" h="361">
                  <a:moveTo>
                    <a:pt x="49" y="0"/>
                  </a:moveTo>
                  <a:lnTo>
                    <a:pt x="0" y="19"/>
                  </a:lnTo>
                  <a:lnTo>
                    <a:pt x="0" y="321"/>
                  </a:lnTo>
                  <a:lnTo>
                    <a:pt x="49" y="360"/>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6" name="Freeform 6286">
              <a:extLst>
                <a:ext uri="{FF2B5EF4-FFF2-40B4-BE49-F238E27FC236}">
                  <a16:creationId xmlns:a16="http://schemas.microsoft.com/office/drawing/2014/main" id="{C214D465-27D1-EDD7-5C3B-70FF3C694341}"/>
                </a:ext>
              </a:extLst>
            </p:cNvPr>
            <p:cNvSpPr>
              <a:spLocks noChangeArrowheads="1"/>
            </p:cNvSpPr>
            <p:nvPr/>
          </p:nvSpPr>
          <p:spPr bwMode="auto">
            <a:xfrm>
              <a:off x="17159859" y="5273675"/>
              <a:ext cx="14287" cy="17462"/>
            </a:xfrm>
            <a:custGeom>
              <a:avLst/>
              <a:gdLst>
                <a:gd name="T0" fmla="*/ 0 w 50"/>
                <a:gd name="T1" fmla="*/ 0 h 59"/>
                <a:gd name="T2" fmla="*/ 0 w 50"/>
                <a:gd name="T3" fmla="*/ 10 h 59"/>
                <a:gd name="T4" fmla="*/ 49 w 50"/>
                <a:gd name="T5" fmla="*/ 58 h 59"/>
                <a:gd name="T6" fmla="*/ 49 w 50"/>
                <a:gd name="T7" fmla="*/ 48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7" name="Freeform 6287">
              <a:extLst>
                <a:ext uri="{FF2B5EF4-FFF2-40B4-BE49-F238E27FC236}">
                  <a16:creationId xmlns:a16="http://schemas.microsoft.com/office/drawing/2014/main" id="{CA43AE03-1E19-6898-6EF8-BB48D75C4C04}"/>
                </a:ext>
              </a:extLst>
            </p:cNvPr>
            <p:cNvSpPr>
              <a:spLocks noChangeArrowheads="1"/>
            </p:cNvSpPr>
            <p:nvPr/>
          </p:nvSpPr>
          <p:spPr bwMode="auto">
            <a:xfrm>
              <a:off x="17159859" y="5273675"/>
              <a:ext cx="14287" cy="17462"/>
            </a:xfrm>
            <a:custGeom>
              <a:avLst/>
              <a:gdLst>
                <a:gd name="T0" fmla="*/ 0 w 50"/>
                <a:gd name="T1" fmla="*/ 0 h 59"/>
                <a:gd name="T2" fmla="*/ 0 w 50"/>
                <a:gd name="T3" fmla="*/ 10 h 59"/>
                <a:gd name="T4" fmla="*/ 49 w 50"/>
                <a:gd name="T5" fmla="*/ 58 h 59"/>
                <a:gd name="T6" fmla="*/ 49 w 50"/>
                <a:gd name="T7" fmla="*/ 48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8" name="Freeform 6288">
              <a:extLst>
                <a:ext uri="{FF2B5EF4-FFF2-40B4-BE49-F238E27FC236}">
                  <a16:creationId xmlns:a16="http://schemas.microsoft.com/office/drawing/2014/main" id="{2C80DC3C-7F43-EE92-D273-B76620AAFFF8}"/>
                </a:ext>
              </a:extLst>
            </p:cNvPr>
            <p:cNvSpPr>
              <a:spLocks noChangeArrowheads="1"/>
            </p:cNvSpPr>
            <p:nvPr/>
          </p:nvSpPr>
          <p:spPr bwMode="auto">
            <a:xfrm>
              <a:off x="17159859" y="5103813"/>
              <a:ext cx="14287" cy="182562"/>
            </a:xfrm>
            <a:custGeom>
              <a:avLst/>
              <a:gdLst>
                <a:gd name="T0" fmla="*/ 49 w 50"/>
                <a:gd name="T1" fmla="*/ 0 h 516"/>
                <a:gd name="T2" fmla="*/ 0 w 50"/>
                <a:gd name="T3" fmla="*/ 29 h 516"/>
                <a:gd name="T4" fmla="*/ 0 w 50"/>
                <a:gd name="T5" fmla="*/ 467 h 516"/>
                <a:gd name="T6" fmla="*/ 49 w 50"/>
                <a:gd name="T7" fmla="*/ 515 h 516"/>
                <a:gd name="T8" fmla="*/ 49 w 50"/>
                <a:gd name="T9" fmla="*/ 0 h 516"/>
              </a:gdLst>
              <a:ahLst/>
              <a:cxnLst>
                <a:cxn ang="0">
                  <a:pos x="T0" y="T1"/>
                </a:cxn>
                <a:cxn ang="0">
                  <a:pos x="T2" y="T3"/>
                </a:cxn>
                <a:cxn ang="0">
                  <a:pos x="T4" y="T5"/>
                </a:cxn>
                <a:cxn ang="0">
                  <a:pos x="T6" y="T7"/>
                </a:cxn>
                <a:cxn ang="0">
                  <a:pos x="T8" y="T9"/>
                </a:cxn>
              </a:cxnLst>
              <a:rect l="0" t="0" r="r" b="b"/>
              <a:pathLst>
                <a:path w="50" h="516">
                  <a:moveTo>
                    <a:pt x="49" y="0"/>
                  </a:moveTo>
                  <a:lnTo>
                    <a:pt x="0" y="29"/>
                  </a:lnTo>
                  <a:lnTo>
                    <a:pt x="0" y="467"/>
                  </a:lnTo>
                  <a:lnTo>
                    <a:pt x="49" y="515"/>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9" name="Freeform 6289">
              <a:extLst>
                <a:ext uri="{FF2B5EF4-FFF2-40B4-BE49-F238E27FC236}">
                  <a16:creationId xmlns:a16="http://schemas.microsoft.com/office/drawing/2014/main" id="{FB9DBC70-E1AF-2EA3-A77E-BE47083290C6}"/>
                </a:ext>
              </a:extLst>
            </p:cNvPr>
            <p:cNvSpPr>
              <a:spLocks noChangeArrowheads="1"/>
            </p:cNvSpPr>
            <p:nvPr/>
          </p:nvSpPr>
          <p:spPr bwMode="auto">
            <a:xfrm>
              <a:off x="17159859" y="5103813"/>
              <a:ext cx="14287" cy="182562"/>
            </a:xfrm>
            <a:custGeom>
              <a:avLst/>
              <a:gdLst>
                <a:gd name="T0" fmla="*/ 49 w 50"/>
                <a:gd name="T1" fmla="*/ 0 h 516"/>
                <a:gd name="T2" fmla="*/ 0 w 50"/>
                <a:gd name="T3" fmla="*/ 29 h 516"/>
                <a:gd name="T4" fmla="*/ 0 w 50"/>
                <a:gd name="T5" fmla="*/ 467 h 516"/>
                <a:gd name="T6" fmla="*/ 49 w 50"/>
                <a:gd name="T7" fmla="*/ 515 h 516"/>
                <a:gd name="T8" fmla="*/ 49 w 50"/>
                <a:gd name="T9" fmla="*/ 0 h 516"/>
              </a:gdLst>
              <a:ahLst/>
              <a:cxnLst>
                <a:cxn ang="0">
                  <a:pos x="T0" y="T1"/>
                </a:cxn>
                <a:cxn ang="0">
                  <a:pos x="T2" y="T3"/>
                </a:cxn>
                <a:cxn ang="0">
                  <a:pos x="T4" y="T5"/>
                </a:cxn>
                <a:cxn ang="0">
                  <a:pos x="T6" y="T7"/>
                </a:cxn>
                <a:cxn ang="0">
                  <a:pos x="T8" y="T9"/>
                </a:cxn>
              </a:cxnLst>
              <a:rect l="0" t="0" r="r" b="b"/>
              <a:pathLst>
                <a:path w="50" h="516">
                  <a:moveTo>
                    <a:pt x="49" y="0"/>
                  </a:moveTo>
                  <a:lnTo>
                    <a:pt x="0" y="29"/>
                  </a:lnTo>
                  <a:lnTo>
                    <a:pt x="0" y="467"/>
                  </a:lnTo>
                  <a:lnTo>
                    <a:pt x="49" y="515"/>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0" name="Freeform 6290">
              <a:extLst>
                <a:ext uri="{FF2B5EF4-FFF2-40B4-BE49-F238E27FC236}">
                  <a16:creationId xmlns:a16="http://schemas.microsoft.com/office/drawing/2014/main" id="{B737B7CF-C256-E99B-C57A-D187BC69B7CC}"/>
                </a:ext>
              </a:extLst>
            </p:cNvPr>
            <p:cNvSpPr>
              <a:spLocks noChangeArrowheads="1"/>
            </p:cNvSpPr>
            <p:nvPr/>
          </p:nvSpPr>
          <p:spPr bwMode="auto">
            <a:xfrm>
              <a:off x="17194782" y="5305425"/>
              <a:ext cx="11112" cy="19050"/>
            </a:xfrm>
            <a:custGeom>
              <a:avLst/>
              <a:gdLst>
                <a:gd name="T0" fmla="*/ 0 w 40"/>
                <a:gd name="T1" fmla="*/ 0 h 60"/>
                <a:gd name="T2" fmla="*/ 0 w 40"/>
                <a:gd name="T3" fmla="*/ 10 h 60"/>
                <a:gd name="T4" fmla="*/ 39 w 40"/>
                <a:gd name="T5" fmla="*/ 59 h 60"/>
                <a:gd name="T6" fmla="*/ 39 w 40"/>
                <a:gd name="T7" fmla="*/ 49 h 60"/>
                <a:gd name="T8" fmla="*/ 0 w 40"/>
                <a:gd name="T9" fmla="*/ 0 h 60"/>
              </a:gdLst>
              <a:ahLst/>
              <a:cxnLst>
                <a:cxn ang="0">
                  <a:pos x="T0" y="T1"/>
                </a:cxn>
                <a:cxn ang="0">
                  <a:pos x="T2" y="T3"/>
                </a:cxn>
                <a:cxn ang="0">
                  <a:pos x="T4" y="T5"/>
                </a:cxn>
                <a:cxn ang="0">
                  <a:pos x="T6" y="T7"/>
                </a:cxn>
                <a:cxn ang="0">
                  <a:pos x="T8" y="T9"/>
                </a:cxn>
              </a:cxnLst>
              <a:rect l="0" t="0" r="r" b="b"/>
              <a:pathLst>
                <a:path w="40" h="60">
                  <a:moveTo>
                    <a:pt x="0" y="0"/>
                  </a:moveTo>
                  <a:lnTo>
                    <a:pt x="0" y="10"/>
                  </a:lnTo>
                  <a:lnTo>
                    <a:pt x="39" y="59"/>
                  </a:lnTo>
                  <a:lnTo>
                    <a:pt x="3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1" name="Freeform 6291">
              <a:extLst>
                <a:ext uri="{FF2B5EF4-FFF2-40B4-BE49-F238E27FC236}">
                  <a16:creationId xmlns:a16="http://schemas.microsoft.com/office/drawing/2014/main" id="{2F4B74C9-07CF-8344-8064-013C61B920D3}"/>
                </a:ext>
              </a:extLst>
            </p:cNvPr>
            <p:cNvSpPr>
              <a:spLocks noChangeArrowheads="1"/>
            </p:cNvSpPr>
            <p:nvPr/>
          </p:nvSpPr>
          <p:spPr bwMode="auto">
            <a:xfrm>
              <a:off x="17194782" y="5305425"/>
              <a:ext cx="11112" cy="19050"/>
            </a:xfrm>
            <a:custGeom>
              <a:avLst/>
              <a:gdLst>
                <a:gd name="T0" fmla="*/ 0 w 40"/>
                <a:gd name="T1" fmla="*/ 0 h 60"/>
                <a:gd name="T2" fmla="*/ 0 w 40"/>
                <a:gd name="T3" fmla="*/ 10 h 60"/>
                <a:gd name="T4" fmla="*/ 39 w 40"/>
                <a:gd name="T5" fmla="*/ 59 h 60"/>
                <a:gd name="T6" fmla="*/ 39 w 40"/>
                <a:gd name="T7" fmla="*/ 49 h 60"/>
                <a:gd name="T8" fmla="*/ 0 w 40"/>
                <a:gd name="T9" fmla="*/ 0 h 60"/>
              </a:gdLst>
              <a:ahLst/>
              <a:cxnLst>
                <a:cxn ang="0">
                  <a:pos x="T0" y="T1"/>
                </a:cxn>
                <a:cxn ang="0">
                  <a:pos x="T2" y="T3"/>
                </a:cxn>
                <a:cxn ang="0">
                  <a:pos x="T4" y="T5"/>
                </a:cxn>
                <a:cxn ang="0">
                  <a:pos x="T6" y="T7"/>
                </a:cxn>
                <a:cxn ang="0">
                  <a:pos x="T8" y="T9"/>
                </a:cxn>
              </a:cxnLst>
              <a:rect l="0" t="0" r="r" b="b"/>
              <a:pathLst>
                <a:path w="40" h="60">
                  <a:moveTo>
                    <a:pt x="0" y="0"/>
                  </a:moveTo>
                  <a:lnTo>
                    <a:pt x="0" y="10"/>
                  </a:lnTo>
                  <a:lnTo>
                    <a:pt x="39" y="59"/>
                  </a:lnTo>
                  <a:lnTo>
                    <a:pt x="3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2" name="Freeform 6292">
              <a:extLst>
                <a:ext uri="{FF2B5EF4-FFF2-40B4-BE49-F238E27FC236}">
                  <a16:creationId xmlns:a16="http://schemas.microsoft.com/office/drawing/2014/main" id="{F0707898-A11D-53F6-E3F7-41F326ED6904}"/>
                </a:ext>
              </a:extLst>
            </p:cNvPr>
            <p:cNvSpPr>
              <a:spLocks noChangeArrowheads="1"/>
            </p:cNvSpPr>
            <p:nvPr/>
          </p:nvSpPr>
          <p:spPr bwMode="auto">
            <a:xfrm>
              <a:off x="17194782" y="5086350"/>
              <a:ext cx="11112" cy="231775"/>
            </a:xfrm>
            <a:custGeom>
              <a:avLst/>
              <a:gdLst>
                <a:gd name="T0" fmla="*/ 39 w 40"/>
                <a:gd name="T1" fmla="*/ 0 h 653"/>
                <a:gd name="T2" fmla="*/ 0 w 40"/>
                <a:gd name="T3" fmla="*/ 29 h 653"/>
                <a:gd name="T4" fmla="*/ 0 w 40"/>
                <a:gd name="T5" fmla="*/ 603 h 653"/>
                <a:gd name="T6" fmla="*/ 39 w 40"/>
                <a:gd name="T7" fmla="*/ 652 h 653"/>
                <a:gd name="T8" fmla="*/ 39 w 40"/>
                <a:gd name="T9" fmla="*/ 0 h 653"/>
              </a:gdLst>
              <a:ahLst/>
              <a:cxnLst>
                <a:cxn ang="0">
                  <a:pos x="T0" y="T1"/>
                </a:cxn>
                <a:cxn ang="0">
                  <a:pos x="T2" y="T3"/>
                </a:cxn>
                <a:cxn ang="0">
                  <a:pos x="T4" y="T5"/>
                </a:cxn>
                <a:cxn ang="0">
                  <a:pos x="T6" y="T7"/>
                </a:cxn>
                <a:cxn ang="0">
                  <a:pos x="T8" y="T9"/>
                </a:cxn>
              </a:cxnLst>
              <a:rect l="0" t="0" r="r" b="b"/>
              <a:pathLst>
                <a:path w="40" h="653">
                  <a:moveTo>
                    <a:pt x="39" y="0"/>
                  </a:moveTo>
                  <a:lnTo>
                    <a:pt x="0" y="29"/>
                  </a:lnTo>
                  <a:lnTo>
                    <a:pt x="0" y="603"/>
                  </a:lnTo>
                  <a:lnTo>
                    <a:pt x="39" y="652"/>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3" name="Freeform 6293">
              <a:extLst>
                <a:ext uri="{FF2B5EF4-FFF2-40B4-BE49-F238E27FC236}">
                  <a16:creationId xmlns:a16="http://schemas.microsoft.com/office/drawing/2014/main" id="{F53A8E68-DF06-3EF1-F79F-D184F3D13F26}"/>
                </a:ext>
              </a:extLst>
            </p:cNvPr>
            <p:cNvSpPr>
              <a:spLocks noChangeArrowheads="1"/>
            </p:cNvSpPr>
            <p:nvPr/>
          </p:nvSpPr>
          <p:spPr bwMode="auto">
            <a:xfrm>
              <a:off x="17194782" y="5086350"/>
              <a:ext cx="11112" cy="231775"/>
            </a:xfrm>
            <a:custGeom>
              <a:avLst/>
              <a:gdLst>
                <a:gd name="T0" fmla="*/ 39 w 40"/>
                <a:gd name="T1" fmla="*/ 0 h 653"/>
                <a:gd name="T2" fmla="*/ 0 w 40"/>
                <a:gd name="T3" fmla="*/ 29 h 653"/>
                <a:gd name="T4" fmla="*/ 0 w 40"/>
                <a:gd name="T5" fmla="*/ 603 h 653"/>
                <a:gd name="T6" fmla="*/ 39 w 40"/>
                <a:gd name="T7" fmla="*/ 652 h 653"/>
                <a:gd name="T8" fmla="*/ 39 w 40"/>
                <a:gd name="T9" fmla="*/ 0 h 653"/>
              </a:gdLst>
              <a:ahLst/>
              <a:cxnLst>
                <a:cxn ang="0">
                  <a:pos x="T0" y="T1"/>
                </a:cxn>
                <a:cxn ang="0">
                  <a:pos x="T2" y="T3"/>
                </a:cxn>
                <a:cxn ang="0">
                  <a:pos x="T4" y="T5"/>
                </a:cxn>
                <a:cxn ang="0">
                  <a:pos x="T6" y="T7"/>
                </a:cxn>
                <a:cxn ang="0">
                  <a:pos x="T8" y="T9"/>
                </a:cxn>
              </a:cxnLst>
              <a:rect l="0" t="0" r="r" b="b"/>
              <a:pathLst>
                <a:path w="40" h="653">
                  <a:moveTo>
                    <a:pt x="39" y="0"/>
                  </a:moveTo>
                  <a:lnTo>
                    <a:pt x="0" y="29"/>
                  </a:lnTo>
                  <a:lnTo>
                    <a:pt x="0" y="603"/>
                  </a:lnTo>
                  <a:lnTo>
                    <a:pt x="39" y="652"/>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4" name="Freeform 6294">
              <a:extLst>
                <a:ext uri="{FF2B5EF4-FFF2-40B4-BE49-F238E27FC236}">
                  <a16:creationId xmlns:a16="http://schemas.microsoft.com/office/drawing/2014/main" id="{AD5F1843-3560-6A6B-7900-77B13A17B9C2}"/>
                </a:ext>
              </a:extLst>
            </p:cNvPr>
            <p:cNvSpPr>
              <a:spLocks noChangeArrowheads="1"/>
            </p:cNvSpPr>
            <p:nvPr/>
          </p:nvSpPr>
          <p:spPr bwMode="auto">
            <a:xfrm>
              <a:off x="17226530" y="5340350"/>
              <a:ext cx="14287" cy="14287"/>
            </a:xfrm>
            <a:custGeom>
              <a:avLst/>
              <a:gdLst>
                <a:gd name="T0" fmla="*/ 0 w 50"/>
                <a:gd name="T1" fmla="*/ 0 h 49"/>
                <a:gd name="T2" fmla="*/ 0 w 50"/>
                <a:gd name="T3" fmla="*/ 9 h 49"/>
                <a:gd name="T4" fmla="*/ 49 w 50"/>
                <a:gd name="T5" fmla="*/ 48 h 49"/>
                <a:gd name="T6" fmla="*/ 49 w 50"/>
                <a:gd name="T7" fmla="*/ 48 h 49"/>
                <a:gd name="T8" fmla="*/ 0 w 50"/>
                <a:gd name="T9" fmla="*/ 0 h 49"/>
              </a:gdLst>
              <a:ahLst/>
              <a:cxnLst>
                <a:cxn ang="0">
                  <a:pos x="T0" y="T1"/>
                </a:cxn>
                <a:cxn ang="0">
                  <a:pos x="T2" y="T3"/>
                </a:cxn>
                <a:cxn ang="0">
                  <a:pos x="T4" y="T5"/>
                </a:cxn>
                <a:cxn ang="0">
                  <a:pos x="T6" y="T7"/>
                </a:cxn>
                <a:cxn ang="0">
                  <a:pos x="T8" y="T9"/>
                </a:cxn>
              </a:cxnLst>
              <a:rect l="0" t="0" r="r" b="b"/>
              <a:pathLst>
                <a:path w="50" h="49">
                  <a:moveTo>
                    <a:pt x="0" y="0"/>
                  </a:moveTo>
                  <a:lnTo>
                    <a:pt x="0" y="9"/>
                  </a:lnTo>
                  <a:lnTo>
                    <a:pt x="49" y="4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5" name="Freeform 6295">
              <a:extLst>
                <a:ext uri="{FF2B5EF4-FFF2-40B4-BE49-F238E27FC236}">
                  <a16:creationId xmlns:a16="http://schemas.microsoft.com/office/drawing/2014/main" id="{F519B386-9969-9E6F-C2E2-35A0A6135571}"/>
                </a:ext>
              </a:extLst>
            </p:cNvPr>
            <p:cNvSpPr>
              <a:spLocks noChangeArrowheads="1"/>
            </p:cNvSpPr>
            <p:nvPr/>
          </p:nvSpPr>
          <p:spPr bwMode="auto">
            <a:xfrm>
              <a:off x="17226530" y="5340350"/>
              <a:ext cx="14287" cy="14287"/>
            </a:xfrm>
            <a:custGeom>
              <a:avLst/>
              <a:gdLst>
                <a:gd name="T0" fmla="*/ 0 w 50"/>
                <a:gd name="T1" fmla="*/ 0 h 49"/>
                <a:gd name="T2" fmla="*/ 0 w 50"/>
                <a:gd name="T3" fmla="*/ 9 h 49"/>
                <a:gd name="T4" fmla="*/ 49 w 50"/>
                <a:gd name="T5" fmla="*/ 48 h 49"/>
                <a:gd name="T6" fmla="*/ 49 w 50"/>
                <a:gd name="T7" fmla="*/ 48 h 49"/>
                <a:gd name="T8" fmla="*/ 0 w 50"/>
                <a:gd name="T9" fmla="*/ 0 h 49"/>
              </a:gdLst>
              <a:ahLst/>
              <a:cxnLst>
                <a:cxn ang="0">
                  <a:pos x="T0" y="T1"/>
                </a:cxn>
                <a:cxn ang="0">
                  <a:pos x="T2" y="T3"/>
                </a:cxn>
                <a:cxn ang="0">
                  <a:pos x="T4" y="T5"/>
                </a:cxn>
                <a:cxn ang="0">
                  <a:pos x="T6" y="T7"/>
                </a:cxn>
                <a:cxn ang="0">
                  <a:pos x="T8" y="T9"/>
                </a:cxn>
              </a:cxnLst>
              <a:rect l="0" t="0" r="r" b="b"/>
              <a:pathLst>
                <a:path w="50" h="49">
                  <a:moveTo>
                    <a:pt x="0" y="0"/>
                  </a:moveTo>
                  <a:lnTo>
                    <a:pt x="0" y="9"/>
                  </a:lnTo>
                  <a:lnTo>
                    <a:pt x="49" y="4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6" name="Freeform 6296">
              <a:extLst>
                <a:ext uri="{FF2B5EF4-FFF2-40B4-BE49-F238E27FC236}">
                  <a16:creationId xmlns:a16="http://schemas.microsoft.com/office/drawing/2014/main" id="{C96C25AA-CB09-CD1F-234A-1D9040C2FA1C}"/>
                </a:ext>
              </a:extLst>
            </p:cNvPr>
            <p:cNvSpPr>
              <a:spLocks noChangeArrowheads="1"/>
            </p:cNvSpPr>
            <p:nvPr/>
          </p:nvSpPr>
          <p:spPr bwMode="auto">
            <a:xfrm>
              <a:off x="17226530" y="5068888"/>
              <a:ext cx="14287" cy="284162"/>
            </a:xfrm>
            <a:custGeom>
              <a:avLst/>
              <a:gdLst>
                <a:gd name="T0" fmla="*/ 49 w 50"/>
                <a:gd name="T1" fmla="*/ 0 h 799"/>
                <a:gd name="T2" fmla="*/ 0 w 50"/>
                <a:gd name="T3" fmla="*/ 29 h 799"/>
                <a:gd name="T4" fmla="*/ 0 w 50"/>
                <a:gd name="T5" fmla="*/ 750 h 799"/>
                <a:gd name="T6" fmla="*/ 49 w 50"/>
                <a:gd name="T7" fmla="*/ 798 h 799"/>
                <a:gd name="T8" fmla="*/ 49 w 50"/>
                <a:gd name="T9" fmla="*/ 0 h 799"/>
              </a:gdLst>
              <a:ahLst/>
              <a:cxnLst>
                <a:cxn ang="0">
                  <a:pos x="T0" y="T1"/>
                </a:cxn>
                <a:cxn ang="0">
                  <a:pos x="T2" y="T3"/>
                </a:cxn>
                <a:cxn ang="0">
                  <a:pos x="T4" y="T5"/>
                </a:cxn>
                <a:cxn ang="0">
                  <a:pos x="T6" y="T7"/>
                </a:cxn>
                <a:cxn ang="0">
                  <a:pos x="T8" y="T9"/>
                </a:cxn>
              </a:cxnLst>
              <a:rect l="0" t="0" r="r" b="b"/>
              <a:pathLst>
                <a:path w="50" h="799">
                  <a:moveTo>
                    <a:pt x="49" y="0"/>
                  </a:moveTo>
                  <a:lnTo>
                    <a:pt x="0" y="29"/>
                  </a:lnTo>
                  <a:lnTo>
                    <a:pt x="0" y="750"/>
                  </a:lnTo>
                  <a:lnTo>
                    <a:pt x="49" y="79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7" name="Freeform 6297">
              <a:extLst>
                <a:ext uri="{FF2B5EF4-FFF2-40B4-BE49-F238E27FC236}">
                  <a16:creationId xmlns:a16="http://schemas.microsoft.com/office/drawing/2014/main" id="{14C34768-7383-F402-A73B-A0BF9A0E9CD6}"/>
                </a:ext>
              </a:extLst>
            </p:cNvPr>
            <p:cNvSpPr>
              <a:spLocks noChangeArrowheads="1"/>
            </p:cNvSpPr>
            <p:nvPr/>
          </p:nvSpPr>
          <p:spPr bwMode="auto">
            <a:xfrm>
              <a:off x="17226530" y="5068888"/>
              <a:ext cx="14287" cy="284162"/>
            </a:xfrm>
            <a:custGeom>
              <a:avLst/>
              <a:gdLst>
                <a:gd name="T0" fmla="*/ 49 w 50"/>
                <a:gd name="T1" fmla="*/ 0 h 799"/>
                <a:gd name="T2" fmla="*/ 0 w 50"/>
                <a:gd name="T3" fmla="*/ 29 h 799"/>
                <a:gd name="T4" fmla="*/ 0 w 50"/>
                <a:gd name="T5" fmla="*/ 750 h 799"/>
                <a:gd name="T6" fmla="*/ 49 w 50"/>
                <a:gd name="T7" fmla="*/ 798 h 799"/>
                <a:gd name="T8" fmla="*/ 49 w 50"/>
                <a:gd name="T9" fmla="*/ 0 h 799"/>
              </a:gdLst>
              <a:ahLst/>
              <a:cxnLst>
                <a:cxn ang="0">
                  <a:pos x="T0" y="T1"/>
                </a:cxn>
                <a:cxn ang="0">
                  <a:pos x="T2" y="T3"/>
                </a:cxn>
                <a:cxn ang="0">
                  <a:pos x="T4" y="T5"/>
                </a:cxn>
                <a:cxn ang="0">
                  <a:pos x="T6" y="T7"/>
                </a:cxn>
                <a:cxn ang="0">
                  <a:pos x="T8" y="T9"/>
                </a:cxn>
              </a:cxnLst>
              <a:rect l="0" t="0" r="r" b="b"/>
              <a:pathLst>
                <a:path w="50" h="799">
                  <a:moveTo>
                    <a:pt x="49" y="0"/>
                  </a:moveTo>
                  <a:lnTo>
                    <a:pt x="0" y="29"/>
                  </a:lnTo>
                  <a:lnTo>
                    <a:pt x="0" y="750"/>
                  </a:lnTo>
                  <a:lnTo>
                    <a:pt x="49" y="79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8" name="Freeform 6298">
              <a:extLst>
                <a:ext uri="{FF2B5EF4-FFF2-40B4-BE49-F238E27FC236}">
                  <a16:creationId xmlns:a16="http://schemas.microsoft.com/office/drawing/2014/main" id="{690D7BA4-3857-4F08-DA08-B9FB4B6CFEC9}"/>
                </a:ext>
              </a:extLst>
            </p:cNvPr>
            <p:cNvSpPr>
              <a:spLocks noChangeArrowheads="1"/>
            </p:cNvSpPr>
            <p:nvPr/>
          </p:nvSpPr>
          <p:spPr bwMode="auto">
            <a:xfrm>
              <a:off x="17258278" y="5372100"/>
              <a:ext cx="14287" cy="19050"/>
            </a:xfrm>
            <a:custGeom>
              <a:avLst/>
              <a:gdLst>
                <a:gd name="T0" fmla="*/ 0 w 49"/>
                <a:gd name="T1" fmla="*/ 0 h 60"/>
                <a:gd name="T2" fmla="*/ 0 w 49"/>
                <a:gd name="T3" fmla="*/ 10 h 60"/>
                <a:gd name="T4" fmla="*/ 48 w 49"/>
                <a:gd name="T5" fmla="*/ 59 h 60"/>
                <a:gd name="T6" fmla="*/ 48 w 49"/>
                <a:gd name="T7" fmla="*/ 49 h 60"/>
                <a:gd name="T8" fmla="*/ 0 w 49"/>
                <a:gd name="T9" fmla="*/ 0 h 60"/>
              </a:gdLst>
              <a:ahLst/>
              <a:cxnLst>
                <a:cxn ang="0">
                  <a:pos x="T0" y="T1"/>
                </a:cxn>
                <a:cxn ang="0">
                  <a:pos x="T2" y="T3"/>
                </a:cxn>
                <a:cxn ang="0">
                  <a:pos x="T4" y="T5"/>
                </a:cxn>
                <a:cxn ang="0">
                  <a:pos x="T6" y="T7"/>
                </a:cxn>
                <a:cxn ang="0">
                  <a:pos x="T8" y="T9"/>
                </a:cxn>
              </a:cxnLst>
              <a:rect l="0" t="0" r="r" b="b"/>
              <a:pathLst>
                <a:path w="49" h="60">
                  <a:moveTo>
                    <a:pt x="0" y="0"/>
                  </a:moveTo>
                  <a:lnTo>
                    <a:pt x="0" y="10"/>
                  </a:lnTo>
                  <a:lnTo>
                    <a:pt x="48" y="59"/>
                  </a:lnTo>
                  <a:lnTo>
                    <a:pt x="48"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9" name="Freeform 6299">
              <a:extLst>
                <a:ext uri="{FF2B5EF4-FFF2-40B4-BE49-F238E27FC236}">
                  <a16:creationId xmlns:a16="http://schemas.microsoft.com/office/drawing/2014/main" id="{012ACABC-55B0-36DA-1AF3-6195FE561EC2}"/>
                </a:ext>
              </a:extLst>
            </p:cNvPr>
            <p:cNvSpPr>
              <a:spLocks noChangeArrowheads="1"/>
            </p:cNvSpPr>
            <p:nvPr/>
          </p:nvSpPr>
          <p:spPr bwMode="auto">
            <a:xfrm>
              <a:off x="17258278" y="5372100"/>
              <a:ext cx="14287" cy="19050"/>
            </a:xfrm>
            <a:custGeom>
              <a:avLst/>
              <a:gdLst>
                <a:gd name="T0" fmla="*/ 0 w 49"/>
                <a:gd name="T1" fmla="*/ 0 h 60"/>
                <a:gd name="T2" fmla="*/ 0 w 49"/>
                <a:gd name="T3" fmla="*/ 10 h 60"/>
                <a:gd name="T4" fmla="*/ 48 w 49"/>
                <a:gd name="T5" fmla="*/ 59 h 60"/>
                <a:gd name="T6" fmla="*/ 48 w 49"/>
                <a:gd name="T7" fmla="*/ 49 h 60"/>
                <a:gd name="T8" fmla="*/ 0 w 49"/>
                <a:gd name="T9" fmla="*/ 0 h 60"/>
              </a:gdLst>
              <a:ahLst/>
              <a:cxnLst>
                <a:cxn ang="0">
                  <a:pos x="T0" y="T1"/>
                </a:cxn>
                <a:cxn ang="0">
                  <a:pos x="T2" y="T3"/>
                </a:cxn>
                <a:cxn ang="0">
                  <a:pos x="T4" y="T5"/>
                </a:cxn>
                <a:cxn ang="0">
                  <a:pos x="T6" y="T7"/>
                </a:cxn>
                <a:cxn ang="0">
                  <a:pos x="T8" y="T9"/>
                </a:cxn>
              </a:cxnLst>
              <a:rect l="0" t="0" r="r" b="b"/>
              <a:pathLst>
                <a:path w="49" h="60">
                  <a:moveTo>
                    <a:pt x="0" y="0"/>
                  </a:moveTo>
                  <a:lnTo>
                    <a:pt x="0" y="10"/>
                  </a:lnTo>
                  <a:lnTo>
                    <a:pt x="48" y="59"/>
                  </a:lnTo>
                  <a:lnTo>
                    <a:pt x="48"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0" name="Freeform 6300">
              <a:extLst>
                <a:ext uri="{FF2B5EF4-FFF2-40B4-BE49-F238E27FC236}">
                  <a16:creationId xmlns:a16="http://schemas.microsoft.com/office/drawing/2014/main" id="{78E5A93E-6B37-875A-A639-0C428CD38537}"/>
                </a:ext>
              </a:extLst>
            </p:cNvPr>
            <p:cNvSpPr>
              <a:spLocks noChangeArrowheads="1"/>
            </p:cNvSpPr>
            <p:nvPr/>
          </p:nvSpPr>
          <p:spPr bwMode="auto">
            <a:xfrm>
              <a:off x="17258278" y="5051425"/>
              <a:ext cx="14287" cy="333375"/>
            </a:xfrm>
            <a:custGeom>
              <a:avLst/>
              <a:gdLst>
                <a:gd name="T0" fmla="*/ 48 w 49"/>
                <a:gd name="T1" fmla="*/ 0 h 936"/>
                <a:gd name="T2" fmla="*/ 0 w 49"/>
                <a:gd name="T3" fmla="*/ 20 h 936"/>
                <a:gd name="T4" fmla="*/ 0 w 49"/>
                <a:gd name="T5" fmla="*/ 886 h 936"/>
                <a:gd name="T6" fmla="*/ 48 w 49"/>
                <a:gd name="T7" fmla="*/ 935 h 936"/>
                <a:gd name="T8" fmla="*/ 48 w 49"/>
                <a:gd name="T9" fmla="*/ 0 h 936"/>
              </a:gdLst>
              <a:ahLst/>
              <a:cxnLst>
                <a:cxn ang="0">
                  <a:pos x="T0" y="T1"/>
                </a:cxn>
                <a:cxn ang="0">
                  <a:pos x="T2" y="T3"/>
                </a:cxn>
                <a:cxn ang="0">
                  <a:pos x="T4" y="T5"/>
                </a:cxn>
                <a:cxn ang="0">
                  <a:pos x="T6" y="T7"/>
                </a:cxn>
                <a:cxn ang="0">
                  <a:pos x="T8" y="T9"/>
                </a:cxn>
              </a:cxnLst>
              <a:rect l="0" t="0" r="r" b="b"/>
              <a:pathLst>
                <a:path w="49" h="936">
                  <a:moveTo>
                    <a:pt x="48" y="0"/>
                  </a:moveTo>
                  <a:lnTo>
                    <a:pt x="0" y="20"/>
                  </a:lnTo>
                  <a:lnTo>
                    <a:pt x="0" y="886"/>
                  </a:lnTo>
                  <a:lnTo>
                    <a:pt x="48" y="935"/>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1" name="Freeform 6301">
              <a:extLst>
                <a:ext uri="{FF2B5EF4-FFF2-40B4-BE49-F238E27FC236}">
                  <a16:creationId xmlns:a16="http://schemas.microsoft.com/office/drawing/2014/main" id="{333306F3-6119-92FB-D5A0-C675580BB201}"/>
                </a:ext>
              </a:extLst>
            </p:cNvPr>
            <p:cNvSpPr>
              <a:spLocks noChangeArrowheads="1"/>
            </p:cNvSpPr>
            <p:nvPr/>
          </p:nvSpPr>
          <p:spPr bwMode="auto">
            <a:xfrm>
              <a:off x="17258278" y="5051425"/>
              <a:ext cx="14287" cy="333375"/>
            </a:xfrm>
            <a:custGeom>
              <a:avLst/>
              <a:gdLst>
                <a:gd name="T0" fmla="*/ 48 w 49"/>
                <a:gd name="T1" fmla="*/ 0 h 936"/>
                <a:gd name="T2" fmla="*/ 0 w 49"/>
                <a:gd name="T3" fmla="*/ 20 h 936"/>
                <a:gd name="T4" fmla="*/ 0 w 49"/>
                <a:gd name="T5" fmla="*/ 886 h 936"/>
                <a:gd name="T6" fmla="*/ 48 w 49"/>
                <a:gd name="T7" fmla="*/ 935 h 936"/>
                <a:gd name="T8" fmla="*/ 48 w 49"/>
                <a:gd name="T9" fmla="*/ 0 h 936"/>
              </a:gdLst>
              <a:ahLst/>
              <a:cxnLst>
                <a:cxn ang="0">
                  <a:pos x="T0" y="T1"/>
                </a:cxn>
                <a:cxn ang="0">
                  <a:pos x="T2" y="T3"/>
                </a:cxn>
                <a:cxn ang="0">
                  <a:pos x="T4" y="T5"/>
                </a:cxn>
                <a:cxn ang="0">
                  <a:pos x="T6" y="T7"/>
                </a:cxn>
                <a:cxn ang="0">
                  <a:pos x="T8" y="T9"/>
                </a:cxn>
              </a:cxnLst>
              <a:rect l="0" t="0" r="r" b="b"/>
              <a:pathLst>
                <a:path w="49" h="936">
                  <a:moveTo>
                    <a:pt x="48" y="0"/>
                  </a:moveTo>
                  <a:lnTo>
                    <a:pt x="0" y="20"/>
                  </a:lnTo>
                  <a:lnTo>
                    <a:pt x="0" y="886"/>
                  </a:lnTo>
                  <a:lnTo>
                    <a:pt x="48" y="935"/>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2" name="Freeform 6302">
              <a:extLst>
                <a:ext uri="{FF2B5EF4-FFF2-40B4-BE49-F238E27FC236}">
                  <a16:creationId xmlns:a16="http://schemas.microsoft.com/office/drawing/2014/main" id="{244A8EC2-F1C0-8628-3894-505CD88BE8C7}"/>
                </a:ext>
              </a:extLst>
            </p:cNvPr>
            <p:cNvSpPr>
              <a:spLocks noChangeArrowheads="1"/>
            </p:cNvSpPr>
            <p:nvPr/>
          </p:nvSpPr>
          <p:spPr bwMode="auto">
            <a:xfrm>
              <a:off x="17293201" y="5403850"/>
              <a:ext cx="11112" cy="17462"/>
            </a:xfrm>
            <a:custGeom>
              <a:avLst/>
              <a:gdLst>
                <a:gd name="T0" fmla="*/ 0 w 40"/>
                <a:gd name="T1" fmla="*/ 0 h 59"/>
                <a:gd name="T2" fmla="*/ 0 w 40"/>
                <a:gd name="T3" fmla="*/ 10 h 59"/>
                <a:gd name="T4" fmla="*/ 39 w 40"/>
                <a:gd name="T5" fmla="*/ 58 h 59"/>
                <a:gd name="T6" fmla="*/ 39 w 40"/>
                <a:gd name="T7" fmla="*/ 49 h 59"/>
                <a:gd name="T8" fmla="*/ 0 w 40"/>
                <a:gd name="T9" fmla="*/ 0 h 59"/>
              </a:gdLst>
              <a:ahLst/>
              <a:cxnLst>
                <a:cxn ang="0">
                  <a:pos x="T0" y="T1"/>
                </a:cxn>
                <a:cxn ang="0">
                  <a:pos x="T2" y="T3"/>
                </a:cxn>
                <a:cxn ang="0">
                  <a:pos x="T4" y="T5"/>
                </a:cxn>
                <a:cxn ang="0">
                  <a:pos x="T6" y="T7"/>
                </a:cxn>
                <a:cxn ang="0">
                  <a:pos x="T8" y="T9"/>
                </a:cxn>
              </a:cxnLst>
              <a:rect l="0" t="0" r="r" b="b"/>
              <a:pathLst>
                <a:path w="40" h="59">
                  <a:moveTo>
                    <a:pt x="0" y="0"/>
                  </a:moveTo>
                  <a:lnTo>
                    <a:pt x="0" y="10"/>
                  </a:lnTo>
                  <a:lnTo>
                    <a:pt x="39" y="58"/>
                  </a:lnTo>
                  <a:lnTo>
                    <a:pt x="3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3" name="Freeform 6303">
              <a:extLst>
                <a:ext uri="{FF2B5EF4-FFF2-40B4-BE49-F238E27FC236}">
                  <a16:creationId xmlns:a16="http://schemas.microsoft.com/office/drawing/2014/main" id="{EB2F0223-4A81-B20F-4D72-C0FC3B81723B}"/>
                </a:ext>
              </a:extLst>
            </p:cNvPr>
            <p:cNvSpPr>
              <a:spLocks noChangeArrowheads="1"/>
            </p:cNvSpPr>
            <p:nvPr/>
          </p:nvSpPr>
          <p:spPr bwMode="auto">
            <a:xfrm>
              <a:off x="17293201" y="5403850"/>
              <a:ext cx="11112" cy="17462"/>
            </a:xfrm>
            <a:custGeom>
              <a:avLst/>
              <a:gdLst>
                <a:gd name="T0" fmla="*/ 0 w 40"/>
                <a:gd name="T1" fmla="*/ 0 h 59"/>
                <a:gd name="T2" fmla="*/ 0 w 40"/>
                <a:gd name="T3" fmla="*/ 10 h 59"/>
                <a:gd name="T4" fmla="*/ 39 w 40"/>
                <a:gd name="T5" fmla="*/ 58 h 59"/>
                <a:gd name="T6" fmla="*/ 39 w 40"/>
                <a:gd name="T7" fmla="*/ 49 h 59"/>
                <a:gd name="T8" fmla="*/ 0 w 40"/>
                <a:gd name="T9" fmla="*/ 0 h 59"/>
              </a:gdLst>
              <a:ahLst/>
              <a:cxnLst>
                <a:cxn ang="0">
                  <a:pos x="T0" y="T1"/>
                </a:cxn>
                <a:cxn ang="0">
                  <a:pos x="T2" y="T3"/>
                </a:cxn>
                <a:cxn ang="0">
                  <a:pos x="T4" y="T5"/>
                </a:cxn>
                <a:cxn ang="0">
                  <a:pos x="T6" y="T7"/>
                </a:cxn>
                <a:cxn ang="0">
                  <a:pos x="T8" y="T9"/>
                </a:cxn>
              </a:cxnLst>
              <a:rect l="0" t="0" r="r" b="b"/>
              <a:pathLst>
                <a:path w="40" h="59">
                  <a:moveTo>
                    <a:pt x="0" y="0"/>
                  </a:moveTo>
                  <a:lnTo>
                    <a:pt x="0" y="10"/>
                  </a:lnTo>
                  <a:lnTo>
                    <a:pt x="39" y="58"/>
                  </a:lnTo>
                  <a:lnTo>
                    <a:pt x="3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4" name="Freeform 6304">
              <a:extLst>
                <a:ext uri="{FF2B5EF4-FFF2-40B4-BE49-F238E27FC236}">
                  <a16:creationId xmlns:a16="http://schemas.microsoft.com/office/drawing/2014/main" id="{AD4F1267-EDA2-2CFB-AC53-D359F53A3EB0}"/>
                </a:ext>
              </a:extLst>
            </p:cNvPr>
            <p:cNvSpPr>
              <a:spLocks noChangeArrowheads="1"/>
            </p:cNvSpPr>
            <p:nvPr/>
          </p:nvSpPr>
          <p:spPr bwMode="auto">
            <a:xfrm>
              <a:off x="17293201" y="5032375"/>
              <a:ext cx="11112" cy="385762"/>
            </a:xfrm>
            <a:custGeom>
              <a:avLst/>
              <a:gdLst>
                <a:gd name="T0" fmla="*/ 39 w 40"/>
                <a:gd name="T1" fmla="*/ 0 h 1082"/>
                <a:gd name="T2" fmla="*/ 0 w 40"/>
                <a:gd name="T3" fmla="*/ 29 h 1082"/>
                <a:gd name="T4" fmla="*/ 0 w 40"/>
                <a:gd name="T5" fmla="*/ 1032 h 1082"/>
                <a:gd name="T6" fmla="*/ 39 w 40"/>
                <a:gd name="T7" fmla="*/ 1081 h 1082"/>
                <a:gd name="T8" fmla="*/ 39 w 40"/>
                <a:gd name="T9" fmla="*/ 0 h 1082"/>
              </a:gdLst>
              <a:ahLst/>
              <a:cxnLst>
                <a:cxn ang="0">
                  <a:pos x="T0" y="T1"/>
                </a:cxn>
                <a:cxn ang="0">
                  <a:pos x="T2" y="T3"/>
                </a:cxn>
                <a:cxn ang="0">
                  <a:pos x="T4" y="T5"/>
                </a:cxn>
                <a:cxn ang="0">
                  <a:pos x="T6" y="T7"/>
                </a:cxn>
                <a:cxn ang="0">
                  <a:pos x="T8" y="T9"/>
                </a:cxn>
              </a:cxnLst>
              <a:rect l="0" t="0" r="r" b="b"/>
              <a:pathLst>
                <a:path w="40" h="1082">
                  <a:moveTo>
                    <a:pt x="39" y="0"/>
                  </a:moveTo>
                  <a:lnTo>
                    <a:pt x="0" y="29"/>
                  </a:lnTo>
                  <a:lnTo>
                    <a:pt x="0" y="1032"/>
                  </a:lnTo>
                  <a:lnTo>
                    <a:pt x="39" y="1081"/>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5" name="Freeform 6305">
              <a:extLst>
                <a:ext uri="{FF2B5EF4-FFF2-40B4-BE49-F238E27FC236}">
                  <a16:creationId xmlns:a16="http://schemas.microsoft.com/office/drawing/2014/main" id="{E2A5B195-4E90-126A-EA81-0EF4DB3EF0AC}"/>
                </a:ext>
              </a:extLst>
            </p:cNvPr>
            <p:cNvSpPr>
              <a:spLocks noChangeArrowheads="1"/>
            </p:cNvSpPr>
            <p:nvPr/>
          </p:nvSpPr>
          <p:spPr bwMode="auto">
            <a:xfrm>
              <a:off x="17293201" y="5032375"/>
              <a:ext cx="11112" cy="385762"/>
            </a:xfrm>
            <a:custGeom>
              <a:avLst/>
              <a:gdLst>
                <a:gd name="T0" fmla="*/ 39 w 40"/>
                <a:gd name="T1" fmla="*/ 0 h 1082"/>
                <a:gd name="T2" fmla="*/ 0 w 40"/>
                <a:gd name="T3" fmla="*/ 29 h 1082"/>
                <a:gd name="T4" fmla="*/ 0 w 40"/>
                <a:gd name="T5" fmla="*/ 1032 h 1082"/>
                <a:gd name="T6" fmla="*/ 39 w 40"/>
                <a:gd name="T7" fmla="*/ 1081 h 1082"/>
                <a:gd name="T8" fmla="*/ 39 w 40"/>
                <a:gd name="T9" fmla="*/ 0 h 1082"/>
              </a:gdLst>
              <a:ahLst/>
              <a:cxnLst>
                <a:cxn ang="0">
                  <a:pos x="T0" y="T1"/>
                </a:cxn>
                <a:cxn ang="0">
                  <a:pos x="T2" y="T3"/>
                </a:cxn>
                <a:cxn ang="0">
                  <a:pos x="T4" y="T5"/>
                </a:cxn>
                <a:cxn ang="0">
                  <a:pos x="T6" y="T7"/>
                </a:cxn>
                <a:cxn ang="0">
                  <a:pos x="T8" y="T9"/>
                </a:cxn>
              </a:cxnLst>
              <a:rect l="0" t="0" r="r" b="b"/>
              <a:pathLst>
                <a:path w="40" h="1082">
                  <a:moveTo>
                    <a:pt x="39" y="0"/>
                  </a:moveTo>
                  <a:lnTo>
                    <a:pt x="0" y="29"/>
                  </a:lnTo>
                  <a:lnTo>
                    <a:pt x="0" y="1032"/>
                  </a:lnTo>
                  <a:lnTo>
                    <a:pt x="39" y="1081"/>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6" name="Freeform 6306">
              <a:extLst>
                <a:ext uri="{FF2B5EF4-FFF2-40B4-BE49-F238E27FC236}">
                  <a16:creationId xmlns:a16="http://schemas.microsoft.com/office/drawing/2014/main" id="{4BD78857-0C0E-383C-9E84-A5555AAE5C3B}"/>
                </a:ext>
              </a:extLst>
            </p:cNvPr>
            <p:cNvSpPr>
              <a:spLocks noChangeArrowheads="1"/>
            </p:cNvSpPr>
            <p:nvPr/>
          </p:nvSpPr>
          <p:spPr bwMode="auto">
            <a:xfrm>
              <a:off x="17324949" y="5438775"/>
              <a:ext cx="14287" cy="17462"/>
            </a:xfrm>
            <a:custGeom>
              <a:avLst/>
              <a:gdLst>
                <a:gd name="T0" fmla="*/ 0 w 50"/>
                <a:gd name="T1" fmla="*/ 0 h 59"/>
                <a:gd name="T2" fmla="*/ 0 w 50"/>
                <a:gd name="T3" fmla="*/ 10 h 59"/>
                <a:gd name="T4" fmla="*/ 49 w 50"/>
                <a:gd name="T5" fmla="*/ 58 h 59"/>
                <a:gd name="T6" fmla="*/ 49 w 50"/>
                <a:gd name="T7" fmla="*/ 49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7" name="Freeform 6307">
              <a:extLst>
                <a:ext uri="{FF2B5EF4-FFF2-40B4-BE49-F238E27FC236}">
                  <a16:creationId xmlns:a16="http://schemas.microsoft.com/office/drawing/2014/main" id="{3EF1A4A0-4FBA-70C1-93EC-906B76DD1048}"/>
                </a:ext>
              </a:extLst>
            </p:cNvPr>
            <p:cNvSpPr>
              <a:spLocks noChangeArrowheads="1"/>
            </p:cNvSpPr>
            <p:nvPr/>
          </p:nvSpPr>
          <p:spPr bwMode="auto">
            <a:xfrm>
              <a:off x="17324949" y="5438775"/>
              <a:ext cx="14287" cy="17462"/>
            </a:xfrm>
            <a:custGeom>
              <a:avLst/>
              <a:gdLst>
                <a:gd name="T0" fmla="*/ 0 w 50"/>
                <a:gd name="T1" fmla="*/ 0 h 59"/>
                <a:gd name="T2" fmla="*/ 0 w 50"/>
                <a:gd name="T3" fmla="*/ 10 h 59"/>
                <a:gd name="T4" fmla="*/ 49 w 50"/>
                <a:gd name="T5" fmla="*/ 58 h 59"/>
                <a:gd name="T6" fmla="*/ 49 w 50"/>
                <a:gd name="T7" fmla="*/ 49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10"/>
                  </a:lnTo>
                  <a:lnTo>
                    <a:pt x="49" y="58"/>
                  </a:lnTo>
                  <a:lnTo>
                    <a:pt x="49" y="4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8" name="Freeform 6308">
              <a:extLst>
                <a:ext uri="{FF2B5EF4-FFF2-40B4-BE49-F238E27FC236}">
                  <a16:creationId xmlns:a16="http://schemas.microsoft.com/office/drawing/2014/main" id="{76C58D98-52C1-D749-92CB-652A7ADC1F59}"/>
                </a:ext>
              </a:extLst>
            </p:cNvPr>
            <p:cNvSpPr>
              <a:spLocks noChangeArrowheads="1"/>
            </p:cNvSpPr>
            <p:nvPr/>
          </p:nvSpPr>
          <p:spPr bwMode="auto">
            <a:xfrm>
              <a:off x="17324949" y="5013325"/>
              <a:ext cx="14287" cy="438150"/>
            </a:xfrm>
            <a:custGeom>
              <a:avLst/>
              <a:gdLst>
                <a:gd name="T0" fmla="*/ 49 w 50"/>
                <a:gd name="T1" fmla="*/ 0 h 1227"/>
                <a:gd name="T2" fmla="*/ 0 w 50"/>
                <a:gd name="T3" fmla="*/ 28 h 1227"/>
                <a:gd name="T4" fmla="*/ 0 w 50"/>
                <a:gd name="T5" fmla="*/ 1177 h 1227"/>
                <a:gd name="T6" fmla="*/ 49 w 50"/>
                <a:gd name="T7" fmla="*/ 1226 h 1227"/>
                <a:gd name="T8" fmla="*/ 49 w 50"/>
                <a:gd name="T9" fmla="*/ 0 h 1227"/>
              </a:gdLst>
              <a:ahLst/>
              <a:cxnLst>
                <a:cxn ang="0">
                  <a:pos x="T0" y="T1"/>
                </a:cxn>
                <a:cxn ang="0">
                  <a:pos x="T2" y="T3"/>
                </a:cxn>
                <a:cxn ang="0">
                  <a:pos x="T4" y="T5"/>
                </a:cxn>
                <a:cxn ang="0">
                  <a:pos x="T6" y="T7"/>
                </a:cxn>
                <a:cxn ang="0">
                  <a:pos x="T8" y="T9"/>
                </a:cxn>
              </a:cxnLst>
              <a:rect l="0" t="0" r="r" b="b"/>
              <a:pathLst>
                <a:path w="50" h="1227">
                  <a:moveTo>
                    <a:pt x="49" y="0"/>
                  </a:moveTo>
                  <a:lnTo>
                    <a:pt x="0" y="28"/>
                  </a:lnTo>
                  <a:lnTo>
                    <a:pt x="0" y="1177"/>
                  </a:lnTo>
                  <a:lnTo>
                    <a:pt x="49" y="1226"/>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9" name="Freeform 6309">
              <a:extLst>
                <a:ext uri="{FF2B5EF4-FFF2-40B4-BE49-F238E27FC236}">
                  <a16:creationId xmlns:a16="http://schemas.microsoft.com/office/drawing/2014/main" id="{BA7535F9-9589-94AB-3B9C-ED99939E7C9D}"/>
                </a:ext>
              </a:extLst>
            </p:cNvPr>
            <p:cNvSpPr>
              <a:spLocks noChangeArrowheads="1"/>
            </p:cNvSpPr>
            <p:nvPr/>
          </p:nvSpPr>
          <p:spPr bwMode="auto">
            <a:xfrm>
              <a:off x="17324949" y="5013325"/>
              <a:ext cx="14287" cy="438150"/>
            </a:xfrm>
            <a:custGeom>
              <a:avLst/>
              <a:gdLst>
                <a:gd name="T0" fmla="*/ 49 w 50"/>
                <a:gd name="T1" fmla="*/ 0 h 1227"/>
                <a:gd name="T2" fmla="*/ 0 w 50"/>
                <a:gd name="T3" fmla="*/ 28 h 1227"/>
                <a:gd name="T4" fmla="*/ 0 w 50"/>
                <a:gd name="T5" fmla="*/ 1177 h 1227"/>
                <a:gd name="T6" fmla="*/ 49 w 50"/>
                <a:gd name="T7" fmla="*/ 1226 h 1227"/>
                <a:gd name="T8" fmla="*/ 49 w 50"/>
                <a:gd name="T9" fmla="*/ 0 h 1227"/>
              </a:gdLst>
              <a:ahLst/>
              <a:cxnLst>
                <a:cxn ang="0">
                  <a:pos x="T0" y="T1"/>
                </a:cxn>
                <a:cxn ang="0">
                  <a:pos x="T2" y="T3"/>
                </a:cxn>
                <a:cxn ang="0">
                  <a:pos x="T4" y="T5"/>
                </a:cxn>
                <a:cxn ang="0">
                  <a:pos x="T6" y="T7"/>
                </a:cxn>
                <a:cxn ang="0">
                  <a:pos x="T8" y="T9"/>
                </a:cxn>
              </a:cxnLst>
              <a:rect l="0" t="0" r="r" b="b"/>
              <a:pathLst>
                <a:path w="50" h="1227">
                  <a:moveTo>
                    <a:pt x="49" y="0"/>
                  </a:moveTo>
                  <a:lnTo>
                    <a:pt x="0" y="28"/>
                  </a:lnTo>
                  <a:lnTo>
                    <a:pt x="0" y="1177"/>
                  </a:lnTo>
                  <a:lnTo>
                    <a:pt x="49" y="1226"/>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0" name="Freeform 6310">
              <a:extLst>
                <a:ext uri="{FF2B5EF4-FFF2-40B4-BE49-F238E27FC236}">
                  <a16:creationId xmlns:a16="http://schemas.microsoft.com/office/drawing/2014/main" id="{6E994E45-5A07-8BBB-53B0-3507DF74EFDE}"/>
                </a:ext>
              </a:extLst>
            </p:cNvPr>
            <p:cNvSpPr>
              <a:spLocks noChangeArrowheads="1"/>
            </p:cNvSpPr>
            <p:nvPr/>
          </p:nvSpPr>
          <p:spPr bwMode="auto">
            <a:xfrm>
              <a:off x="17356696" y="5470525"/>
              <a:ext cx="14287" cy="17462"/>
            </a:xfrm>
            <a:custGeom>
              <a:avLst/>
              <a:gdLst>
                <a:gd name="T0" fmla="*/ 0 w 50"/>
                <a:gd name="T1" fmla="*/ 0 h 59"/>
                <a:gd name="T2" fmla="*/ 0 w 50"/>
                <a:gd name="T3" fmla="*/ 9 h 59"/>
                <a:gd name="T4" fmla="*/ 49 w 50"/>
                <a:gd name="T5" fmla="*/ 58 h 59"/>
                <a:gd name="T6" fmla="*/ 49 w 50"/>
                <a:gd name="T7" fmla="*/ 48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9"/>
                  </a:lnTo>
                  <a:lnTo>
                    <a:pt x="49" y="5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1" name="Freeform 6311">
              <a:extLst>
                <a:ext uri="{FF2B5EF4-FFF2-40B4-BE49-F238E27FC236}">
                  <a16:creationId xmlns:a16="http://schemas.microsoft.com/office/drawing/2014/main" id="{25812310-832F-C994-8F83-BEC376ABE012}"/>
                </a:ext>
              </a:extLst>
            </p:cNvPr>
            <p:cNvSpPr>
              <a:spLocks noChangeArrowheads="1"/>
            </p:cNvSpPr>
            <p:nvPr/>
          </p:nvSpPr>
          <p:spPr bwMode="auto">
            <a:xfrm>
              <a:off x="17356696" y="5470525"/>
              <a:ext cx="14287" cy="17462"/>
            </a:xfrm>
            <a:custGeom>
              <a:avLst/>
              <a:gdLst>
                <a:gd name="T0" fmla="*/ 0 w 50"/>
                <a:gd name="T1" fmla="*/ 0 h 59"/>
                <a:gd name="T2" fmla="*/ 0 w 50"/>
                <a:gd name="T3" fmla="*/ 9 h 59"/>
                <a:gd name="T4" fmla="*/ 49 w 50"/>
                <a:gd name="T5" fmla="*/ 58 h 59"/>
                <a:gd name="T6" fmla="*/ 49 w 50"/>
                <a:gd name="T7" fmla="*/ 48 h 59"/>
                <a:gd name="T8" fmla="*/ 0 w 50"/>
                <a:gd name="T9" fmla="*/ 0 h 59"/>
              </a:gdLst>
              <a:ahLst/>
              <a:cxnLst>
                <a:cxn ang="0">
                  <a:pos x="T0" y="T1"/>
                </a:cxn>
                <a:cxn ang="0">
                  <a:pos x="T2" y="T3"/>
                </a:cxn>
                <a:cxn ang="0">
                  <a:pos x="T4" y="T5"/>
                </a:cxn>
                <a:cxn ang="0">
                  <a:pos x="T6" y="T7"/>
                </a:cxn>
                <a:cxn ang="0">
                  <a:pos x="T8" y="T9"/>
                </a:cxn>
              </a:cxnLst>
              <a:rect l="0" t="0" r="r" b="b"/>
              <a:pathLst>
                <a:path w="50" h="59">
                  <a:moveTo>
                    <a:pt x="0" y="0"/>
                  </a:moveTo>
                  <a:lnTo>
                    <a:pt x="0" y="9"/>
                  </a:lnTo>
                  <a:lnTo>
                    <a:pt x="49" y="58"/>
                  </a:lnTo>
                  <a:lnTo>
                    <a:pt x="49"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2" name="Freeform 6312">
              <a:extLst>
                <a:ext uri="{FF2B5EF4-FFF2-40B4-BE49-F238E27FC236}">
                  <a16:creationId xmlns:a16="http://schemas.microsoft.com/office/drawing/2014/main" id="{C08056A3-ADBE-657A-C24E-252CDFAA2093}"/>
                </a:ext>
              </a:extLst>
            </p:cNvPr>
            <p:cNvSpPr>
              <a:spLocks noChangeArrowheads="1"/>
            </p:cNvSpPr>
            <p:nvPr/>
          </p:nvSpPr>
          <p:spPr bwMode="auto">
            <a:xfrm>
              <a:off x="17356696" y="4997450"/>
              <a:ext cx="14287" cy="487362"/>
            </a:xfrm>
            <a:custGeom>
              <a:avLst/>
              <a:gdLst>
                <a:gd name="T0" fmla="*/ 49 w 50"/>
                <a:gd name="T1" fmla="*/ 0 h 1363"/>
                <a:gd name="T2" fmla="*/ 0 w 50"/>
                <a:gd name="T3" fmla="*/ 29 h 1363"/>
                <a:gd name="T4" fmla="*/ 0 w 50"/>
                <a:gd name="T5" fmla="*/ 1314 h 1363"/>
                <a:gd name="T6" fmla="*/ 49 w 50"/>
                <a:gd name="T7" fmla="*/ 1362 h 1363"/>
                <a:gd name="T8" fmla="*/ 49 w 50"/>
                <a:gd name="T9" fmla="*/ 0 h 1363"/>
              </a:gdLst>
              <a:ahLst/>
              <a:cxnLst>
                <a:cxn ang="0">
                  <a:pos x="T0" y="T1"/>
                </a:cxn>
                <a:cxn ang="0">
                  <a:pos x="T2" y="T3"/>
                </a:cxn>
                <a:cxn ang="0">
                  <a:pos x="T4" y="T5"/>
                </a:cxn>
                <a:cxn ang="0">
                  <a:pos x="T6" y="T7"/>
                </a:cxn>
                <a:cxn ang="0">
                  <a:pos x="T8" y="T9"/>
                </a:cxn>
              </a:cxnLst>
              <a:rect l="0" t="0" r="r" b="b"/>
              <a:pathLst>
                <a:path w="50" h="1363">
                  <a:moveTo>
                    <a:pt x="49" y="0"/>
                  </a:moveTo>
                  <a:lnTo>
                    <a:pt x="0" y="29"/>
                  </a:lnTo>
                  <a:lnTo>
                    <a:pt x="0" y="1314"/>
                  </a:lnTo>
                  <a:lnTo>
                    <a:pt x="49" y="1362"/>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3" name="Freeform 6313">
              <a:extLst>
                <a:ext uri="{FF2B5EF4-FFF2-40B4-BE49-F238E27FC236}">
                  <a16:creationId xmlns:a16="http://schemas.microsoft.com/office/drawing/2014/main" id="{A953E03B-28B5-963D-4B79-C359FE7FD091}"/>
                </a:ext>
              </a:extLst>
            </p:cNvPr>
            <p:cNvSpPr>
              <a:spLocks noChangeArrowheads="1"/>
            </p:cNvSpPr>
            <p:nvPr/>
          </p:nvSpPr>
          <p:spPr bwMode="auto">
            <a:xfrm>
              <a:off x="17356696" y="4997450"/>
              <a:ext cx="14287" cy="487362"/>
            </a:xfrm>
            <a:custGeom>
              <a:avLst/>
              <a:gdLst>
                <a:gd name="T0" fmla="*/ 49 w 50"/>
                <a:gd name="T1" fmla="*/ 0 h 1363"/>
                <a:gd name="T2" fmla="*/ 0 w 50"/>
                <a:gd name="T3" fmla="*/ 29 h 1363"/>
                <a:gd name="T4" fmla="*/ 0 w 50"/>
                <a:gd name="T5" fmla="*/ 1314 h 1363"/>
                <a:gd name="T6" fmla="*/ 49 w 50"/>
                <a:gd name="T7" fmla="*/ 1362 h 1363"/>
                <a:gd name="T8" fmla="*/ 49 w 50"/>
                <a:gd name="T9" fmla="*/ 0 h 1363"/>
              </a:gdLst>
              <a:ahLst/>
              <a:cxnLst>
                <a:cxn ang="0">
                  <a:pos x="T0" y="T1"/>
                </a:cxn>
                <a:cxn ang="0">
                  <a:pos x="T2" y="T3"/>
                </a:cxn>
                <a:cxn ang="0">
                  <a:pos x="T4" y="T5"/>
                </a:cxn>
                <a:cxn ang="0">
                  <a:pos x="T6" y="T7"/>
                </a:cxn>
                <a:cxn ang="0">
                  <a:pos x="T8" y="T9"/>
                </a:cxn>
              </a:cxnLst>
              <a:rect l="0" t="0" r="r" b="b"/>
              <a:pathLst>
                <a:path w="50" h="1363">
                  <a:moveTo>
                    <a:pt x="49" y="0"/>
                  </a:moveTo>
                  <a:lnTo>
                    <a:pt x="0" y="29"/>
                  </a:lnTo>
                  <a:lnTo>
                    <a:pt x="0" y="1314"/>
                  </a:lnTo>
                  <a:lnTo>
                    <a:pt x="49" y="1362"/>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4" name="Freeform 6314">
              <a:extLst>
                <a:ext uri="{FF2B5EF4-FFF2-40B4-BE49-F238E27FC236}">
                  <a16:creationId xmlns:a16="http://schemas.microsoft.com/office/drawing/2014/main" id="{620F8CA3-F346-E868-0539-20ACEB0ABBC9}"/>
                </a:ext>
              </a:extLst>
            </p:cNvPr>
            <p:cNvSpPr>
              <a:spLocks noChangeArrowheads="1"/>
            </p:cNvSpPr>
            <p:nvPr/>
          </p:nvSpPr>
          <p:spPr bwMode="auto">
            <a:xfrm>
              <a:off x="17391619" y="5505450"/>
              <a:ext cx="14287" cy="14287"/>
            </a:xfrm>
            <a:custGeom>
              <a:avLst/>
              <a:gdLst>
                <a:gd name="T0" fmla="*/ 0 w 50"/>
                <a:gd name="T1" fmla="*/ 0 h 50"/>
                <a:gd name="T2" fmla="*/ 0 w 50"/>
                <a:gd name="T3" fmla="*/ 0 h 50"/>
                <a:gd name="T4" fmla="*/ 49 w 50"/>
                <a:gd name="T5" fmla="*/ 49 h 50"/>
                <a:gd name="T6" fmla="*/ 49 w 50"/>
                <a:gd name="T7" fmla="*/ 39 h 50"/>
                <a:gd name="T8" fmla="*/ 0 w 50"/>
                <a:gd name="T9" fmla="*/ 0 h 50"/>
              </a:gdLst>
              <a:ahLst/>
              <a:cxnLst>
                <a:cxn ang="0">
                  <a:pos x="T0" y="T1"/>
                </a:cxn>
                <a:cxn ang="0">
                  <a:pos x="T2" y="T3"/>
                </a:cxn>
                <a:cxn ang="0">
                  <a:pos x="T4" y="T5"/>
                </a:cxn>
                <a:cxn ang="0">
                  <a:pos x="T6" y="T7"/>
                </a:cxn>
                <a:cxn ang="0">
                  <a:pos x="T8" y="T9"/>
                </a:cxn>
              </a:cxnLst>
              <a:rect l="0" t="0" r="r" b="b"/>
              <a:pathLst>
                <a:path w="50" h="50">
                  <a:moveTo>
                    <a:pt x="0" y="0"/>
                  </a:moveTo>
                  <a:lnTo>
                    <a:pt x="0" y="0"/>
                  </a:lnTo>
                  <a:lnTo>
                    <a:pt x="49" y="49"/>
                  </a:lnTo>
                  <a:lnTo>
                    <a:pt x="49" y="3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5" name="Freeform 6315">
              <a:extLst>
                <a:ext uri="{FF2B5EF4-FFF2-40B4-BE49-F238E27FC236}">
                  <a16:creationId xmlns:a16="http://schemas.microsoft.com/office/drawing/2014/main" id="{1FB74081-2D09-D8F5-CB7D-9AB87DD62555}"/>
                </a:ext>
              </a:extLst>
            </p:cNvPr>
            <p:cNvSpPr>
              <a:spLocks noChangeArrowheads="1"/>
            </p:cNvSpPr>
            <p:nvPr/>
          </p:nvSpPr>
          <p:spPr bwMode="auto">
            <a:xfrm>
              <a:off x="17391619" y="5505450"/>
              <a:ext cx="14287" cy="14287"/>
            </a:xfrm>
            <a:custGeom>
              <a:avLst/>
              <a:gdLst>
                <a:gd name="T0" fmla="*/ 0 w 50"/>
                <a:gd name="T1" fmla="*/ 0 h 50"/>
                <a:gd name="T2" fmla="*/ 0 w 50"/>
                <a:gd name="T3" fmla="*/ 0 h 50"/>
                <a:gd name="T4" fmla="*/ 49 w 50"/>
                <a:gd name="T5" fmla="*/ 49 h 50"/>
                <a:gd name="T6" fmla="*/ 49 w 50"/>
                <a:gd name="T7" fmla="*/ 39 h 50"/>
                <a:gd name="T8" fmla="*/ 0 w 50"/>
                <a:gd name="T9" fmla="*/ 0 h 50"/>
              </a:gdLst>
              <a:ahLst/>
              <a:cxnLst>
                <a:cxn ang="0">
                  <a:pos x="T0" y="T1"/>
                </a:cxn>
                <a:cxn ang="0">
                  <a:pos x="T2" y="T3"/>
                </a:cxn>
                <a:cxn ang="0">
                  <a:pos x="T4" y="T5"/>
                </a:cxn>
                <a:cxn ang="0">
                  <a:pos x="T6" y="T7"/>
                </a:cxn>
                <a:cxn ang="0">
                  <a:pos x="T8" y="T9"/>
                </a:cxn>
              </a:cxnLst>
              <a:rect l="0" t="0" r="r" b="b"/>
              <a:pathLst>
                <a:path w="50" h="50">
                  <a:moveTo>
                    <a:pt x="0" y="0"/>
                  </a:moveTo>
                  <a:lnTo>
                    <a:pt x="0" y="0"/>
                  </a:lnTo>
                  <a:lnTo>
                    <a:pt x="49" y="49"/>
                  </a:lnTo>
                  <a:lnTo>
                    <a:pt x="49" y="39"/>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6" name="Freeform 6316">
              <a:extLst>
                <a:ext uri="{FF2B5EF4-FFF2-40B4-BE49-F238E27FC236}">
                  <a16:creationId xmlns:a16="http://schemas.microsoft.com/office/drawing/2014/main" id="{36F6250D-E7A3-6C54-B00D-4E6B18845158}"/>
                </a:ext>
              </a:extLst>
            </p:cNvPr>
            <p:cNvSpPr>
              <a:spLocks noChangeArrowheads="1"/>
            </p:cNvSpPr>
            <p:nvPr/>
          </p:nvSpPr>
          <p:spPr bwMode="auto">
            <a:xfrm>
              <a:off x="17391619" y="4978400"/>
              <a:ext cx="14287" cy="536575"/>
            </a:xfrm>
            <a:custGeom>
              <a:avLst/>
              <a:gdLst>
                <a:gd name="T0" fmla="*/ 49 w 50"/>
                <a:gd name="T1" fmla="*/ 0 h 1500"/>
                <a:gd name="T2" fmla="*/ 0 w 50"/>
                <a:gd name="T3" fmla="*/ 20 h 1500"/>
                <a:gd name="T4" fmla="*/ 0 w 50"/>
                <a:gd name="T5" fmla="*/ 1460 h 1500"/>
                <a:gd name="T6" fmla="*/ 49 w 50"/>
                <a:gd name="T7" fmla="*/ 1499 h 1500"/>
                <a:gd name="T8" fmla="*/ 49 w 50"/>
                <a:gd name="T9" fmla="*/ 0 h 1500"/>
              </a:gdLst>
              <a:ahLst/>
              <a:cxnLst>
                <a:cxn ang="0">
                  <a:pos x="T0" y="T1"/>
                </a:cxn>
                <a:cxn ang="0">
                  <a:pos x="T2" y="T3"/>
                </a:cxn>
                <a:cxn ang="0">
                  <a:pos x="T4" y="T5"/>
                </a:cxn>
                <a:cxn ang="0">
                  <a:pos x="T6" y="T7"/>
                </a:cxn>
                <a:cxn ang="0">
                  <a:pos x="T8" y="T9"/>
                </a:cxn>
              </a:cxnLst>
              <a:rect l="0" t="0" r="r" b="b"/>
              <a:pathLst>
                <a:path w="50" h="1500">
                  <a:moveTo>
                    <a:pt x="49" y="0"/>
                  </a:moveTo>
                  <a:lnTo>
                    <a:pt x="0" y="20"/>
                  </a:lnTo>
                  <a:lnTo>
                    <a:pt x="0" y="1460"/>
                  </a:lnTo>
                  <a:lnTo>
                    <a:pt x="49" y="149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7" name="Freeform 6317">
              <a:extLst>
                <a:ext uri="{FF2B5EF4-FFF2-40B4-BE49-F238E27FC236}">
                  <a16:creationId xmlns:a16="http://schemas.microsoft.com/office/drawing/2014/main" id="{ADB2E84C-1F87-2AAA-3A48-EDD6C1C26B4D}"/>
                </a:ext>
              </a:extLst>
            </p:cNvPr>
            <p:cNvSpPr>
              <a:spLocks noChangeArrowheads="1"/>
            </p:cNvSpPr>
            <p:nvPr/>
          </p:nvSpPr>
          <p:spPr bwMode="auto">
            <a:xfrm>
              <a:off x="17391619" y="4978400"/>
              <a:ext cx="14287" cy="536575"/>
            </a:xfrm>
            <a:custGeom>
              <a:avLst/>
              <a:gdLst>
                <a:gd name="T0" fmla="*/ 49 w 50"/>
                <a:gd name="T1" fmla="*/ 0 h 1500"/>
                <a:gd name="T2" fmla="*/ 0 w 50"/>
                <a:gd name="T3" fmla="*/ 20 h 1500"/>
                <a:gd name="T4" fmla="*/ 0 w 50"/>
                <a:gd name="T5" fmla="*/ 1460 h 1500"/>
                <a:gd name="T6" fmla="*/ 49 w 50"/>
                <a:gd name="T7" fmla="*/ 1499 h 1500"/>
                <a:gd name="T8" fmla="*/ 49 w 50"/>
                <a:gd name="T9" fmla="*/ 0 h 1500"/>
              </a:gdLst>
              <a:ahLst/>
              <a:cxnLst>
                <a:cxn ang="0">
                  <a:pos x="T0" y="T1"/>
                </a:cxn>
                <a:cxn ang="0">
                  <a:pos x="T2" y="T3"/>
                </a:cxn>
                <a:cxn ang="0">
                  <a:pos x="T4" y="T5"/>
                </a:cxn>
                <a:cxn ang="0">
                  <a:pos x="T6" y="T7"/>
                </a:cxn>
                <a:cxn ang="0">
                  <a:pos x="T8" y="T9"/>
                </a:cxn>
              </a:cxnLst>
              <a:rect l="0" t="0" r="r" b="b"/>
              <a:pathLst>
                <a:path w="50" h="1500">
                  <a:moveTo>
                    <a:pt x="49" y="0"/>
                  </a:moveTo>
                  <a:lnTo>
                    <a:pt x="0" y="20"/>
                  </a:lnTo>
                  <a:lnTo>
                    <a:pt x="0" y="1460"/>
                  </a:lnTo>
                  <a:lnTo>
                    <a:pt x="49" y="149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8" name="Freeform 6318">
              <a:extLst>
                <a:ext uri="{FF2B5EF4-FFF2-40B4-BE49-F238E27FC236}">
                  <a16:creationId xmlns:a16="http://schemas.microsoft.com/office/drawing/2014/main" id="{BE531720-024E-2BB3-9C67-4E1173F659D4}"/>
                </a:ext>
              </a:extLst>
            </p:cNvPr>
            <p:cNvSpPr>
              <a:spLocks noChangeArrowheads="1"/>
            </p:cNvSpPr>
            <p:nvPr/>
          </p:nvSpPr>
          <p:spPr bwMode="auto">
            <a:xfrm>
              <a:off x="17423367" y="5537200"/>
              <a:ext cx="14287" cy="17462"/>
            </a:xfrm>
            <a:custGeom>
              <a:avLst/>
              <a:gdLst>
                <a:gd name="T0" fmla="*/ 0 w 49"/>
                <a:gd name="T1" fmla="*/ 0 h 59"/>
                <a:gd name="T2" fmla="*/ 0 w 49"/>
                <a:gd name="T3" fmla="*/ 9 h 59"/>
                <a:gd name="T4" fmla="*/ 48 w 49"/>
                <a:gd name="T5" fmla="*/ 58 h 59"/>
                <a:gd name="T6" fmla="*/ 48 w 49"/>
                <a:gd name="T7" fmla="*/ 48 h 59"/>
                <a:gd name="T8" fmla="*/ 0 w 49"/>
                <a:gd name="T9" fmla="*/ 0 h 59"/>
              </a:gdLst>
              <a:ahLst/>
              <a:cxnLst>
                <a:cxn ang="0">
                  <a:pos x="T0" y="T1"/>
                </a:cxn>
                <a:cxn ang="0">
                  <a:pos x="T2" y="T3"/>
                </a:cxn>
                <a:cxn ang="0">
                  <a:pos x="T4" y="T5"/>
                </a:cxn>
                <a:cxn ang="0">
                  <a:pos x="T6" y="T7"/>
                </a:cxn>
                <a:cxn ang="0">
                  <a:pos x="T8" y="T9"/>
                </a:cxn>
              </a:cxnLst>
              <a:rect l="0" t="0" r="r" b="b"/>
              <a:pathLst>
                <a:path w="49" h="59">
                  <a:moveTo>
                    <a:pt x="0" y="0"/>
                  </a:moveTo>
                  <a:lnTo>
                    <a:pt x="0" y="9"/>
                  </a:lnTo>
                  <a:lnTo>
                    <a:pt x="48" y="58"/>
                  </a:lnTo>
                  <a:lnTo>
                    <a:pt x="48"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9" name="Freeform 6319">
              <a:extLst>
                <a:ext uri="{FF2B5EF4-FFF2-40B4-BE49-F238E27FC236}">
                  <a16:creationId xmlns:a16="http://schemas.microsoft.com/office/drawing/2014/main" id="{A4E335C6-40BB-19D5-B0AD-9CB7E472B0BF}"/>
                </a:ext>
              </a:extLst>
            </p:cNvPr>
            <p:cNvSpPr>
              <a:spLocks noChangeArrowheads="1"/>
            </p:cNvSpPr>
            <p:nvPr/>
          </p:nvSpPr>
          <p:spPr bwMode="auto">
            <a:xfrm>
              <a:off x="17423367" y="5537200"/>
              <a:ext cx="14287" cy="17462"/>
            </a:xfrm>
            <a:custGeom>
              <a:avLst/>
              <a:gdLst>
                <a:gd name="T0" fmla="*/ 0 w 49"/>
                <a:gd name="T1" fmla="*/ 0 h 59"/>
                <a:gd name="T2" fmla="*/ 0 w 49"/>
                <a:gd name="T3" fmla="*/ 9 h 59"/>
                <a:gd name="T4" fmla="*/ 48 w 49"/>
                <a:gd name="T5" fmla="*/ 58 h 59"/>
                <a:gd name="T6" fmla="*/ 48 w 49"/>
                <a:gd name="T7" fmla="*/ 48 h 59"/>
                <a:gd name="T8" fmla="*/ 0 w 49"/>
                <a:gd name="T9" fmla="*/ 0 h 59"/>
              </a:gdLst>
              <a:ahLst/>
              <a:cxnLst>
                <a:cxn ang="0">
                  <a:pos x="T0" y="T1"/>
                </a:cxn>
                <a:cxn ang="0">
                  <a:pos x="T2" y="T3"/>
                </a:cxn>
                <a:cxn ang="0">
                  <a:pos x="T4" y="T5"/>
                </a:cxn>
                <a:cxn ang="0">
                  <a:pos x="T6" y="T7"/>
                </a:cxn>
                <a:cxn ang="0">
                  <a:pos x="T8" y="T9"/>
                </a:cxn>
              </a:cxnLst>
              <a:rect l="0" t="0" r="r" b="b"/>
              <a:pathLst>
                <a:path w="49" h="59">
                  <a:moveTo>
                    <a:pt x="0" y="0"/>
                  </a:moveTo>
                  <a:lnTo>
                    <a:pt x="0" y="9"/>
                  </a:lnTo>
                  <a:lnTo>
                    <a:pt x="48" y="58"/>
                  </a:lnTo>
                  <a:lnTo>
                    <a:pt x="48" y="48"/>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0" name="Freeform 6320">
              <a:extLst>
                <a:ext uri="{FF2B5EF4-FFF2-40B4-BE49-F238E27FC236}">
                  <a16:creationId xmlns:a16="http://schemas.microsoft.com/office/drawing/2014/main" id="{1596D4C2-B5BA-E4E4-BB58-3462470CCDDE}"/>
                </a:ext>
              </a:extLst>
            </p:cNvPr>
            <p:cNvSpPr>
              <a:spLocks noChangeArrowheads="1"/>
            </p:cNvSpPr>
            <p:nvPr/>
          </p:nvSpPr>
          <p:spPr bwMode="auto">
            <a:xfrm>
              <a:off x="17423367" y="4962525"/>
              <a:ext cx="14287" cy="588962"/>
            </a:xfrm>
            <a:custGeom>
              <a:avLst/>
              <a:gdLst>
                <a:gd name="T0" fmla="*/ 48 w 49"/>
                <a:gd name="T1" fmla="*/ 0 h 1646"/>
                <a:gd name="T2" fmla="*/ 0 w 49"/>
                <a:gd name="T3" fmla="*/ 20 h 1646"/>
                <a:gd name="T4" fmla="*/ 0 w 49"/>
                <a:gd name="T5" fmla="*/ 1597 h 1646"/>
                <a:gd name="T6" fmla="*/ 48 w 49"/>
                <a:gd name="T7" fmla="*/ 1645 h 1646"/>
                <a:gd name="T8" fmla="*/ 48 w 49"/>
                <a:gd name="T9" fmla="*/ 0 h 1646"/>
              </a:gdLst>
              <a:ahLst/>
              <a:cxnLst>
                <a:cxn ang="0">
                  <a:pos x="T0" y="T1"/>
                </a:cxn>
                <a:cxn ang="0">
                  <a:pos x="T2" y="T3"/>
                </a:cxn>
                <a:cxn ang="0">
                  <a:pos x="T4" y="T5"/>
                </a:cxn>
                <a:cxn ang="0">
                  <a:pos x="T6" y="T7"/>
                </a:cxn>
                <a:cxn ang="0">
                  <a:pos x="T8" y="T9"/>
                </a:cxn>
              </a:cxnLst>
              <a:rect l="0" t="0" r="r" b="b"/>
              <a:pathLst>
                <a:path w="49" h="1646">
                  <a:moveTo>
                    <a:pt x="48" y="0"/>
                  </a:moveTo>
                  <a:lnTo>
                    <a:pt x="0" y="20"/>
                  </a:lnTo>
                  <a:lnTo>
                    <a:pt x="0" y="1597"/>
                  </a:lnTo>
                  <a:lnTo>
                    <a:pt x="48" y="1645"/>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1" name="Freeform 6321">
              <a:extLst>
                <a:ext uri="{FF2B5EF4-FFF2-40B4-BE49-F238E27FC236}">
                  <a16:creationId xmlns:a16="http://schemas.microsoft.com/office/drawing/2014/main" id="{172391B8-8A2F-0F7A-5A93-C190B367C483}"/>
                </a:ext>
              </a:extLst>
            </p:cNvPr>
            <p:cNvSpPr>
              <a:spLocks noChangeArrowheads="1"/>
            </p:cNvSpPr>
            <p:nvPr/>
          </p:nvSpPr>
          <p:spPr bwMode="auto">
            <a:xfrm>
              <a:off x="17423367" y="4962525"/>
              <a:ext cx="14287" cy="588962"/>
            </a:xfrm>
            <a:custGeom>
              <a:avLst/>
              <a:gdLst>
                <a:gd name="T0" fmla="*/ 48 w 49"/>
                <a:gd name="T1" fmla="*/ 0 h 1646"/>
                <a:gd name="T2" fmla="*/ 0 w 49"/>
                <a:gd name="T3" fmla="*/ 20 h 1646"/>
                <a:gd name="T4" fmla="*/ 0 w 49"/>
                <a:gd name="T5" fmla="*/ 1597 h 1646"/>
                <a:gd name="T6" fmla="*/ 48 w 49"/>
                <a:gd name="T7" fmla="*/ 1645 h 1646"/>
                <a:gd name="T8" fmla="*/ 48 w 49"/>
                <a:gd name="T9" fmla="*/ 0 h 1646"/>
              </a:gdLst>
              <a:ahLst/>
              <a:cxnLst>
                <a:cxn ang="0">
                  <a:pos x="T0" y="T1"/>
                </a:cxn>
                <a:cxn ang="0">
                  <a:pos x="T2" y="T3"/>
                </a:cxn>
                <a:cxn ang="0">
                  <a:pos x="T4" y="T5"/>
                </a:cxn>
                <a:cxn ang="0">
                  <a:pos x="T6" y="T7"/>
                </a:cxn>
                <a:cxn ang="0">
                  <a:pos x="T8" y="T9"/>
                </a:cxn>
              </a:cxnLst>
              <a:rect l="0" t="0" r="r" b="b"/>
              <a:pathLst>
                <a:path w="49" h="1646">
                  <a:moveTo>
                    <a:pt x="48" y="0"/>
                  </a:moveTo>
                  <a:lnTo>
                    <a:pt x="0" y="20"/>
                  </a:lnTo>
                  <a:lnTo>
                    <a:pt x="0" y="1597"/>
                  </a:lnTo>
                  <a:lnTo>
                    <a:pt x="48" y="1645"/>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2" name="Freeform 6322">
              <a:extLst>
                <a:ext uri="{FF2B5EF4-FFF2-40B4-BE49-F238E27FC236}">
                  <a16:creationId xmlns:a16="http://schemas.microsoft.com/office/drawing/2014/main" id="{74F69534-F3E5-3FC7-1861-C9AF6749E40A}"/>
                </a:ext>
              </a:extLst>
            </p:cNvPr>
            <p:cNvSpPr>
              <a:spLocks noChangeArrowheads="1"/>
            </p:cNvSpPr>
            <p:nvPr/>
          </p:nvSpPr>
          <p:spPr bwMode="auto">
            <a:xfrm>
              <a:off x="17453528" y="5568950"/>
              <a:ext cx="14287" cy="19050"/>
            </a:xfrm>
            <a:custGeom>
              <a:avLst/>
              <a:gdLst>
                <a:gd name="T0" fmla="*/ 0 w 50"/>
                <a:gd name="T1" fmla="*/ 0 h 60"/>
                <a:gd name="T2" fmla="*/ 0 w 50"/>
                <a:gd name="T3" fmla="*/ 10 h 60"/>
                <a:gd name="T4" fmla="*/ 49 w 50"/>
                <a:gd name="T5" fmla="*/ 59 h 60"/>
                <a:gd name="T6" fmla="*/ 49 w 50"/>
                <a:gd name="T7" fmla="*/ 49 h 60"/>
                <a:gd name="T8" fmla="*/ 0 w 50"/>
                <a:gd name="T9" fmla="*/ 0 h 60"/>
              </a:gdLst>
              <a:ahLst/>
              <a:cxnLst>
                <a:cxn ang="0">
                  <a:pos x="T0" y="T1"/>
                </a:cxn>
                <a:cxn ang="0">
                  <a:pos x="T2" y="T3"/>
                </a:cxn>
                <a:cxn ang="0">
                  <a:pos x="T4" y="T5"/>
                </a:cxn>
                <a:cxn ang="0">
                  <a:pos x="T6" y="T7"/>
                </a:cxn>
                <a:cxn ang="0">
                  <a:pos x="T8" y="T9"/>
                </a:cxn>
              </a:cxnLst>
              <a:rect l="0" t="0" r="r" b="b"/>
              <a:pathLst>
                <a:path w="50" h="60">
                  <a:moveTo>
                    <a:pt x="0" y="0"/>
                  </a:moveTo>
                  <a:lnTo>
                    <a:pt x="0" y="10"/>
                  </a:lnTo>
                  <a:lnTo>
                    <a:pt x="49" y="59"/>
                  </a:lnTo>
                  <a:lnTo>
                    <a:pt x="49" y="49"/>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3" name="Freeform 6323">
              <a:extLst>
                <a:ext uri="{FF2B5EF4-FFF2-40B4-BE49-F238E27FC236}">
                  <a16:creationId xmlns:a16="http://schemas.microsoft.com/office/drawing/2014/main" id="{4AFF59E3-ACE3-3628-005A-58E9D3156A14}"/>
                </a:ext>
              </a:extLst>
            </p:cNvPr>
            <p:cNvSpPr>
              <a:spLocks noChangeArrowheads="1"/>
            </p:cNvSpPr>
            <p:nvPr/>
          </p:nvSpPr>
          <p:spPr bwMode="auto">
            <a:xfrm>
              <a:off x="17453528" y="5568950"/>
              <a:ext cx="14287" cy="19050"/>
            </a:xfrm>
            <a:custGeom>
              <a:avLst/>
              <a:gdLst>
                <a:gd name="T0" fmla="*/ 0 w 50"/>
                <a:gd name="T1" fmla="*/ 0 h 60"/>
                <a:gd name="T2" fmla="*/ 0 w 50"/>
                <a:gd name="T3" fmla="*/ 10 h 60"/>
                <a:gd name="T4" fmla="*/ 49 w 50"/>
                <a:gd name="T5" fmla="*/ 59 h 60"/>
                <a:gd name="T6" fmla="*/ 49 w 50"/>
                <a:gd name="T7" fmla="*/ 49 h 60"/>
                <a:gd name="T8" fmla="*/ 0 w 50"/>
                <a:gd name="T9" fmla="*/ 0 h 60"/>
              </a:gdLst>
              <a:ahLst/>
              <a:cxnLst>
                <a:cxn ang="0">
                  <a:pos x="T0" y="T1"/>
                </a:cxn>
                <a:cxn ang="0">
                  <a:pos x="T2" y="T3"/>
                </a:cxn>
                <a:cxn ang="0">
                  <a:pos x="T4" y="T5"/>
                </a:cxn>
                <a:cxn ang="0">
                  <a:pos x="T6" y="T7"/>
                </a:cxn>
                <a:cxn ang="0">
                  <a:pos x="T8" y="T9"/>
                </a:cxn>
              </a:cxnLst>
              <a:rect l="0" t="0" r="r" b="b"/>
              <a:pathLst>
                <a:path w="50" h="60">
                  <a:moveTo>
                    <a:pt x="0" y="0"/>
                  </a:moveTo>
                  <a:lnTo>
                    <a:pt x="0" y="10"/>
                  </a:lnTo>
                  <a:lnTo>
                    <a:pt x="49" y="59"/>
                  </a:lnTo>
                  <a:lnTo>
                    <a:pt x="49" y="49"/>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4" name="Freeform 6324">
              <a:extLst>
                <a:ext uri="{FF2B5EF4-FFF2-40B4-BE49-F238E27FC236}">
                  <a16:creationId xmlns:a16="http://schemas.microsoft.com/office/drawing/2014/main" id="{23144DCB-91CF-CAC7-2E2F-710DE2D60D7D}"/>
                </a:ext>
              </a:extLst>
            </p:cNvPr>
            <p:cNvSpPr>
              <a:spLocks noChangeArrowheads="1"/>
            </p:cNvSpPr>
            <p:nvPr/>
          </p:nvSpPr>
          <p:spPr bwMode="auto">
            <a:xfrm>
              <a:off x="17453528" y="4938713"/>
              <a:ext cx="14287" cy="641350"/>
            </a:xfrm>
            <a:custGeom>
              <a:avLst/>
              <a:gdLst>
                <a:gd name="T0" fmla="*/ 49 w 50"/>
                <a:gd name="T1" fmla="*/ 0 h 1792"/>
                <a:gd name="T2" fmla="*/ 0 w 50"/>
                <a:gd name="T3" fmla="*/ 29 h 1792"/>
                <a:gd name="T4" fmla="*/ 0 w 50"/>
                <a:gd name="T5" fmla="*/ 1742 h 1792"/>
                <a:gd name="T6" fmla="*/ 49 w 50"/>
                <a:gd name="T7" fmla="*/ 1791 h 1792"/>
                <a:gd name="T8" fmla="*/ 49 w 50"/>
                <a:gd name="T9" fmla="*/ 0 h 1792"/>
              </a:gdLst>
              <a:ahLst/>
              <a:cxnLst>
                <a:cxn ang="0">
                  <a:pos x="T0" y="T1"/>
                </a:cxn>
                <a:cxn ang="0">
                  <a:pos x="T2" y="T3"/>
                </a:cxn>
                <a:cxn ang="0">
                  <a:pos x="T4" y="T5"/>
                </a:cxn>
                <a:cxn ang="0">
                  <a:pos x="T6" y="T7"/>
                </a:cxn>
                <a:cxn ang="0">
                  <a:pos x="T8" y="T9"/>
                </a:cxn>
              </a:cxnLst>
              <a:rect l="0" t="0" r="r" b="b"/>
              <a:pathLst>
                <a:path w="50" h="1792">
                  <a:moveTo>
                    <a:pt x="49" y="0"/>
                  </a:moveTo>
                  <a:lnTo>
                    <a:pt x="0" y="29"/>
                  </a:lnTo>
                  <a:lnTo>
                    <a:pt x="0" y="1742"/>
                  </a:lnTo>
                  <a:lnTo>
                    <a:pt x="49" y="1791"/>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5" name="Freeform 6325">
              <a:extLst>
                <a:ext uri="{FF2B5EF4-FFF2-40B4-BE49-F238E27FC236}">
                  <a16:creationId xmlns:a16="http://schemas.microsoft.com/office/drawing/2014/main" id="{A818AD17-8B0D-2FBD-BC5E-3FE5FD3D333E}"/>
                </a:ext>
              </a:extLst>
            </p:cNvPr>
            <p:cNvSpPr>
              <a:spLocks noChangeArrowheads="1"/>
            </p:cNvSpPr>
            <p:nvPr/>
          </p:nvSpPr>
          <p:spPr bwMode="auto">
            <a:xfrm>
              <a:off x="17453528" y="4938713"/>
              <a:ext cx="14287" cy="641350"/>
            </a:xfrm>
            <a:custGeom>
              <a:avLst/>
              <a:gdLst>
                <a:gd name="T0" fmla="*/ 49 w 50"/>
                <a:gd name="T1" fmla="*/ 0 h 1792"/>
                <a:gd name="T2" fmla="*/ 0 w 50"/>
                <a:gd name="T3" fmla="*/ 29 h 1792"/>
                <a:gd name="T4" fmla="*/ 0 w 50"/>
                <a:gd name="T5" fmla="*/ 1742 h 1792"/>
                <a:gd name="T6" fmla="*/ 49 w 50"/>
                <a:gd name="T7" fmla="*/ 1791 h 1792"/>
                <a:gd name="T8" fmla="*/ 49 w 50"/>
                <a:gd name="T9" fmla="*/ 0 h 1792"/>
              </a:gdLst>
              <a:ahLst/>
              <a:cxnLst>
                <a:cxn ang="0">
                  <a:pos x="T0" y="T1"/>
                </a:cxn>
                <a:cxn ang="0">
                  <a:pos x="T2" y="T3"/>
                </a:cxn>
                <a:cxn ang="0">
                  <a:pos x="T4" y="T5"/>
                </a:cxn>
                <a:cxn ang="0">
                  <a:pos x="T6" y="T7"/>
                </a:cxn>
                <a:cxn ang="0">
                  <a:pos x="T8" y="T9"/>
                </a:cxn>
              </a:cxnLst>
              <a:rect l="0" t="0" r="r" b="b"/>
              <a:pathLst>
                <a:path w="50" h="1792">
                  <a:moveTo>
                    <a:pt x="49" y="0"/>
                  </a:moveTo>
                  <a:lnTo>
                    <a:pt x="0" y="29"/>
                  </a:lnTo>
                  <a:lnTo>
                    <a:pt x="0" y="1742"/>
                  </a:lnTo>
                  <a:lnTo>
                    <a:pt x="49" y="1791"/>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6" name="Freeform 6326">
              <a:extLst>
                <a:ext uri="{FF2B5EF4-FFF2-40B4-BE49-F238E27FC236}">
                  <a16:creationId xmlns:a16="http://schemas.microsoft.com/office/drawing/2014/main" id="{63EA1347-AF63-1514-3375-D9D8D6D6614A}"/>
                </a:ext>
              </a:extLst>
            </p:cNvPr>
            <p:cNvSpPr>
              <a:spLocks noChangeArrowheads="1"/>
            </p:cNvSpPr>
            <p:nvPr/>
          </p:nvSpPr>
          <p:spPr bwMode="auto">
            <a:xfrm>
              <a:off x="17488450" y="5595938"/>
              <a:ext cx="14287" cy="7937"/>
            </a:xfrm>
            <a:custGeom>
              <a:avLst/>
              <a:gdLst>
                <a:gd name="T0" fmla="*/ 49 w 50"/>
                <a:gd name="T1" fmla="*/ 0 h 31"/>
                <a:gd name="T2" fmla="*/ 0 w 50"/>
                <a:gd name="T3" fmla="*/ 20 h 31"/>
                <a:gd name="T4" fmla="*/ 0 w 50"/>
                <a:gd name="T5" fmla="*/ 20 h 31"/>
                <a:gd name="T6" fmla="*/ 0 w 50"/>
                <a:gd name="T7" fmla="*/ 30 h 31"/>
                <a:gd name="T8" fmla="*/ 0 w 50"/>
                <a:gd name="T9" fmla="*/ 30 h 31"/>
                <a:gd name="T10" fmla="*/ 49 w 50"/>
                <a:gd name="T11" fmla="*/ 0 h 31"/>
              </a:gdLst>
              <a:ahLst/>
              <a:cxnLst>
                <a:cxn ang="0">
                  <a:pos x="T0" y="T1"/>
                </a:cxn>
                <a:cxn ang="0">
                  <a:pos x="T2" y="T3"/>
                </a:cxn>
                <a:cxn ang="0">
                  <a:pos x="T4" y="T5"/>
                </a:cxn>
                <a:cxn ang="0">
                  <a:pos x="T6" y="T7"/>
                </a:cxn>
                <a:cxn ang="0">
                  <a:pos x="T8" y="T9"/>
                </a:cxn>
                <a:cxn ang="0">
                  <a:pos x="T10" y="T11"/>
                </a:cxn>
              </a:cxnLst>
              <a:rect l="0" t="0" r="r" b="b"/>
              <a:pathLst>
                <a:path w="50" h="31">
                  <a:moveTo>
                    <a:pt x="49" y="0"/>
                  </a:moveTo>
                  <a:lnTo>
                    <a:pt x="0" y="20"/>
                  </a:lnTo>
                  <a:lnTo>
                    <a:pt x="0" y="20"/>
                  </a:ln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7" name="Freeform 6327">
              <a:extLst>
                <a:ext uri="{FF2B5EF4-FFF2-40B4-BE49-F238E27FC236}">
                  <a16:creationId xmlns:a16="http://schemas.microsoft.com/office/drawing/2014/main" id="{B3B1E5BE-A34C-29C2-B9F6-1E734EA056CE}"/>
                </a:ext>
              </a:extLst>
            </p:cNvPr>
            <p:cNvSpPr>
              <a:spLocks noChangeArrowheads="1"/>
            </p:cNvSpPr>
            <p:nvPr/>
          </p:nvSpPr>
          <p:spPr bwMode="auto">
            <a:xfrm>
              <a:off x="17488450" y="5595938"/>
              <a:ext cx="14287" cy="7937"/>
            </a:xfrm>
            <a:custGeom>
              <a:avLst/>
              <a:gdLst>
                <a:gd name="T0" fmla="*/ 49 w 50"/>
                <a:gd name="T1" fmla="*/ 0 h 31"/>
                <a:gd name="T2" fmla="*/ 0 w 50"/>
                <a:gd name="T3" fmla="*/ 20 h 31"/>
                <a:gd name="T4" fmla="*/ 0 w 50"/>
                <a:gd name="T5" fmla="*/ 20 h 31"/>
                <a:gd name="T6" fmla="*/ 0 w 50"/>
                <a:gd name="T7" fmla="*/ 30 h 31"/>
                <a:gd name="T8" fmla="*/ 0 w 50"/>
                <a:gd name="T9" fmla="*/ 30 h 31"/>
                <a:gd name="T10" fmla="*/ 49 w 50"/>
                <a:gd name="T11" fmla="*/ 0 h 31"/>
              </a:gdLst>
              <a:ahLst/>
              <a:cxnLst>
                <a:cxn ang="0">
                  <a:pos x="T0" y="T1"/>
                </a:cxn>
                <a:cxn ang="0">
                  <a:pos x="T2" y="T3"/>
                </a:cxn>
                <a:cxn ang="0">
                  <a:pos x="T4" y="T5"/>
                </a:cxn>
                <a:cxn ang="0">
                  <a:pos x="T6" y="T7"/>
                </a:cxn>
                <a:cxn ang="0">
                  <a:pos x="T8" y="T9"/>
                </a:cxn>
                <a:cxn ang="0">
                  <a:pos x="T10" y="T11"/>
                </a:cxn>
              </a:cxnLst>
              <a:rect l="0" t="0" r="r" b="b"/>
              <a:pathLst>
                <a:path w="50" h="31">
                  <a:moveTo>
                    <a:pt x="49" y="0"/>
                  </a:moveTo>
                  <a:lnTo>
                    <a:pt x="0" y="20"/>
                  </a:lnTo>
                  <a:lnTo>
                    <a:pt x="0" y="20"/>
                  </a:ln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8" name="Freeform 6328">
              <a:extLst>
                <a:ext uri="{FF2B5EF4-FFF2-40B4-BE49-F238E27FC236}">
                  <a16:creationId xmlns:a16="http://schemas.microsoft.com/office/drawing/2014/main" id="{85E5314C-D742-0A49-4473-FA1A24646BD8}"/>
                </a:ext>
              </a:extLst>
            </p:cNvPr>
            <p:cNvSpPr>
              <a:spLocks noChangeArrowheads="1"/>
            </p:cNvSpPr>
            <p:nvPr/>
          </p:nvSpPr>
          <p:spPr bwMode="auto">
            <a:xfrm>
              <a:off x="17488450" y="4921250"/>
              <a:ext cx="14287" cy="677862"/>
            </a:xfrm>
            <a:custGeom>
              <a:avLst/>
              <a:gdLst>
                <a:gd name="T0" fmla="*/ 49 w 50"/>
                <a:gd name="T1" fmla="*/ 0 h 1890"/>
                <a:gd name="T2" fmla="*/ 0 w 50"/>
                <a:gd name="T3" fmla="*/ 30 h 1890"/>
                <a:gd name="T4" fmla="*/ 0 w 50"/>
                <a:gd name="T5" fmla="*/ 1889 h 1890"/>
                <a:gd name="T6" fmla="*/ 0 w 50"/>
                <a:gd name="T7" fmla="*/ 1889 h 1890"/>
                <a:gd name="T8" fmla="*/ 49 w 50"/>
                <a:gd name="T9" fmla="*/ 1869 h 1890"/>
                <a:gd name="T10" fmla="*/ 49 w 50"/>
                <a:gd name="T11" fmla="*/ 0 h 1890"/>
              </a:gdLst>
              <a:ahLst/>
              <a:cxnLst>
                <a:cxn ang="0">
                  <a:pos x="T0" y="T1"/>
                </a:cxn>
                <a:cxn ang="0">
                  <a:pos x="T2" y="T3"/>
                </a:cxn>
                <a:cxn ang="0">
                  <a:pos x="T4" y="T5"/>
                </a:cxn>
                <a:cxn ang="0">
                  <a:pos x="T6" y="T7"/>
                </a:cxn>
                <a:cxn ang="0">
                  <a:pos x="T8" y="T9"/>
                </a:cxn>
                <a:cxn ang="0">
                  <a:pos x="T10" y="T11"/>
                </a:cxn>
              </a:cxnLst>
              <a:rect l="0" t="0" r="r" b="b"/>
              <a:pathLst>
                <a:path w="50" h="1890">
                  <a:moveTo>
                    <a:pt x="49" y="0"/>
                  </a:moveTo>
                  <a:lnTo>
                    <a:pt x="0" y="30"/>
                  </a:lnTo>
                  <a:lnTo>
                    <a:pt x="0" y="1889"/>
                  </a:lnTo>
                  <a:lnTo>
                    <a:pt x="0" y="1889"/>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9" name="Freeform 6329">
              <a:extLst>
                <a:ext uri="{FF2B5EF4-FFF2-40B4-BE49-F238E27FC236}">
                  <a16:creationId xmlns:a16="http://schemas.microsoft.com/office/drawing/2014/main" id="{9A10490B-E4EE-2DBA-E854-D736F146601D}"/>
                </a:ext>
              </a:extLst>
            </p:cNvPr>
            <p:cNvSpPr>
              <a:spLocks noChangeArrowheads="1"/>
            </p:cNvSpPr>
            <p:nvPr/>
          </p:nvSpPr>
          <p:spPr bwMode="auto">
            <a:xfrm>
              <a:off x="17488450" y="4921250"/>
              <a:ext cx="14287" cy="677862"/>
            </a:xfrm>
            <a:custGeom>
              <a:avLst/>
              <a:gdLst>
                <a:gd name="T0" fmla="*/ 49 w 50"/>
                <a:gd name="T1" fmla="*/ 0 h 1890"/>
                <a:gd name="T2" fmla="*/ 0 w 50"/>
                <a:gd name="T3" fmla="*/ 30 h 1890"/>
                <a:gd name="T4" fmla="*/ 0 w 50"/>
                <a:gd name="T5" fmla="*/ 1889 h 1890"/>
                <a:gd name="T6" fmla="*/ 0 w 50"/>
                <a:gd name="T7" fmla="*/ 1889 h 1890"/>
                <a:gd name="T8" fmla="*/ 49 w 50"/>
                <a:gd name="T9" fmla="*/ 1869 h 1890"/>
                <a:gd name="T10" fmla="*/ 49 w 50"/>
                <a:gd name="T11" fmla="*/ 0 h 1890"/>
              </a:gdLst>
              <a:ahLst/>
              <a:cxnLst>
                <a:cxn ang="0">
                  <a:pos x="T0" y="T1"/>
                </a:cxn>
                <a:cxn ang="0">
                  <a:pos x="T2" y="T3"/>
                </a:cxn>
                <a:cxn ang="0">
                  <a:pos x="T4" y="T5"/>
                </a:cxn>
                <a:cxn ang="0">
                  <a:pos x="T6" y="T7"/>
                </a:cxn>
                <a:cxn ang="0">
                  <a:pos x="T8" y="T9"/>
                </a:cxn>
                <a:cxn ang="0">
                  <a:pos x="T10" y="T11"/>
                </a:cxn>
              </a:cxnLst>
              <a:rect l="0" t="0" r="r" b="b"/>
              <a:pathLst>
                <a:path w="50" h="1890">
                  <a:moveTo>
                    <a:pt x="49" y="0"/>
                  </a:moveTo>
                  <a:lnTo>
                    <a:pt x="0" y="30"/>
                  </a:lnTo>
                  <a:lnTo>
                    <a:pt x="0" y="1889"/>
                  </a:lnTo>
                  <a:lnTo>
                    <a:pt x="0" y="1889"/>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0" name="Freeform 6330">
              <a:extLst>
                <a:ext uri="{FF2B5EF4-FFF2-40B4-BE49-F238E27FC236}">
                  <a16:creationId xmlns:a16="http://schemas.microsoft.com/office/drawing/2014/main" id="{CE5BD82D-9F5E-8304-526E-E7308ED4C67F}"/>
                </a:ext>
              </a:extLst>
            </p:cNvPr>
            <p:cNvSpPr>
              <a:spLocks noChangeArrowheads="1"/>
            </p:cNvSpPr>
            <p:nvPr/>
          </p:nvSpPr>
          <p:spPr bwMode="auto">
            <a:xfrm>
              <a:off x="17520198" y="5578475"/>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1" name="Freeform 6331">
              <a:extLst>
                <a:ext uri="{FF2B5EF4-FFF2-40B4-BE49-F238E27FC236}">
                  <a16:creationId xmlns:a16="http://schemas.microsoft.com/office/drawing/2014/main" id="{915A35B6-A3BE-92BB-5C26-B3B508DCC349}"/>
                </a:ext>
              </a:extLst>
            </p:cNvPr>
            <p:cNvSpPr>
              <a:spLocks noChangeArrowheads="1"/>
            </p:cNvSpPr>
            <p:nvPr/>
          </p:nvSpPr>
          <p:spPr bwMode="auto">
            <a:xfrm>
              <a:off x="17520198" y="5578475"/>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2" name="Freeform 6332">
              <a:extLst>
                <a:ext uri="{FF2B5EF4-FFF2-40B4-BE49-F238E27FC236}">
                  <a16:creationId xmlns:a16="http://schemas.microsoft.com/office/drawing/2014/main" id="{F7EBE24B-0944-077B-D580-4606F3FA5255}"/>
                </a:ext>
              </a:extLst>
            </p:cNvPr>
            <p:cNvSpPr>
              <a:spLocks noChangeArrowheads="1"/>
            </p:cNvSpPr>
            <p:nvPr/>
          </p:nvSpPr>
          <p:spPr bwMode="auto">
            <a:xfrm>
              <a:off x="17520198" y="4903788"/>
              <a:ext cx="14287" cy="676275"/>
            </a:xfrm>
            <a:custGeom>
              <a:avLst/>
              <a:gdLst>
                <a:gd name="T0" fmla="*/ 48 w 49"/>
                <a:gd name="T1" fmla="*/ 0 h 1889"/>
                <a:gd name="T2" fmla="*/ 0 w 49"/>
                <a:gd name="T3" fmla="*/ 29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9"/>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3" name="Freeform 6333">
              <a:extLst>
                <a:ext uri="{FF2B5EF4-FFF2-40B4-BE49-F238E27FC236}">
                  <a16:creationId xmlns:a16="http://schemas.microsoft.com/office/drawing/2014/main" id="{5FA0F0C9-EA7E-74F3-F212-D57070EAF0A0}"/>
                </a:ext>
              </a:extLst>
            </p:cNvPr>
            <p:cNvSpPr>
              <a:spLocks noChangeArrowheads="1"/>
            </p:cNvSpPr>
            <p:nvPr/>
          </p:nvSpPr>
          <p:spPr bwMode="auto">
            <a:xfrm>
              <a:off x="17520198" y="4903788"/>
              <a:ext cx="14287" cy="676275"/>
            </a:xfrm>
            <a:custGeom>
              <a:avLst/>
              <a:gdLst>
                <a:gd name="T0" fmla="*/ 48 w 49"/>
                <a:gd name="T1" fmla="*/ 0 h 1889"/>
                <a:gd name="T2" fmla="*/ 0 w 49"/>
                <a:gd name="T3" fmla="*/ 29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9"/>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4" name="Freeform 6334">
              <a:extLst>
                <a:ext uri="{FF2B5EF4-FFF2-40B4-BE49-F238E27FC236}">
                  <a16:creationId xmlns:a16="http://schemas.microsoft.com/office/drawing/2014/main" id="{2A9D381D-34CE-7760-8286-FFE520961CE3}"/>
                </a:ext>
              </a:extLst>
            </p:cNvPr>
            <p:cNvSpPr>
              <a:spLocks noChangeArrowheads="1"/>
            </p:cNvSpPr>
            <p:nvPr/>
          </p:nvSpPr>
          <p:spPr bwMode="auto">
            <a:xfrm>
              <a:off x="17555121" y="5557838"/>
              <a:ext cx="11112" cy="7937"/>
            </a:xfrm>
            <a:custGeom>
              <a:avLst/>
              <a:gdLst>
                <a:gd name="T0" fmla="*/ 39 w 40"/>
                <a:gd name="T1" fmla="*/ 0 h 30"/>
                <a:gd name="T2" fmla="*/ 0 w 40"/>
                <a:gd name="T3" fmla="*/ 29 h 30"/>
                <a:gd name="T4" fmla="*/ 0 w 40"/>
                <a:gd name="T5" fmla="*/ 29 h 30"/>
                <a:gd name="T6" fmla="*/ 39 w 40"/>
                <a:gd name="T7" fmla="*/ 10 h 30"/>
                <a:gd name="T8" fmla="*/ 39 w 40"/>
                <a:gd name="T9" fmla="*/ 0 h 30"/>
              </a:gdLst>
              <a:ahLst/>
              <a:cxnLst>
                <a:cxn ang="0">
                  <a:pos x="T0" y="T1"/>
                </a:cxn>
                <a:cxn ang="0">
                  <a:pos x="T2" y="T3"/>
                </a:cxn>
                <a:cxn ang="0">
                  <a:pos x="T4" y="T5"/>
                </a:cxn>
                <a:cxn ang="0">
                  <a:pos x="T6" y="T7"/>
                </a:cxn>
                <a:cxn ang="0">
                  <a:pos x="T8" y="T9"/>
                </a:cxn>
              </a:cxnLst>
              <a:rect l="0" t="0" r="r" b="b"/>
              <a:pathLst>
                <a:path w="40" h="30">
                  <a:moveTo>
                    <a:pt x="39" y="0"/>
                  </a:moveTo>
                  <a:lnTo>
                    <a:pt x="0" y="29"/>
                  </a:lnTo>
                  <a:lnTo>
                    <a:pt x="0" y="29"/>
                  </a:lnTo>
                  <a:lnTo>
                    <a:pt x="39" y="1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5" name="Freeform 6335">
              <a:extLst>
                <a:ext uri="{FF2B5EF4-FFF2-40B4-BE49-F238E27FC236}">
                  <a16:creationId xmlns:a16="http://schemas.microsoft.com/office/drawing/2014/main" id="{E364E768-DBD6-B633-DCCD-20748C574905}"/>
                </a:ext>
              </a:extLst>
            </p:cNvPr>
            <p:cNvSpPr>
              <a:spLocks noChangeArrowheads="1"/>
            </p:cNvSpPr>
            <p:nvPr/>
          </p:nvSpPr>
          <p:spPr bwMode="auto">
            <a:xfrm>
              <a:off x="17555121" y="5557838"/>
              <a:ext cx="11112" cy="7937"/>
            </a:xfrm>
            <a:custGeom>
              <a:avLst/>
              <a:gdLst>
                <a:gd name="T0" fmla="*/ 39 w 40"/>
                <a:gd name="T1" fmla="*/ 0 h 30"/>
                <a:gd name="T2" fmla="*/ 0 w 40"/>
                <a:gd name="T3" fmla="*/ 29 h 30"/>
                <a:gd name="T4" fmla="*/ 0 w 40"/>
                <a:gd name="T5" fmla="*/ 29 h 30"/>
                <a:gd name="T6" fmla="*/ 39 w 40"/>
                <a:gd name="T7" fmla="*/ 10 h 30"/>
                <a:gd name="T8" fmla="*/ 39 w 40"/>
                <a:gd name="T9" fmla="*/ 0 h 30"/>
              </a:gdLst>
              <a:ahLst/>
              <a:cxnLst>
                <a:cxn ang="0">
                  <a:pos x="T0" y="T1"/>
                </a:cxn>
                <a:cxn ang="0">
                  <a:pos x="T2" y="T3"/>
                </a:cxn>
                <a:cxn ang="0">
                  <a:pos x="T4" y="T5"/>
                </a:cxn>
                <a:cxn ang="0">
                  <a:pos x="T6" y="T7"/>
                </a:cxn>
                <a:cxn ang="0">
                  <a:pos x="T8" y="T9"/>
                </a:cxn>
              </a:cxnLst>
              <a:rect l="0" t="0" r="r" b="b"/>
              <a:pathLst>
                <a:path w="40" h="30">
                  <a:moveTo>
                    <a:pt x="39" y="0"/>
                  </a:moveTo>
                  <a:lnTo>
                    <a:pt x="0" y="29"/>
                  </a:lnTo>
                  <a:lnTo>
                    <a:pt x="0" y="29"/>
                  </a:lnTo>
                  <a:lnTo>
                    <a:pt x="39" y="1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6" name="Freeform 6336">
              <a:extLst>
                <a:ext uri="{FF2B5EF4-FFF2-40B4-BE49-F238E27FC236}">
                  <a16:creationId xmlns:a16="http://schemas.microsoft.com/office/drawing/2014/main" id="{3AE885C8-37BB-0064-E066-3CBCDC2D9F3E}"/>
                </a:ext>
              </a:extLst>
            </p:cNvPr>
            <p:cNvSpPr>
              <a:spLocks noChangeArrowheads="1"/>
            </p:cNvSpPr>
            <p:nvPr/>
          </p:nvSpPr>
          <p:spPr bwMode="auto">
            <a:xfrm>
              <a:off x="17555121" y="4886325"/>
              <a:ext cx="11112" cy="676275"/>
            </a:xfrm>
            <a:custGeom>
              <a:avLst/>
              <a:gdLst>
                <a:gd name="T0" fmla="*/ 39 w 40"/>
                <a:gd name="T1" fmla="*/ 0 h 1889"/>
                <a:gd name="T2" fmla="*/ 0 w 40"/>
                <a:gd name="T3" fmla="*/ 19 h 1889"/>
                <a:gd name="T4" fmla="*/ 0 w 40"/>
                <a:gd name="T5" fmla="*/ 1888 h 1889"/>
                <a:gd name="T6" fmla="*/ 39 w 40"/>
                <a:gd name="T7" fmla="*/ 1859 h 1889"/>
                <a:gd name="T8" fmla="*/ 39 w 40"/>
                <a:gd name="T9" fmla="*/ 0 h 1889"/>
              </a:gdLst>
              <a:ahLst/>
              <a:cxnLst>
                <a:cxn ang="0">
                  <a:pos x="T0" y="T1"/>
                </a:cxn>
                <a:cxn ang="0">
                  <a:pos x="T2" y="T3"/>
                </a:cxn>
                <a:cxn ang="0">
                  <a:pos x="T4" y="T5"/>
                </a:cxn>
                <a:cxn ang="0">
                  <a:pos x="T6" y="T7"/>
                </a:cxn>
                <a:cxn ang="0">
                  <a:pos x="T8" y="T9"/>
                </a:cxn>
              </a:cxnLst>
              <a:rect l="0" t="0" r="r" b="b"/>
              <a:pathLst>
                <a:path w="40" h="1889">
                  <a:moveTo>
                    <a:pt x="39" y="0"/>
                  </a:moveTo>
                  <a:lnTo>
                    <a:pt x="0" y="19"/>
                  </a:lnTo>
                  <a:lnTo>
                    <a:pt x="0" y="1888"/>
                  </a:lnTo>
                  <a:lnTo>
                    <a:pt x="39" y="1859"/>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7" name="Freeform 6337">
              <a:extLst>
                <a:ext uri="{FF2B5EF4-FFF2-40B4-BE49-F238E27FC236}">
                  <a16:creationId xmlns:a16="http://schemas.microsoft.com/office/drawing/2014/main" id="{6DEA660A-E3F6-ACA1-0A4E-F0852DDFE0F0}"/>
                </a:ext>
              </a:extLst>
            </p:cNvPr>
            <p:cNvSpPr>
              <a:spLocks noChangeArrowheads="1"/>
            </p:cNvSpPr>
            <p:nvPr/>
          </p:nvSpPr>
          <p:spPr bwMode="auto">
            <a:xfrm>
              <a:off x="17555121" y="4886325"/>
              <a:ext cx="11112" cy="676275"/>
            </a:xfrm>
            <a:custGeom>
              <a:avLst/>
              <a:gdLst>
                <a:gd name="T0" fmla="*/ 39 w 40"/>
                <a:gd name="T1" fmla="*/ 0 h 1889"/>
                <a:gd name="T2" fmla="*/ 0 w 40"/>
                <a:gd name="T3" fmla="*/ 19 h 1889"/>
                <a:gd name="T4" fmla="*/ 0 w 40"/>
                <a:gd name="T5" fmla="*/ 1888 h 1889"/>
                <a:gd name="T6" fmla="*/ 39 w 40"/>
                <a:gd name="T7" fmla="*/ 1859 h 1889"/>
                <a:gd name="T8" fmla="*/ 39 w 40"/>
                <a:gd name="T9" fmla="*/ 0 h 1889"/>
              </a:gdLst>
              <a:ahLst/>
              <a:cxnLst>
                <a:cxn ang="0">
                  <a:pos x="T0" y="T1"/>
                </a:cxn>
                <a:cxn ang="0">
                  <a:pos x="T2" y="T3"/>
                </a:cxn>
                <a:cxn ang="0">
                  <a:pos x="T4" y="T5"/>
                </a:cxn>
                <a:cxn ang="0">
                  <a:pos x="T6" y="T7"/>
                </a:cxn>
                <a:cxn ang="0">
                  <a:pos x="T8" y="T9"/>
                </a:cxn>
              </a:cxnLst>
              <a:rect l="0" t="0" r="r" b="b"/>
              <a:pathLst>
                <a:path w="40" h="1889">
                  <a:moveTo>
                    <a:pt x="39" y="0"/>
                  </a:moveTo>
                  <a:lnTo>
                    <a:pt x="0" y="19"/>
                  </a:lnTo>
                  <a:lnTo>
                    <a:pt x="0" y="1888"/>
                  </a:lnTo>
                  <a:lnTo>
                    <a:pt x="39" y="1859"/>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8" name="Freeform 6338">
              <a:extLst>
                <a:ext uri="{FF2B5EF4-FFF2-40B4-BE49-F238E27FC236}">
                  <a16:creationId xmlns:a16="http://schemas.microsoft.com/office/drawing/2014/main" id="{C290929D-5D18-1471-2663-D4DFEB08C0DD}"/>
                </a:ext>
              </a:extLst>
            </p:cNvPr>
            <p:cNvSpPr>
              <a:spLocks noChangeArrowheads="1"/>
            </p:cNvSpPr>
            <p:nvPr/>
          </p:nvSpPr>
          <p:spPr bwMode="auto">
            <a:xfrm>
              <a:off x="17586869" y="5540375"/>
              <a:ext cx="14287" cy="7937"/>
            </a:xfrm>
            <a:custGeom>
              <a:avLst/>
              <a:gdLst>
                <a:gd name="T0" fmla="*/ 48 w 49"/>
                <a:gd name="T1" fmla="*/ 0 h 31"/>
                <a:gd name="T2" fmla="*/ 0 w 49"/>
                <a:gd name="T3" fmla="*/ 30 h 31"/>
                <a:gd name="T4" fmla="*/ 0 w 49"/>
                <a:gd name="T5" fmla="*/ 30 h 31"/>
                <a:gd name="T6" fmla="*/ 48 w 49"/>
                <a:gd name="T7" fmla="*/ 10 h 31"/>
                <a:gd name="T8" fmla="*/ 48 w 49"/>
                <a:gd name="T9" fmla="*/ 0 h 31"/>
              </a:gdLst>
              <a:ahLst/>
              <a:cxnLst>
                <a:cxn ang="0">
                  <a:pos x="T0" y="T1"/>
                </a:cxn>
                <a:cxn ang="0">
                  <a:pos x="T2" y="T3"/>
                </a:cxn>
                <a:cxn ang="0">
                  <a:pos x="T4" y="T5"/>
                </a:cxn>
                <a:cxn ang="0">
                  <a:pos x="T6" y="T7"/>
                </a:cxn>
                <a:cxn ang="0">
                  <a:pos x="T8" y="T9"/>
                </a:cxn>
              </a:cxnLst>
              <a:rect l="0" t="0" r="r" b="b"/>
              <a:pathLst>
                <a:path w="49" h="31">
                  <a:moveTo>
                    <a:pt x="48" y="0"/>
                  </a:moveTo>
                  <a:lnTo>
                    <a:pt x="0" y="30"/>
                  </a:lnTo>
                  <a:lnTo>
                    <a:pt x="0" y="30"/>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9" name="Freeform 6339">
              <a:extLst>
                <a:ext uri="{FF2B5EF4-FFF2-40B4-BE49-F238E27FC236}">
                  <a16:creationId xmlns:a16="http://schemas.microsoft.com/office/drawing/2014/main" id="{51DFD52D-02B4-2D7E-E8A4-60E4F388EC4A}"/>
                </a:ext>
              </a:extLst>
            </p:cNvPr>
            <p:cNvSpPr>
              <a:spLocks noChangeArrowheads="1"/>
            </p:cNvSpPr>
            <p:nvPr/>
          </p:nvSpPr>
          <p:spPr bwMode="auto">
            <a:xfrm>
              <a:off x="17586869" y="5540375"/>
              <a:ext cx="14287" cy="7937"/>
            </a:xfrm>
            <a:custGeom>
              <a:avLst/>
              <a:gdLst>
                <a:gd name="T0" fmla="*/ 48 w 49"/>
                <a:gd name="T1" fmla="*/ 0 h 31"/>
                <a:gd name="T2" fmla="*/ 0 w 49"/>
                <a:gd name="T3" fmla="*/ 30 h 31"/>
                <a:gd name="T4" fmla="*/ 0 w 49"/>
                <a:gd name="T5" fmla="*/ 30 h 31"/>
                <a:gd name="T6" fmla="*/ 48 w 49"/>
                <a:gd name="T7" fmla="*/ 10 h 31"/>
                <a:gd name="T8" fmla="*/ 48 w 49"/>
                <a:gd name="T9" fmla="*/ 0 h 31"/>
              </a:gdLst>
              <a:ahLst/>
              <a:cxnLst>
                <a:cxn ang="0">
                  <a:pos x="T0" y="T1"/>
                </a:cxn>
                <a:cxn ang="0">
                  <a:pos x="T2" y="T3"/>
                </a:cxn>
                <a:cxn ang="0">
                  <a:pos x="T4" y="T5"/>
                </a:cxn>
                <a:cxn ang="0">
                  <a:pos x="T6" y="T7"/>
                </a:cxn>
                <a:cxn ang="0">
                  <a:pos x="T8" y="T9"/>
                </a:cxn>
              </a:cxnLst>
              <a:rect l="0" t="0" r="r" b="b"/>
              <a:pathLst>
                <a:path w="49" h="31">
                  <a:moveTo>
                    <a:pt x="48" y="0"/>
                  </a:moveTo>
                  <a:lnTo>
                    <a:pt x="0" y="30"/>
                  </a:lnTo>
                  <a:lnTo>
                    <a:pt x="0" y="30"/>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0" name="Freeform 6340">
              <a:extLst>
                <a:ext uri="{FF2B5EF4-FFF2-40B4-BE49-F238E27FC236}">
                  <a16:creationId xmlns:a16="http://schemas.microsoft.com/office/drawing/2014/main" id="{1AFF8DDD-04BE-AE6A-6AFE-B6D4E51209ED}"/>
                </a:ext>
              </a:extLst>
            </p:cNvPr>
            <p:cNvSpPr>
              <a:spLocks noChangeArrowheads="1"/>
            </p:cNvSpPr>
            <p:nvPr/>
          </p:nvSpPr>
          <p:spPr bwMode="auto">
            <a:xfrm>
              <a:off x="17586869" y="4865688"/>
              <a:ext cx="14287" cy="681037"/>
            </a:xfrm>
            <a:custGeom>
              <a:avLst/>
              <a:gdLst>
                <a:gd name="T0" fmla="*/ 48 w 49"/>
                <a:gd name="T1" fmla="*/ 0 h 1899"/>
                <a:gd name="T2" fmla="*/ 0 w 49"/>
                <a:gd name="T3" fmla="*/ 29 h 1899"/>
                <a:gd name="T4" fmla="*/ 0 w 49"/>
                <a:gd name="T5" fmla="*/ 1898 h 1899"/>
                <a:gd name="T6" fmla="*/ 48 w 49"/>
                <a:gd name="T7" fmla="*/ 1868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8"/>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1" name="Freeform 6341">
              <a:extLst>
                <a:ext uri="{FF2B5EF4-FFF2-40B4-BE49-F238E27FC236}">
                  <a16:creationId xmlns:a16="http://schemas.microsoft.com/office/drawing/2014/main" id="{1AE50B44-CFED-136D-EC51-22F0DA76735A}"/>
                </a:ext>
              </a:extLst>
            </p:cNvPr>
            <p:cNvSpPr>
              <a:spLocks noChangeArrowheads="1"/>
            </p:cNvSpPr>
            <p:nvPr/>
          </p:nvSpPr>
          <p:spPr bwMode="auto">
            <a:xfrm>
              <a:off x="17586869" y="4865688"/>
              <a:ext cx="14287" cy="681037"/>
            </a:xfrm>
            <a:custGeom>
              <a:avLst/>
              <a:gdLst>
                <a:gd name="T0" fmla="*/ 48 w 49"/>
                <a:gd name="T1" fmla="*/ 0 h 1899"/>
                <a:gd name="T2" fmla="*/ 0 w 49"/>
                <a:gd name="T3" fmla="*/ 29 h 1899"/>
                <a:gd name="T4" fmla="*/ 0 w 49"/>
                <a:gd name="T5" fmla="*/ 1898 h 1899"/>
                <a:gd name="T6" fmla="*/ 48 w 49"/>
                <a:gd name="T7" fmla="*/ 1868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8"/>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2" name="Freeform 6342">
              <a:extLst>
                <a:ext uri="{FF2B5EF4-FFF2-40B4-BE49-F238E27FC236}">
                  <a16:creationId xmlns:a16="http://schemas.microsoft.com/office/drawing/2014/main" id="{C017743C-7D04-1E19-9D1A-D79EB3EEC4BA}"/>
                </a:ext>
              </a:extLst>
            </p:cNvPr>
            <p:cNvSpPr>
              <a:spLocks noChangeArrowheads="1"/>
            </p:cNvSpPr>
            <p:nvPr/>
          </p:nvSpPr>
          <p:spPr bwMode="auto">
            <a:xfrm>
              <a:off x="17618617" y="5522913"/>
              <a:ext cx="14287" cy="7937"/>
            </a:xfrm>
            <a:custGeom>
              <a:avLst/>
              <a:gdLst>
                <a:gd name="T0" fmla="*/ 49 w 50"/>
                <a:gd name="T1" fmla="*/ 0 h 30"/>
                <a:gd name="T2" fmla="*/ 0 w 50"/>
                <a:gd name="T3" fmla="*/ 2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3" name="Freeform 6343">
              <a:extLst>
                <a:ext uri="{FF2B5EF4-FFF2-40B4-BE49-F238E27FC236}">
                  <a16:creationId xmlns:a16="http://schemas.microsoft.com/office/drawing/2014/main" id="{B187E428-E56D-8E9F-E8E1-D94BA36A7392}"/>
                </a:ext>
              </a:extLst>
            </p:cNvPr>
            <p:cNvSpPr>
              <a:spLocks noChangeArrowheads="1"/>
            </p:cNvSpPr>
            <p:nvPr/>
          </p:nvSpPr>
          <p:spPr bwMode="auto">
            <a:xfrm>
              <a:off x="17618617" y="5522913"/>
              <a:ext cx="14287" cy="7937"/>
            </a:xfrm>
            <a:custGeom>
              <a:avLst/>
              <a:gdLst>
                <a:gd name="T0" fmla="*/ 49 w 50"/>
                <a:gd name="T1" fmla="*/ 0 h 30"/>
                <a:gd name="T2" fmla="*/ 0 w 50"/>
                <a:gd name="T3" fmla="*/ 2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4" name="Freeform 6344">
              <a:extLst>
                <a:ext uri="{FF2B5EF4-FFF2-40B4-BE49-F238E27FC236}">
                  <a16:creationId xmlns:a16="http://schemas.microsoft.com/office/drawing/2014/main" id="{5BBFF4D7-4E8C-9FBF-4F06-497AC19B194D}"/>
                </a:ext>
              </a:extLst>
            </p:cNvPr>
            <p:cNvSpPr>
              <a:spLocks noChangeArrowheads="1"/>
            </p:cNvSpPr>
            <p:nvPr/>
          </p:nvSpPr>
          <p:spPr bwMode="auto">
            <a:xfrm>
              <a:off x="17618617" y="4849813"/>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5" name="Freeform 6345">
              <a:extLst>
                <a:ext uri="{FF2B5EF4-FFF2-40B4-BE49-F238E27FC236}">
                  <a16:creationId xmlns:a16="http://schemas.microsoft.com/office/drawing/2014/main" id="{478067C6-BFEE-9E81-262B-FFADC3930948}"/>
                </a:ext>
              </a:extLst>
            </p:cNvPr>
            <p:cNvSpPr>
              <a:spLocks noChangeArrowheads="1"/>
            </p:cNvSpPr>
            <p:nvPr/>
          </p:nvSpPr>
          <p:spPr bwMode="auto">
            <a:xfrm>
              <a:off x="17618617" y="4849813"/>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6" name="Freeform 6346">
              <a:extLst>
                <a:ext uri="{FF2B5EF4-FFF2-40B4-BE49-F238E27FC236}">
                  <a16:creationId xmlns:a16="http://schemas.microsoft.com/office/drawing/2014/main" id="{9647287D-B97D-92AE-CFD2-56B35A16E856}"/>
                </a:ext>
              </a:extLst>
            </p:cNvPr>
            <p:cNvSpPr>
              <a:spLocks noChangeArrowheads="1"/>
            </p:cNvSpPr>
            <p:nvPr/>
          </p:nvSpPr>
          <p:spPr bwMode="auto">
            <a:xfrm>
              <a:off x="17653540" y="5505450"/>
              <a:ext cx="11112" cy="7937"/>
            </a:xfrm>
            <a:custGeom>
              <a:avLst/>
              <a:gdLst>
                <a:gd name="T0" fmla="*/ 38 w 39"/>
                <a:gd name="T1" fmla="*/ 0 h 30"/>
                <a:gd name="T2" fmla="*/ 0 w 39"/>
                <a:gd name="T3" fmla="*/ 20 h 30"/>
                <a:gd name="T4" fmla="*/ 0 w 39"/>
                <a:gd name="T5" fmla="*/ 29 h 30"/>
                <a:gd name="T6" fmla="*/ 38 w 39"/>
                <a:gd name="T7" fmla="*/ 0 h 30"/>
              </a:gdLst>
              <a:ahLst/>
              <a:cxnLst>
                <a:cxn ang="0">
                  <a:pos x="T0" y="T1"/>
                </a:cxn>
                <a:cxn ang="0">
                  <a:pos x="T2" y="T3"/>
                </a:cxn>
                <a:cxn ang="0">
                  <a:pos x="T4" y="T5"/>
                </a:cxn>
                <a:cxn ang="0">
                  <a:pos x="T6" y="T7"/>
                </a:cxn>
              </a:cxnLst>
              <a:rect l="0" t="0" r="r" b="b"/>
              <a:pathLst>
                <a:path w="39" h="30">
                  <a:moveTo>
                    <a:pt x="38" y="0"/>
                  </a:moveTo>
                  <a:lnTo>
                    <a:pt x="0" y="20"/>
                  </a:lnTo>
                  <a:lnTo>
                    <a:pt x="0" y="29"/>
                  </a:lnTo>
                  <a:lnTo>
                    <a:pt x="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7" name="Freeform 6347">
              <a:extLst>
                <a:ext uri="{FF2B5EF4-FFF2-40B4-BE49-F238E27FC236}">
                  <a16:creationId xmlns:a16="http://schemas.microsoft.com/office/drawing/2014/main" id="{8A89B227-AFFA-AF3F-3A7B-97B468FE608E}"/>
                </a:ext>
              </a:extLst>
            </p:cNvPr>
            <p:cNvSpPr>
              <a:spLocks noChangeArrowheads="1"/>
            </p:cNvSpPr>
            <p:nvPr/>
          </p:nvSpPr>
          <p:spPr bwMode="auto">
            <a:xfrm>
              <a:off x="17653540" y="5505450"/>
              <a:ext cx="11112" cy="7937"/>
            </a:xfrm>
            <a:custGeom>
              <a:avLst/>
              <a:gdLst>
                <a:gd name="T0" fmla="*/ 38 w 39"/>
                <a:gd name="T1" fmla="*/ 0 h 30"/>
                <a:gd name="T2" fmla="*/ 0 w 39"/>
                <a:gd name="T3" fmla="*/ 20 h 30"/>
                <a:gd name="T4" fmla="*/ 0 w 39"/>
                <a:gd name="T5" fmla="*/ 29 h 30"/>
                <a:gd name="T6" fmla="*/ 38 w 39"/>
                <a:gd name="T7" fmla="*/ 0 h 30"/>
              </a:gdLst>
              <a:ahLst/>
              <a:cxnLst>
                <a:cxn ang="0">
                  <a:pos x="T0" y="T1"/>
                </a:cxn>
                <a:cxn ang="0">
                  <a:pos x="T2" y="T3"/>
                </a:cxn>
                <a:cxn ang="0">
                  <a:pos x="T4" y="T5"/>
                </a:cxn>
                <a:cxn ang="0">
                  <a:pos x="T6" y="T7"/>
                </a:cxn>
              </a:cxnLst>
              <a:rect l="0" t="0" r="r" b="b"/>
              <a:pathLst>
                <a:path w="39" h="30">
                  <a:moveTo>
                    <a:pt x="38" y="0"/>
                  </a:moveTo>
                  <a:lnTo>
                    <a:pt x="0" y="20"/>
                  </a:lnTo>
                  <a:lnTo>
                    <a:pt x="0" y="29"/>
                  </a:lnTo>
                  <a:lnTo>
                    <a:pt x="3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8" name="Freeform 6348">
              <a:extLst>
                <a:ext uri="{FF2B5EF4-FFF2-40B4-BE49-F238E27FC236}">
                  <a16:creationId xmlns:a16="http://schemas.microsoft.com/office/drawing/2014/main" id="{00337C50-407D-2A91-CD08-0125F1CBE0DA}"/>
                </a:ext>
              </a:extLst>
            </p:cNvPr>
            <p:cNvSpPr>
              <a:spLocks noChangeArrowheads="1"/>
            </p:cNvSpPr>
            <p:nvPr/>
          </p:nvSpPr>
          <p:spPr bwMode="auto">
            <a:xfrm>
              <a:off x="17653540" y="4830763"/>
              <a:ext cx="11112" cy="677862"/>
            </a:xfrm>
            <a:custGeom>
              <a:avLst/>
              <a:gdLst>
                <a:gd name="T0" fmla="*/ 38 w 39"/>
                <a:gd name="T1" fmla="*/ 0 h 1890"/>
                <a:gd name="T2" fmla="*/ 0 w 39"/>
                <a:gd name="T3" fmla="*/ 30 h 1890"/>
                <a:gd name="T4" fmla="*/ 0 w 39"/>
                <a:gd name="T5" fmla="*/ 1889 h 1890"/>
                <a:gd name="T6" fmla="*/ 38 w 39"/>
                <a:gd name="T7" fmla="*/ 1869 h 1890"/>
                <a:gd name="T8" fmla="*/ 38 w 39"/>
                <a:gd name="T9" fmla="*/ 0 h 1890"/>
              </a:gdLst>
              <a:ahLst/>
              <a:cxnLst>
                <a:cxn ang="0">
                  <a:pos x="T0" y="T1"/>
                </a:cxn>
                <a:cxn ang="0">
                  <a:pos x="T2" y="T3"/>
                </a:cxn>
                <a:cxn ang="0">
                  <a:pos x="T4" y="T5"/>
                </a:cxn>
                <a:cxn ang="0">
                  <a:pos x="T6" y="T7"/>
                </a:cxn>
                <a:cxn ang="0">
                  <a:pos x="T8" y="T9"/>
                </a:cxn>
              </a:cxnLst>
              <a:rect l="0" t="0" r="r" b="b"/>
              <a:pathLst>
                <a:path w="39" h="1890">
                  <a:moveTo>
                    <a:pt x="38" y="0"/>
                  </a:moveTo>
                  <a:lnTo>
                    <a:pt x="0" y="30"/>
                  </a:lnTo>
                  <a:lnTo>
                    <a:pt x="0" y="1889"/>
                  </a:lnTo>
                  <a:lnTo>
                    <a:pt x="38" y="1869"/>
                  </a:lnTo>
                  <a:lnTo>
                    <a:pt x="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9" name="Freeform 6349">
              <a:extLst>
                <a:ext uri="{FF2B5EF4-FFF2-40B4-BE49-F238E27FC236}">
                  <a16:creationId xmlns:a16="http://schemas.microsoft.com/office/drawing/2014/main" id="{35D516E1-72F7-80C9-A514-E1DD3BE8359F}"/>
                </a:ext>
              </a:extLst>
            </p:cNvPr>
            <p:cNvSpPr>
              <a:spLocks noChangeArrowheads="1"/>
            </p:cNvSpPr>
            <p:nvPr/>
          </p:nvSpPr>
          <p:spPr bwMode="auto">
            <a:xfrm>
              <a:off x="17653540" y="4830763"/>
              <a:ext cx="11112" cy="677862"/>
            </a:xfrm>
            <a:custGeom>
              <a:avLst/>
              <a:gdLst>
                <a:gd name="T0" fmla="*/ 38 w 39"/>
                <a:gd name="T1" fmla="*/ 0 h 1890"/>
                <a:gd name="T2" fmla="*/ 0 w 39"/>
                <a:gd name="T3" fmla="*/ 30 h 1890"/>
                <a:gd name="T4" fmla="*/ 0 w 39"/>
                <a:gd name="T5" fmla="*/ 1889 h 1890"/>
                <a:gd name="T6" fmla="*/ 38 w 39"/>
                <a:gd name="T7" fmla="*/ 1869 h 1890"/>
                <a:gd name="T8" fmla="*/ 38 w 39"/>
                <a:gd name="T9" fmla="*/ 0 h 1890"/>
              </a:gdLst>
              <a:ahLst/>
              <a:cxnLst>
                <a:cxn ang="0">
                  <a:pos x="T0" y="T1"/>
                </a:cxn>
                <a:cxn ang="0">
                  <a:pos x="T2" y="T3"/>
                </a:cxn>
                <a:cxn ang="0">
                  <a:pos x="T4" y="T5"/>
                </a:cxn>
                <a:cxn ang="0">
                  <a:pos x="T6" y="T7"/>
                </a:cxn>
                <a:cxn ang="0">
                  <a:pos x="T8" y="T9"/>
                </a:cxn>
              </a:cxnLst>
              <a:rect l="0" t="0" r="r" b="b"/>
              <a:pathLst>
                <a:path w="39" h="1890">
                  <a:moveTo>
                    <a:pt x="38" y="0"/>
                  </a:moveTo>
                  <a:lnTo>
                    <a:pt x="0" y="30"/>
                  </a:lnTo>
                  <a:lnTo>
                    <a:pt x="0" y="1889"/>
                  </a:lnTo>
                  <a:lnTo>
                    <a:pt x="38" y="1869"/>
                  </a:lnTo>
                  <a:lnTo>
                    <a:pt x="3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0" name="Freeform 6350">
              <a:extLst>
                <a:ext uri="{FF2B5EF4-FFF2-40B4-BE49-F238E27FC236}">
                  <a16:creationId xmlns:a16="http://schemas.microsoft.com/office/drawing/2014/main" id="{0293E5A5-D6B2-9F05-67A1-72B46BA90E8E}"/>
                </a:ext>
              </a:extLst>
            </p:cNvPr>
            <p:cNvSpPr>
              <a:spLocks noChangeArrowheads="1"/>
            </p:cNvSpPr>
            <p:nvPr/>
          </p:nvSpPr>
          <p:spPr bwMode="auto">
            <a:xfrm>
              <a:off x="17685288" y="5487988"/>
              <a:ext cx="14287" cy="7937"/>
            </a:xfrm>
            <a:custGeom>
              <a:avLst/>
              <a:gdLst>
                <a:gd name="T0" fmla="*/ 49 w 50"/>
                <a:gd name="T1" fmla="*/ 0 h 31"/>
                <a:gd name="T2" fmla="*/ 0 w 50"/>
                <a:gd name="T3" fmla="*/ 2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2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1" name="Freeform 6351">
              <a:extLst>
                <a:ext uri="{FF2B5EF4-FFF2-40B4-BE49-F238E27FC236}">
                  <a16:creationId xmlns:a16="http://schemas.microsoft.com/office/drawing/2014/main" id="{E42BA889-617C-95D9-5674-6614215CA331}"/>
                </a:ext>
              </a:extLst>
            </p:cNvPr>
            <p:cNvSpPr>
              <a:spLocks noChangeArrowheads="1"/>
            </p:cNvSpPr>
            <p:nvPr/>
          </p:nvSpPr>
          <p:spPr bwMode="auto">
            <a:xfrm>
              <a:off x="17685288" y="5487988"/>
              <a:ext cx="14287" cy="7937"/>
            </a:xfrm>
            <a:custGeom>
              <a:avLst/>
              <a:gdLst>
                <a:gd name="T0" fmla="*/ 49 w 50"/>
                <a:gd name="T1" fmla="*/ 0 h 31"/>
                <a:gd name="T2" fmla="*/ 0 w 50"/>
                <a:gd name="T3" fmla="*/ 2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2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2" name="Freeform 6352">
              <a:extLst>
                <a:ext uri="{FF2B5EF4-FFF2-40B4-BE49-F238E27FC236}">
                  <a16:creationId xmlns:a16="http://schemas.microsoft.com/office/drawing/2014/main" id="{7F4E57AE-CC6C-8B92-9643-69A9B9881D08}"/>
                </a:ext>
              </a:extLst>
            </p:cNvPr>
            <p:cNvSpPr>
              <a:spLocks noChangeArrowheads="1"/>
            </p:cNvSpPr>
            <p:nvPr/>
          </p:nvSpPr>
          <p:spPr bwMode="auto">
            <a:xfrm>
              <a:off x="17685288" y="4813300"/>
              <a:ext cx="14287" cy="676275"/>
            </a:xfrm>
            <a:custGeom>
              <a:avLst/>
              <a:gdLst>
                <a:gd name="T0" fmla="*/ 49 w 50"/>
                <a:gd name="T1" fmla="*/ 0 h 1889"/>
                <a:gd name="T2" fmla="*/ 0 w 50"/>
                <a:gd name="T3" fmla="*/ 19 h 1889"/>
                <a:gd name="T4" fmla="*/ 0 w 50"/>
                <a:gd name="T5" fmla="*/ 1888 h 1889"/>
                <a:gd name="T6" fmla="*/ 49 w 50"/>
                <a:gd name="T7" fmla="*/ 1868 h 1889"/>
                <a:gd name="T8" fmla="*/ 49 w 50"/>
                <a:gd name="T9" fmla="*/ 0 h 1889"/>
              </a:gdLst>
              <a:ahLst/>
              <a:cxnLst>
                <a:cxn ang="0">
                  <a:pos x="T0" y="T1"/>
                </a:cxn>
                <a:cxn ang="0">
                  <a:pos x="T2" y="T3"/>
                </a:cxn>
                <a:cxn ang="0">
                  <a:pos x="T4" y="T5"/>
                </a:cxn>
                <a:cxn ang="0">
                  <a:pos x="T6" y="T7"/>
                </a:cxn>
                <a:cxn ang="0">
                  <a:pos x="T8" y="T9"/>
                </a:cxn>
              </a:cxnLst>
              <a:rect l="0" t="0" r="r" b="b"/>
              <a:pathLst>
                <a:path w="50" h="1889">
                  <a:moveTo>
                    <a:pt x="49" y="0"/>
                  </a:moveTo>
                  <a:lnTo>
                    <a:pt x="0" y="19"/>
                  </a:lnTo>
                  <a:lnTo>
                    <a:pt x="0" y="1888"/>
                  </a:lnTo>
                  <a:lnTo>
                    <a:pt x="49" y="186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3" name="Freeform 6353">
              <a:extLst>
                <a:ext uri="{FF2B5EF4-FFF2-40B4-BE49-F238E27FC236}">
                  <a16:creationId xmlns:a16="http://schemas.microsoft.com/office/drawing/2014/main" id="{8540242E-7CB0-5747-AA51-36B9485C4C36}"/>
                </a:ext>
              </a:extLst>
            </p:cNvPr>
            <p:cNvSpPr>
              <a:spLocks noChangeArrowheads="1"/>
            </p:cNvSpPr>
            <p:nvPr/>
          </p:nvSpPr>
          <p:spPr bwMode="auto">
            <a:xfrm>
              <a:off x="17685288" y="4813300"/>
              <a:ext cx="14287" cy="676275"/>
            </a:xfrm>
            <a:custGeom>
              <a:avLst/>
              <a:gdLst>
                <a:gd name="T0" fmla="*/ 49 w 50"/>
                <a:gd name="T1" fmla="*/ 0 h 1889"/>
                <a:gd name="T2" fmla="*/ 0 w 50"/>
                <a:gd name="T3" fmla="*/ 19 h 1889"/>
                <a:gd name="T4" fmla="*/ 0 w 50"/>
                <a:gd name="T5" fmla="*/ 1888 h 1889"/>
                <a:gd name="T6" fmla="*/ 49 w 50"/>
                <a:gd name="T7" fmla="*/ 1868 h 1889"/>
                <a:gd name="T8" fmla="*/ 49 w 50"/>
                <a:gd name="T9" fmla="*/ 0 h 1889"/>
              </a:gdLst>
              <a:ahLst/>
              <a:cxnLst>
                <a:cxn ang="0">
                  <a:pos x="T0" y="T1"/>
                </a:cxn>
                <a:cxn ang="0">
                  <a:pos x="T2" y="T3"/>
                </a:cxn>
                <a:cxn ang="0">
                  <a:pos x="T4" y="T5"/>
                </a:cxn>
                <a:cxn ang="0">
                  <a:pos x="T6" y="T7"/>
                </a:cxn>
                <a:cxn ang="0">
                  <a:pos x="T8" y="T9"/>
                </a:cxn>
              </a:cxnLst>
              <a:rect l="0" t="0" r="r" b="b"/>
              <a:pathLst>
                <a:path w="50" h="1889">
                  <a:moveTo>
                    <a:pt x="49" y="0"/>
                  </a:moveTo>
                  <a:lnTo>
                    <a:pt x="0" y="19"/>
                  </a:lnTo>
                  <a:lnTo>
                    <a:pt x="0" y="1888"/>
                  </a:lnTo>
                  <a:lnTo>
                    <a:pt x="49" y="186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4" name="Freeform 6354">
              <a:extLst>
                <a:ext uri="{FF2B5EF4-FFF2-40B4-BE49-F238E27FC236}">
                  <a16:creationId xmlns:a16="http://schemas.microsoft.com/office/drawing/2014/main" id="{51426BD6-6F2F-233B-A8C1-F13C29DB8B9F}"/>
                </a:ext>
              </a:extLst>
            </p:cNvPr>
            <p:cNvSpPr>
              <a:spLocks noChangeArrowheads="1"/>
            </p:cNvSpPr>
            <p:nvPr/>
          </p:nvSpPr>
          <p:spPr bwMode="auto">
            <a:xfrm>
              <a:off x="17717036" y="5467350"/>
              <a:ext cx="14287" cy="7937"/>
            </a:xfrm>
            <a:custGeom>
              <a:avLst/>
              <a:gdLst>
                <a:gd name="T0" fmla="*/ 48 w 49"/>
                <a:gd name="T1" fmla="*/ 0 h 30"/>
                <a:gd name="T2" fmla="*/ 0 w 49"/>
                <a:gd name="T3" fmla="*/ 29 h 30"/>
                <a:gd name="T4" fmla="*/ 0 w 49"/>
                <a:gd name="T5" fmla="*/ 29 h 30"/>
                <a:gd name="T6" fmla="*/ 48 w 49"/>
                <a:gd name="T7" fmla="*/ 10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5" name="Freeform 6355">
              <a:extLst>
                <a:ext uri="{FF2B5EF4-FFF2-40B4-BE49-F238E27FC236}">
                  <a16:creationId xmlns:a16="http://schemas.microsoft.com/office/drawing/2014/main" id="{24A5A20F-676A-A53E-85C0-4A1308582E48}"/>
                </a:ext>
              </a:extLst>
            </p:cNvPr>
            <p:cNvSpPr>
              <a:spLocks noChangeArrowheads="1"/>
            </p:cNvSpPr>
            <p:nvPr/>
          </p:nvSpPr>
          <p:spPr bwMode="auto">
            <a:xfrm>
              <a:off x="17717036" y="5467350"/>
              <a:ext cx="14287" cy="7937"/>
            </a:xfrm>
            <a:custGeom>
              <a:avLst/>
              <a:gdLst>
                <a:gd name="T0" fmla="*/ 48 w 49"/>
                <a:gd name="T1" fmla="*/ 0 h 30"/>
                <a:gd name="T2" fmla="*/ 0 w 49"/>
                <a:gd name="T3" fmla="*/ 29 h 30"/>
                <a:gd name="T4" fmla="*/ 0 w 49"/>
                <a:gd name="T5" fmla="*/ 29 h 30"/>
                <a:gd name="T6" fmla="*/ 48 w 49"/>
                <a:gd name="T7" fmla="*/ 10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6" name="Freeform 6356">
              <a:extLst>
                <a:ext uri="{FF2B5EF4-FFF2-40B4-BE49-F238E27FC236}">
                  <a16:creationId xmlns:a16="http://schemas.microsoft.com/office/drawing/2014/main" id="{3033571A-989D-06F5-A908-25C4BD02BB20}"/>
                </a:ext>
              </a:extLst>
            </p:cNvPr>
            <p:cNvSpPr>
              <a:spLocks noChangeArrowheads="1"/>
            </p:cNvSpPr>
            <p:nvPr/>
          </p:nvSpPr>
          <p:spPr bwMode="auto">
            <a:xfrm>
              <a:off x="17717036" y="4795838"/>
              <a:ext cx="14287" cy="676275"/>
            </a:xfrm>
            <a:custGeom>
              <a:avLst/>
              <a:gdLst>
                <a:gd name="T0" fmla="*/ 48 w 49"/>
                <a:gd name="T1" fmla="*/ 0 h 1889"/>
                <a:gd name="T2" fmla="*/ 0 w 49"/>
                <a:gd name="T3" fmla="*/ 20 h 1889"/>
                <a:gd name="T4" fmla="*/ 0 w 49"/>
                <a:gd name="T5" fmla="*/ 1888 h 1889"/>
                <a:gd name="T6" fmla="*/ 48 w 49"/>
                <a:gd name="T7" fmla="*/ 185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0"/>
                  </a:lnTo>
                  <a:lnTo>
                    <a:pt x="0" y="1888"/>
                  </a:lnTo>
                  <a:lnTo>
                    <a:pt x="48" y="185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7" name="Freeform 6357">
              <a:extLst>
                <a:ext uri="{FF2B5EF4-FFF2-40B4-BE49-F238E27FC236}">
                  <a16:creationId xmlns:a16="http://schemas.microsoft.com/office/drawing/2014/main" id="{C31351EA-2761-BFAD-AF5C-9D72DD049844}"/>
                </a:ext>
              </a:extLst>
            </p:cNvPr>
            <p:cNvSpPr>
              <a:spLocks noChangeArrowheads="1"/>
            </p:cNvSpPr>
            <p:nvPr/>
          </p:nvSpPr>
          <p:spPr bwMode="auto">
            <a:xfrm>
              <a:off x="17717036" y="4795838"/>
              <a:ext cx="14287" cy="676275"/>
            </a:xfrm>
            <a:custGeom>
              <a:avLst/>
              <a:gdLst>
                <a:gd name="T0" fmla="*/ 48 w 49"/>
                <a:gd name="T1" fmla="*/ 0 h 1889"/>
                <a:gd name="T2" fmla="*/ 0 w 49"/>
                <a:gd name="T3" fmla="*/ 20 h 1889"/>
                <a:gd name="T4" fmla="*/ 0 w 49"/>
                <a:gd name="T5" fmla="*/ 1888 h 1889"/>
                <a:gd name="T6" fmla="*/ 48 w 49"/>
                <a:gd name="T7" fmla="*/ 185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0"/>
                  </a:lnTo>
                  <a:lnTo>
                    <a:pt x="0" y="1888"/>
                  </a:lnTo>
                  <a:lnTo>
                    <a:pt x="48" y="185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8" name="Freeform 6358">
              <a:extLst>
                <a:ext uri="{FF2B5EF4-FFF2-40B4-BE49-F238E27FC236}">
                  <a16:creationId xmlns:a16="http://schemas.microsoft.com/office/drawing/2014/main" id="{C86F442E-4E3A-0E20-24B8-F6A5A5D38B05}"/>
                </a:ext>
              </a:extLst>
            </p:cNvPr>
            <p:cNvSpPr>
              <a:spLocks noChangeArrowheads="1"/>
            </p:cNvSpPr>
            <p:nvPr/>
          </p:nvSpPr>
          <p:spPr bwMode="auto">
            <a:xfrm>
              <a:off x="17751958" y="5449888"/>
              <a:ext cx="14287" cy="7937"/>
            </a:xfrm>
            <a:custGeom>
              <a:avLst/>
              <a:gdLst>
                <a:gd name="T0" fmla="*/ 49 w 50"/>
                <a:gd name="T1" fmla="*/ 0 h 29"/>
                <a:gd name="T2" fmla="*/ 0 w 50"/>
                <a:gd name="T3" fmla="*/ 28 h 29"/>
                <a:gd name="T4" fmla="*/ 0 w 50"/>
                <a:gd name="T5" fmla="*/ 28 h 29"/>
                <a:gd name="T6" fmla="*/ 49 w 50"/>
                <a:gd name="T7" fmla="*/ 0 h 29"/>
              </a:gdLst>
              <a:ahLst/>
              <a:cxnLst>
                <a:cxn ang="0">
                  <a:pos x="T0" y="T1"/>
                </a:cxn>
                <a:cxn ang="0">
                  <a:pos x="T2" y="T3"/>
                </a:cxn>
                <a:cxn ang="0">
                  <a:pos x="T4" y="T5"/>
                </a:cxn>
                <a:cxn ang="0">
                  <a:pos x="T6" y="T7"/>
                </a:cxn>
              </a:cxnLst>
              <a:rect l="0" t="0" r="r" b="b"/>
              <a:pathLst>
                <a:path w="50" h="29">
                  <a:moveTo>
                    <a:pt x="49" y="0"/>
                  </a:moveTo>
                  <a:lnTo>
                    <a:pt x="0" y="28"/>
                  </a:lnTo>
                  <a:lnTo>
                    <a:pt x="0" y="2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9" name="Freeform 6359">
              <a:extLst>
                <a:ext uri="{FF2B5EF4-FFF2-40B4-BE49-F238E27FC236}">
                  <a16:creationId xmlns:a16="http://schemas.microsoft.com/office/drawing/2014/main" id="{28C93863-7EC7-DFD3-1113-EB31C6FD205F}"/>
                </a:ext>
              </a:extLst>
            </p:cNvPr>
            <p:cNvSpPr>
              <a:spLocks noChangeArrowheads="1"/>
            </p:cNvSpPr>
            <p:nvPr/>
          </p:nvSpPr>
          <p:spPr bwMode="auto">
            <a:xfrm>
              <a:off x="17751958" y="5449888"/>
              <a:ext cx="14287" cy="7937"/>
            </a:xfrm>
            <a:custGeom>
              <a:avLst/>
              <a:gdLst>
                <a:gd name="T0" fmla="*/ 49 w 50"/>
                <a:gd name="T1" fmla="*/ 0 h 29"/>
                <a:gd name="T2" fmla="*/ 0 w 50"/>
                <a:gd name="T3" fmla="*/ 28 h 29"/>
                <a:gd name="T4" fmla="*/ 0 w 50"/>
                <a:gd name="T5" fmla="*/ 28 h 29"/>
                <a:gd name="T6" fmla="*/ 49 w 50"/>
                <a:gd name="T7" fmla="*/ 0 h 29"/>
              </a:gdLst>
              <a:ahLst/>
              <a:cxnLst>
                <a:cxn ang="0">
                  <a:pos x="T0" y="T1"/>
                </a:cxn>
                <a:cxn ang="0">
                  <a:pos x="T2" y="T3"/>
                </a:cxn>
                <a:cxn ang="0">
                  <a:pos x="T4" y="T5"/>
                </a:cxn>
                <a:cxn ang="0">
                  <a:pos x="T6" y="T7"/>
                </a:cxn>
              </a:cxnLst>
              <a:rect l="0" t="0" r="r" b="b"/>
              <a:pathLst>
                <a:path w="50" h="29">
                  <a:moveTo>
                    <a:pt x="49" y="0"/>
                  </a:moveTo>
                  <a:lnTo>
                    <a:pt x="0" y="28"/>
                  </a:lnTo>
                  <a:lnTo>
                    <a:pt x="0" y="2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0" name="Freeform 6360">
              <a:extLst>
                <a:ext uri="{FF2B5EF4-FFF2-40B4-BE49-F238E27FC236}">
                  <a16:creationId xmlns:a16="http://schemas.microsoft.com/office/drawing/2014/main" id="{EDA303A2-2AAE-9532-C85C-9595D5EA8DA6}"/>
                </a:ext>
              </a:extLst>
            </p:cNvPr>
            <p:cNvSpPr>
              <a:spLocks noChangeArrowheads="1"/>
            </p:cNvSpPr>
            <p:nvPr/>
          </p:nvSpPr>
          <p:spPr bwMode="auto">
            <a:xfrm>
              <a:off x="17751958" y="4776788"/>
              <a:ext cx="14287" cy="679450"/>
            </a:xfrm>
            <a:custGeom>
              <a:avLst/>
              <a:gdLst>
                <a:gd name="T0" fmla="*/ 49 w 50"/>
                <a:gd name="T1" fmla="*/ 0 h 1898"/>
                <a:gd name="T2" fmla="*/ 0 w 50"/>
                <a:gd name="T3" fmla="*/ 29 h 1898"/>
                <a:gd name="T4" fmla="*/ 0 w 50"/>
                <a:gd name="T5" fmla="*/ 1897 h 1898"/>
                <a:gd name="T6" fmla="*/ 49 w 50"/>
                <a:gd name="T7" fmla="*/ 1869 h 1898"/>
                <a:gd name="T8" fmla="*/ 49 w 50"/>
                <a:gd name="T9" fmla="*/ 0 h 1898"/>
              </a:gdLst>
              <a:ahLst/>
              <a:cxnLst>
                <a:cxn ang="0">
                  <a:pos x="T0" y="T1"/>
                </a:cxn>
                <a:cxn ang="0">
                  <a:pos x="T2" y="T3"/>
                </a:cxn>
                <a:cxn ang="0">
                  <a:pos x="T4" y="T5"/>
                </a:cxn>
                <a:cxn ang="0">
                  <a:pos x="T6" y="T7"/>
                </a:cxn>
                <a:cxn ang="0">
                  <a:pos x="T8" y="T9"/>
                </a:cxn>
              </a:cxnLst>
              <a:rect l="0" t="0" r="r" b="b"/>
              <a:pathLst>
                <a:path w="50" h="1898">
                  <a:moveTo>
                    <a:pt x="49" y="0"/>
                  </a:moveTo>
                  <a:lnTo>
                    <a:pt x="0" y="29"/>
                  </a:lnTo>
                  <a:lnTo>
                    <a:pt x="0" y="1897"/>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1" name="Freeform 6361">
              <a:extLst>
                <a:ext uri="{FF2B5EF4-FFF2-40B4-BE49-F238E27FC236}">
                  <a16:creationId xmlns:a16="http://schemas.microsoft.com/office/drawing/2014/main" id="{4C1F7423-3452-D638-1423-AFD685AF3095}"/>
                </a:ext>
              </a:extLst>
            </p:cNvPr>
            <p:cNvSpPr>
              <a:spLocks noChangeArrowheads="1"/>
            </p:cNvSpPr>
            <p:nvPr/>
          </p:nvSpPr>
          <p:spPr bwMode="auto">
            <a:xfrm>
              <a:off x="17751958" y="4776788"/>
              <a:ext cx="14287" cy="679450"/>
            </a:xfrm>
            <a:custGeom>
              <a:avLst/>
              <a:gdLst>
                <a:gd name="T0" fmla="*/ 49 w 50"/>
                <a:gd name="T1" fmla="*/ 0 h 1898"/>
                <a:gd name="T2" fmla="*/ 0 w 50"/>
                <a:gd name="T3" fmla="*/ 29 h 1898"/>
                <a:gd name="T4" fmla="*/ 0 w 50"/>
                <a:gd name="T5" fmla="*/ 1897 h 1898"/>
                <a:gd name="T6" fmla="*/ 49 w 50"/>
                <a:gd name="T7" fmla="*/ 1869 h 1898"/>
                <a:gd name="T8" fmla="*/ 49 w 50"/>
                <a:gd name="T9" fmla="*/ 0 h 1898"/>
              </a:gdLst>
              <a:ahLst/>
              <a:cxnLst>
                <a:cxn ang="0">
                  <a:pos x="T0" y="T1"/>
                </a:cxn>
                <a:cxn ang="0">
                  <a:pos x="T2" y="T3"/>
                </a:cxn>
                <a:cxn ang="0">
                  <a:pos x="T4" y="T5"/>
                </a:cxn>
                <a:cxn ang="0">
                  <a:pos x="T6" y="T7"/>
                </a:cxn>
                <a:cxn ang="0">
                  <a:pos x="T8" y="T9"/>
                </a:cxn>
              </a:cxnLst>
              <a:rect l="0" t="0" r="r" b="b"/>
              <a:pathLst>
                <a:path w="50" h="1898">
                  <a:moveTo>
                    <a:pt x="49" y="0"/>
                  </a:moveTo>
                  <a:lnTo>
                    <a:pt x="0" y="29"/>
                  </a:lnTo>
                  <a:lnTo>
                    <a:pt x="0" y="1897"/>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2" name="Freeform 6362">
              <a:extLst>
                <a:ext uri="{FF2B5EF4-FFF2-40B4-BE49-F238E27FC236}">
                  <a16:creationId xmlns:a16="http://schemas.microsoft.com/office/drawing/2014/main" id="{6D269C28-C1FD-7469-CE26-6423127DAAF5}"/>
                </a:ext>
              </a:extLst>
            </p:cNvPr>
            <p:cNvSpPr>
              <a:spLocks noChangeArrowheads="1"/>
            </p:cNvSpPr>
            <p:nvPr/>
          </p:nvSpPr>
          <p:spPr bwMode="auto">
            <a:xfrm>
              <a:off x="17783706" y="5432425"/>
              <a:ext cx="14287" cy="7937"/>
            </a:xfrm>
            <a:custGeom>
              <a:avLst/>
              <a:gdLst>
                <a:gd name="T0" fmla="*/ 48 w 49"/>
                <a:gd name="T1" fmla="*/ 0 h 30"/>
                <a:gd name="T2" fmla="*/ 0 w 49"/>
                <a:gd name="T3" fmla="*/ 2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3" name="Freeform 6363">
              <a:extLst>
                <a:ext uri="{FF2B5EF4-FFF2-40B4-BE49-F238E27FC236}">
                  <a16:creationId xmlns:a16="http://schemas.microsoft.com/office/drawing/2014/main" id="{04AF3CB7-0D63-A924-5CE8-D4FBB4AB5400}"/>
                </a:ext>
              </a:extLst>
            </p:cNvPr>
            <p:cNvSpPr>
              <a:spLocks noChangeArrowheads="1"/>
            </p:cNvSpPr>
            <p:nvPr/>
          </p:nvSpPr>
          <p:spPr bwMode="auto">
            <a:xfrm>
              <a:off x="17783706" y="5432425"/>
              <a:ext cx="14287" cy="7937"/>
            </a:xfrm>
            <a:custGeom>
              <a:avLst/>
              <a:gdLst>
                <a:gd name="T0" fmla="*/ 48 w 49"/>
                <a:gd name="T1" fmla="*/ 0 h 30"/>
                <a:gd name="T2" fmla="*/ 0 w 49"/>
                <a:gd name="T3" fmla="*/ 2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4" name="Freeform 6364">
              <a:extLst>
                <a:ext uri="{FF2B5EF4-FFF2-40B4-BE49-F238E27FC236}">
                  <a16:creationId xmlns:a16="http://schemas.microsoft.com/office/drawing/2014/main" id="{84FF27BF-A82B-139E-A44C-87F2E6CC14DC}"/>
                </a:ext>
              </a:extLst>
            </p:cNvPr>
            <p:cNvSpPr>
              <a:spLocks noChangeArrowheads="1"/>
            </p:cNvSpPr>
            <p:nvPr/>
          </p:nvSpPr>
          <p:spPr bwMode="auto">
            <a:xfrm>
              <a:off x="17783706" y="4757738"/>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5" name="Freeform 6365">
              <a:extLst>
                <a:ext uri="{FF2B5EF4-FFF2-40B4-BE49-F238E27FC236}">
                  <a16:creationId xmlns:a16="http://schemas.microsoft.com/office/drawing/2014/main" id="{4A72587B-5D3F-76AB-7EAE-FC485B2E3082}"/>
                </a:ext>
              </a:extLst>
            </p:cNvPr>
            <p:cNvSpPr>
              <a:spLocks noChangeArrowheads="1"/>
            </p:cNvSpPr>
            <p:nvPr/>
          </p:nvSpPr>
          <p:spPr bwMode="auto">
            <a:xfrm>
              <a:off x="17783706" y="4757738"/>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6" name="Freeform 6366">
              <a:extLst>
                <a:ext uri="{FF2B5EF4-FFF2-40B4-BE49-F238E27FC236}">
                  <a16:creationId xmlns:a16="http://schemas.microsoft.com/office/drawing/2014/main" id="{C3D9F7E4-9E17-746A-1089-A3F5BCE29386}"/>
                </a:ext>
              </a:extLst>
            </p:cNvPr>
            <p:cNvSpPr>
              <a:spLocks noChangeArrowheads="1"/>
            </p:cNvSpPr>
            <p:nvPr/>
          </p:nvSpPr>
          <p:spPr bwMode="auto">
            <a:xfrm>
              <a:off x="17815454" y="5413375"/>
              <a:ext cx="14287" cy="7937"/>
            </a:xfrm>
            <a:custGeom>
              <a:avLst/>
              <a:gdLst>
                <a:gd name="T0" fmla="*/ 49 w 50"/>
                <a:gd name="T1" fmla="*/ 0 h 30"/>
                <a:gd name="T2" fmla="*/ 0 w 50"/>
                <a:gd name="T3" fmla="*/ 20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0"/>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7" name="Freeform 6367">
              <a:extLst>
                <a:ext uri="{FF2B5EF4-FFF2-40B4-BE49-F238E27FC236}">
                  <a16:creationId xmlns:a16="http://schemas.microsoft.com/office/drawing/2014/main" id="{00A49FD4-D5FA-4555-C0E5-B45A2CB4F70D}"/>
                </a:ext>
              </a:extLst>
            </p:cNvPr>
            <p:cNvSpPr>
              <a:spLocks noChangeArrowheads="1"/>
            </p:cNvSpPr>
            <p:nvPr/>
          </p:nvSpPr>
          <p:spPr bwMode="auto">
            <a:xfrm>
              <a:off x="17815454" y="5413375"/>
              <a:ext cx="14287" cy="7937"/>
            </a:xfrm>
            <a:custGeom>
              <a:avLst/>
              <a:gdLst>
                <a:gd name="T0" fmla="*/ 49 w 50"/>
                <a:gd name="T1" fmla="*/ 0 h 30"/>
                <a:gd name="T2" fmla="*/ 0 w 50"/>
                <a:gd name="T3" fmla="*/ 20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0"/>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8" name="Freeform 6368">
              <a:extLst>
                <a:ext uri="{FF2B5EF4-FFF2-40B4-BE49-F238E27FC236}">
                  <a16:creationId xmlns:a16="http://schemas.microsoft.com/office/drawing/2014/main" id="{1C0C5F36-7C5F-1DE0-F5B4-F8814B253B24}"/>
                </a:ext>
              </a:extLst>
            </p:cNvPr>
            <p:cNvSpPr>
              <a:spLocks noChangeArrowheads="1"/>
            </p:cNvSpPr>
            <p:nvPr/>
          </p:nvSpPr>
          <p:spPr bwMode="auto">
            <a:xfrm>
              <a:off x="17815454" y="4741863"/>
              <a:ext cx="14287" cy="677862"/>
            </a:xfrm>
            <a:custGeom>
              <a:avLst/>
              <a:gdLst>
                <a:gd name="T0" fmla="*/ 49 w 50"/>
                <a:gd name="T1" fmla="*/ 0 h 1890"/>
                <a:gd name="T2" fmla="*/ 0 w 50"/>
                <a:gd name="T3" fmla="*/ 30 h 1890"/>
                <a:gd name="T4" fmla="*/ 0 w 50"/>
                <a:gd name="T5" fmla="*/ 1889 h 1890"/>
                <a:gd name="T6" fmla="*/ 49 w 50"/>
                <a:gd name="T7" fmla="*/ 1869 h 1890"/>
                <a:gd name="T8" fmla="*/ 49 w 50"/>
                <a:gd name="T9" fmla="*/ 0 h 1890"/>
              </a:gdLst>
              <a:ahLst/>
              <a:cxnLst>
                <a:cxn ang="0">
                  <a:pos x="T0" y="T1"/>
                </a:cxn>
                <a:cxn ang="0">
                  <a:pos x="T2" y="T3"/>
                </a:cxn>
                <a:cxn ang="0">
                  <a:pos x="T4" y="T5"/>
                </a:cxn>
                <a:cxn ang="0">
                  <a:pos x="T6" y="T7"/>
                </a:cxn>
                <a:cxn ang="0">
                  <a:pos x="T8" y="T9"/>
                </a:cxn>
              </a:cxnLst>
              <a:rect l="0" t="0" r="r" b="b"/>
              <a:pathLst>
                <a:path w="50" h="1890">
                  <a:moveTo>
                    <a:pt x="49" y="0"/>
                  </a:moveTo>
                  <a:lnTo>
                    <a:pt x="0" y="30"/>
                  </a:lnTo>
                  <a:lnTo>
                    <a:pt x="0" y="1889"/>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9" name="Freeform 6369">
              <a:extLst>
                <a:ext uri="{FF2B5EF4-FFF2-40B4-BE49-F238E27FC236}">
                  <a16:creationId xmlns:a16="http://schemas.microsoft.com/office/drawing/2014/main" id="{7BE3F55F-4B6B-2D0E-58C8-9DFC7D7A0481}"/>
                </a:ext>
              </a:extLst>
            </p:cNvPr>
            <p:cNvSpPr>
              <a:spLocks noChangeArrowheads="1"/>
            </p:cNvSpPr>
            <p:nvPr/>
          </p:nvSpPr>
          <p:spPr bwMode="auto">
            <a:xfrm>
              <a:off x="17815454" y="4741863"/>
              <a:ext cx="14287" cy="677862"/>
            </a:xfrm>
            <a:custGeom>
              <a:avLst/>
              <a:gdLst>
                <a:gd name="T0" fmla="*/ 49 w 50"/>
                <a:gd name="T1" fmla="*/ 0 h 1890"/>
                <a:gd name="T2" fmla="*/ 0 w 50"/>
                <a:gd name="T3" fmla="*/ 30 h 1890"/>
                <a:gd name="T4" fmla="*/ 0 w 50"/>
                <a:gd name="T5" fmla="*/ 1889 h 1890"/>
                <a:gd name="T6" fmla="*/ 49 w 50"/>
                <a:gd name="T7" fmla="*/ 1869 h 1890"/>
                <a:gd name="T8" fmla="*/ 49 w 50"/>
                <a:gd name="T9" fmla="*/ 0 h 1890"/>
              </a:gdLst>
              <a:ahLst/>
              <a:cxnLst>
                <a:cxn ang="0">
                  <a:pos x="T0" y="T1"/>
                </a:cxn>
                <a:cxn ang="0">
                  <a:pos x="T2" y="T3"/>
                </a:cxn>
                <a:cxn ang="0">
                  <a:pos x="T4" y="T5"/>
                </a:cxn>
                <a:cxn ang="0">
                  <a:pos x="T6" y="T7"/>
                </a:cxn>
                <a:cxn ang="0">
                  <a:pos x="T8" y="T9"/>
                </a:cxn>
              </a:cxnLst>
              <a:rect l="0" t="0" r="r" b="b"/>
              <a:pathLst>
                <a:path w="50" h="1890">
                  <a:moveTo>
                    <a:pt x="49" y="0"/>
                  </a:moveTo>
                  <a:lnTo>
                    <a:pt x="0" y="30"/>
                  </a:lnTo>
                  <a:lnTo>
                    <a:pt x="0" y="1889"/>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0" name="Freeform 6370">
              <a:extLst>
                <a:ext uri="{FF2B5EF4-FFF2-40B4-BE49-F238E27FC236}">
                  <a16:creationId xmlns:a16="http://schemas.microsoft.com/office/drawing/2014/main" id="{5328A8A9-FA2B-9527-545E-4FFD99D43B88}"/>
                </a:ext>
              </a:extLst>
            </p:cNvPr>
            <p:cNvSpPr>
              <a:spLocks noChangeArrowheads="1"/>
            </p:cNvSpPr>
            <p:nvPr/>
          </p:nvSpPr>
          <p:spPr bwMode="auto">
            <a:xfrm>
              <a:off x="17850377" y="5392738"/>
              <a:ext cx="14287" cy="7937"/>
            </a:xfrm>
            <a:custGeom>
              <a:avLst/>
              <a:gdLst>
                <a:gd name="T0" fmla="*/ 48 w 49"/>
                <a:gd name="T1" fmla="*/ 0 h 30"/>
                <a:gd name="T2" fmla="*/ 0 w 49"/>
                <a:gd name="T3" fmla="*/ 29 h 30"/>
                <a:gd name="T4" fmla="*/ 0 w 49"/>
                <a:gd name="T5" fmla="*/ 29 h 30"/>
                <a:gd name="T6" fmla="*/ 48 w 49"/>
                <a:gd name="T7" fmla="*/ 9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1" name="Freeform 6371">
              <a:extLst>
                <a:ext uri="{FF2B5EF4-FFF2-40B4-BE49-F238E27FC236}">
                  <a16:creationId xmlns:a16="http://schemas.microsoft.com/office/drawing/2014/main" id="{8F396C5D-502D-B35A-8A34-ECB70FC1705A}"/>
                </a:ext>
              </a:extLst>
            </p:cNvPr>
            <p:cNvSpPr>
              <a:spLocks noChangeArrowheads="1"/>
            </p:cNvSpPr>
            <p:nvPr/>
          </p:nvSpPr>
          <p:spPr bwMode="auto">
            <a:xfrm>
              <a:off x="17850377" y="5392738"/>
              <a:ext cx="14287" cy="7937"/>
            </a:xfrm>
            <a:custGeom>
              <a:avLst/>
              <a:gdLst>
                <a:gd name="T0" fmla="*/ 48 w 49"/>
                <a:gd name="T1" fmla="*/ 0 h 30"/>
                <a:gd name="T2" fmla="*/ 0 w 49"/>
                <a:gd name="T3" fmla="*/ 29 h 30"/>
                <a:gd name="T4" fmla="*/ 0 w 49"/>
                <a:gd name="T5" fmla="*/ 29 h 30"/>
                <a:gd name="T6" fmla="*/ 48 w 49"/>
                <a:gd name="T7" fmla="*/ 9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2" name="Freeform 6372">
              <a:extLst>
                <a:ext uri="{FF2B5EF4-FFF2-40B4-BE49-F238E27FC236}">
                  <a16:creationId xmlns:a16="http://schemas.microsoft.com/office/drawing/2014/main" id="{9FB2E031-B407-CBB5-963E-D2EE81DFBFC9}"/>
                </a:ext>
              </a:extLst>
            </p:cNvPr>
            <p:cNvSpPr>
              <a:spLocks noChangeArrowheads="1"/>
            </p:cNvSpPr>
            <p:nvPr/>
          </p:nvSpPr>
          <p:spPr bwMode="auto">
            <a:xfrm>
              <a:off x="17850377" y="4722813"/>
              <a:ext cx="14287" cy="676275"/>
            </a:xfrm>
            <a:custGeom>
              <a:avLst/>
              <a:gdLst>
                <a:gd name="T0" fmla="*/ 48 w 49"/>
                <a:gd name="T1" fmla="*/ 0 h 1889"/>
                <a:gd name="T2" fmla="*/ 0 w 49"/>
                <a:gd name="T3" fmla="*/ 19 h 1889"/>
                <a:gd name="T4" fmla="*/ 0 w 49"/>
                <a:gd name="T5" fmla="*/ 1888 h 1889"/>
                <a:gd name="T6" fmla="*/ 48 w 49"/>
                <a:gd name="T7" fmla="*/ 185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19"/>
                  </a:lnTo>
                  <a:lnTo>
                    <a:pt x="0" y="1888"/>
                  </a:lnTo>
                  <a:lnTo>
                    <a:pt x="48" y="185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3" name="Freeform 6373">
              <a:extLst>
                <a:ext uri="{FF2B5EF4-FFF2-40B4-BE49-F238E27FC236}">
                  <a16:creationId xmlns:a16="http://schemas.microsoft.com/office/drawing/2014/main" id="{B24CFD53-C031-5774-1EF6-69285BECF581}"/>
                </a:ext>
              </a:extLst>
            </p:cNvPr>
            <p:cNvSpPr>
              <a:spLocks noChangeArrowheads="1"/>
            </p:cNvSpPr>
            <p:nvPr/>
          </p:nvSpPr>
          <p:spPr bwMode="auto">
            <a:xfrm>
              <a:off x="17850377" y="4722813"/>
              <a:ext cx="14287" cy="676275"/>
            </a:xfrm>
            <a:custGeom>
              <a:avLst/>
              <a:gdLst>
                <a:gd name="T0" fmla="*/ 48 w 49"/>
                <a:gd name="T1" fmla="*/ 0 h 1889"/>
                <a:gd name="T2" fmla="*/ 0 w 49"/>
                <a:gd name="T3" fmla="*/ 19 h 1889"/>
                <a:gd name="T4" fmla="*/ 0 w 49"/>
                <a:gd name="T5" fmla="*/ 1888 h 1889"/>
                <a:gd name="T6" fmla="*/ 48 w 49"/>
                <a:gd name="T7" fmla="*/ 185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19"/>
                  </a:lnTo>
                  <a:lnTo>
                    <a:pt x="0" y="1888"/>
                  </a:lnTo>
                  <a:lnTo>
                    <a:pt x="48" y="185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4" name="Freeform 6374">
              <a:extLst>
                <a:ext uri="{FF2B5EF4-FFF2-40B4-BE49-F238E27FC236}">
                  <a16:creationId xmlns:a16="http://schemas.microsoft.com/office/drawing/2014/main" id="{F27F73E4-15F9-B70F-486D-98A4246E7DD8}"/>
                </a:ext>
              </a:extLst>
            </p:cNvPr>
            <p:cNvSpPr>
              <a:spLocks noChangeArrowheads="1"/>
            </p:cNvSpPr>
            <p:nvPr/>
          </p:nvSpPr>
          <p:spPr bwMode="auto">
            <a:xfrm>
              <a:off x="17882125" y="5375275"/>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5" name="Freeform 6375">
              <a:extLst>
                <a:ext uri="{FF2B5EF4-FFF2-40B4-BE49-F238E27FC236}">
                  <a16:creationId xmlns:a16="http://schemas.microsoft.com/office/drawing/2014/main" id="{78EF2938-AAD3-6F30-4CD9-874CD2720137}"/>
                </a:ext>
              </a:extLst>
            </p:cNvPr>
            <p:cNvSpPr>
              <a:spLocks noChangeArrowheads="1"/>
            </p:cNvSpPr>
            <p:nvPr/>
          </p:nvSpPr>
          <p:spPr bwMode="auto">
            <a:xfrm>
              <a:off x="17882125" y="5375275"/>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6" name="Freeform 6376">
              <a:extLst>
                <a:ext uri="{FF2B5EF4-FFF2-40B4-BE49-F238E27FC236}">
                  <a16:creationId xmlns:a16="http://schemas.microsoft.com/office/drawing/2014/main" id="{9D938796-DB47-F447-6E17-66023A1A1FCC}"/>
                </a:ext>
              </a:extLst>
            </p:cNvPr>
            <p:cNvSpPr>
              <a:spLocks noChangeArrowheads="1"/>
            </p:cNvSpPr>
            <p:nvPr/>
          </p:nvSpPr>
          <p:spPr bwMode="auto">
            <a:xfrm>
              <a:off x="17882125" y="4700588"/>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7" name="Freeform 6377">
              <a:extLst>
                <a:ext uri="{FF2B5EF4-FFF2-40B4-BE49-F238E27FC236}">
                  <a16:creationId xmlns:a16="http://schemas.microsoft.com/office/drawing/2014/main" id="{6F9FF46E-CABA-614C-57F5-831BC530B6F6}"/>
                </a:ext>
              </a:extLst>
            </p:cNvPr>
            <p:cNvSpPr>
              <a:spLocks noChangeArrowheads="1"/>
            </p:cNvSpPr>
            <p:nvPr/>
          </p:nvSpPr>
          <p:spPr bwMode="auto">
            <a:xfrm>
              <a:off x="17882125" y="4700588"/>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8" name="Freeform 6378">
              <a:extLst>
                <a:ext uri="{FF2B5EF4-FFF2-40B4-BE49-F238E27FC236}">
                  <a16:creationId xmlns:a16="http://schemas.microsoft.com/office/drawing/2014/main" id="{0A0CD928-EE1D-46C0-4EF8-78A86E4192FF}"/>
                </a:ext>
              </a:extLst>
            </p:cNvPr>
            <p:cNvSpPr>
              <a:spLocks noChangeArrowheads="1"/>
            </p:cNvSpPr>
            <p:nvPr/>
          </p:nvSpPr>
          <p:spPr bwMode="auto">
            <a:xfrm>
              <a:off x="17917048" y="5357813"/>
              <a:ext cx="11112" cy="7937"/>
            </a:xfrm>
            <a:custGeom>
              <a:avLst/>
              <a:gdLst>
                <a:gd name="T0" fmla="*/ 39 w 40"/>
                <a:gd name="T1" fmla="*/ 0 h 31"/>
                <a:gd name="T2" fmla="*/ 0 w 40"/>
                <a:gd name="T3" fmla="*/ 30 h 31"/>
                <a:gd name="T4" fmla="*/ 0 w 40"/>
                <a:gd name="T5" fmla="*/ 30 h 31"/>
                <a:gd name="T6" fmla="*/ 39 w 40"/>
                <a:gd name="T7" fmla="*/ 0 h 31"/>
              </a:gdLst>
              <a:ahLst/>
              <a:cxnLst>
                <a:cxn ang="0">
                  <a:pos x="T0" y="T1"/>
                </a:cxn>
                <a:cxn ang="0">
                  <a:pos x="T2" y="T3"/>
                </a:cxn>
                <a:cxn ang="0">
                  <a:pos x="T4" y="T5"/>
                </a:cxn>
                <a:cxn ang="0">
                  <a:pos x="T6" y="T7"/>
                </a:cxn>
              </a:cxnLst>
              <a:rect l="0" t="0" r="r" b="b"/>
              <a:pathLst>
                <a:path w="40" h="31">
                  <a:moveTo>
                    <a:pt x="39" y="0"/>
                  </a:moveTo>
                  <a:lnTo>
                    <a:pt x="0" y="30"/>
                  </a:lnTo>
                  <a:lnTo>
                    <a:pt x="0" y="3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9" name="Freeform 6379">
              <a:extLst>
                <a:ext uri="{FF2B5EF4-FFF2-40B4-BE49-F238E27FC236}">
                  <a16:creationId xmlns:a16="http://schemas.microsoft.com/office/drawing/2014/main" id="{F399BF41-7C2B-C49F-A615-A6F185C70F15}"/>
                </a:ext>
              </a:extLst>
            </p:cNvPr>
            <p:cNvSpPr>
              <a:spLocks noChangeArrowheads="1"/>
            </p:cNvSpPr>
            <p:nvPr/>
          </p:nvSpPr>
          <p:spPr bwMode="auto">
            <a:xfrm>
              <a:off x="17917048" y="5357813"/>
              <a:ext cx="11112" cy="7937"/>
            </a:xfrm>
            <a:custGeom>
              <a:avLst/>
              <a:gdLst>
                <a:gd name="T0" fmla="*/ 39 w 40"/>
                <a:gd name="T1" fmla="*/ 0 h 31"/>
                <a:gd name="T2" fmla="*/ 0 w 40"/>
                <a:gd name="T3" fmla="*/ 30 h 31"/>
                <a:gd name="T4" fmla="*/ 0 w 40"/>
                <a:gd name="T5" fmla="*/ 30 h 31"/>
                <a:gd name="T6" fmla="*/ 39 w 40"/>
                <a:gd name="T7" fmla="*/ 0 h 31"/>
              </a:gdLst>
              <a:ahLst/>
              <a:cxnLst>
                <a:cxn ang="0">
                  <a:pos x="T0" y="T1"/>
                </a:cxn>
                <a:cxn ang="0">
                  <a:pos x="T2" y="T3"/>
                </a:cxn>
                <a:cxn ang="0">
                  <a:pos x="T4" y="T5"/>
                </a:cxn>
                <a:cxn ang="0">
                  <a:pos x="T6" y="T7"/>
                </a:cxn>
              </a:cxnLst>
              <a:rect l="0" t="0" r="r" b="b"/>
              <a:pathLst>
                <a:path w="40" h="31">
                  <a:moveTo>
                    <a:pt x="39" y="0"/>
                  </a:moveTo>
                  <a:lnTo>
                    <a:pt x="0" y="30"/>
                  </a:lnTo>
                  <a:lnTo>
                    <a:pt x="0" y="3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0" name="Freeform 6380">
              <a:extLst>
                <a:ext uri="{FF2B5EF4-FFF2-40B4-BE49-F238E27FC236}">
                  <a16:creationId xmlns:a16="http://schemas.microsoft.com/office/drawing/2014/main" id="{EDFE460A-6F59-170C-C083-D2A9E0E32514}"/>
                </a:ext>
              </a:extLst>
            </p:cNvPr>
            <p:cNvSpPr>
              <a:spLocks noChangeArrowheads="1"/>
            </p:cNvSpPr>
            <p:nvPr/>
          </p:nvSpPr>
          <p:spPr bwMode="auto">
            <a:xfrm>
              <a:off x="17917048" y="4683125"/>
              <a:ext cx="11112" cy="681037"/>
            </a:xfrm>
            <a:custGeom>
              <a:avLst/>
              <a:gdLst>
                <a:gd name="T0" fmla="*/ 39 w 40"/>
                <a:gd name="T1" fmla="*/ 0 h 1900"/>
                <a:gd name="T2" fmla="*/ 0 w 40"/>
                <a:gd name="T3" fmla="*/ 30 h 1900"/>
                <a:gd name="T4" fmla="*/ 0 w 40"/>
                <a:gd name="T5" fmla="*/ 1899 h 1900"/>
                <a:gd name="T6" fmla="*/ 39 w 40"/>
                <a:gd name="T7" fmla="*/ 1869 h 1900"/>
                <a:gd name="T8" fmla="*/ 39 w 40"/>
                <a:gd name="T9" fmla="*/ 0 h 1900"/>
              </a:gdLst>
              <a:ahLst/>
              <a:cxnLst>
                <a:cxn ang="0">
                  <a:pos x="T0" y="T1"/>
                </a:cxn>
                <a:cxn ang="0">
                  <a:pos x="T2" y="T3"/>
                </a:cxn>
                <a:cxn ang="0">
                  <a:pos x="T4" y="T5"/>
                </a:cxn>
                <a:cxn ang="0">
                  <a:pos x="T6" y="T7"/>
                </a:cxn>
                <a:cxn ang="0">
                  <a:pos x="T8" y="T9"/>
                </a:cxn>
              </a:cxnLst>
              <a:rect l="0" t="0" r="r" b="b"/>
              <a:pathLst>
                <a:path w="40" h="1900">
                  <a:moveTo>
                    <a:pt x="39" y="0"/>
                  </a:moveTo>
                  <a:lnTo>
                    <a:pt x="0" y="30"/>
                  </a:lnTo>
                  <a:lnTo>
                    <a:pt x="0" y="1899"/>
                  </a:lnTo>
                  <a:lnTo>
                    <a:pt x="39" y="1869"/>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1" name="Freeform 6381">
              <a:extLst>
                <a:ext uri="{FF2B5EF4-FFF2-40B4-BE49-F238E27FC236}">
                  <a16:creationId xmlns:a16="http://schemas.microsoft.com/office/drawing/2014/main" id="{B2152DEF-9580-F744-3A8B-95741FBDEB95}"/>
                </a:ext>
              </a:extLst>
            </p:cNvPr>
            <p:cNvSpPr>
              <a:spLocks noChangeArrowheads="1"/>
            </p:cNvSpPr>
            <p:nvPr/>
          </p:nvSpPr>
          <p:spPr bwMode="auto">
            <a:xfrm>
              <a:off x="17917048" y="4683125"/>
              <a:ext cx="11112" cy="681037"/>
            </a:xfrm>
            <a:custGeom>
              <a:avLst/>
              <a:gdLst>
                <a:gd name="T0" fmla="*/ 39 w 40"/>
                <a:gd name="T1" fmla="*/ 0 h 1900"/>
                <a:gd name="T2" fmla="*/ 0 w 40"/>
                <a:gd name="T3" fmla="*/ 30 h 1900"/>
                <a:gd name="T4" fmla="*/ 0 w 40"/>
                <a:gd name="T5" fmla="*/ 1899 h 1900"/>
                <a:gd name="T6" fmla="*/ 39 w 40"/>
                <a:gd name="T7" fmla="*/ 1869 h 1900"/>
                <a:gd name="T8" fmla="*/ 39 w 40"/>
                <a:gd name="T9" fmla="*/ 0 h 1900"/>
              </a:gdLst>
              <a:ahLst/>
              <a:cxnLst>
                <a:cxn ang="0">
                  <a:pos x="T0" y="T1"/>
                </a:cxn>
                <a:cxn ang="0">
                  <a:pos x="T2" y="T3"/>
                </a:cxn>
                <a:cxn ang="0">
                  <a:pos x="T4" y="T5"/>
                </a:cxn>
                <a:cxn ang="0">
                  <a:pos x="T6" y="T7"/>
                </a:cxn>
                <a:cxn ang="0">
                  <a:pos x="T8" y="T9"/>
                </a:cxn>
              </a:cxnLst>
              <a:rect l="0" t="0" r="r" b="b"/>
              <a:pathLst>
                <a:path w="40" h="1900">
                  <a:moveTo>
                    <a:pt x="39" y="0"/>
                  </a:moveTo>
                  <a:lnTo>
                    <a:pt x="0" y="30"/>
                  </a:lnTo>
                  <a:lnTo>
                    <a:pt x="0" y="1899"/>
                  </a:lnTo>
                  <a:lnTo>
                    <a:pt x="39" y="1869"/>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2" name="Freeform 6382">
              <a:extLst>
                <a:ext uri="{FF2B5EF4-FFF2-40B4-BE49-F238E27FC236}">
                  <a16:creationId xmlns:a16="http://schemas.microsoft.com/office/drawing/2014/main" id="{F8DFEF57-EE26-CD50-9F90-7082C923848A}"/>
                </a:ext>
              </a:extLst>
            </p:cNvPr>
            <p:cNvSpPr>
              <a:spLocks noChangeArrowheads="1"/>
            </p:cNvSpPr>
            <p:nvPr/>
          </p:nvSpPr>
          <p:spPr bwMode="auto">
            <a:xfrm>
              <a:off x="17948796" y="5340350"/>
              <a:ext cx="14287" cy="7937"/>
            </a:xfrm>
            <a:custGeom>
              <a:avLst/>
              <a:gdLst>
                <a:gd name="T0" fmla="*/ 49 w 50"/>
                <a:gd name="T1" fmla="*/ 0 h 30"/>
                <a:gd name="T2" fmla="*/ 0 w 50"/>
                <a:gd name="T3" fmla="*/ 1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1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3" name="Freeform 6383">
              <a:extLst>
                <a:ext uri="{FF2B5EF4-FFF2-40B4-BE49-F238E27FC236}">
                  <a16:creationId xmlns:a16="http://schemas.microsoft.com/office/drawing/2014/main" id="{B2ABB7F2-7353-892B-12DA-E739A88EB95D}"/>
                </a:ext>
              </a:extLst>
            </p:cNvPr>
            <p:cNvSpPr>
              <a:spLocks noChangeArrowheads="1"/>
            </p:cNvSpPr>
            <p:nvPr/>
          </p:nvSpPr>
          <p:spPr bwMode="auto">
            <a:xfrm>
              <a:off x="17948796" y="5340350"/>
              <a:ext cx="14287" cy="7937"/>
            </a:xfrm>
            <a:custGeom>
              <a:avLst/>
              <a:gdLst>
                <a:gd name="T0" fmla="*/ 49 w 50"/>
                <a:gd name="T1" fmla="*/ 0 h 30"/>
                <a:gd name="T2" fmla="*/ 0 w 50"/>
                <a:gd name="T3" fmla="*/ 1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1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4" name="Freeform 6384">
              <a:extLst>
                <a:ext uri="{FF2B5EF4-FFF2-40B4-BE49-F238E27FC236}">
                  <a16:creationId xmlns:a16="http://schemas.microsoft.com/office/drawing/2014/main" id="{81B983C5-A548-711F-6C98-B779F6AC797D}"/>
                </a:ext>
              </a:extLst>
            </p:cNvPr>
            <p:cNvSpPr>
              <a:spLocks noChangeArrowheads="1"/>
            </p:cNvSpPr>
            <p:nvPr/>
          </p:nvSpPr>
          <p:spPr bwMode="auto">
            <a:xfrm>
              <a:off x="17948796" y="4665663"/>
              <a:ext cx="14287" cy="676275"/>
            </a:xfrm>
            <a:custGeom>
              <a:avLst/>
              <a:gdLst>
                <a:gd name="T0" fmla="*/ 49 w 50"/>
                <a:gd name="T1" fmla="*/ 0 h 1889"/>
                <a:gd name="T2" fmla="*/ 0 w 50"/>
                <a:gd name="T3" fmla="*/ 29 h 1889"/>
                <a:gd name="T4" fmla="*/ 0 w 50"/>
                <a:gd name="T5" fmla="*/ 1888 h 1889"/>
                <a:gd name="T6" fmla="*/ 49 w 50"/>
                <a:gd name="T7" fmla="*/ 1869 h 1889"/>
                <a:gd name="T8" fmla="*/ 49 w 50"/>
                <a:gd name="T9" fmla="*/ 0 h 1889"/>
              </a:gdLst>
              <a:ahLst/>
              <a:cxnLst>
                <a:cxn ang="0">
                  <a:pos x="T0" y="T1"/>
                </a:cxn>
                <a:cxn ang="0">
                  <a:pos x="T2" y="T3"/>
                </a:cxn>
                <a:cxn ang="0">
                  <a:pos x="T4" y="T5"/>
                </a:cxn>
                <a:cxn ang="0">
                  <a:pos x="T6" y="T7"/>
                </a:cxn>
                <a:cxn ang="0">
                  <a:pos x="T8" y="T9"/>
                </a:cxn>
              </a:cxnLst>
              <a:rect l="0" t="0" r="r" b="b"/>
              <a:pathLst>
                <a:path w="50" h="1889">
                  <a:moveTo>
                    <a:pt x="49" y="0"/>
                  </a:moveTo>
                  <a:lnTo>
                    <a:pt x="0" y="29"/>
                  </a:lnTo>
                  <a:lnTo>
                    <a:pt x="0" y="188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5" name="Freeform 6385">
              <a:extLst>
                <a:ext uri="{FF2B5EF4-FFF2-40B4-BE49-F238E27FC236}">
                  <a16:creationId xmlns:a16="http://schemas.microsoft.com/office/drawing/2014/main" id="{3AB5D025-D66D-4F6B-75EE-24A88DFA138D}"/>
                </a:ext>
              </a:extLst>
            </p:cNvPr>
            <p:cNvSpPr>
              <a:spLocks noChangeArrowheads="1"/>
            </p:cNvSpPr>
            <p:nvPr/>
          </p:nvSpPr>
          <p:spPr bwMode="auto">
            <a:xfrm>
              <a:off x="17948796" y="4665663"/>
              <a:ext cx="14287" cy="676275"/>
            </a:xfrm>
            <a:custGeom>
              <a:avLst/>
              <a:gdLst>
                <a:gd name="T0" fmla="*/ 49 w 50"/>
                <a:gd name="T1" fmla="*/ 0 h 1889"/>
                <a:gd name="T2" fmla="*/ 0 w 50"/>
                <a:gd name="T3" fmla="*/ 29 h 1889"/>
                <a:gd name="T4" fmla="*/ 0 w 50"/>
                <a:gd name="T5" fmla="*/ 1888 h 1889"/>
                <a:gd name="T6" fmla="*/ 49 w 50"/>
                <a:gd name="T7" fmla="*/ 1869 h 1889"/>
                <a:gd name="T8" fmla="*/ 49 w 50"/>
                <a:gd name="T9" fmla="*/ 0 h 1889"/>
              </a:gdLst>
              <a:ahLst/>
              <a:cxnLst>
                <a:cxn ang="0">
                  <a:pos x="T0" y="T1"/>
                </a:cxn>
                <a:cxn ang="0">
                  <a:pos x="T2" y="T3"/>
                </a:cxn>
                <a:cxn ang="0">
                  <a:pos x="T4" y="T5"/>
                </a:cxn>
                <a:cxn ang="0">
                  <a:pos x="T6" y="T7"/>
                </a:cxn>
                <a:cxn ang="0">
                  <a:pos x="T8" y="T9"/>
                </a:cxn>
              </a:cxnLst>
              <a:rect l="0" t="0" r="r" b="b"/>
              <a:pathLst>
                <a:path w="50" h="1889">
                  <a:moveTo>
                    <a:pt x="49" y="0"/>
                  </a:moveTo>
                  <a:lnTo>
                    <a:pt x="0" y="29"/>
                  </a:lnTo>
                  <a:lnTo>
                    <a:pt x="0" y="188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6" name="Freeform 6386">
              <a:extLst>
                <a:ext uri="{FF2B5EF4-FFF2-40B4-BE49-F238E27FC236}">
                  <a16:creationId xmlns:a16="http://schemas.microsoft.com/office/drawing/2014/main" id="{EA1372E3-6870-F9A4-B1C2-70B7EFAA6753}"/>
                </a:ext>
              </a:extLst>
            </p:cNvPr>
            <p:cNvSpPr>
              <a:spLocks noChangeArrowheads="1"/>
            </p:cNvSpPr>
            <p:nvPr/>
          </p:nvSpPr>
          <p:spPr bwMode="auto">
            <a:xfrm>
              <a:off x="17980543" y="5322888"/>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7" name="Freeform 6387">
              <a:extLst>
                <a:ext uri="{FF2B5EF4-FFF2-40B4-BE49-F238E27FC236}">
                  <a16:creationId xmlns:a16="http://schemas.microsoft.com/office/drawing/2014/main" id="{ADD0A731-D0EF-7F69-2911-0ABDB32E8F55}"/>
                </a:ext>
              </a:extLst>
            </p:cNvPr>
            <p:cNvSpPr>
              <a:spLocks noChangeArrowheads="1"/>
            </p:cNvSpPr>
            <p:nvPr/>
          </p:nvSpPr>
          <p:spPr bwMode="auto">
            <a:xfrm>
              <a:off x="17980543" y="5322888"/>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8" name="Freeform 6388">
              <a:extLst>
                <a:ext uri="{FF2B5EF4-FFF2-40B4-BE49-F238E27FC236}">
                  <a16:creationId xmlns:a16="http://schemas.microsoft.com/office/drawing/2014/main" id="{F569F491-F47D-A616-72AD-E681F9119AB1}"/>
                </a:ext>
              </a:extLst>
            </p:cNvPr>
            <p:cNvSpPr>
              <a:spLocks noChangeArrowheads="1"/>
            </p:cNvSpPr>
            <p:nvPr/>
          </p:nvSpPr>
          <p:spPr bwMode="auto">
            <a:xfrm>
              <a:off x="17980543" y="4648200"/>
              <a:ext cx="14287" cy="676275"/>
            </a:xfrm>
            <a:custGeom>
              <a:avLst/>
              <a:gdLst>
                <a:gd name="T0" fmla="*/ 48 w 49"/>
                <a:gd name="T1" fmla="*/ 0 h 1889"/>
                <a:gd name="T2" fmla="*/ 0 w 49"/>
                <a:gd name="T3" fmla="*/ 20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0"/>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9" name="Freeform 6389">
              <a:extLst>
                <a:ext uri="{FF2B5EF4-FFF2-40B4-BE49-F238E27FC236}">
                  <a16:creationId xmlns:a16="http://schemas.microsoft.com/office/drawing/2014/main" id="{9CC9A62C-86BB-F6A8-1F14-6AE9F2590883}"/>
                </a:ext>
              </a:extLst>
            </p:cNvPr>
            <p:cNvSpPr>
              <a:spLocks noChangeArrowheads="1"/>
            </p:cNvSpPr>
            <p:nvPr/>
          </p:nvSpPr>
          <p:spPr bwMode="auto">
            <a:xfrm>
              <a:off x="17980543" y="4648200"/>
              <a:ext cx="14287" cy="676275"/>
            </a:xfrm>
            <a:custGeom>
              <a:avLst/>
              <a:gdLst>
                <a:gd name="T0" fmla="*/ 48 w 49"/>
                <a:gd name="T1" fmla="*/ 0 h 1889"/>
                <a:gd name="T2" fmla="*/ 0 w 49"/>
                <a:gd name="T3" fmla="*/ 20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0"/>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0" name="Freeform 6390">
              <a:extLst>
                <a:ext uri="{FF2B5EF4-FFF2-40B4-BE49-F238E27FC236}">
                  <a16:creationId xmlns:a16="http://schemas.microsoft.com/office/drawing/2014/main" id="{BD412806-E0A0-7251-3064-CFA5E0853EEF}"/>
                </a:ext>
              </a:extLst>
            </p:cNvPr>
            <p:cNvSpPr>
              <a:spLocks noChangeArrowheads="1"/>
            </p:cNvSpPr>
            <p:nvPr/>
          </p:nvSpPr>
          <p:spPr bwMode="auto">
            <a:xfrm>
              <a:off x="18015466" y="5302250"/>
              <a:ext cx="11112" cy="7937"/>
            </a:xfrm>
            <a:custGeom>
              <a:avLst/>
              <a:gdLst>
                <a:gd name="T0" fmla="*/ 39 w 40"/>
                <a:gd name="T1" fmla="*/ 0 h 30"/>
                <a:gd name="T2" fmla="*/ 0 w 40"/>
                <a:gd name="T3" fmla="*/ 29 h 30"/>
                <a:gd name="T4" fmla="*/ 0 w 40"/>
                <a:gd name="T5" fmla="*/ 29 h 30"/>
                <a:gd name="T6" fmla="*/ 39 w 40"/>
                <a:gd name="T7" fmla="*/ 9 h 30"/>
                <a:gd name="T8" fmla="*/ 39 w 40"/>
                <a:gd name="T9" fmla="*/ 0 h 30"/>
              </a:gdLst>
              <a:ahLst/>
              <a:cxnLst>
                <a:cxn ang="0">
                  <a:pos x="T0" y="T1"/>
                </a:cxn>
                <a:cxn ang="0">
                  <a:pos x="T2" y="T3"/>
                </a:cxn>
                <a:cxn ang="0">
                  <a:pos x="T4" y="T5"/>
                </a:cxn>
                <a:cxn ang="0">
                  <a:pos x="T6" y="T7"/>
                </a:cxn>
                <a:cxn ang="0">
                  <a:pos x="T8" y="T9"/>
                </a:cxn>
              </a:cxnLst>
              <a:rect l="0" t="0" r="r" b="b"/>
              <a:pathLst>
                <a:path w="40" h="30">
                  <a:moveTo>
                    <a:pt x="39" y="0"/>
                  </a:moveTo>
                  <a:lnTo>
                    <a:pt x="0" y="29"/>
                  </a:lnTo>
                  <a:lnTo>
                    <a:pt x="0" y="29"/>
                  </a:lnTo>
                  <a:lnTo>
                    <a:pt x="39" y="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1" name="Freeform 6391">
              <a:extLst>
                <a:ext uri="{FF2B5EF4-FFF2-40B4-BE49-F238E27FC236}">
                  <a16:creationId xmlns:a16="http://schemas.microsoft.com/office/drawing/2014/main" id="{0B1D4AD6-FDC3-6D74-9D44-B7244FC9E293}"/>
                </a:ext>
              </a:extLst>
            </p:cNvPr>
            <p:cNvSpPr>
              <a:spLocks noChangeArrowheads="1"/>
            </p:cNvSpPr>
            <p:nvPr/>
          </p:nvSpPr>
          <p:spPr bwMode="auto">
            <a:xfrm>
              <a:off x="18015466" y="5302250"/>
              <a:ext cx="11112" cy="7937"/>
            </a:xfrm>
            <a:custGeom>
              <a:avLst/>
              <a:gdLst>
                <a:gd name="T0" fmla="*/ 39 w 40"/>
                <a:gd name="T1" fmla="*/ 0 h 30"/>
                <a:gd name="T2" fmla="*/ 0 w 40"/>
                <a:gd name="T3" fmla="*/ 29 h 30"/>
                <a:gd name="T4" fmla="*/ 0 w 40"/>
                <a:gd name="T5" fmla="*/ 29 h 30"/>
                <a:gd name="T6" fmla="*/ 39 w 40"/>
                <a:gd name="T7" fmla="*/ 9 h 30"/>
                <a:gd name="T8" fmla="*/ 39 w 40"/>
                <a:gd name="T9" fmla="*/ 0 h 30"/>
              </a:gdLst>
              <a:ahLst/>
              <a:cxnLst>
                <a:cxn ang="0">
                  <a:pos x="T0" y="T1"/>
                </a:cxn>
                <a:cxn ang="0">
                  <a:pos x="T2" y="T3"/>
                </a:cxn>
                <a:cxn ang="0">
                  <a:pos x="T4" y="T5"/>
                </a:cxn>
                <a:cxn ang="0">
                  <a:pos x="T6" y="T7"/>
                </a:cxn>
                <a:cxn ang="0">
                  <a:pos x="T8" y="T9"/>
                </a:cxn>
              </a:cxnLst>
              <a:rect l="0" t="0" r="r" b="b"/>
              <a:pathLst>
                <a:path w="40" h="30">
                  <a:moveTo>
                    <a:pt x="39" y="0"/>
                  </a:moveTo>
                  <a:lnTo>
                    <a:pt x="0" y="29"/>
                  </a:lnTo>
                  <a:lnTo>
                    <a:pt x="0" y="29"/>
                  </a:lnTo>
                  <a:lnTo>
                    <a:pt x="39" y="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2" name="Freeform 6392">
              <a:extLst>
                <a:ext uri="{FF2B5EF4-FFF2-40B4-BE49-F238E27FC236}">
                  <a16:creationId xmlns:a16="http://schemas.microsoft.com/office/drawing/2014/main" id="{AC85DB7C-5808-F9FA-91F4-2F8794EED406}"/>
                </a:ext>
              </a:extLst>
            </p:cNvPr>
            <p:cNvSpPr>
              <a:spLocks noChangeArrowheads="1"/>
            </p:cNvSpPr>
            <p:nvPr/>
          </p:nvSpPr>
          <p:spPr bwMode="auto">
            <a:xfrm>
              <a:off x="18015466" y="4630738"/>
              <a:ext cx="11112" cy="677862"/>
            </a:xfrm>
            <a:custGeom>
              <a:avLst/>
              <a:gdLst>
                <a:gd name="T0" fmla="*/ 39 w 40"/>
                <a:gd name="T1" fmla="*/ 0 h 1890"/>
                <a:gd name="T2" fmla="*/ 0 w 40"/>
                <a:gd name="T3" fmla="*/ 20 h 1890"/>
                <a:gd name="T4" fmla="*/ 0 w 40"/>
                <a:gd name="T5" fmla="*/ 1889 h 1890"/>
                <a:gd name="T6" fmla="*/ 39 w 40"/>
                <a:gd name="T7" fmla="*/ 1860 h 1890"/>
                <a:gd name="T8" fmla="*/ 39 w 40"/>
                <a:gd name="T9" fmla="*/ 0 h 1890"/>
              </a:gdLst>
              <a:ahLst/>
              <a:cxnLst>
                <a:cxn ang="0">
                  <a:pos x="T0" y="T1"/>
                </a:cxn>
                <a:cxn ang="0">
                  <a:pos x="T2" y="T3"/>
                </a:cxn>
                <a:cxn ang="0">
                  <a:pos x="T4" y="T5"/>
                </a:cxn>
                <a:cxn ang="0">
                  <a:pos x="T6" y="T7"/>
                </a:cxn>
                <a:cxn ang="0">
                  <a:pos x="T8" y="T9"/>
                </a:cxn>
              </a:cxnLst>
              <a:rect l="0" t="0" r="r" b="b"/>
              <a:pathLst>
                <a:path w="40" h="1890">
                  <a:moveTo>
                    <a:pt x="39" y="0"/>
                  </a:moveTo>
                  <a:lnTo>
                    <a:pt x="0" y="20"/>
                  </a:lnTo>
                  <a:lnTo>
                    <a:pt x="0" y="1889"/>
                  </a:lnTo>
                  <a:lnTo>
                    <a:pt x="39" y="1860"/>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3" name="Freeform 6393">
              <a:extLst>
                <a:ext uri="{FF2B5EF4-FFF2-40B4-BE49-F238E27FC236}">
                  <a16:creationId xmlns:a16="http://schemas.microsoft.com/office/drawing/2014/main" id="{DA66B776-8065-E2A2-3FB6-118F3BA9B00A}"/>
                </a:ext>
              </a:extLst>
            </p:cNvPr>
            <p:cNvSpPr>
              <a:spLocks noChangeArrowheads="1"/>
            </p:cNvSpPr>
            <p:nvPr/>
          </p:nvSpPr>
          <p:spPr bwMode="auto">
            <a:xfrm>
              <a:off x="18015466" y="4630738"/>
              <a:ext cx="11112" cy="677862"/>
            </a:xfrm>
            <a:custGeom>
              <a:avLst/>
              <a:gdLst>
                <a:gd name="T0" fmla="*/ 39 w 40"/>
                <a:gd name="T1" fmla="*/ 0 h 1890"/>
                <a:gd name="T2" fmla="*/ 0 w 40"/>
                <a:gd name="T3" fmla="*/ 20 h 1890"/>
                <a:gd name="T4" fmla="*/ 0 w 40"/>
                <a:gd name="T5" fmla="*/ 1889 h 1890"/>
                <a:gd name="T6" fmla="*/ 39 w 40"/>
                <a:gd name="T7" fmla="*/ 1860 h 1890"/>
                <a:gd name="T8" fmla="*/ 39 w 40"/>
                <a:gd name="T9" fmla="*/ 0 h 1890"/>
              </a:gdLst>
              <a:ahLst/>
              <a:cxnLst>
                <a:cxn ang="0">
                  <a:pos x="T0" y="T1"/>
                </a:cxn>
                <a:cxn ang="0">
                  <a:pos x="T2" y="T3"/>
                </a:cxn>
                <a:cxn ang="0">
                  <a:pos x="T4" y="T5"/>
                </a:cxn>
                <a:cxn ang="0">
                  <a:pos x="T6" y="T7"/>
                </a:cxn>
                <a:cxn ang="0">
                  <a:pos x="T8" y="T9"/>
                </a:cxn>
              </a:cxnLst>
              <a:rect l="0" t="0" r="r" b="b"/>
              <a:pathLst>
                <a:path w="40" h="1890">
                  <a:moveTo>
                    <a:pt x="39" y="0"/>
                  </a:moveTo>
                  <a:lnTo>
                    <a:pt x="0" y="20"/>
                  </a:lnTo>
                  <a:lnTo>
                    <a:pt x="0" y="1889"/>
                  </a:lnTo>
                  <a:lnTo>
                    <a:pt x="39" y="1860"/>
                  </a:lnTo>
                  <a:lnTo>
                    <a:pt x="3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4" name="Freeform 6394">
              <a:extLst>
                <a:ext uri="{FF2B5EF4-FFF2-40B4-BE49-F238E27FC236}">
                  <a16:creationId xmlns:a16="http://schemas.microsoft.com/office/drawing/2014/main" id="{EB8130B2-AFD0-E951-1EAA-8B1CAF9FDD88}"/>
                </a:ext>
              </a:extLst>
            </p:cNvPr>
            <p:cNvSpPr>
              <a:spLocks noChangeArrowheads="1"/>
            </p:cNvSpPr>
            <p:nvPr/>
          </p:nvSpPr>
          <p:spPr bwMode="auto">
            <a:xfrm>
              <a:off x="18047214" y="5284788"/>
              <a:ext cx="14287" cy="7937"/>
            </a:xfrm>
            <a:custGeom>
              <a:avLst/>
              <a:gdLst>
                <a:gd name="T0" fmla="*/ 48 w 49"/>
                <a:gd name="T1" fmla="*/ 0 h 30"/>
                <a:gd name="T2" fmla="*/ 0 w 49"/>
                <a:gd name="T3" fmla="*/ 2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5" name="Freeform 6395">
              <a:extLst>
                <a:ext uri="{FF2B5EF4-FFF2-40B4-BE49-F238E27FC236}">
                  <a16:creationId xmlns:a16="http://schemas.microsoft.com/office/drawing/2014/main" id="{AB0149C3-C5A1-9C43-4559-A24E85EE6DAC}"/>
                </a:ext>
              </a:extLst>
            </p:cNvPr>
            <p:cNvSpPr>
              <a:spLocks noChangeArrowheads="1"/>
            </p:cNvSpPr>
            <p:nvPr/>
          </p:nvSpPr>
          <p:spPr bwMode="auto">
            <a:xfrm>
              <a:off x="18047214" y="5284788"/>
              <a:ext cx="14287" cy="7937"/>
            </a:xfrm>
            <a:custGeom>
              <a:avLst/>
              <a:gdLst>
                <a:gd name="T0" fmla="*/ 48 w 49"/>
                <a:gd name="T1" fmla="*/ 0 h 30"/>
                <a:gd name="T2" fmla="*/ 0 w 49"/>
                <a:gd name="T3" fmla="*/ 2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6" name="Freeform 6396">
              <a:extLst>
                <a:ext uri="{FF2B5EF4-FFF2-40B4-BE49-F238E27FC236}">
                  <a16:creationId xmlns:a16="http://schemas.microsoft.com/office/drawing/2014/main" id="{7DF803BB-A98A-AD4C-D558-FAB282685057}"/>
                </a:ext>
              </a:extLst>
            </p:cNvPr>
            <p:cNvSpPr>
              <a:spLocks noChangeArrowheads="1"/>
            </p:cNvSpPr>
            <p:nvPr/>
          </p:nvSpPr>
          <p:spPr bwMode="auto">
            <a:xfrm>
              <a:off x="18047214" y="4610100"/>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7" name="Freeform 6397">
              <a:extLst>
                <a:ext uri="{FF2B5EF4-FFF2-40B4-BE49-F238E27FC236}">
                  <a16:creationId xmlns:a16="http://schemas.microsoft.com/office/drawing/2014/main" id="{F7EE73A4-9114-5B66-FEB4-987A968E18EE}"/>
                </a:ext>
              </a:extLst>
            </p:cNvPr>
            <p:cNvSpPr>
              <a:spLocks noChangeArrowheads="1"/>
            </p:cNvSpPr>
            <p:nvPr/>
          </p:nvSpPr>
          <p:spPr bwMode="auto">
            <a:xfrm>
              <a:off x="18047214" y="4610100"/>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8" name="Freeform 6398">
              <a:extLst>
                <a:ext uri="{FF2B5EF4-FFF2-40B4-BE49-F238E27FC236}">
                  <a16:creationId xmlns:a16="http://schemas.microsoft.com/office/drawing/2014/main" id="{EBA9F45E-C83F-F631-8A4F-E6459838369F}"/>
                </a:ext>
              </a:extLst>
            </p:cNvPr>
            <p:cNvSpPr>
              <a:spLocks noChangeArrowheads="1"/>
            </p:cNvSpPr>
            <p:nvPr/>
          </p:nvSpPr>
          <p:spPr bwMode="auto">
            <a:xfrm>
              <a:off x="18077375" y="5267325"/>
              <a:ext cx="14287" cy="7937"/>
            </a:xfrm>
            <a:custGeom>
              <a:avLst/>
              <a:gdLst>
                <a:gd name="T0" fmla="*/ 49 w 50"/>
                <a:gd name="T1" fmla="*/ 0 h 31"/>
                <a:gd name="T2" fmla="*/ 0 w 50"/>
                <a:gd name="T3" fmla="*/ 3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9" name="Freeform 6399">
              <a:extLst>
                <a:ext uri="{FF2B5EF4-FFF2-40B4-BE49-F238E27FC236}">
                  <a16:creationId xmlns:a16="http://schemas.microsoft.com/office/drawing/2014/main" id="{E654D771-9EC4-44BD-9DE3-CBC64CA1E420}"/>
                </a:ext>
              </a:extLst>
            </p:cNvPr>
            <p:cNvSpPr>
              <a:spLocks noChangeArrowheads="1"/>
            </p:cNvSpPr>
            <p:nvPr/>
          </p:nvSpPr>
          <p:spPr bwMode="auto">
            <a:xfrm>
              <a:off x="18077375" y="5267325"/>
              <a:ext cx="14287" cy="7937"/>
            </a:xfrm>
            <a:custGeom>
              <a:avLst/>
              <a:gdLst>
                <a:gd name="T0" fmla="*/ 49 w 50"/>
                <a:gd name="T1" fmla="*/ 0 h 31"/>
                <a:gd name="T2" fmla="*/ 0 w 50"/>
                <a:gd name="T3" fmla="*/ 3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0" name="Freeform 6400">
              <a:extLst>
                <a:ext uri="{FF2B5EF4-FFF2-40B4-BE49-F238E27FC236}">
                  <a16:creationId xmlns:a16="http://schemas.microsoft.com/office/drawing/2014/main" id="{4B7475E5-8B74-B256-5108-E9DBE423EDCB}"/>
                </a:ext>
              </a:extLst>
            </p:cNvPr>
            <p:cNvSpPr>
              <a:spLocks noChangeArrowheads="1"/>
            </p:cNvSpPr>
            <p:nvPr/>
          </p:nvSpPr>
          <p:spPr bwMode="auto">
            <a:xfrm>
              <a:off x="18077375" y="4592638"/>
              <a:ext cx="14287" cy="681037"/>
            </a:xfrm>
            <a:custGeom>
              <a:avLst/>
              <a:gdLst>
                <a:gd name="T0" fmla="*/ 49 w 50"/>
                <a:gd name="T1" fmla="*/ 0 h 1899"/>
                <a:gd name="T2" fmla="*/ 0 w 50"/>
                <a:gd name="T3" fmla="*/ 28 h 1899"/>
                <a:gd name="T4" fmla="*/ 0 w 50"/>
                <a:gd name="T5" fmla="*/ 1898 h 1899"/>
                <a:gd name="T6" fmla="*/ 49 w 50"/>
                <a:gd name="T7" fmla="*/ 1868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8"/>
                  </a:lnTo>
                  <a:lnTo>
                    <a:pt x="0" y="1898"/>
                  </a:lnTo>
                  <a:lnTo>
                    <a:pt x="49" y="186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1" name="Freeform 6401">
              <a:extLst>
                <a:ext uri="{FF2B5EF4-FFF2-40B4-BE49-F238E27FC236}">
                  <a16:creationId xmlns:a16="http://schemas.microsoft.com/office/drawing/2014/main" id="{90CF4C65-5491-98D4-5C8B-63C5D931AA71}"/>
                </a:ext>
              </a:extLst>
            </p:cNvPr>
            <p:cNvSpPr>
              <a:spLocks noChangeArrowheads="1"/>
            </p:cNvSpPr>
            <p:nvPr/>
          </p:nvSpPr>
          <p:spPr bwMode="auto">
            <a:xfrm>
              <a:off x="18077375" y="4592638"/>
              <a:ext cx="14287" cy="681037"/>
            </a:xfrm>
            <a:custGeom>
              <a:avLst/>
              <a:gdLst>
                <a:gd name="T0" fmla="*/ 49 w 50"/>
                <a:gd name="T1" fmla="*/ 0 h 1899"/>
                <a:gd name="T2" fmla="*/ 0 w 50"/>
                <a:gd name="T3" fmla="*/ 28 h 1899"/>
                <a:gd name="T4" fmla="*/ 0 w 50"/>
                <a:gd name="T5" fmla="*/ 1898 h 1899"/>
                <a:gd name="T6" fmla="*/ 49 w 50"/>
                <a:gd name="T7" fmla="*/ 1868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8"/>
                  </a:lnTo>
                  <a:lnTo>
                    <a:pt x="0" y="1898"/>
                  </a:lnTo>
                  <a:lnTo>
                    <a:pt x="49" y="1868"/>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2" name="Freeform 6402">
              <a:extLst>
                <a:ext uri="{FF2B5EF4-FFF2-40B4-BE49-F238E27FC236}">
                  <a16:creationId xmlns:a16="http://schemas.microsoft.com/office/drawing/2014/main" id="{BED7062D-4CEE-15B1-787F-ED7691A0DD21}"/>
                </a:ext>
              </a:extLst>
            </p:cNvPr>
            <p:cNvSpPr>
              <a:spLocks noChangeArrowheads="1"/>
            </p:cNvSpPr>
            <p:nvPr/>
          </p:nvSpPr>
          <p:spPr bwMode="auto">
            <a:xfrm>
              <a:off x="18112297" y="5249863"/>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3" name="Freeform 6403">
              <a:extLst>
                <a:ext uri="{FF2B5EF4-FFF2-40B4-BE49-F238E27FC236}">
                  <a16:creationId xmlns:a16="http://schemas.microsoft.com/office/drawing/2014/main" id="{813A03C1-CBA3-A89F-DD1F-D1CB13A095E7}"/>
                </a:ext>
              </a:extLst>
            </p:cNvPr>
            <p:cNvSpPr>
              <a:spLocks noChangeArrowheads="1"/>
            </p:cNvSpPr>
            <p:nvPr/>
          </p:nvSpPr>
          <p:spPr bwMode="auto">
            <a:xfrm>
              <a:off x="18112297" y="5249863"/>
              <a:ext cx="14287" cy="7937"/>
            </a:xfrm>
            <a:custGeom>
              <a:avLst/>
              <a:gdLst>
                <a:gd name="T0" fmla="*/ 48 w 49"/>
                <a:gd name="T1" fmla="*/ 0 h 30"/>
                <a:gd name="T2" fmla="*/ 0 w 49"/>
                <a:gd name="T3" fmla="*/ 19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19"/>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4" name="Freeform 6404">
              <a:extLst>
                <a:ext uri="{FF2B5EF4-FFF2-40B4-BE49-F238E27FC236}">
                  <a16:creationId xmlns:a16="http://schemas.microsoft.com/office/drawing/2014/main" id="{5D53DF40-F263-0E2A-2C25-EA4F749DD159}"/>
                </a:ext>
              </a:extLst>
            </p:cNvPr>
            <p:cNvSpPr>
              <a:spLocks noChangeArrowheads="1"/>
            </p:cNvSpPr>
            <p:nvPr/>
          </p:nvSpPr>
          <p:spPr bwMode="auto">
            <a:xfrm>
              <a:off x="18112297" y="4575175"/>
              <a:ext cx="14287" cy="676275"/>
            </a:xfrm>
            <a:custGeom>
              <a:avLst/>
              <a:gdLst>
                <a:gd name="T0" fmla="*/ 48 w 49"/>
                <a:gd name="T1" fmla="*/ 0 h 1889"/>
                <a:gd name="T2" fmla="*/ 0 w 49"/>
                <a:gd name="T3" fmla="*/ 29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9"/>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5" name="Freeform 6405">
              <a:extLst>
                <a:ext uri="{FF2B5EF4-FFF2-40B4-BE49-F238E27FC236}">
                  <a16:creationId xmlns:a16="http://schemas.microsoft.com/office/drawing/2014/main" id="{53F9C0CD-0D38-B0C1-EA74-F56469F80359}"/>
                </a:ext>
              </a:extLst>
            </p:cNvPr>
            <p:cNvSpPr>
              <a:spLocks noChangeArrowheads="1"/>
            </p:cNvSpPr>
            <p:nvPr/>
          </p:nvSpPr>
          <p:spPr bwMode="auto">
            <a:xfrm>
              <a:off x="18112297" y="4575175"/>
              <a:ext cx="14287" cy="676275"/>
            </a:xfrm>
            <a:custGeom>
              <a:avLst/>
              <a:gdLst>
                <a:gd name="T0" fmla="*/ 48 w 49"/>
                <a:gd name="T1" fmla="*/ 0 h 1889"/>
                <a:gd name="T2" fmla="*/ 0 w 49"/>
                <a:gd name="T3" fmla="*/ 29 h 1889"/>
                <a:gd name="T4" fmla="*/ 0 w 49"/>
                <a:gd name="T5" fmla="*/ 1888 h 1889"/>
                <a:gd name="T6" fmla="*/ 48 w 49"/>
                <a:gd name="T7" fmla="*/ 1869 h 1889"/>
                <a:gd name="T8" fmla="*/ 48 w 49"/>
                <a:gd name="T9" fmla="*/ 0 h 1889"/>
              </a:gdLst>
              <a:ahLst/>
              <a:cxnLst>
                <a:cxn ang="0">
                  <a:pos x="T0" y="T1"/>
                </a:cxn>
                <a:cxn ang="0">
                  <a:pos x="T2" y="T3"/>
                </a:cxn>
                <a:cxn ang="0">
                  <a:pos x="T4" y="T5"/>
                </a:cxn>
                <a:cxn ang="0">
                  <a:pos x="T6" y="T7"/>
                </a:cxn>
                <a:cxn ang="0">
                  <a:pos x="T8" y="T9"/>
                </a:cxn>
              </a:cxnLst>
              <a:rect l="0" t="0" r="r" b="b"/>
              <a:pathLst>
                <a:path w="49" h="1889">
                  <a:moveTo>
                    <a:pt x="48" y="0"/>
                  </a:moveTo>
                  <a:lnTo>
                    <a:pt x="0" y="29"/>
                  </a:lnTo>
                  <a:lnTo>
                    <a:pt x="0" y="188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6" name="Freeform 6406">
              <a:extLst>
                <a:ext uri="{FF2B5EF4-FFF2-40B4-BE49-F238E27FC236}">
                  <a16:creationId xmlns:a16="http://schemas.microsoft.com/office/drawing/2014/main" id="{1FE5897F-8A43-E93C-077E-BACFB89A3053}"/>
                </a:ext>
              </a:extLst>
            </p:cNvPr>
            <p:cNvSpPr>
              <a:spLocks noChangeArrowheads="1"/>
            </p:cNvSpPr>
            <p:nvPr/>
          </p:nvSpPr>
          <p:spPr bwMode="auto">
            <a:xfrm>
              <a:off x="18144045" y="5226050"/>
              <a:ext cx="14287" cy="7937"/>
            </a:xfrm>
            <a:custGeom>
              <a:avLst/>
              <a:gdLst>
                <a:gd name="T0" fmla="*/ 49 w 50"/>
                <a:gd name="T1" fmla="*/ 0 h 31"/>
                <a:gd name="T2" fmla="*/ 0 w 50"/>
                <a:gd name="T3" fmla="*/ 30 h 31"/>
                <a:gd name="T4" fmla="*/ 0 w 50"/>
                <a:gd name="T5" fmla="*/ 30 h 31"/>
                <a:gd name="T6" fmla="*/ 49 w 50"/>
                <a:gd name="T7" fmla="*/ 10 h 31"/>
                <a:gd name="T8" fmla="*/ 49 w 50"/>
                <a:gd name="T9" fmla="*/ 0 h 31"/>
              </a:gdLst>
              <a:ahLst/>
              <a:cxnLst>
                <a:cxn ang="0">
                  <a:pos x="T0" y="T1"/>
                </a:cxn>
                <a:cxn ang="0">
                  <a:pos x="T2" y="T3"/>
                </a:cxn>
                <a:cxn ang="0">
                  <a:pos x="T4" y="T5"/>
                </a:cxn>
                <a:cxn ang="0">
                  <a:pos x="T6" y="T7"/>
                </a:cxn>
                <a:cxn ang="0">
                  <a:pos x="T8" y="T9"/>
                </a:cxn>
              </a:cxnLst>
              <a:rect l="0" t="0" r="r" b="b"/>
              <a:pathLst>
                <a:path w="50" h="31">
                  <a:moveTo>
                    <a:pt x="49" y="0"/>
                  </a:moveTo>
                  <a:lnTo>
                    <a:pt x="0" y="30"/>
                  </a:lnTo>
                  <a:lnTo>
                    <a:pt x="0" y="30"/>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7" name="Freeform 6407">
              <a:extLst>
                <a:ext uri="{FF2B5EF4-FFF2-40B4-BE49-F238E27FC236}">
                  <a16:creationId xmlns:a16="http://schemas.microsoft.com/office/drawing/2014/main" id="{68704779-6361-C3E4-FFB0-003B5ABB6399}"/>
                </a:ext>
              </a:extLst>
            </p:cNvPr>
            <p:cNvSpPr>
              <a:spLocks noChangeArrowheads="1"/>
            </p:cNvSpPr>
            <p:nvPr/>
          </p:nvSpPr>
          <p:spPr bwMode="auto">
            <a:xfrm>
              <a:off x="18144045" y="5226050"/>
              <a:ext cx="14287" cy="7937"/>
            </a:xfrm>
            <a:custGeom>
              <a:avLst/>
              <a:gdLst>
                <a:gd name="T0" fmla="*/ 49 w 50"/>
                <a:gd name="T1" fmla="*/ 0 h 31"/>
                <a:gd name="T2" fmla="*/ 0 w 50"/>
                <a:gd name="T3" fmla="*/ 30 h 31"/>
                <a:gd name="T4" fmla="*/ 0 w 50"/>
                <a:gd name="T5" fmla="*/ 30 h 31"/>
                <a:gd name="T6" fmla="*/ 49 w 50"/>
                <a:gd name="T7" fmla="*/ 10 h 31"/>
                <a:gd name="T8" fmla="*/ 49 w 50"/>
                <a:gd name="T9" fmla="*/ 0 h 31"/>
              </a:gdLst>
              <a:ahLst/>
              <a:cxnLst>
                <a:cxn ang="0">
                  <a:pos x="T0" y="T1"/>
                </a:cxn>
                <a:cxn ang="0">
                  <a:pos x="T2" y="T3"/>
                </a:cxn>
                <a:cxn ang="0">
                  <a:pos x="T4" y="T5"/>
                </a:cxn>
                <a:cxn ang="0">
                  <a:pos x="T6" y="T7"/>
                </a:cxn>
                <a:cxn ang="0">
                  <a:pos x="T8" y="T9"/>
                </a:cxn>
              </a:cxnLst>
              <a:rect l="0" t="0" r="r" b="b"/>
              <a:pathLst>
                <a:path w="50" h="31">
                  <a:moveTo>
                    <a:pt x="49" y="0"/>
                  </a:moveTo>
                  <a:lnTo>
                    <a:pt x="0" y="30"/>
                  </a:lnTo>
                  <a:lnTo>
                    <a:pt x="0" y="30"/>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8" name="Freeform 6408">
              <a:extLst>
                <a:ext uri="{FF2B5EF4-FFF2-40B4-BE49-F238E27FC236}">
                  <a16:creationId xmlns:a16="http://schemas.microsoft.com/office/drawing/2014/main" id="{61310642-4A17-ABB2-6080-15DF152BC7A8}"/>
                </a:ext>
              </a:extLst>
            </p:cNvPr>
            <p:cNvSpPr>
              <a:spLocks noChangeArrowheads="1"/>
            </p:cNvSpPr>
            <p:nvPr/>
          </p:nvSpPr>
          <p:spPr bwMode="auto">
            <a:xfrm>
              <a:off x="18144045" y="4557713"/>
              <a:ext cx="14287" cy="677862"/>
            </a:xfrm>
            <a:custGeom>
              <a:avLst/>
              <a:gdLst>
                <a:gd name="T0" fmla="*/ 49 w 50"/>
                <a:gd name="T1" fmla="*/ 0 h 1890"/>
                <a:gd name="T2" fmla="*/ 0 w 50"/>
                <a:gd name="T3" fmla="*/ 20 h 1890"/>
                <a:gd name="T4" fmla="*/ 0 w 50"/>
                <a:gd name="T5" fmla="*/ 1889 h 1890"/>
                <a:gd name="T6" fmla="*/ 49 w 50"/>
                <a:gd name="T7" fmla="*/ 1859 h 1890"/>
                <a:gd name="T8" fmla="*/ 49 w 50"/>
                <a:gd name="T9" fmla="*/ 0 h 1890"/>
              </a:gdLst>
              <a:ahLst/>
              <a:cxnLst>
                <a:cxn ang="0">
                  <a:pos x="T0" y="T1"/>
                </a:cxn>
                <a:cxn ang="0">
                  <a:pos x="T2" y="T3"/>
                </a:cxn>
                <a:cxn ang="0">
                  <a:pos x="T4" y="T5"/>
                </a:cxn>
                <a:cxn ang="0">
                  <a:pos x="T6" y="T7"/>
                </a:cxn>
                <a:cxn ang="0">
                  <a:pos x="T8" y="T9"/>
                </a:cxn>
              </a:cxnLst>
              <a:rect l="0" t="0" r="r" b="b"/>
              <a:pathLst>
                <a:path w="50" h="1890">
                  <a:moveTo>
                    <a:pt x="49" y="0"/>
                  </a:moveTo>
                  <a:lnTo>
                    <a:pt x="0" y="20"/>
                  </a:lnTo>
                  <a:lnTo>
                    <a:pt x="0" y="1889"/>
                  </a:lnTo>
                  <a:lnTo>
                    <a:pt x="49" y="185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9" name="Freeform 6409">
              <a:extLst>
                <a:ext uri="{FF2B5EF4-FFF2-40B4-BE49-F238E27FC236}">
                  <a16:creationId xmlns:a16="http://schemas.microsoft.com/office/drawing/2014/main" id="{8E4CAC5C-B331-737D-08B8-7D674BADDDD6}"/>
                </a:ext>
              </a:extLst>
            </p:cNvPr>
            <p:cNvSpPr>
              <a:spLocks noChangeArrowheads="1"/>
            </p:cNvSpPr>
            <p:nvPr/>
          </p:nvSpPr>
          <p:spPr bwMode="auto">
            <a:xfrm>
              <a:off x="18144045" y="4557713"/>
              <a:ext cx="14287" cy="677862"/>
            </a:xfrm>
            <a:custGeom>
              <a:avLst/>
              <a:gdLst>
                <a:gd name="T0" fmla="*/ 49 w 50"/>
                <a:gd name="T1" fmla="*/ 0 h 1890"/>
                <a:gd name="T2" fmla="*/ 0 w 50"/>
                <a:gd name="T3" fmla="*/ 20 h 1890"/>
                <a:gd name="T4" fmla="*/ 0 w 50"/>
                <a:gd name="T5" fmla="*/ 1889 h 1890"/>
                <a:gd name="T6" fmla="*/ 49 w 50"/>
                <a:gd name="T7" fmla="*/ 1859 h 1890"/>
                <a:gd name="T8" fmla="*/ 49 w 50"/>
                <a:gd name="T9" fmla="*/ 0 h 1890"/>
              </a:gdLst>
              <a:ahLst/>
              <a:cxnLst>
                <a:cxn ang="0">
                  <a:pos x="T0" y="T1"/>
                </a:cxn>
                <a:cxn ang="0">
                  <a:pos x="T2" y="T3"/>
                </a:cxn>
                <a:cxn ang="0">
                  <a:pos x="T4" y="T5"/>
                </a:cxn>
                <a:cxn ang="0">
                  <a:pos x="T6" y="T7"/>
                </a:cxn>
                <a:cxn ang="0">
                  <a:pos x="T8" y="T9"/>
                </a:cxn>
              </a:cxnLst>
              <a:rect l="0" t="0" r="r" b="b"/>
              <a:pathLst>
                <a:path w="50" h="1890">
                  <a:moveTo>
                    <a:pt x="49" y="0"/>
                  </a:moveTo>
                  <a:lnTo>
                    <a:pt x="0" y="20"/>
                  </a:lnTo>
                  <a:lnTo>
                    <a:pt x="0" y="1889"/>
                  </a:lnTo>
                  <a:lnTo>
                    <a:pt x="49" y="185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0" name="Freeform 6410">
              <a:extLst>
                <a:ext uri="{FF2B5EF4-FFF2-40B4-BE49-F238E27FC236}">
                  <a16:creationId xmlns:a16="http://schemas.microsoft.com/office/drawing/2014/main" id="{B54295D5-A8B6-B74D-5514-CD5BA4606E0E}"/>
                </a:ext>
              </a:extLst>
            </p:cNvPr>
            <p:cNvSpPr>
              <a:spLocks noChangeArrowheads="1"/>
            </p:cNvSpPr>
            <p:nvPr/>
          </p:nvSpPr>
          <p:spPr bwMode="auto">
            <a:xfrm>
              <a:off x="18175793" y="5210175"/>
              <a:ext cx="14287" cy="7937"/>
            </a:xfrm>
            <a:custGeom>
              <a:avLst/>
              <a:gdLst>
                <a:gd name="T0" fmla="*/ 48 w 49"/>
                <a:gd name="T1" fmla="*/ 0 h 30"/>
                <a:gd name="T2" fmla="*/ 0 w 49"/>
                <a:gd name="T3" fmla="*/ 29 h 30"/>
                <a:gd name="T4" fmla="*/ 0 w 49"/>
                <a:gd name="T5" fmla="*/ 29 h 30"/>
                <a:gd name="T6" fmla="*/ 48 w 49"/>
                <a:gd name="T7" fmla="*/ 9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1" name="Freeform 6411">
              <a:extLst>
                <a:ext uri="{FF2B5EF4-FFF2-40B4-BE49-F238E27FC236}">
                  <a16:creationId xmlns:a16="http://schemas.microsoft.com/office/drawing/2014/main" id="{D3A588D8-B81A-E4BF-5E6F-ED023080BD26}"/>
                </a:ext>
              </a:extLst>
            </p:cNvPr>
            <p:cNvSpPr>
              <a:spLocks noChangeArrowheads="1"/>
            </p:cNvSpPr>
            <p:nvPr/>
          </p:nvSpPr>
          <p:spPr bwMode="auto">
            <a:xfrm>
              <a:off x="18175793" y="5210175"/>
              <a:ext cx="14287" cy="7937"/>
            </a:xfrm>
            <a:custGeom>
              <a:avLst/>
              <a:gdLst>
                <a:gd name="T0" fmla="*/ 48 w 49"/>
                <a:gd name="T1" fmla="*/ 0 h 30"/>
                <a:gd name="T2" fmla="*/ 0 w 49"/>
                <a:gd name="T3" fmla="*/ 29 h 30"/>
                <a:gd name="T4" fmla="*/ 0 w 49"/>
                <a:gd name="T5" fmla="*/ 29 h 30"/>
                <a:gd name="T6" fmla="*/ 48 w 49"/>
                <a:gd name="T7" fmla="*/ 9 h 30"/>
                <a:gd name="T8" fmla="*/ 48 w 49"/>
                <a:gd name="T9" fmla="*/ 0 h 30"/>
              </a:gdLst>
              <a:ahLst/>
              <a:cxnLst>
                <a:cxn ang="0">
                  <a:pos x="T0" y="T1"/>
                </a:cxn>
                <a:cxn ang="0">
                  <a:pos x="T2" y="T3"/>
                </a:cxn>
                <a:cxn ang="0">
                  <a:pos x="T4" y="T5"/>
                </a:cxn>
                <a:cxn ang="0">
                  <a:pos x="T6" y="T7"/>
                </a:cxn>
                <a:cxn ang="0">
                  <a:pos x="T8" y="T9"/>
                </a:cxn>
              </a:cxnLst>
              <a:rect l="0" t="0" r="r" b="b"/>
              <a:pathLst>
                <a:path w="49" h="30">
                  <a:moveTo>
                    <a:pt x="48" y="0"/>
                  </a:moveTo>
                  <a:lnTo>
                    <a:pt x="0" y="29"/>
                  </a:lnTo>
                  <a:lnTo>
                    <a:pt x="0" y="29"/>
                  </a:lnTo>
                  <a:lnTo>
                    <a:pt x="48" y="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2" name="Freeform 6412">
              <a:extLst>
                <a:ext uri="{FF2B5EF4-FFF2-40B4-BE49-F238E27FC236}">
                  <a16:creationId xmlns:a16="http://schemas.microsoft.com/office/drawing/2014/main" id="{97CFEDE9-DB4A-60EB-A8DF-B13DE8ADC11B}"/>
                </a:ext>
              </a:extLst>
            </p:cNvPr>
            <p:cNvSpPr>
              <a:spLocks noChangeArrowheads="1"/>
            </p:cNvSpPr>
            <p:nvPr/>
          </p:nvSpPr>
          <p:spPr bwMode="auto">
            <a:xfrm>
              <a:off x="18175793" y="4537075"/>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3" name="Freeform 6413">
              <a:extLst>
                <a:ext uri="{FF2B5EF4-FFF2-40B4-BE49-F238E27FC236}">
                  <a16:creationId xmlns:a16="http://schemas.microsoft.com/office/drawing/2014/main" id="{6AE30B1F-D6F9-AD13-D20B-4874D8F80A35}"/>
                </a:ext>
              </a:extLst>
            </p:cNvPr>
            <p:cNvSpPr>
              <a:spLocks noChangeArrowheads="1"/>
            </p:cNvSpPr>
            <p:nvPr/>
          </p:nvSpPr>
          <p:spPr bwMode="auto">
            <a:xfrm>
              <a:off x="18175793" y="4537075"/>
              <a:ext cx="14287" cy="681037"/>
            </a:xfrm>
            <a:custGeom>
              <a:avLst/>
              <a:gdLst>
                <a:gd name="T0" fmla="*/ 48 w 49"/>
                <a:gd name="T1" fmla="*/ 0 h 1899"/>
                <a:gd name="T2" fmla="*/ 0 w 49"/>
                <a:gd name="T3" fmla="*/ 29 h 1899"/>
                <a:gd name="T4" fmla="*/ 0 w 49"/>
                <a:gd name="T5" fmla="*/ 1898 h 1899"/>
                <a:gd name="T6" fmla="*/ 48 w 49"/>
                <a:gd name="T7" fmla="*/ 1869 h 1899"/>
                <a:gd name="T8" fmla="*/ 48 w 49"/>
                <a:gd name="T9" fmla="*/ 0 h 1899"/>
              </a:gdLst>
              <a:ahLst/>
              <a:cxnLst>
                <a:cxn ang="0">
                  <a:pos x="T0" y="T1"/>
                </a:cxn>
                <a:cxn ang="0">
                  <a:pos x="T2" y="T3"/>
                </a:cxn>
                <a:cxn ang="0">
                  <a:pos x="T4" y="T5"/>
                </a:cxn>
                <a:cxn ang="0">
                  <a:pos x="T6" y="T7"/>
                </a:cxn>
                <a:cxn ang="0">
                  <a:pos x="T8" y="T9"/>
                </a:cxn>
              </a:cxnLst>
              <a:rect l="0" t="0" r="r" b="b"/>
              <a:pathLst>
                <a:path w="49" h="1899">
                  <a:moveTo>
                    <a:pt x="48" y="0"/>
                  </a:moveTo>
                  <a:lnTo>
                    <a:pt x="0" y="29"/>
                  </a:lnTo>
                  <a:lnTo>
                    <a:pt x="0" y="1898"/>
                  </a:lnTo>
                  <a:lnTo>
                    <a:pt x="48" y="1869"/>
                  </a:lnTo>
                  <a:lnTo>
                    <a:pt x="48"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4" name="Freeform 6414">
              <a:extLst>
                <a:ext uri="{FF2B5EF4-FFF2-40B4-BE49-F238E27FC236}">
                  <a16:creationId xmlns:a16="http://schemas.microsoft.com/office/drawing/2014/main" id="{F6E935BF-113E-63AC-189A-A6DC8CEA12ED}"/>
                </a:ext>
              </a:extLst>
            </p:cNvPr>
            <p:cNvSpPr>
              <a:spLocks noChangeArrowheads="1"/>
            </p:cNvSpPr>
            <p:nvPr/>
          </p:nvSpPr>
          <p:spPr bwMode="auto">
            <a:xfrm>
              <a:off x="18210716" y="5191125"/>
              <a:ext cx="14287" cy="7937"/>
            </a:xfrm>
            <a:custGeom>
              <a:avLst/>
              <a:gdLst>
                <a:gd name="T0" fmla="*/ 49 w 50"/>
                <a:gd name="T1" fmla="*/ 0 h 30"/>
                <a:gd name="T2" fmla="*/ 0 w 50"/>
                <a:gd name="T3" fmla="*/ 2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5" name="Freeform 6415">
              <a:extLst>
                <a:ext uri="{FF2B5EF4-FFF2-40B4-BE49-F238E27FC236}">
                  <a16:creationId xmlns:a16="http://schemas.microsoft.com/office/drawing/2014/main" id="{143FD879-30E6-5BFD-945D-21D62694EA1E}"/>
                </a:ext>
              </a:extLst>
            </p:cNvPr>
            <p:cNvSpPr>
              <a:spLocks noChangeArrowheads="1"/>
            </p:cNvSpPr>
            <p:nvPr/>
          </p:nvSpPr>
          <p:spPr bwMode="auto">
            <a:xfrm>
              <a:off x="18210716" y="5191125"/>
              <a:ext cx="14287" cy="7937"/>
            </a:xfrm>
            <a:custGeom>
              <a:avLst/>
              <a:gdLst>
                <a:gd name="T0" fmla="*/ 49 w 50"/>
                <a:gd name="T1" fmla="*/ 0 h 30"/>
                <a:gd name="T2" fmla="*/ 0 w 50"/>
                <a:gd name="T3" fmla="*/ 2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6" name="Freeform 6416">
              <a:extLst>
                <a:ext uri="{FF2B5EF4-FFF2-40B4-BE49-F238E27FC236}">
                  <a16:creationId xmlns:a16="http://schemas.microsoft.com/office/drawing/2014/main" id="{2E15538B-3A24-2D35-F470-BE2A3942A6BD}"/>
                </a:ext>
              </a:extLst>
            </p:cNvPr>
            <p:cNvSpPr>
              <a:spLocks noChangeArrowheads="1"/>
            </p:cNvSpPr>
            <p:nvPr/>
          </p:nvSpPr>
          <p:spPr bwMode="auto">
            <a:xfrm>
              <a:off x="18210716" y="4519613"/>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7" name="Freeform 6417">
              <a:extLst>
                <a:ext uri="{FF2B5EF4-FFF2-40B4-BE49-F238E27FC236}">
                  <a16:creationId xmlns:a16="http://schemas.microsoft.com/office/drawing/2014/main" id="{A3927A30-6F81-7B6E-543E-8D6FB5747ABF}"/>
                </a:ext>
              </a:extLst>
            </p:cNvPr>
            <p:cNvSpPr>
              <a:spLocks noChangeArrowheads="1"/>
            </p:cNvSpPr>
            <p:nvPr/>
          </p:nvSpPr>
          <p:spPr bwMode="auto">
            <a:xfrm>
              <a:off x="18210716" y="4519613"/>
              <a:ext cx="14287" cy="681037"/>
            </a:xfrm>
            <a:custGeom>
              <a:avLst/>
              <a:gdLst>
                <a:gd name="T0" fmla="*/ 49 w 50"/>
                <a:gd name="T1" fmla="*/ 0 h 1899"/>
                <a:gd name="T2" fmla="*/ 0 w 50"/>
                <a:gd name="T3" fmla="*/ 29 h 1899"/>
                <a:gd name="T4" fmla="*/ 0 w 50"/>
                <a:gd name="T5" fmla="*/ 1898 h 1899"/>
                <a:gd name="T6" fmla="*/ 49 w 50"/>
                <a:gd name="T7" fmla="*/ 1869 h 1899"/>
                <a:gd name="T8" fmla="*/ 49 w 50"/>
                <a:gd name="T9" fmla="*/ 0 h 1899"/>
              </a:gdLst>
              <a:ahLst/>
              <a:cxnLst>
                <a:cxn ang="0">
                  <a:pos x="T0" y="T1"/>
                </a:cxn>
                <a:cxn ang="0">
                  <a:pos x="T2" y="T3"/>
                </a:cxn>
                <a:cxn ang="0">
                  <a:pos x="T4" y="T5"/>
                </a:cxn>
                <a:cxn ang="0">
                  <a:pos x="T6" y="T7"/>
                </a:cxn>
                <a:cxn ang="0">
                  <a:pos x="T8" y="T9"/>
                </a:cxn>
              </a:cxnLst>
              <a:rect l="0" t="0" r="r" b="b"/>
              <a:pathLst>
                <a:path w="50" h="1899">
                  <a:moveTo>
                    <a:pt x="49" y="0"/>
                  </a:moveTo>
                  <a:lnTo>
                    <a:pt x="0" y="29"/>
                  </a:lnTo>
                  <a:lnTo>
                    <a:pt x="0" y="1898"/>
                  </a:lnTo>
                  <a:lnTo>
                    <a:pt x="49" y="1869"/>
                  </a:lnTo>
                  <a:lnTo>
                    <a:pt x="49"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8" name="Freeform 6418">
              <a:extLst>
                <a:ext uri="{FF2B5EF4-FFF2-40B4-BE49-F238E27FC236}">
                  <a16:creationId xmlns:a16="http://schemas.microsoft.com/office/drawing/2014/main" id="{9563A640-F397-9A84-671E-747A3942812A}"/>
                </a:ext>
              </a:extLst>
            </p:cNvPr>
            <p:cNvSpPr>
              <a:spLocks noChangeArrowheads="1"/>
            </p:cNvSpPr>
            <p:nvPr/>
          </p:nvSpPr>
          <p:spPr bwMode="auto">
            <a:xfrm>
              <a:off x="18242464" y="5173663"/>
              <a:ext cx="14287" cy="7937"/>
            </a:xfrm>
            <a:custGeom>
              <a:avLst/>
              <a:gdLst>
                <a:gd name="T0" fmla="*/ 48 w 49"/>
                <a:gd name="T1" fmla="*/ 0 h 31"/>
                <a:gd name="T2" fmla="*/ 0 w 49"/>
                <a:gd name="T3" fmla="*/ 20 h 31"/>
                <a:gd name="T4" fmla="*/ 0 w 49"/>
                <a:gd name="T5" fmla="*/ 30 h 31"/>
                <a:gd name="T6" fmla="*/ 48 w 49"/>
                <a:gd name="T7" fmla="*/ 0 h 31"/>
              </a:gdLst>
              <a:ahLst/>
              <a:cxnLst>
                <a:cxn ang="0">
                  <a:pos x="T0" y="T1"/>
                </a:cxn>
                <a:cxn ang="0">
                  <a:pos x="T2" y="T3"/>
                </a:cxn>
                <a:cxn ang="0">
                  <a:pos x="T4" y="T5"/>
                </a:cxn>
                <a:cxn ang="0">
                  <a:pos x="T6" y="T7"/>
                </a:cxn>
              </a:cxnLst>
              <a:rect l="0" t="0" r="r" b="b"/>
              <a:pathLst>
                <a:path w="49" h="31">
                  <a:moveTo>
                    <a:pt x="48" y="0"/>
                  </a:moveTo>
                  <a:lnTo>
                    <a:pt x="0" y="20"/>
                  </a:lnTo>
                  <a:lnTo>
                    <a:pt x="0" y="3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9" name="Freeform 6419">
              <a:extLst>
                <a:ext uri="{FF2B5EF4-FFF2-40B4-BE49-F238E27FC236}">
                  <a16:creationId xmlns:a16="http://schemas.microsoft.com/office/drawing/2014/main" id="{2F7603DE-A593-A6FE-1A75-2E50040139D1}"/>
                </a:ext>
              </a:extLst>
            </p:cNvPr>
            <p:cNvSpPr>
              <a:spLocks noChangeArrowheads="1"/>
            </p:cNvSpPr>
            <p:nvPr/>
          </p:nvSpPr>
          <p:spPr bwMode="auto">
            <a:xfrm>
              <a:off x="18242464" y="5173663"/>
              <a:ext cx="14287" cy="7937"/>
            </a:xfrm>
            <a:custGeom>
              <a:avLst/>
              <a:gdLst>
                <a:gd name="T0" fmla="*/ 48 w 49"/>
                <a:gd name="T1" fmla="*/ 0 h 31"/>
                <a:gd name="T2" fmla="*/ 0 w 49"/>
                <a:gd name="T3" fmla="*/ 20 h 31"/>
                <a:gd name="T4" fmla="*/ 0 w 49"/>
                <a:gd name="T5" fmla="*/ 30 h 31"/>
                <a:gd name="T6" fmla="*/ 48 w 49"/>
                <a:gd name="T7" fmla="*/ 0 h 31"/>
              </a:gdLst>
              <a:ahLst/>
              <a:cxnLst>
                <a:cxn ang="0">
                  <a:pos x="T0" y="T1"/>
                </a:cxn>
                <a:cxn ang="0">
                  <a:pos x="T2" y="T3"/>
                </a:cxn>
                <a:cxn ang="0">
                  <a:pos x="T4" y="T5"/>
                </a:cxn>
                <a:cxn ang="0">
                  <a:pos x="T6" y="T7"/>
                </a:cxn>
              </a:cxnLst>
              <a:rect l="0" t="0" r="r" b="b"/>
              <a:pathLst>
                <a:path w="49" h="31">
                  <a:moveTo>
                    <a:pt x="48" y="0"/>
                  </a:moveTo>
                  <a:lnTo>
                    <a:pt x="0" y="20"/>
                  </a:lnTo>
                  <a:lnTo>
                    <a:pt x="0" y="3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0" name="Freeform 6420">
              <a:extLst>
                <a:ext uri="{FF2B5EF4-FFF2-40B4-BE49-F238E27FC236}">
                  <a16:creationId xmlns:a16="http://schemas.microsoft.com/office/drawing/2014/main" id="{81AE8489-8152-7AD6-8159-BE616F5BCD87}"/>
                </a:ext>
              </a:extLst>
            </p:cNvPr>
            <p:cNvSpPr>
              <a:spLocks noChangeArrowheads="1"/>
            </p:cNvSpPr>
            <p:nvPr/>
          </p:nvSpPr>
          <p:spPr bwMode="auto">
            <a:xfrm>
              <a:off x="18242464" y="4525963"/>
              <a:ext cx="14287" cy="652462"/>
            </a:xfrm>
            <a:custGeom>
              <a:avLst/>
              <a:gdLst>
                <a:gd name="T0" fmla="*/ 0 w 49"/>
                <a:gd name="T1" fmla="*/ 0 h 1822"/>
                <a:gd name="T2" fmla="*/ 0 w 49"/>
                <a:gd name="T3" fmla="*/ 1821 h 1822"/>
                <a:gd name="T4" fmla="*/ 48 w 49"/>
                <a:gd name="T5" fmla="*/ 1801 h 1822"/>
                <a:gd name="T6" fmla="*/ 48 w 49"/>
                <a:gd name="T7" fmla="*/ 49 h 1822"/>
                <a:gd name="T8" fmla="*/ 9 w 49"/>
                <a:gd name="T9" fmla="*/ 10 h 1822"/>
                <a:gd name="T10" fmla="*/ 9 w 49"/>
                <a:gd name="T11" fmla="*/ 10 h 1822"/>
                <a:gd name="T12" fmla="*/ 0 w 49"/>
                <a:gd name="T13" fmla="*/ 0 h 1822"/>
              </a:gdLst>
              <a:ahLst/>
              <a:cxnLst>
                <a:cxn ang="0">
                  <a:pos x="T0" y="T1"/>
                </a:cxn>
                <a:cxn ang="0">
                  <a:pos x="T2" y="T3"/>
                </a:cxn>
                <a:cxn ang="0">
                  <a:pos x="T4" y="T5"/>
                </a:cxn>
                <a:cxn ang="0">
                  <a:pos x="T6" y="T7"/>
                </a:cxn>
                <a:cxn ang="0">
                  <a:pos x="T8" y="T9"/>
                </a:cxn>
                <a:cxn ang="0">
                  <a:pos x="T10" y="T11"/>
                </a:cxn>
                <a:cxn ang="0">
                  <a:pos x="T12" y="T13"/>
                </a:cxn>
              </a:cxnLst>
              <a:rect l="0" t="0" r="r" b="b"/>
              <a:pathLst>
                <a:path w="49" h="1822">
                  <a:moveTo>
                    <a:pt x="0" y="0"/>
                  </a:moveTo>
                  <a:lnTo>
                    <a:pt x="0" y="1821"/>
                  </a:lnTo>
                  <a:lnTo>
                    <a:pt x="48" y="1801"/>
                  </a:lnTo>
                  <a:lnTo>
                    <a:pt x="48" y="49"/>
                  </a:lnTo>
                  <a:lnTo>
                    <a:pt x="9" y="1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1" name="Freeform 6421">
              <a:extLst>
                <a:ext uri="{FF2B5EF4-FFF2-40B4-BE49-F238E27FC236}">
                  <a16:creationId xmlns:a16="http://schemas.microsoft.com/office/drawing/2014/main" id="{9447C61E-3F65-5E42-FA87-9D243961C44E}"/>
                </a:ext>
              </a:extLst>
            </p:cNvPr>
            <p:cNvSpPr>
              <a:spLocks noChangeArrowheads="1"/>
            </p:cNvSpPr>
            <p:nvPr/>
          </p:nvSpPr>
          <p:spPr bwMode="auto">
            <a:xfrm>
              <a:off x="18242464" y="4525963"/>
              <a:ext cx="14287" cy="652462"/>
            </a:xfrm>
            <a:custGeom>
              <a:avLst/>
              <a:gdLst>
                <a:gd name="T0" fmla="*/ 0 w 49"/>
                <a:gd name="T1" fmla="*/ 0 h 1822"/>
                <a:gd name="T2" fmla="*/ 0 w 49"/>
                <a:gd name="T3" fmla="*/ 1821 h 1822"/>
                <a:gd name="T4" fmla="*/ 48 w 49"/>
                <a:gd name="T5" fmla="*/ 1801 h 1822"/>
                <a:gd name="T6" fmla="*/ 48 w 49"/>
                <a:gd name="T7" fmla="*/ 49 h 1822"/>
                <a:gd name="T8" fmla="*/ 9 w 49"/>
                <a:gd name="T9" fmla="*/ 10 h 1822"/>
                <a:gd name="T10" fmla="*/ 9 w 49"/>
                <a:gd name="T11" fmla="*/ 10 h 1822"/>
                <a:gd name="T12" fmla="*/ 0 w 49"/>
                <a:gd name="T13" fmla="*/ 0 h 1822"/>
              </a:gdLst>
              <a:ahLst/>
              <a:cxnLst>
                <a:cxn ang="0">
                  <a:pos x="T0" y="T1"/>
                </a:cxn>
                <a:cxn ang="0">
                  <a:pos x="T2" y="T3"/>
                </a:cxn>
                <a:cxn ang="0">
                  <a:pos x="T4" y="T5"/>
                </a:cxn>
                <a:cxn ang="0">
                  <a:pos x="T6" y="T7"/>
                </a:cxn>
                <a:cxn ang="0">
                  <a:pos x="T8" y="T9"/>
                </a:cxn>
                <a:cxn ang="0">
                  <a:pos x="T10" y="T11"/>
                </a:cxn>
                <a:cxn ang="0">
                  <a:pos x="T12" y="T13"/>
                </a:cxn>
              </a:cxnLst>
              <a:rect l="0" t="0" r="r" b="b"/>
              <a:pathLst>
                <a:path w="49" h="1822">
                  <a:moveTo>
                    <a:pt x="0" y="0"/>
                  </a:moveTo>
                  <a:lnTo>
                    <a:pt x="0" y="1821"/>
                  </a:lnTo>
                  <a:lnTo>
                    <a:pt x="48" y="1801"/>
                  </a:lnTo>
                  <a:lnTo>
                    <a:pt x="48" y="49"/>
                  </a:lnTo>
                  <a:lnTo>
                    <a:pt x="9" y="1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2" name="Freeform 6422">
              <a:extLst>
                <a:ext uri="{FF2B5EF4-FFF2-40B4-BE49-F238E27FC236}">
                  <a16:creationId xmlns:a16="http://schemas.microsoft.com/office/drawing/2014/main" id="{4115BA24-80BB-7541-2E0F-9E8553C827C9}"/>
                </a:ext>
              </a:extLst>
            </p:cNvPr>
            <p:cNvSpPr>
              <a:spLocks noChangeArrowheads="1"/>
            </p:cNvSpPr>
            <p:nvPr/>
          </p:nvSpPr>
          <p:spPr bwMode="auto">
            <a:xfrm>
              <a:off x="18277387" y="5156200"/>
              <a:ext cx="11112" cy="7937"/>
            </a:xfrm>
            <a:custGeom>
              <a:avLst/>
              <a:gdLst>
                <a:gd name="T0" fmla="*/ 39 w 40"/>
                <a:gd name="T1" fmla="*/ 0 h 30"/>
                <a:gd name="T2" fmla="*/ 0 w 40"/>
                <a:gd name="T3" fmla="*/ 1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1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3" name="Freeform 6423">
              <a:extLst>
                <a:ext uri="{FF2B5EF4-FFF2-40B4-BE49-F238E27FC236}">
                  <a16:creationId xmlns:a16="http://schemas.microsoft.com/office/drawing/2014/main" id="{CF7F6A74-32E6-5189-BC69-7CA67D0D0ED4}"/>
                </a:ext>
              </a:extLst>
            </p:cNvPr>
            <p:cNvSpPr>
              <a:spLocks noChangeArrowheads="1"/>
            </p:cNvSpPr>
            <p:nvPr/>
          </p:nvSpPr>
          <p:spPr bwMode="auto">
            <a:xfrm>
              <a:off x="18277387" y="5156200"/>
              <a:ext cx="11112" cy="7937"/>
            </a:xfrm>
            <a:custGeom>
              <a:avLst/>
              <a:gdLst>
                <a:gd name="T0" fmla="*/ 39 w 40"/>
                <a:gd name="T1" fmla="*/ 0 h 30"/>
                <a:gd name="T2" fmla="*/ 0 w 40"/>
                <a:gd name="T3" fmla="*/ 1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1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4" name="Freeform 6424">
              <a:extLst>
                <a:ext uri="{FF2B5EF4-FFF2-40B4-BE49-F238E27FC236}">
                  <a16:creationId xmlns:a16="http://schemas.microsoft.com/office/drawing/2014/main" id="{C7E6909E-6463-AC6E-AEBA-79F9F9C26190}"/>
                </a:ext>
              </a:extLst>
            </p:cNvPr>
            <p:cNvSpPr>
              <a:spLocks noChangeArrowheads="1"/>
            </p:cNvSpPr>
            <p:nvPr/>
          </p:nvSpPr>
          <p:spPr bwMode="auto">
            <a:xfrm>
              <a:off x="18277387" y="4560888"/>
              <a:ext cx="11112" cy="600075"/>
            </a:xfrm>
            <a:custGeom>
              <a:avLst/>
              <a:gdLst>
                <a:gd name="T0" fmla="*/ 0 w 40"/>
                <a:gd name="T1" fmla="*/ 0 h 1675"/>
                <a:gd name="T2" fmla="*/ 0 w 40"/>
                <a:gd name="T3" fmla="*/ 1674 h 1675"/>
                <a:gd name="T4" fmla="*/ 39 w 40"/>
                <a:gd name="T5" fmla="*/ 1655 h 1675"/>
                <a:gd name="T6" fmla="*/ 39 w 40"/>
                <a:gd name="T7" fmla="*/ 39 h 1675"/>
                <a:gd name="T8" fmla="*/ 0 w 40"/>
                <a:gd name="T9" fmla="*/ 0 h 1675"/>
                <a:gd name="T10" fmla="*/ 0 w 40"/>
                <a:gd name="T11" fmla="*/ 10 h 1675"/>
                <a:gd name="T12" fmla="*/ 0 w 40"/>
                <a:gd name="T13" fmla="*/ 0 h 1675"/>
              </a:gdLst>
              <a:ahLst/>
              <a:cxnLst>
                <a:cxn ang="0">
                  <a:pos x="T0" y="T1"/>
                </a:cxn>
                <a:cxn ang="0">
                  <a:pos x="T2" y="T3"/>
                </a:cxn>
                <a:cxn ang="0">
                  <a:pos x="T4" y="T5"/>
                </a:cxn>
                <a:cxn ang="0">
                  <a:pos x="T6" y="T7"/>
                </a:cxn>
                <a:cxn ang="0">
                  <a:pos x="T8" y="T9"/>
                </a:cxn>
                <a:cxn ang="0">
                  <a:pos x="T10" y="T11"/>
                </a:cxn>
                <a:cxn ang="0">
                  <a:pos x="T12" y="T13"/>
                </a:cxn>
              </a:cxnLst>
              <a:rect l="0" t="0" r="r" b="b"/>
              <a:pathLst>
                <a:path w="40" h="1675">
                  <a:moveTo>
                    <a:pt x="0" y="0"/>
                  </a:moveTo>
                  <a:lnTo>
                    <a:pt x="0" y="1674"/>
                  </a:lnTo>
                  <a:lnTo>
                    <a:pt x="39" y="1655"/>
                  </a:lnTo>
                  <a:lnTo>
                    <a:pt x="39" y="39"/>
                  </a:lnTo>
                  <a:lnTo>
                    <a:pt x="0" y="0"/>
                  </a:lnTo>
                  <a:lnTo>
                    <a:pt x="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5" name="Freeform 6425">
              <a:extLst>
                <a:ext uri="{FF2B5EF4-FFF2-40B4-BE49-F238E27FC236}">
                  <a16:creationId xmlns:a16="http://schemas.microsoft.com/office/drawing/2014/main" id="{1A775602-53E3-36A7-315A-BFCC06749BE1}"/>
                </a:ext>
              </a:extLst>
            </p:cNvPr>
            <p:cNvSpPr>
              <a:spLocks noChangeArrowheads="1"/>
            </p:cNvSpPr>
            <p:nvPr/>
          </p:nvSpPr>
          <p:spPr bwMode="auto">
            <a:xfrm>
              <a:off x="18277387" y="4560888"/>
              <a:ext cx="11112" cy="600075"/>
            </a:xfrm>
            <a:custGeom>
              <a:avLst/>
              <a:gdLst>
                <a:gd name="T0" fmla="*/ 0 w 40"/>
                <a:gd name="T1" fmla="*/ 0 h 1675"/>
                <a:gd name="T2" fmla="*/ 0 w 40"/>
                <a:gd name="T3" fmla="*/ 1674 h 1675"/>
                <a:gd name="T4" fmla="*/ 39 w 40"/>
                <a:gd name="T5" fmla="*/ 1655 h 1675"/>
                <a:gd name="T6" fmla="*/ 39 w 40"/>
                <a:gd name="T7" fmla="*/ 39 h 1675"/>
                <a:gd name="T8" fmla="*/ 0 w 40"/>
                <a:gd name="T9" fmla="*/ 0 h 1675"/>
                <a:gd name="T10" fmla="*/ 0 w 40"/>
                <a:gd name="T11" fmla="*/ 10 h 1675"/>
                <a:gd name="T12" fmla="*/ 0 w 40"/>
                <a:gd name="T13" fmla="*/ 0 h 1675"/>
              </a:gdLst>
              <a:ahLst/>
              <a:cxnLst>
                <a:cxn ang="0">
                  <a:pos x="T0" y="T1"/>
                </a:cxn>
                <a:cxn ang="0">
                  <a:pos x="T2" y="T3"/>
                </a:cxn>
                <a:cxn ang="0">
                  <a:pos x="T4" y="T5"/>
                </a:cxn>
                <a:cxn ang="0">
                  <a:pos x="T6" y="T7"/>
                </a:cxn>
                <a:cxn ang="0">
                  <a:pos x="T8" y="T9"/>
                </a:cxn>
                <a:cxn ang="0">
                  <a:pos x="T10" y="T11"/>
                </a:cxn>
                <a:cxn ang="0">
                  <a:pos x="T12" y="T13"/>
                </a:cxn>
              </a:cxnLst>
              <a:rect l="0" t="0" r="r" b="b"/>
              <a:pathLst>
                <a:path w="40" h="1675">
                  <a:moveTo>
                    <a:pt x="0" y="0"/>
                  </a:moveTo>
                  <a:lnTo>
                    <a:pt x="0" y="1674"/>
                  </a:lnTo>
                  <a:lnTo>
                    <a:pt x="39" y="1655"/>
                  </a:lnTo>
                  <a:lnTo>
                    <a:pt x="39" y="39"/>
                  </a:lnTo>
                  <a:lnTo>
                    <a:pt x="0" y="0"/>
                  </a:lnTo>
                  <a:lnTo>
                    <a:pt x="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6" name="Freeform 6426">
              <a:extLst>
                <a:ext uri="{FF2B5EF4-FFF2-40B4-BE49-F238E27FC236}">
                  <a16:creationId xmlns:a16="http://schemas.microsoft.com/office/drawing/2014/main" id="{6D394170-5646-295E-A777-4D30CCFEE181}"/>
                </a:ext>
              </a:extLst>
            </p:cNvPr>
            <p:cNvSpPr>
              <a:spLocks noChangeArrowheads="1"/>
            </p:cNvSpPr>
            <p:nvPr/>
          </p:nvSpPr>
          <p:spPr bwMode="auto">
            <a:xfrm>
              <a:off x="18309135" y="5137150"/>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7" name="Freeform 6427">
              <a:extLst>
                <a:ext uri="{FF2B5EF4-FFF2-40B4-BE49-F238E27FC236}">
                  <a16:creationId xmlns:a16="http://schemas.microsoft.com/office/drawing/2014/main" id="{481825AD-00F1-3E40-4F51-CC3D8D66CF8E}"/>
                </a:ext>
              </a:extLst>
            </p:cNvPr>
            <p:cNvSpPr>
              <a:spLocks noChangeArrowheads="1"/>
            </p:cNvSpPr>
            <p:nvPr/>
          </p:nvSpPr>
          <p:spPr bwMode="auto">
            <a:xfrm>
              <a:off x="18309135" y="5137150"/>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8" name="Freeform 6428">
              <a:extLst>
                <a:ext uri="{FF2B5EF4-FFF2-40B4-BE49-F238E27FC236}">
                  <a16:creationId xmlns:a16="http://schemas.microsoft.com/office/drawing/2014/main" id="{E95E8615-4549-E9DB-A889-04B73492DA9C}"/>
                </a:ext>
              </a:extLst>
            </p:cNvPr>
            <p:cNvSpPr>
              <a:spLocks noChangeArrowheads="1"/>
            </p:cNvSpPr>
            <p:nvPr/>
          </p:nvSpPr>
          <p:spPr bwMode="auto">
            <a:xfrm>
              <a:off x="18309135" y="4592638"/>
              <a:ext cx="14287" cy="550862"/>
            </a:xfrm>
            <a:custGeom>
              <a:avLst/>
              <a:gdLst>
                <a:gd name="T0" fmla="*/ 0 w 50"/>
                <a:gd name="T1" fmla="*/ 0 h 1538"/>
                <a:gd name="T2" fmla="*/ 0 w 50"/>
                <a:gd name="T3" fmla="*/ 1537 h 1538"/>
                <a:gd name="T4" fmla="*/ 49 w 50"/>
                <a:gd name="T5" fmla="*/ 1508 h 1538"/>
                <a:gd name="T6" fmla="*/ 49 w 50"/>
                <a:gd name="T7" fmla="*/ 38 h 1538"/>
                <a:gd name="T8" fmla="*/ 11 w 50"/>
                <a:gd name="T9" fmla="*/ 9 h 1538"/>
                <a:gd name="T10" fmla="*/ 11 w 50"/>
                <a:gd name="T11" fmla="*/ 9 h 1538"/>
                <a:gd name="T12" fmla="*/ 0 w 50"/>
                <a:gd name="T13" fmla="*/ 0 h 1538"/>
              </a:gdLst>
              <a:ahLst/>
              <a:cxnLst>
                <a:cxn ang="0">
                  <a:pos x="T0" y="T1"/>
                </a:cxn>
                <a:cxn ang="0">
                  <a:pos x="T2" y="T3"/>
                </a:cxn>
                <a:cxn ang="0">
                  <a:pos x="T4" y="T5"/>
                </a:cxn>
                <a:cxn ang="0">
                  <a:pos x="T6" y="T7"/>
                </a:cxn>
                <a:cxn ang="0">
                  <a:pos x="T8" y="T9"/>
                </a:cxn>
                <a:cxn ang="0">
                  <a:pos x="T10" y="T11"/>
                </a:cxn>
                <a:cxn ang="0">
                  <a:pos x="T12" y="T13"/>
                </a:cxn>
              </a:cxnLst>
              <a:rect l="0" t="0" r="r" b="b"/>
              <a:pathLst>
                <a:path w="50" h="1538">
                  <a:moveTo>
                    <a:pt x="0" y="0"/>
                  </a:moveTo>
                  <a:lnTo>
                    <a:pt x="0" y="1537"/>
                  </a:lnTo>
                  <a:lnTo>
                    <a:pt x="49" y="1508"/>
                  </a:lnTo>
                  <a:lnTo>
                    <a:pt x="49" y="38"/>
                  </a:lnTo>
                  <a:lnTo>
                    <a:pt x="11" y="9"/>
                  </a:lnTo>
                  <a:lnTo>
                    <a:pt x="11"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9" name="Freeform 6429">
              <a:extLst>
                <a:ext uri="{FF2B5EF4-FFF2-40B4-BE49-F238E27FC236}">
                  <a16:creationId xmlns:a16="http://schemas.microsoft.com/office/drawing/2014/main" id="{D1831101-29EA-5890-B5B5-FADA54885132}"/>
                </a:ext>
              </a:extLst>
            </p:cNvPr>
            <p:cNvSpPr>
              <a:spLocks noChangeArrowheads="1"/>
            </p:cNvSpPr>
            <p:nvPr/>
          </p:nvSpPr>
          <p:spPr bwMode="auto">
            <a:xfrm>
              <a:off x="18309135" y="4592638"/>
              <a:ext cx="14287" cy="550862"/>
            </a:xfrm>
            <a:custGeom>
              <a:avLst/>
              <a:gdLst>
                <a:gd name="T0" fmla="*/ 0 w 50"/>
                <a:gd name="T1" fmla="*/ 0 h 1538"/>
                <a:gd name="T2" fmla="*/ 0 w 50"/>
                <a:gd name="T3" fmla="*/ 1537 h 1538"/>
                <a:gd name="T4" fmla="*/ 49 w 50"/>
                <a:gd name="T5" fmla="*/ 1508 h 1538"/>
                <a:gd name="T6" fmla="*/ 49 w 50"/>
                <a:gd name="T7" fmla="*/ 38 h 1538"/>
                <a:gd name="T8" fmla="*/ 11 w 50"/>
                <a:gd name="T9" fmla="*/ 9 h 1538"/>
                <a:gd name="T10" fmla="*/ 11 w 50"/>
                <a:gd name="T11" fmla="*/ 9 h 1538"/>
                <a:gd name="T12" fmla="*/ 0 w 50"/>
                <a:gd name="T13" fmla="*/ 0 h 1538"/>
              </a:gdLst>
              <a:ahLst/>
              <a:cxnLst>
                <a:cxn ang="0">
                  <a:pos x="T0" y="T1"/>
                </a:cxn>
                <a:cxn ang="0">
                  <a:pos x="T2" y="T3"/>
                </a:cxn>
                <a:cxn ang="0">
                  <a:pos x="T4" y="T5"/>
                </a:cxn>
                <a:cxn ang="0">
                  <a:pos x="T6" y="T7"/>
                </a:cxn>
                <a:cxn ang="0">
                  <a:pos x="T8" y="T9"/>
                </a:cxn>
                <a:cxn ang="0">
                  <a:pos x="T10" y="T11"/>
                </a:cxn>
                <a:cxn ang="0">
                  <a:pos x="T12" y="T13"/>
                </a:cxn>
              </a:cxnLst>
              <a:rect l="0" t="0" r="r" b="b"/>
              <a:pathLst>
                <a:path w="50" h="1538">
                  <a:moveTo>
                    <a:pt x="0" y="0"/>
                  </a:moveTo>
                  <a:lnTo>
                    <a:pt x="0" y="1537"/>
                  </a:lnTo>
                  <a:lnTo>
                    <a:pt x="49" y="1508"/>
                  </a:lnTo>
                  <a:lnTo>
                    <a:pt x="49" y="38"/>
                  </a:lnTo>
                  <a:lnTo>
                    <a:pt x="11" y="9"/>
                  </a:lnTo>
                  <a:lnTo>
                    <a:pt x="11"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0" name="Freeform 6430">
              <a:extLst>
                <a:ext uri="{FF2B5EF4-FFF2-40B4-BE49-F238E27FC236}">
                  <a16:creationId xmlns:a16="http://schemas.microsoft.com/office/drawing/2014/main" id="{2302A67F-7FA9-4A8F-ABAC-327FE6F297B3}"/>
                </a:ext>
              </a:extLst>
            </p:cNvPr>
            <p:cNvSpPr>
              <a:spLocks noChangeArrowheads="1"/>
            </p:cNvSpPr>
            <p:nvPr/>
          </p:nvSpPr>
          <p:spPr bwMode="auto">
            <a:xfrm>
              <a:off x="18340883" y="5118100"/>
              <a:ext cx="14287" cy="7937"/>
            </a:xfrm>
            <a:custGeom>
              <a:avLst/>
              <a:gdLst>
                <a:gd name="T0" fmla="*/ 49 w 50"/>
                <a:gd name="T1" fmla="*/ 0 h 31"/>
                <a:gd name="T2" fmla="*/ 0 w 50"/>
                <a:gd name="T3" fmla="*/ 3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1" name="Freeform 6431">
              <a:extLst>
                <a:ext uri="{FF2B5EF4-FFF2-40B4-BE49-F238E27FC236}">
                  <a16:creationId xmlns:a16="http://schemas.microsoft.com/office/drawing/2014/main" id="{B3E24955-B329-0A6C-0B22-1928BD59108F}"/>
                </a:ext>
              </a:extLst>
            </p:cNvPr>
            <p:cNvSpPr>
              <a:spLocks noChangeArrowheads="1"/>
            </p:cNvSpPr>
            <p:nvPr/>
          </p:nvSpPr>
          <p:spPr bwMode="auto">
            <a:xfrm>
              <a:off x="18340883" y="5118100"/>
              <a:ext cx="14287" cy="7937"/>
            </a:xfrm>
            <a:custGeom>
              <a:avLst/>
              <a:gdLst>
                <a:gd name="T0" fmla="*/ 49 w 50"/>
                <a:gd name="T1" fmla="*/ 0 h 31"/>
                <a:gd name="T2" fmla="*/ 0 w 50"/>
                <a:gd name="T3" fmla="*/ 30 h 31"/>
                <a:gd name="T4" fmla="*/ 0 w 50"/>
                <a:gd name="T5" fmla="*/ 30 h 31"/>
                <a:gd name="T6" fmla="*/ 49 w 50"/>
                <a:gd name="T7" fmla="*/ 0 h 31"/>
              </a:gdLst>
              <a:ahLst/>
              <a:cxnLst>
                <a:cxn ang="0">
                  <a:pos x="T0" y="T1"/>
                </a:cxn>
                <a:cxn ang="0">
                  <a:pos x="T2" y="T3"/>
                </a:cxn>
                <a:cxn ang="0">
                  <a:pos x="T4" y="T5"/>
                </a:cxn>
                <a:cxn ang="0">
                  <a:pos x="T6" y="T7"/>
                </a:cxn>
              </a:cxnLst>
              <a:rect l="0" t="0" r="r" b="b"/>
              <a:pathLst>
                <a:path w="50" h="31">
                  <a:moveTo>
                    <a:pt x="49" y="0"/>
                  </a:moveTo>
                  <a:lnTo>
                    <a:pt x="0" y="30"/>
                  </a:lnTo>
                  <a:lnTo>
                    <a:pt x="0" y="3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2" name="Freeform 6432">
              <a:extLst>
                <a:ext uri="{FF2B5EF4-FFF2-40B4-BE49-F238E27FC236}">
                  <a16:creationId xmlns:a16="http://schemas.microsoft.com/office/drawing/2014/main" id="{B55AF093-3E91-4A5E-6AC1-C1E57DBD8007}"/>
                </a:ext>
              </a:extLst>
            </p:cNvPr>
            <p:cNvSpPr>
              <a:spLocks noChangeArrowheads="1"/>
            </p:cNvSpPr>
            <p:nvPr/>
          </p:nvSpPr>
          <p:spPr bwMode="auto">
            <a:xfrm>
              <a:off x="18340883" y="4625975"/>
              <a:ext cx="14287" cy="501650"/>
            </a:xfrm>
            <a:custGeom>
              <a:avLst/>
              <a:gdLst>
                <a:gd name="T0" fmla="*/ 0 w 50"/>
                <a:gd name="T1" fmla="*/ 0 h 1403"/>
                <a:gd name="T2" fmla="*/ 0 w 50"/>
                <a:gd name="T3" fmla="*/ 1402 h 1403"/>
                <a:gd name="T4" fmla="*/ 49 w 50"/>
                <a:gd name="T5" fmla="*/ 1372 h 1403"/>
                <a:gd name="T6" fmla="*/ 49 w 50"/>
                <a:gd name="T7" fmla="*/ 49 h 1403"/>
                <a:gd name="T8" fmla="*/ 10 w 50"/>
                <a:gd name="T9" fmla="*/ 10 h 1403"/>
                <a:gd name="T10" fmla="*/ 10 w 50"/>
                <a:gd name="T11" fmla="*/ 10 h 1403"/>
                <a:gd name="T12" fmla="*/ 0 w 5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50" h="1403">
                  <a:moveTo>
                    <a:pt x="0" y="0"/>
                  </a:moveTo>
                  <a:lnTo>
                    <a:pt x="0" y="1402"/>
                  </a:lnTo>
                  <a:lnTo>
                    <a:pt x="49" y="1372"/>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3" name="Freeform 6433">
              <a:extLst>
                <a:ext uri="{FF2B5EF4-FFF2-40B4-BE49-F238E27FC236}">
                  <a16:creationId xmlns:a16="http://schemas.microsoft.com/office/drawing/2014/main" id="{83CF5599-A8E9-F107-A58C-7D7B003B1BA8}"/>
                </a:ext>
              </a:extLst>
            </p:cNvPr>
            <p:cNvSpPr>
              <a:spLocks noChangeArrowheads="1"/>
            </p:cNvSpPr>
            <p:nvPr/>
          </p:nvSpPr>
          <p:spPr bwMode="auto">
            <a:xfrm>
              <a:off x="18340883" y="4625975"/>
              <a:ext cx="14287" cy="501650"/>
            </a:xfrm>
            <a:custGeom>
              <a:avLst/>
              <a:gdLst>
                <a:gd name="T0" fmla="*/ 0 w 50"/>
                <a:gd name="T1" fmla="*/ 0 h 1403"/>
                <a:gd name="T2" fmla="*/ 0 w 50"/>
                <a:gd name="T3" fmla="*/ 1402 h 1403"/>
                <a:gd name="T4" fmla="*/ 49 w 50"/>
                <a:gd name="T5" fmla="*/ 1372 h 1403"/>
                <a:gd name="T6" fmla="*/ 49 w 50"/>
                <a:gd name="T7" fmla="*/ 49 h 1403"/>
                <a:gd name="T8" fmla="*/ 10 w 50"/>
                <a:gd name="T9" fmla="*/ 10 h 1403"/>
                <a:gd name="T10" fmla="*/ 10 w 50"/>
                <a:gd name="T11" fmla="*/ 10 h 1403"/>
                <a:gd name="T12" fmla="*/ 0 w 5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50" h="1403">
                  <a:moveTo>
                    <a:pt x="0" y="0"/>
                  </a:moveTo>
                  <a:lnTo>
                    <a:pt x="0" y="1402"/>
                  </a:lnTo>
                  <a:lnTo>
                    <a:pt x="49" y="1372"/>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4" name="Freeform 6434">
              <a:extLst>
                <a:ext uri="{FF2B5EF4-FFF2-40B4-BE49-F238E27FC236}">
                  <a16:creationId xmlns:a16="http://schemas.microsoft.com/office/drawing/2014/main" id="{1033FE1A-97F7-8D86-6721-816D2E7F3121}"/>
                </a:ext>
              </a:extLst>
            </p:cNvPr>
            <p:cNvSpPr>
              <a:spLocks noChangeArrowheads="1"/>
            </p:cNvSpPr>
            <p:nvPr/>
          </p:nvSpPr>
          <p:spPr bwMode="auto">
            <a:xfrm>
              <a:off x="18375805" y="5102225"/>
              <a:ext cx="11112" cy="7937"/>
            </a:xfrm>
            <a:custGeom>
              <a:avLst/>
              <a:gdLst>
                <a:gd name="T0" fmla="*/ 39 w 40"/>
                <a:gd name="T1" fmla="*/ 0 h 30"/>
                <a:gd name="T2" fmla="*/ 0 w 40"/>
                <a:gd name="T3" fmla="*/ 2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2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5" name="Freeform 6435">
              <a:extLst>
                <a:ext uri="{FF2B5EF4-FFF2-40B4-BE49-F238E27FC236}">
                  <a16:creationId xmlns:a16="http://schemas.microsoft.com/office/drawing/2014/main" id="{62EE3FAE-D20A-3B4A-D97F-FFE86A5D2262}"/>
                </a:ext>
              </a:extLst>
            </p:cNvPr>
            <p:cNvSpPr>
              <a:spLocks noChangeArrowheads="1"/>
            </p:cNvSpPr>
            <p:nvPr/>
          </p:nvSpPr>
          <p:spPr bwMode="auto">
            <a:xfrm>
              <a:off x="18375805" y="5102225"/>
              <a:ext cx="11112" cy="7937"/>
            </a:xfrm>
            <a:custGeom>
              <a:avLst/>
              <a:gdLst>
                <a:gd name="T0" fmla="*/ 39 w 40"/>
                <a:gd name="T1" fmla="*/ 0 h 30"/>
                <a:gd name="T2" fmla="*/ 0 w 40"/>
                <a:gd name="T3" fmla="*/ 2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2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6" name="Freeform 6436">
              <a:extLst>
                <a:ext uri="{FF2B5EF4-FFF2-40B4-BE49-F238E27FC236}">
                  <a16:creationId xmlns:a16="http://schemas.microsoft.com/office/drawing/2014/main" id="{653FB984-D0A1-A92E-2A8C-E5551379BA20}"/>
                </a:ext>
              </a:extLst>
            </p:cNvPr>
            <p:cNvSpPr>
              <a:spLocks noChangeArrowheads="1"/>
            </p:cNvSpPr>
            <p:nvPr/>
          </p:nvSpPr>
          <p:spPr bwMode="auto">
            <a:xfrm>
              <a:off x="18375805" y="4660900"/>
              <a:ext cx="11112" cy="449262"/>
            </a:xfrm>
            <a:custGeom>
              <a:avLst/>
              <a:gdLst>
                <a:gd name="T0" fmla="*/ 0 w 40"/>
                <a:gd name="T1" fmla="*/ 0 h 1257"/>
                <a:gd name="T2" fmla="*/ 0 w 40"/>
                <a:gd name="T3" fmla="*/ 1256 h 1257"/>
                <a:gd name="T4" fmla="*/ 39 w 40"/>
                <a:gd name="T5" fmla="*/ 1227 h 1257"/>
                <a:gd name="T6" fmla="*/ 39 w 40"/>
                <a:gd name="T7" fmla="*/ 39 h 1257"/>
                <a:gd name="T8" fmla="*/ 9 w 40"/>
                <a:gd name="T9" fmla="*/ 0 h 1257"/>
                <a:gd name="T10" fmla="*/ 9 w 40"/>
                <a:gd name="T11" fmla="*/ 10 h 1257"/>
                <a:gd name="T12" fmla="*/ 0 w 40"/>
                <a:gd name="T13" fmla="*/ 0 h 1257"/>
              </a:gdLst>
              <a:ahLst/>
              <a:cxnLst>
                <a:cxn ang="0">
                  <a:pos x="T0" y="T1"/>
                </a:cxn>
                <a:cxn ang="0">
                  <a:pos x="T2" y="T3"/>
                </a:cxn>
                <a:cxn ang="0">
                  <a:pos x="T4" y="T5"/>
                </a:cxn>
                <a:cxn ang="0">
                  <a:pos x="T6" y="T7"/>
                </a:cxn>
                <a:cxn ang="0">
                  <a:pos x="T8" y="T9"/>
                </a:cxn>
                <a:cxn ang="0">
                  <a:pos x="T10" y="T11"/>
                </a:cxn>
                <a:cxn ang="0">
                  <a:pos x="T12" y="T13"/>
                </a:cxn>
              </a:cxnLst>
              <a:rect l="0" t="0" r="r" b="b"/>
              <a:pathLst>
                <a:path w="40" h="1257">
                  <a:moveTo>
                    <a:pt x="0" y="0"/>
                  </a:moveTo>
                  <a:lnTo>
                    <a:pt x="0" y="1256"/>
                  </a:lnTo>
                  <a:lnTo>
                    <a:pt x="39" y="1227"/>
                  </a:lnTo>
                  <a:lnTo>
                    <a:pt x="39" y="3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7" name="Freeform 6437">
              <a:extLst>
                <a:ext uri="{FF2B5EF4-FFF2-40B4-BE49-F238E27FC236}">
                  <a16:creationId xmlns:a16="http://schemas.microsoft.com/office/drawing/2014/main" id="{EB93A760-75BE-91EE-1242-B676EF6DCEDD}"/>
                </a:ext>
              </a:extLst>
            </p:cNvPr>
            <p:cNvSpPr>
              <a:spLocks noChangeArrowheads="1"/>
            </p:cNvSpPr>
            <p:nvPr/>
          </p:nvSpPr>
          <p:spPr bwMode="auto">
            <a:xfrm>
              <a:off x="18375805" y="4660900"/>
              <a:ext cx="11112" cy="449262"/>
            </a:xfrm>
            <a:custGeom>
              <a:avLst/>
              <a:gdLst>
                <a:gd name="T0" fmla="*/ 0 w 40"/>
                <a:gd name="T1" fmla="*/ 0 h 1257"/>
                <a:gd name="T2" fmla="*/ 0 w 40"/>
                <a:gd name="T3" fmla="*/ 1256 h 1257"/>
                <a:gd name="T4" fmla="*/ 39 w 40"/>
                <a:gd name="T5" fmla="*/ 1227 h 1257"/>
                <a:gd name="T6" fmla="*/ 39 w 40"/>
                <a:gd name="T7" fmla="*/ 39 h 1257"/>
                <a:gd name="T8" fmla="*/ 9 w 40"/>
                <a:gd name="T9" fmla="*/ 0 h 1257"/>
                <a:gd name="T10" fmla="*/ 9 w 40"/>
                <a:gd name="T11" fmla="*/ 10 h 1257"/>
                <a:gd name="T12" fmla="*/ 0 w 40"/>
                <a:gd name="T13" fmla="*/ 0 h 1257"/>
              </a:gdLst>
              <a:ahLst/>
              <a:cxnLst>
                <a:cxn ang="0">
                  <a:pos x="T0" y="T1"/>
                </a:cxn>
                <a:cxn ang="0">
                  <a:pos x="T2" y="T3"/>
                </a:cxn>
                <a:cxn ang="0">
                  <a:pos x="T4" y="T5"/>
                </a:cxn>
                <a:cxn ang="0">
                  <a:pos x="T6" y="T7"/>
                </a:cxn>
                <a:cxn ang="0">
                  <a:pos x="T8" y="T9"/>
                </a:cxn>
                <a:cxn ang="0">
                  <a:pos x="T10" y="T11"/>
                </a:cxn>
                <a:cxn ang="0">
                  <a:pos x="T12" y="T13"/>
                </a:cxn>
              </a:cxnLst>
              <a:rect l="0" t="0" r="r" b="b"/>
              <a:pathLst>
                <a:path w="40" h="1257">
                  <a:moveTo>
                    <a:pt x="0" y="0"/>
                  </a:moveTo>
                  <a:lnTo>
                    <a:pt x="0" y="1256"/>
                  </a:lnTo>
                  <a:lnTo>
                    <a:pt x="39" y="1227"/>
                  </a:lnTo>
                  <a:lnTo>
                    <a:pt x="39" y="3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8" name="Freeform 6438">
              <a:extLst>
                <a:ext uri="{FF2B5EF4-FFF2-40B4-BE49-F238E27FC236}">
                  <a16:creationId xmlns:a16="http://schemas.microsoft.com/office/drawing/2014/main" id="{830894F5-BF22-F639-8478-5859758BBD8C}"/>
                </a:ext>
              </a:extLst>
            </p:cNvPr>
            <p:cNvSpPr>
              <a:spLocks noChangeArrowheads="1"/>
            </p:cNvSpPr>
            <p:nvPr/>
          </p:nvSpPr>
          <p:spPr bwMode="auto">
            <a:xfrm>
              <a:off x="18407553" y="5083175"/>
              <a:ext cx="14287" cy="7937"/>
            </a:xfrm>
            <a:custGeom>
              <a:avLst/>
              <a:gdLst>
                <a:gd name="T0" fmla="*/ 49 w 50"/>
                <a:gd name="T1" fmla="*/ 0 h 30"/>
                <a:gd name="T2" fmla="*/ 0 w 50"/>
                <a:gd name="T3" fmla="*/ 20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0"/>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9" name="Freeform 6439">
              <a:extLst>
                <a:ext uri="{FF2B5EF4-FFF2-40B4-BE49-F238E27FC236}">
                  <a16:creationId xmlns:a16="http://schemas.microsoft.com/office/drawing/2014/main" id="{F8359674-6CAE-6BC9-7F78-6C362C290D8B}"/>
                </a:ext>
              </a:extLst>
            </p:cNvPr>
            <p:cNvSpPr>
              <a:spLocks noChangeArrowheads="1"/>
            </p:cNvSpPr>
            <p:nvPr/>
          </p:nvSpPr>
          <p:spPr bwMode="auto">
            <a:xfrm>
              <a:off x="18407553" y="5083175"/>
              <a:ext cx="14287" cy="7937"/>
            </a:xfrm>
            <a:custGeom>
              <a:avLst/>
              <a:gdLst>
                <a:gd name="T0" fmla="*/ 49 w 50"/>
                <a:gd name="T1" fmla="*/ 0 h 30"/>
                <a:gd name="T2" fmla="*/ 0 w 50"/>
                <a:gd name="T3" fmla="*/ 20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20"/>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0" name="Freeform 6440">
              <a:extLst>
                <a:ext uri="{FF2B5EF4-FFF2-40B4-BE49-F238E27FC236}">
                  <a16:creationId xmlns:a16="http://schemas.microsoft.com/office/drawing/2014/main" id="{FFEA2BD5-9E26-6B4F-7D9B-55B74925855B}"/>
                </a:ext>
              </a:extLst>
            </p:cNvPr>
            <p:cNvSpPr>
              <a:spLocks noChangeArrowheads="1"/>
            </p:cNvSpPr>
            <p:nvPr/>
          </p:nvSpPr>
          <p:spPr bwMode="auto">
            <a:xfrm>
              <a:off x="18407553" y="4691063"/>
              <a:ext cx="14287" cy="396875"/>
            </a:xfrm>
            <a:custGeom>
              <a:avLst/>
              <a:gdLst>
                <a:gd name="T0" fmla="*/ 0 w 50"/>
                <a:gd name="T1" fmla="*/ 0 h 1111"/>
                <a:gd name="T2" fmla="*/ 0 w 50"/>
                <a:gd name="T3" fmla="*/ 1110 h 1111"/>
                <a:gd name="T4" fmla="*/ 49 w 50"/>
                <a:gd name="T5" fmla="*/ 1090 h 1111"/>
                <a:gd name="T6" fmla="*/ 49 w 50"/>
                <a:gd name="T7" fmla="*/ 49 h 1111"/>
                <a:gd name="T8" fmla="*/ 10 w 50"/>
                <a:gd name="T9" fmla="*/ 10 h 1111"/>
                <a:gd name="T10" fmla="*/ 10 w 50"/>
                <a:gd name="T11" fmla="*/ 10 h 1111"/>
                <a:gd name="T12" fmla="*/ 0 w 50"/>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50" h="1111">
                  <a:moveTo>
                    <a:pt x="0" y="0"/>
                  </a:moveTo>
                  <a:lnTo>
                    <a:pt x="0" y="1110"/>
                  </a:lnTo>
                  <a:lnTo>
                    <a:pt x="49" y="1090"/>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1" name="Freeform 6441">
              <a:extLst>
                <a:ext uri="{FF2B5EF4-FFF2-40B4-BE49-F238E27FC236}">
                  <a16:creationId xmlns:a16="http://schemas.microsoft.com/office/drawing/2014/main" id="{7FD81B7F-6732-4735-D88C-73E50DC26306}"/>
                </a:ext>
              </a:extLst>
            </p:cNvPr>
            <p:cNvSpPr>
              <a:spLocks noChangeArrowheads="1"/>
            </p:cNvSpPr>
            <p:nvPr/>
          </p:nvSpPr>
          <p:spPr bwMode="auto">
            <a:xfrm>
              <a:off x="18407553" y="4691063"/>
              <a:ext cx="14287" cy="396875"/>
            </a:xfrm>
            <a:custGeom>
              <a:avLst/>
              <a:gdLst>
                <a:gd name="T0" fmla="*/ 0 w 50"/>
                <a:gd name="T1" fmla="*/ 0 h 1111"/>
                <a:gd name="T2" fmla="*/ 0 w 50"/>
                <a:gd name="T3" fmla="*/ 1110 h 1111"/>
                <a:gd name="T4" fmla="*/ 49 w 50"/>
                <a:gd name="T5" fmla="*/ 1090 h 1111"/>
                <a:gd name="T6" fmla="*/ 49 w 50"/>
                <a:gd name="T7" fmla="*/ 49 h 1111"/>
                <a:gd name="T8" fmla="*/ 10 w 50"/>
                <a:gd name="T9" fmla="*/ 10 h 1111"/>
                <a:gd name="T10" fmla="*/ 10 w 50"/>
                <a:gd name="T11" fmla="*/ 10 h 1111"/>
                <a:gd name="T12" fmla="*/ 0 w 50"/>
                <a:gd name="T13" fmla="*/ 0 h 1111"/>
              </a:gdLst>
              <a:ahLst/>
              <a:cxnLst>
                <a:cxn ang="0">
                  <a:pos x="T0" y="T1"/>
                </a:cxn>
                <a:cxn ang="0">
                  <a:pos x="T2" y="T3"/>
                </a:cxn>
                <a:cxn ang="0">
                  <a:pos x="T4" y="T5"/>
                </a:cxn>
                <a:cxn ang="0">
                  <a:pos x="T6" y="T7"/>
                </a:cxn>
                <a:cxn ang="0">
                  <a:pos x="T8" y="T9"/>
                </a:cxn>
                <a:cxn ang="0">
                  <a:pos x="T10" y="T11"/>
                </a:cxn>
                <a:cxn ang="0">
                  <a:pos x="T12" y="T13"/>
                </a:cxn>
              </a:cxnLst>
              <a:rect l="0" t="0" r="r" b="b"/>
              <a:pathLst>
                <a:path w="50" h="1111">
                  <a:moveTo>
                    <a:pt x="0" y="0"/>
                  </a:moveTo>
                  <a:lnTo>
                    <a:pt x="0" y="1110"/>
                  </a:lnTo>
                  <a:lnTo>
                    <a:pt x="49" y="1090"/>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2" name="Freeform 6442">
              <a:extLst>
                <a:ext uri="{FF2B5EF4-FFF2-40B4-BE49-F238E27FC236}">
                  <a16:creationId xmlns:a16="http://schemas.microsoft.com/office/drawing/2014/main" id="{7A1E12BA-FAAC-4A95-9355-6D5EE05C0E9D}"/>
                </a:ext>
              </a:extLst>
            </p:cNvPr>
            <p:cNvSpPr>
              <a:spLocks noChangeArrowheads="1"/>
            </p:cNvSpPr>
            <p:nvPr/>
          </p:nvSpPr>
          <p:spPr bwMode="auto">
            <a:xfrm>
              <a:off x="18439301" y="5062538"/>
              <a:ext cx="14287" cy="7937"/>
            </a:xfrm>
            <a:custGeom>
              <a:avLst/>
              <a:gdLst>
                <a:gd name="T0" fmla="*/ 49 w 50"/>
                <a:gd name="T1" fmla="*/ 0 h 30"/>
                <a:gd name="T2" fmla="*/ 0 w 50"/>
                <a:gd name="T3" fmla="*/ 29 h 30"/>
                <a:gd name="T4" fmla="*/ 0 w 50"/>
                <a:gd name="T5" fmla="*/ 29 h 30"/>
                <a:gd name="T6" fmla="*/ 49 w 50"/>
                <a:gd name="T7" fmla="*/ 9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3" name="Freeform 6443">
              <a:extLst>
                <a:ext uri="{FF2B5EF4-FFF2-40B4-BE49-F238E27FC236}">
                  <a16:creationId xmlns:a16="http://schemas.microsoft.com/office/drawing/2014/main" id="{A65F9564-E99E-8266-C6FB-971AF0D3ECE2}"/>
                </a:ext>
              </a:extLst>
            </p:cNvPr>
            <p:cNvSpPr>
              <a:spLocks noChangeArrowheads="1"/>
            </p:cNvSpPr>
            <p:nvPr/>
          </p:nvSpPr>
          <p:spPr bwMode="auto">
            <a:xfrm>
              <a:off x="18439301" y="5062538"/>
              <a:ext cx="14287" cy="7937"/>
            </a:xfrm>
            <a:custGeom>
              <a:avLst/>
              <a:gdLst>
                <a:gd name="T0" fmla="*/ 49 w 50"/>
                <a:gd name="T1" fmla="*/ 0 h 30"/>
                <a:gd name="T2" fmla="*/ 0 w 50"/>
                <a:gd name="T3" fmla="*/ 29 h 30"/>
                <a:gd name="T4" fmla="*/ 0 w 50"/>
                <a:gd name="T5" fmla="*/ 29 h 30"/>
                <a:gd name="T6" fmla="*/ 49 w 50"/>
                <a:gd name="T7" fmla="*/ 9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4" name="Freeform 6444">
              <a:extLst>
                <a:ext uri="{FF2B5EF4-FFF2-40B4-BE49-F238E27FC236}">
                  <a16:creationId xmlns:a16="http://schemas.microsoft.com/office/drawing/2014/main" id="{7F654EEB-AAE6-07BD-DF4F-987A53B0E077}"/>
                </a:ext>
              </a:extLst>
            </p:cNvPr>
            <p:cNvSpPr>
              <a:spLocks noChangeArrowheads="1"/>
            </p:cNvSpPr>
            <p:nvPr/>
          </p:nvSpPr>
          <p:spPr bwMode="auto">
            <a:xfrm>
              <a:off x="18439301" y="4725988"/>
              <a:ext cx="14287" cy="344487"/>
            </a:xfrm>
            <a:custGeom>
              <a:avLst/>
              <a:gdLst>
                <a:gd name="T0" fmla="*/ 0 w 50"/>
                <a:gd name="T1" fmla="*/ 0 h 965"/>
                <a:gd name="T2" fmla="*/ 0 w 50"/>
                <a:gd name="T3" fmla="*/ 964 h 965"/>
                <a:gd name="T4" fmla="*/ 49 w 50"/>
                <a:gd name="T5" fmla="*/ 935 h 965"/>
                <a:gd name="T6" fmla="*/ 49 w 50"/>
                <a:gd name="T7" fmla="*/ 39 h 965"/>
                <a:gd name="T8" fmla="*/ 10 w 50"/>
                <a:gd name="T9" fmla="*/ 0 h 965"/>
                <a:gd name="T10" fmla="*/ 10 w 50"/>
                <a:gd name="T11" fmla="*/ 10 h 965"/>
                <a:gd name="T12" fmla="*/ 0 w 50"/>
                <a:gd name="T13" fmla="*/ 0 h 965"/>
              </a:gdLst>
              <a:ahLst/>
              <a:cxnLst>
                <a:cxn ang="0">
                  <a:pos x="T0" y="T1"/>
                </a:cxn>
                <a:cxn ang="0">
                  <a:pos x="T2" y="T3"/>
                </a:cxn>
                <a:cxn ang="0">
                  <a:pos x="T4" y="T5"/>
                </a:cxn>
                <a:cxn ang="0">
                  <a:pos x="T6" y="T7"/>
                </a:cxn>
                <a:cxn ang="0">
                  <a:pos x="T8" y="T9"/>
                </a:cxn>
                <a:cxn ang="0">
                  <a:pos x="T10" y="T11"/>
                </a:cxn>
                <a:cxn ang="0">
                  <a:pos x="T12" y="T13"/>
                </a:cxn>
              </a:cxnLst>
              <a:rect l="0" t="0" r="r" b="b"/>
              <a:pathLst>
                <a:path w="50" h="965">
                  <a:moveTo>
                    <a:pt x="0" y="0"/>
                  </a:moveTo>
                  <a:lnTo>
                    <a:pt x="0" y="964"/>
                  </a:lnTo>
                  <a:lnTo>
                    <a:pt x="49" y="935"/>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5" name="Freeform 6445">
              <a:extLst>
                <a:ext uri="{FF2B5EF4-FFF2-40B4-BE49-F238E27FC236}">
                  <a16:creationId xmlns:a16="http://schemas.microsoft.com/office/drawing/2014/main" id="{8FFC0114-6B8D-F5DA-951B-3C7155F3440A}"/>
                </a:ext>
              </a:extLst>
            </p:cNvPr>
            <p:cNvSpPr>
              <a:spLocks noChangeArrowheads="1"/>
            </p:cNvSpPr>
            <p:nvPr/>
          </p:nvSpPr>
          <p:spPr bwMode="auto">
            <a:xfrm>
              <a:off x="18439301" y="4725988"/>
              <a:ext cx="14287" cy="344487"/>
            </a:xfrm>
            <a:custGeom>
              <a:avLst/>
              <a:gdLst>
                <a:gd name="T0" fmla="*/ 0 w 50"/>
                <a:gd name="T1" fmla="*/ 0 h 965"/>
                <a:gd name="T2" fmla="*/ 0 w 50"/>
                <a:gd name="T3" fmla="*/ 964 h 965"/>
                <a:gd name="T4" fmla="*/ 49 w 50"/>
                <a:gd name="T5" fmla="*/ 935 h 965"/>
                <a:gd name="T6" fmla="*/ 49 w 50"/>
                <a:gd name="T7" fmla="*/ 39 h 965"/>
                <a:gd name="T8" fmla="*/ 10 w 50"/>
                <a:gd name="T9" fmla="*/ 0 h 965"/>
                <a:gd name="T10" fmla="*/ 10 w 50"/>
                <a:gd name="T11" fmla="*/ 10 h 965"/>
                <a:gd name="T12" fmla="*/ 0 w 50"/>
                <a:gd name="T13" fmla="*/ 0 h 965"/>
              </a:gdLst>
              <a:ahLst/>
              <a:cxnLst>
                <a:cxn ang="0">
                  <a:pos x="T0" y="T1"/>
                </a:cxn>
                <a:cxn ang="0">
                  <a:pos x="T2" y="T3"/>
                </a:cxn>
                <a:cxn ang="0">
                  <a:pos x="T4" y="T5"/>
                </a:cxn>
                <a:cxn ang="0">
                  <a:pos x="T6" y="T7"/>
                </a:cxn>
                <a:cxn ang="0">
                  <a:pos x="T8" y="T9"/>
                </a:cxn>
                <a:cxn ang="0">
                  <a:pos x="T10" y="T11"/>
                </a:cxn>
                <a:cxn ang="0">
                  <a:pos x="T12" y="T13"/>
                </a:cxn>
              </a:cxnLst>
              <a:rect l="0" t="0" r="r" b="b"/>
              <a:pathLst>
                <a:path w="50" h="965">
                  <a:moveTo>
                    <a:pt x="0" y="0"/>
                  </a:moveTo>
                  <a:lnTo>
                    <a:pt x="0" y="964"/>
                  </a:lnTo>
                  <a:lnTo>
                    <a:pt x="49" y="935"/>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6" name="Freeform 6446">
              <a:extLst>
                <a:ext uri="{FF2B5EF4-FFF2-40B4-BE49-F238E27FC236}">
                  <a16:creationId xmlns:a16="http://schemas.microsoft.com/office/drawing/2014/main" id="{A48704C6-0151-4A41-72BC-5F4BD2198008}"/>
                </a:ext>
              </a:extLst>
            </p:cNvPr>
            <p:cNvSpPr>
              <a:spLocks noChangeArrowheads="1"/>
            </p:cNvSpPr>
            <p:nvPr/>
          </p:nvSpPr>
          <p:spPr bwMode="auto">
            <a:xfrm>
              <a:off x="18474224" y="5045075"/>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7" name="Freeform 6447">
              <a:extLst>
                <a:ext uri="{FF2B5EF4-FFF2-40B4-BE49-F238E27FC236}">
                  <a16:creationId xmlns:a16="http://schemas.microsoft.com/office/drawing/2014/main" id="{0B00F045-D2E4-CD90-F0BE-DDB8135BBAE6}"/>
                </a:ext>
              </a:extLst>
            </p:cNvPr>
            <p:cNvSpPr>
              <a:spLocks noChangeArrowheads="1"/>
            </p:cNvSpPr>
            <p:nvPr/>
          </p:nvSpPr>
          <p:spPr bwMode="auto">
            <a:xfrm>
              <a:off x="18474224" y="5045075"/>
              <a:ext cx="14287" cy="7937"/>
            </a:xfrm>
            <a:custGeom>
              <a:avLst/>
              <a:gdLst>
                <a:gd name="T0" fmla="*/ 49 w 50"/>
                <a:gd name="T1" fmla="*/ 0 h 30"/>
                <a:gd name="T2" fmla="*/ 0 w 50"/>
                <a:gd name="T3" fmla="*/ 29 h 30"/>
                <a:gd name="T4" fmla="*/ 0 w 50"/>
                <a:gd name="T5" fmla="*/ 29 h 30"/>
                <a:gd name="T6" fmla="*/ 49 w 50"/>
                <a:gd name="T7" fmla="*/ 10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8" name="Freeform 6448">
              <a:extLst>
                <a:ext uri="{FF2B5EF4-FFF2-40B4-BE49-F238E27FC236}">
                  <a16:creationId xmlns:a16="http://schemas.microsoft.com/office/drawing/2014/main" id="{704174C8-91D2-44F4-ED0C-84A36E4E317B}"/>
                </a:ext>
              </a:extLst>
            </p:cNvPr>
            <p:cNvSpPr>
              <a:spLocks noChangeArrowheads="1"/>
            </p:cNvSpPr>
            <p:nvPr/>
          </p:nvSpPr>
          <p:spPr bwMode="auto">
            <a:xfrm>
              <a:off x="18474224" y="4757738"/>
              <a:ext cx="14287" cy="295275"/>
            </a:xfrm>
            <a:custGeom>
              <a:avLst/>
              <a:gdLst>
                <a:gd name="T0" fmla="*/ 0 w 50"/>
                <a:gd name="T1" fmla="*/ 0 h 828"/>
                <a:gd name="T2" fmla="*/ 0 w 50"/>
                <a:gd name="T3" fmla="*/ 827 h 828"/>
                <a:gd name="T4" fmla="*/ 49 w 50"/>
                <a:gd name="T5" fmla="*/ 798 h 828"/>
                <a:gd name="T6" fmla="*/ 49 w 50"/>
                <a:gd name="T7" fmla="*/ 39 h 828"/>
                <a:gd name="T8" fmla="*/ 10 w 50"/>
                <a:gd name="T9" fmla="*/ 0 h 828"/>
                <a:gd name="T10" fmla="*/ 10 w 50"/>
                <a:gd name="T11" fmla="*/ 10 h 828"/>
                <a:gd name="T12" fmla="*/ 0 w 50"/>
                <a:gd name="T13" fmla="*/ 0 h 828"/>
              </a:gdLst>
              <a:ahLst/>
              <a:cxnLst>
                <a:cxn ang="0">
                  <a:pos x="T0" y="T1"/>
                </a:cxn>
                <a:cxn ang="0">
                  <a:pos x="T2" y="T3"/>
                </a:cxn>
                <a:cxn ang="0">
                  <a:pos x="T4" y="T5"/>
                </a:cxn>
                <a:cxn ang="0">
                  <a:pos x="T6" y="T7"/>
                </a:cxn>
                <a:cxn ang="0">
                  <a:pos x="T8" y="T9"/>
                </a:cxn>
                <a:cxn ang="0">
                  <a:pos x="T10" y="T11"/>
                </a:cxn>
                <a:cxn ang="0">
                  <a:pos x="T12" y="T13"/>
                </a:cxn>
              </a:cxnLst>
              <a:rect l="0" t="0" r="r" b="b"/>
              <a:pathLst>
                <a:path w="50" h="828">
                  <a:moveTo>
                    <a:pt x="0" y="0"/>
                  </a:moveTo>
                  <a:lnTo>
                    <a:pt x="0" y="827"/>
                  </a:lnTo>
                  <a:lnTo>
                    <a:pt x="49" y="798"/>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9" name="Freeform 6449">
              <a:extLst>
                <a:ext uri="{FF2B5EF4-FFF2-40B4-BE49-F238E27FC236}">
                  <a16:creationId xmlns:a16="http://schemas.microsoft.com/office/drawing/2014/main" id="{9A53EDD5-D86D-3A2E-E6B7-799745AF6299}"/>
                </a:ext>
              </a:extLst>
            </p:cNvPr>
            <p:cNvSpPr>
              <a:spLocks noChangeArrowheads="1"/>
            </p:cNvSpPr>
            <p:nvPr/>
          </p:nvSpPr>
          <p:spPr bwMode="auto">
            <a:xfrm>
              <a:off x="18474224" y="4757738"/>
              <a:ext cx="14287" cy="295275"/>
            </a:xfrm>
            <a:custGeom>
              <a:avLst/>
              <a:gdLst>
                <a:gd name="T0" fmla="*/ 0 w 50"/>
                <a:gd name="T1" fmla="*/ 0 h 828"/>
                <a:gd name="T2" fmla="*/ 0 w 50"/>
                <a:gd name="T3" fmla="*/ 827 h 828"/>
                <a:gd name="T4" fmla="*/ 49 w 50"/>
                <a:gd name="T5" fmla="*/ 798 h 828"/>
                <a:gd name="T6" fmla="*/ 49 w 50"/>
                <a:gd name="T7" fmla="*/ 39 h 828"/>
                <a:gd name="T8" fmla="*/ 10 w 50"/>
                <a:gd name="T9" fmla="*/ 0 h 828"/>
                <a:gd name="T10" fmla="*/ 10 w 50"/>
                <a:gd name="T11" fmla="*/ 10 h 828"/>
                <a:gd name="T12" fmla="*/ 0 w 50"/>
                <a:gd name="T13" fmla="*/ 0 h 828"/>
              </a:gdLst>
              <a:ahLst/>
              <a:cxnLst>
                <a:cxn ang="0">
                  <a:pos x="T0" y="T1"/>
                </a:cxn>
                <a:cxn ang="0">
                  <a:pos x="T2" y="T3"/>
                </a:cxn>
                <a:cxn ang="0">
                  <a:pos x="T4" y="T5"/>
                </a:cxn>
                <a:cxn ang="0">
                  <a:pos x="T6" y="T7"/>
                </a:cxn>
                <a:cxn ang="0">
                  <a:pos x="T8" y="T9"/>
                </a:cxn>
                <a:cxn ang="0">
                  <a:pos x="T10" y="T11"/>
                </a:cxn>
                <a:cxn ang="0">
                  <a:pos x="T12" y="T13"/>
                </a:cxn>
              </a:cxnLst>
              <a:rect l="0" t="0" r="r" b="b"/>
              <a:pathLst>
                <a:path w="50" h="828">
                  <a:moveTo>
                    <a:pt x="0" y="0"/>
                  </a:moveTo>
                  <a:lnTo>
                    <a:pt x="0" y="827"/>
                  </a:lnTo>
                  <a:lnTo>
                    <a:pt x="49" y="798"/>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0" name="Freeform 6450">
              <a:extLst>
                <a:ext uri="{FF2B5EF4-FFF2-40B4-BE49-F238E27FC236}">
                  <a16:creationId xmlns:a16="http://schemas.microsoft.com/office/drawing/2014/main" id="{D7AE6D8E-DD9C-D8E1-E671-C1DA9B61990B}"/>
                </a:ext>
              </a:extLst>
            </p:cNvPr>
            <p:cNvSpPr>
              <a:spLocks noChangeArrowheads="1"/>
            </p:cNvSpPr>
            <p:nvPr/>
          </p:nvSpPr>
          <p:spPr bwMode="auto">
            <a:xfrm>
              <a:off x="18505972" y="5027613"/>
              <a:ext cx="14287" cy="7937"/>
            </a:xfrm>
            <a:custGeom>
              <a:avLst/>
              <a:gdLst>
                <a:gd name="T0" fmla="*/ 49 w 50"/>
                <a:gd name="T1" fmla="*/ 0 h 29"/>
                <a:gd name="T2" fmla="*/ 0 w 50"/>
                <a:gd name="T3" fmla="*/ 28 h 29"/>
                <a:gd name="T4" fmla="*/ 0 w 50"/>
                <a:gd name="T5" fmla="*/ 28 h 29"/>
                <a:gd name="T6" fmla="*/ 49 w 50"/>
                <a:gd name="T7" fmla="*/ 0 h 29"/>
              </a:gdLst>
              <a:ahLst/>
              <a:cxnLst>
                <a:cxn ang="0">
                  <a:pos x="T0" y="T1"/>
                </a:cxn>
                <a:cxn ang="0">
                  <a:pos x="T2" y="T3"/>
                </a:cxn>
                <a:cxn ang="0">
                  <a:pos x="T4" y="T5"/>
                </a:cxn>
                <a:cxn ang="0">
                  <a:pos x="T6" y="T7"/>
                </a:cxn>
              </a:cxnLst>
              <a:rect l="0" t="0" r="r" b="b"/>
              <a:pathLst>
                <a:path w="50" h="29">
                  <a:moveTo>
                    <a:pt x="49" y="0"/>
                  </a:moveTo>
                  <a:lnTo>
                    <a:pt x="0" y="28"/>
                  </a:lnTo>
                  <a:lnTo>
                    <a:pt x="0" y="2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1" name="Freeform 6451">
              <a:extLst>
                <a:ext uri="{FF2B5EF4-FFF2-40B4-BE49-F238E27FC236}">
                  <a16:creationId xmlns:a16="http://schemas.microsoft.com/office/drawing/2014/main" id="{6B682767-A6DB-33A3-89A3-7B4D4C7D20EC}"/>
                </a:ext>
              </a:extLst>
            </p:cNvPr>
            <p:cNvSpPr>
              <a:spLocks noChangeArrowheads="1"/>
            </p:cNvSpPr>
            <p:nvPr/>
          </p:nvSpPr>
          <p:spPr bwMode="auto">
            <a:xfrm>
              <a:off x="18505972" y="5027613"/>
              <a:ext cx="14287" cy="7937"/>
            </a:xfrm>
            <a:custGeom>
              <a:avLst/>
              <a:gdLst>
                <a:gd name="T0" fmla="*/ 49 w 50"/>
                <a:gd name="T1" fmla="*/ 0 h 29"/>
                <a:gd name="T2" fmla="*/ 0 w 50"/>
                <a:gd name="T3" fmla="*/ 28 h 29"/>
                <a:gd name="T4" fmla="*/ 0 w 50"/>
                <a:gd name="T5" fmla="*/ 28 h 29"/>
                <a:gd name="T6" fmla="*/ 49 w 50"/>
                <a:gd name="T7" fmla="*/ 0 h 29"/>
              </a:gdLst>
              <a:ahLst/>
              <a:cxnLst>
                <a:cxn ang="0">
                  <a:pos x="T0" y="T1"/>
                </a:cxn>
                <a:cxn ang="0">
                  <a:pos x="T2" y="T3"/>
                </a:cxn>
                <a:cxn ang="0">
                  <a:pos x="T4" y="T5"/>
                </a:cxn>
                <a:cxn ang="0">
                  <a:pos x="T6" y="T7"/>
                </a:cxn>
              </a:cxnLst>
              <a:rect l="0" t="0" r="r" b="b"/>
              <a:pathLst>
                <a:path w="50" h="29">
                  <a:moveTo>
                    <a:pt x="49" y="0"/>
                  </a:moveTo>
                  <a:lnTo>
                    <a:pt x="0" y="28"/>
                  </a:lnTo>
                  <a:lnTo>
                    <a:pt x="0" y="2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2" name="Freeform 6452">
              <a:extLst>
                <a:ext uri="{FF2B5EF4-FFF2-40B4-BE49-F238E27FC236}">
                  <a16:creationId xmlns:a16="http://schemas.microsoft.com/office/drawing/2014/main" id="{8157F9F7-D34A-7132-1811-124A0DDE40BB}"/>
                </a:ext>
              </a:extLst>
            </p:cNvPr>
            <p:cNvSpPr>
              <a:spLocks noChangeArrowheads="1"/>
            </p:cNvSpPr>
            <p:nvPr/>
          </p:nvSpPr>
          <p:spPr bwMode="auto">
            <a:xfrm>
              <a:off x="18505972" y="4789488"/>
              <a:ext cx="14287" cy="246062"/>
            </a:xfrm>
            <a:custGeom>
              <a:avLst/>
              <a:gdLst>
                <a:gd name="T0" fmla="*/ 0 w 50"/>
                <a:gd name="T1" fmla="*/ 0 h 691"/>
                <a:gd name="T2" fmla="*/ 0 w 50"/>
                <a:gd name="T3" fmla="*/ 690 h 691"/>
                <a:gd name="T4" fmla="*/ 49 w 50"/>
                <a:gd name="T5" fmla="*/ 662 h 691"/>
                <a:gd name="T6" fmla="*/ 49 w 50"/>
                <a:gd name="T7" fmla="*/ 48 h 691"/>
                <a:gd name="T8" fmla="*/ 10 w 50"/>
                <a:gd name="T9" fmla="*/ 9 h 691"/>
                <a:gd name="T10" fmla="*/ 10 w 50"/>
                <a:gd name="T11" fmla="*/ 9 h 691"/>
                <a:gd name="T12" fmla="*/ 0 w 50"/>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50" h="691">
                  <a:moveTo>
                    <a:pt x="0" y="0"/>
                  </a:moveTo>
                  <a:lnTo>
                    <a:pt x="0" y="690"/>
                  </a:lnTo>
                  <a:lnTo>
                    <a:pt x="49" y="662"/>
                  </a:lnTo>
                  <a:lnTo>
                    <a:pt x="49" y="4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3" name="Freeform 6453">
              <a:extLst>
                <a:ext uri="{FF2B5EF4-FFF2-40B4-BE49-F238E27FC236}">
                  <a16:creationId xmlns:a16="http://schemas.microsoft.com/office/drawing/2014/main" id="{2973B6BC-273A-69AA-579B-CBD436D3039E}"/>
                </a:ext>
              </a:extLst>
            </p:cNvPr>
            <p:cNvSpPr>
              <a:spLocks noChangeArrowheads="1"/>
            </p:cNvSpPr>
            <p:nvPr/>
          </p:nvSpPr>
          <p:spPr bwMode="auto">
            <a:xfrm>
              <a:off x="18505972" y="4789488"/>
              <a:ext cx="14287" cy="246062"/>
            </a:xfrm>
            <a:custGeom>
              <a:avLst/>
              <a:gdLst>
                <a:gd name="T0" fmla="*/ 0 w 50"/>
                <a:gd name="T1" fmla="*/ 0 h 691"/>
                <a:gd name="T2" fmla="*/ 0 w 50"/>
                <a:gd name="T3" fmla="*/ 690 h 691"/>
                <a:gd name="T4" fmla="*/ 49 w 50"/>
                <a:gd name="T5" fmla="*/ 662 h 691"/>
                <a:gd name="T6" fmla="*/ 49 w 50"/>
                <a:gd name="T7" fmla="*/ 48 h 691"/>
                <a:gd name="T8" fmla="*/ 10 w 50"/>
                <a:gd name="T9" fmla="*/ 9 h 691"/>
                <a:gd name="T10" fmla="*/ 10 w 50"/>
                <a:gd name="T11" fmla="*/ 9 h 691"/>
                <a:gd name="T12" fmla="*/ 0 w 50"/>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50" h="691">
                  <a:moveTo>
                    <a:pt x="0" y="0"/>
                  </a:moveTo>
                  <a:lnTo>
                    <a:pt x="0" y="690"/>
                  </a:lnTo>
                  <a:lnTo>
                    <a:pt x="49" y="662"/>
                  </a:lnTo>
                  <a:lnTo>
                    <a:pt x="49" y="48"/>
                  </a:lnTo>
                  <a:lnTo>
                    <a:pt x="10" y="9"/>
                  </a:lnTo>
                  <a:lnTo>
                    <a:pt x="10" y="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4" name="Freeform 6454">
              <a:extLst>
                <a:ext uri="{FF2B5EF4-FFF2-40B4-BE49-F238E27FC236}">
                  <a16:creationId xmlns:a16="http://schemas.microsoft.com/office/drawing/2014/main" id="{4AA34B39-6F49-01A6-BAD8-79B8B307EE59}"/>
                </a:ext>
              </a:extLst>
            </p:cNvPr>
            <p:cNvSpPr>
              <a:spLocks noChangeArrowheads="1"/>
            </p:cNvSpPr>
            <p:nvPr/>
          </p:nvSpPr>
          <p:spPr bwMode="auto">
            <a:xfrm>
              <a:off x="18536132" y="5010150"/>
              <a:ext cx="14287" cy="7937"/>
            </a:xfrm>
            <a:custGeom>
              <a:avLst/>
              <a:gdLst>
                <a:gd name="T0" fmla="*/ 49 w 50"/>
                <a:gd name="T1" fmla="*/ 0 h 30"/>
                <a:gd name="T2" fmla="*/ 0 w 50"/>
                <a:gd name="T3" fmla="*/ 1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1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5" name="Freeform 6455">
              <a:extLst>
                <a:ext uri="{FF2B5EF4-FFF2-40B4-BE49-F238E27FC236}">
                  <a16:creationId xmlns:a16="http://schemas.microsoft.com/office/drawing/2014/main" id="{78B6A08E-A17C-6D74-2EE3-18D7B86A1438}"/>
                </a:ext>
              </a:extLst>
            </p:cNvPr>
            <p:cNvSpPr>
              <a:spLocks noChangeArrowheads="1"/>
            </p:cNvSpPr>
            <p:nvPr/>
          </p:nvSpPr>
          <p:spPr bwMode="auto">
            <a:xfrm>
              <a:off x="18536132" y="5010150"/>
              <a:ext cx="14287" cy="7937"/>
            </a:xfrm>
            <a:custGeom>
              <a:avLst/>
              <a:gdLst>
                <a:gd name="T0" fmla="*/ 49 w 50"/>
                <a:gd name="T1" fmla="*/ 0 h 30"/>
                <a:gd name="T2" fmla="*/ 0 w 50"/>
                <a:gd name="T3" fmla="*/ 19 h 30"/>
                <a:gd name="T4" fmla="*/ 0 w 50"/>
                <a:gd name="T5" fmla="*/ 29 h 30"/>
                <a:gd name="T6" fmla="*/ 49 w 50"/>
                <a:gd name="T7" fmla="*/ 0 h 30"/>
              </a:gdLst>
              <a:ahLst/>
              <a:cxnLst>
                <a:cxn ang="0">
                  <a:pos x="T0" y="T1"/>
                </a:cxn>
                <a:cxn ang="0">
                  <a:pos x="T2" y="T3"/>
                </a:cxn>
                <a:cxn ang="0">
                  <a:pos x="T4" y="T5"/>
                </a:cxn>
                <a:cxn ang="0">
                  <a:pos x="T6" y="T7"/>
                </a:cxn>
              </a:cxnLst>
              <a:rect l="0" t="0" r="r" b="b"/>
              <a:pathLst>
                <a:path w="50" h="30">
                  <a:moveTo>
                    <a:pt x="49" y="0"/>
                  </a:moveTo>
                  <a:lnTo>
                    <a:pt x="0" y="19"/>
                  </a:lnTo>
                  <a:lnTo>
                    <a:pt x="0" y="2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6" name="Freeform 6456">
              <a:extLst>
                <a:ext uri="{FF2B5EF4-FFF2-40B4-BE49-F238E27FC236}">
                  <a16:creationId xmlns:a16="http://schemas.microsoft.com/office/drawing/2014/main" id="{B7DE9C13-D3CB-BBE9-A8C2-CC37C73DF0E7}"/>
                </a:ext>
              </a:extLst>
            </p:cNvPr>
            <p:cNvSpPr>
              <a:spLocks noChangeArrowheads="1"/>
            </p:cNvSpPr>
            <p:nvPr/>
          </p:nvSpPr>
          <p:spPr bwMode="auto">
            <a:xfrm>
              <a:off x="18536132" y="4824413"/>
              <a:ext cx="14287" cy="190500"/>
            </a:xfrm>
            <a:custGeom>
              <a:avLst/>
              <a:gdLst>
                <a:gd name="T0" fmla="*/ 0 w 50"/>
                <a:gd name="T1" fmla="*/ 0 h 536"/>
                <a:gd name="T2" fmla="*/ 0 w 50"/>
                <a:gd name="T3" fmla="*/ 535 h 536"/>
                <a:gd name="T4" fmla="*/ 49 w 50"/>
                <a:gd name="T5" fmla="*/ 516 h 536"/>
                <a:gd name="T6" fmla="*/ 49 w 50"/>
                <a:gd name="T7" fmla="*/ 39 h 536"/>
                <a:gd name="T8" fmla="*/ 10 w 50"/>
                <a:gd name="T9" fmla="*/ 0 h 536"/>
                <a:gd name="T10" fmla="*/ 10 w 50"/>
                <a:gd name="T11" fmla="*/ 10 h 536"/>
                <a:gd name="T12" fmla="*/ 0 w 50"/>
                <a:gd name="T13" fmla="*/ 0 h 536"/>
              </a:gdLst>
              <a:ahLst/>
              <a:cxnLst>
                <a:cxn ang="0">
                  <a:pos x="T0" y="T1"/>
                </a:cxn>
                <a:cxn ang="0">
                  <a:pos x="T2" y="T3"/>
                </a:cxn>
                <a:cxn ang="0">
                  <a:pos x="T4" y="T5"/>
                </a:cxn>
                <a:cxn ang="0">
                  <a:pos x="T6" y="T7"/>
                </a:cxn>
                <a:cxn ang="0">
                  <a:pos x="T8" y="T9"/>
                </a:cxn>
                <a:cxn ang="0">
                  <a:pos x="T10" y="T11"/>
                </a:cxn>
                <a:cxn ang="0">
                  <a:pos x="T12" y="T13"/>
                </a:cxn>
              </a:cxnLst>
              <a:rect l="0" t="0" r="r" b="b"/>
              <a:pathLst>
                <a:path w="50" h="536">
                  <a:moveTo>
                    <a:pt x="0" y="0"/>
                  </a:moveTo>
                  <a:lnTo>
                    <a:pt x="0" y="535"/>
                  </a:lnTo>
                  <a:lnTo>
                    <a:pt x="49" y="516"/>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7" name="Freeform 6457">
              <a:extLst>
                <a:ext uri="{FF2B5EF4-FFF2-40B4-BE49-F238E27FC236}">
                  <a16:creationId xmlns:a16="http://schemas.microsoft.com/office/drawing/2014/main" id="{2DBF4403-9FAA-8A24-CEF1-39308FEFD202}"/>
                </a:ext>
              </a:extLst>
            </p:cNvPr>
            <p:cNvSpPr>
              <a:spLocks noChangeArrowheads="1"/>
            </p:cNvSpPr>
            <p:nvPr/>
          </p:nvSpPr>
          <p:spPr bwMode="auto">
            <a:xfrm>
              <a:off x="18536132" y="4824413"/>
              <a:ext cx="14287" cy="190500"/>
            </a:xfrm>
            <a:custGeom>
              <a:avLst/>
              <a:gdLst>
                <a:gd name="T0" fmla="*/ 0 w 50"/>
                <a:gd name="T1" fmla="*/ 0 h 536"/>
                <a:gd name="T2" fmla="*/ 0 w 50"/>
                <a:gd name="T3" fmla="*/ 535 h 536"/>
                <a:gd name="T4" fmla="*/ 49 w 50"/>
                <a:gd name="T5" fmla="*/ 516 h 536"/>
                <a:gd name="T6" fmla="*/ 49 w 50"/>
                <a:gd name="T7" fmla="*/ 39 h 536"/>
                <a:gd name="T8" fmla="*/ 10 w 50"/>
                <a:gd name="T9" fmla="*/ 0 h 536"/>
                <a:gd name="T10" fmla="*/ 10 w 50"/>
                <a:gd name="T11" fmla="*/ 10 h 536"/>
                <a:gd name="T12" fmla="*/ 0 w 50"/>
                <a:gd name="T13" fmla="*/ 0 h 536"/>
              </a:gdLst>
              <a:ahLst/>
              <a:cxnLst>
                <a:cxn ang="0">
                  <a:pos x="T0" y="T1"/>
                </a:cxn>
                <a:cxn ang="0">
                  <a:pos x="T2" y="T3"/>
                </a:cxn>
                <a:cxn ang="0">
                  <a:pos x="T4" y="T5"/>
                </a:cxn>
                <a:cxn ang="0">
                  <a:pos x="T6" y="T7"/>
                </a:cxn>
                <a:cxn ang="0">
                  <a:pos x="T8" y="T9"/>
                </a:cxn>
                <a:cxn ang="0">
                  <a:pos x="T10" y="T11"/>
                </a:cxn>
                <a:cxn ang="0">
                  <a:pos x="T12" y="T13"/>
                </a:cxn>
              </a:cxnLst>
              <a:rect l="0" t="0" r="r" b="b"/>
              <a:pathLst>
                <a:path w="50" h="536">
                  <a:moveTo>
                    <a:pt x="0" y="0"/>
                  </a:moveTo>
                  <a:lnTo>
                    <a:pt x="0" y="535"/>
                  </a:lnTo>
                  <a:lnTo>
                    <a:pt x="49" y="516"/>
                  </a:lnTo>
                  <a:lnTo>
                    <a:pt x="49" y="39"/>
                  </a:lnTo>
                  <a:lnTo>
                    <a:pt x="10" y="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8" name="Freeform 6458">
              <a:extLst>
                <a:ext uri="{FF2B5EF4-FFF2-40B4-BE49-F238E27FC236}">
                  <a16:creationId xmlns:a16="http://schemas.microsoft.com/office/drawing/2014/main" id="{54BD7817-976A-1190-F120-A1E377215DA9}"/>
                </a:ext>
              </a:extLst>
            </p:cNvPr>
            <p:cNvSpPr>
              <a:spLocks noChangeArrowheads="1"/>
            </p:cNvSpPr>
            <p:nvPr/>
          </p:nvSpPr>
          <p:spPr bwMode="auto">
            <a:xfrm>
              <a:off x="18572643" y="4994275"/>
              <a:ext cx="14287" cy="7937"/>
            </a:xfrm>
            <a:custGeom>
              <a:avLst/>
              <a:gdLst>
                <a:gd name="T0" fmla="*/ 48 w 49"/>
                <a:gd name="T1" fmla="*/ 0 h 30"/>
                <a:gd name="T2" fmla="*/ 0 w 49"/>
                <a:gd name="T3" fmla="*/ 20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0"/>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9" name="Freeform 6459">
              <a:extLst>
                <a:ext uri="{FF2B5EF4-FFF2-40B4-BE49-F238E27FC236}">
                  <a16:creationId xmlns:a16="http://schemas.microsoft.com/office/drawing/2014/main" id="{94D0E248-EDDC-3AB0-72C4-4625AF96FF67}"/>
                </a:ext>
              </a:extLst>
            </p:cNvPr>
            <p:cNvSpPr>
              <a:spLocks noChangeArrowheads="1"/>
            </p:cNvSpPr>
            <p:nvPr/>
          </p:nvSpPr>
          <p:spPr bwMode="auto">
            <a:xfrm>
              <a:off x="18572643" y="4994275"/>
              <a:ext cx="14287" cy="7937"/>
            </a:xfrm>
            <a:custGeom>
              <a:avLst/>
              <a:gdLst>
                <a:gd name="T0" fmla="*/ 48 w 49"/>
                <a:gd name="T1" fmla="*/ 0 h 30"/>
                <a:gd name="T2" fmla="*/ 0 w 49"/>
                <a:gd name="T3" fmla="*/ 20 h 30"/>
                <a:gd name="T4" fmla="*/ 0 w 49"/>
                <a:gd name="T5" fmla="*/ 29 h 30"/>
                <a:gd name="T6" fmla="*/ 48 w 49"/>
                <a:gd name="T7" fmla="*/ 0 h 30"/>
              </a:gdLst>
              <a:ahLst/>
              <a:cxnLst>
                <a:cxn ang="0">
                  <a:pos x="T0" y="T1"/>
                </a:cxn>
                <a:cxn ang="0">
                  <a:pos x="T2" y="T3"/>
                </a:cxn>
                <a:cxn ang="0">
                  <a:pos x="T4" y="T5"/>
                </a:cxn>
                <a:cxn ang="0">
                  <a:pos x="T6" y="T7"/>
                </a:cxn>
              </a:cxnLst>
              <a:rect l="0" t="0" r="r" b="b"/>
              <a:pathLst>
                <a:path w="49" h="30">
                  <a:moveTo>
                    <a:pt x="48" y="0"/>
                  </a:moveTo>
                  <a:lnTo>
                    <a:pt x="0" y="20"/>
                  </a:lnTo>
                  <a:lnTo>
                    <a:pt x="0" y="29"/>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0" name="Freeform 6460">
              <a:extLst>
                <a:ext uri="{FF2B5EF4-FFF2-40B4-BE49-F238E27FC236}">
                  <a16:creationId xmlns:a16="http://schemas.microsoft.com/office/drawing/2014/main" id="{54B17CFB-7BEC-911F-4BB5-8EAF196737E3}"/>
                </a:ext>
              </a:extLst>
            </p:cNvPr>
            <p:cNvSpPr>
              <a:spLocks noChangeArrowheads="1"/>
            </p:cNvSpPr>
            <p:nvPr/>
          </p:nvSpPr>
          <p:spPr bwMode="auto">
            <a:xfrm>
              <a:off x="18572643" y="4854575"/>
              <a:ext cx="14287" cy="141287"/>
            </a:xfrm>
            <a:custGeom>
              <a:avLst/>
              <a:gdLst>
                <a:gd name="T0" fmla="*/ 0 w 49"/>
                <a:gd name="T1" fmla="*/ 0 h 401"/>
                <a:gd name="T2" fmla="*/ 0 w 49"/>
                <a:gd name="T3" fmla="*/ 400 h 401"/>
                <a:gd name="T4" fmla="*/ 48 w 49"/>
                <a:gd name="T5" fmla="*/ 380 h 401"/>
                <a:gd name="T6" fmla="*/ 48 w 49"/>
                <a:gd name="T7" fmla="*/ 39 h 401"/>
                <a:gd name="T8" fmla="*/ 9 w 49"/>
                <a:gd name="T9" fmla="*/ 0 h 401"/>
                <a:gd name="T10" fmla="*/ 9 w 49"/>
                <a:gd name="T11" fmla="*/ 10 h 401"/>
                <a:gd name="T12" fmla="*/ 0 w 49"/>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49" h="401">
                  <a:moveTo>
                    <a:pt x="0" y="0"/>
                  </a:moveTo>
                  <a:lnTo>
                    <a:pt x="0" y="400"/>
                  </a:lnTo>
                  <a:lnTo>
                    <a:pt x="48" y="380"/>
                  </a:lnTo>
                  <a:lnTo>
                    <a:pt x="48" y="3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1" name="Freeform 6461">
              <a:extLst>
                <a:ext uri="{FF2B5EF4-FFF2-40B4-BE49-F238E27FC236}">
                  <a16:creationId xmlns:a16="http://schemas.microsoft.com/office/drawing/2014/main" id="{A5CE4143-A394-F25C-B6BD-4730F4B2B9B7}"/>
                </a:ext>
              </a:extLst>
            </p:cNvPr>
            <p:cNvSpPr>
              <a:spLocks noChangeArrowheads="1"/>
            </p:cNvSpPr>
            <p:nvPr/>
          </p:nvSpPr>
          <p:spPr bwMode="auto">
            <a:xfrm>
              <a:off x="18572643" y="4854575"/>
              <a:ext cx="14287" cy="141287"/>
            </a:xfrm>
            <a:custGeom>
              <a:avLst/>
              <a:gdLst>
                <a:gd name="T0" fmla="*/ 0 w 49"/>
                <a:gd name="T1" fmla="*/ 0 h 401"/>
                <a:gd name="T2" fmla="*/ 0 w 49"/>
                <a:gd name="T3" fmla="*/ 400 h 401"/>
                <a:gd name="T4" fmla="*/ 48 w 49"/>
                <a:gd name="T5" fmla="*/ 380 h 401"/>
                <a:gd name="T6" fmla="*/ 48 w 49"/>
                <a:gd name="T7" fmla="*/ 39 h 401"/>
                <a:gd name="T8" fmla="*/ 9 w 49"/>
                <a:gd name="T9" fmla="*/ 0 h 401"/>
                <a:gd name="T10" fmla="*/ 9 w 49"/>
                <a:gd name="T11" fmla="*/ 10 h 401"/>
                <a:gd name="T12" fmla="*/ 0 w 49"/>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49" h="401">
                  <a:moveTo>
                    <a:pt x="0" y="0"/>
                  </a:moveTo>
                  <a:lnTo>
                    <a:pt x="0" y="400"/>
                  </a:lnTo>
                  <a:lnTo>
                    <a:pt x="48" y="380"/>
                  </a:lnTo>
                  <a:lnTo>
                    <a:pt x="48" y="39"/>
                  </a:lnTo>
                  <a:lnTo>
                    <a:pt x="9" y="0"/>
                  </a:lnTo>
                  <a:lnTo>
                    <a:pt x="9"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2" name="Freeform 6462">
              <a:extLst>
                <a:ext uri="{FF2B5EF4-FFF2-40B4-BE49-F238E27FC236}">
                  <a16:creationId xmlns:a16="http://schemas.microsoft.com/office/drawing/2014/main" id="{D0C12E2B-FFF0-0032-9230-36031C56A563}"/>
                </a:ext>
              </a:extLst>
            </p:cNvPr>
            <p:cNvSpPr>
              <a:spLocks noChangeArrowheads="1"/>
            </p:cNvSpPr>
            <p:nvPr/>
          </p:nvSpPr>
          <p:spPr bwMode="auto">
            <a:xfrm>
              <a:off x="18602803" y="4970463"/>
              <a:ext cx="14287" cy="7937"/>
            </a:xfrm>
            <a:custGeom>
              <a:avLst/>
              <a:gdLst>
                <a:gd name="T0" fmla="*/ 49 w 50"/>
                <a:gd name="T1" fmla="*/ 0 h 30"/>
                <a:gd name="T2" fmla="*/ 0 w 50"/>
                <a:gd name="T3" fmla="*/ 29 h 30"/>
                <a:gd name="T4" fmla="*/ 0 w 50"/>
                <a:gd name="T5" fmla="*/ 29 h 30"/>
                <a:gd name="T6" fmla="*/ 49 w 50"/>
                <a:gd name="T7" fmla="*/ 9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3" name="Freeform 6463">
              <a:extLst>
                <a:ext uri="{FF2B5EF4-FFF2-40B4-BE49-F238E27FC236}">
                  <a16:creationId xmlns:a16="http://schemas.microsoft.com/office/drawing/2014/main" id="{6425809D-A33A-E3D4-0F8D-8ABC4290C16B}"/>
                </a:ext>
              </a:extLst>
            </p:cNvPr>
            <p:cNvSpPr>
              <a:spLocks noChangeArrowheads="1"/>
            </p:cNvSpPr>
            <p:nvPr/>
          </p:nvSpPr>
          <p:spPr bwMode="auto">
            <a:xfrm>
              <a:off x="18602803" y="4970463"/>
              <a:ext cx="14287" cy="7937"/>
            </a:xfrm>
            <a:custGeom>
              <a:avLst/>
              <a:gdLst>
                <a:gd name="T0" fmla="*/ 49 w 50"/>
                <a:gd name="T1" fmla="*/ 0 h 30"/>
                <a:gd name="T2" fmla="*/ 0 w 50"/>
                <a:gd name="T3" fmla="*/ 29 h 30"/>
                <a:gd name="T4" fmla="*/ 0 w 50"/>
                <a:gd name="T5" fmla="*/ 29 h 30"/>
                <a:gd name="T6" fmla="*/ 49 w 50"/>
                <a:gd name="T7" fmla="*/ 9 h 30"/>
                <a:gd name="T8" fmla="*/ 49 w 50"/>
                <a:gd name="T9" fmla="*/ 0 h 30"/>
              </a:gdLst>
              <a:ahLst/>
              <a:cxnLst>
                <a:cxn ang="0">
                  <a:pos x="T0" y="T1"/>
                </a:cxn>
                <a:cxn ang="0">
                  <a:pos x="T2" y="T3"/>
                </a:cxn>
                <a:cxn ang="0">
                  <a:pos x="T4" y="T5"/>
                </a:cxn>
                <a:cxn ang="0">
                  <a:pos x="T6" y="T7"/>
                </a:cxn>
                <a:cxn ang="0">
                  <a:pos x="T8" y="T9"/>
                </a:cxn>
              </a:cxnLst>
              <a:rect l="0" t="0" r="r" b="b"/>
              <a:pathLst>
                <a:path w="50" h="30">
                  <a:moveTo>
                    <a:pt x="49" y="0"/>
                  </a:moveTo>
                  <a:lnTo>
                    <a:pt x="0" y="29"/>
                  </a:lnTo>
                  <a:lnTo>
                    <a:pt x="0" y="29"/>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4" name="Freeform 6464">
              <a:extLst>
                <a:ext uri="{FF2B5EF4-FFF2-40B4-BE49-F238E27FC236}">
                  <a16:creationId xmlns:a16="http://schemas.microsoft.com/office/drawing/2014/main" id="{97900AC9-B70F-63E4-E680-A0CB0D78E32F}"/>
                </a:ext>
              </a:extLst>
            </p:cNvPr>
            <p:cNvSpPr>
              <a:spLocks noChangeArrowheads="1"/>
            </p:cNvSpPr>
            <p:nvPr/>
          </p:nvSpPr>
          <p:spPr bwMode="auto">
            <a:xfrm>
              <a:off x="18602803" y="4886325"/>
              <a:ext cx="14287" cy="92075"/>
            </a:xfrm>
            <a:custGeom>
              <a:avLst/>
              <a:gdLst>
                <a:gd name="T0" fmla="*/ 0 w 50"/>
                <a:gd name="T1" fmla="*/ 0 h 264"/>
                <a:gd name="T2" fmla="*/ 0 w 50"/>
                <a:gd name="T3" fmla="*/ 263 h 264"/>
                <a:gd name="T4" fmla="*/ 49 w 50"/>
                <a:gd name="T5" fmla="*/ 234 h 264"/>
                <a:gd name="T6" fmla="*/ 49 w 50"/>
                <a:gd name="T7" fmla="*/ 49 h 264"/>
                <a:gd name="T8" fmla="*/ 10 w 50"/>
                <a:gd name="T9" fmla="*/ 10 h 264"/>
                <a:gd name="T10" fmla="*/ 10 w 50"/>
                <a:gd name="T11" fmla="*/ 10 h 264"/>
                <a:gd name="T12" fmla="*/ 0 w 50"/>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50" h="264">
                  <a:moveTo>
                    <a:pt x="0" y="0"/>
                  </a:moveTo>
                  <a:lnTo>
                    <a:pt x="0" y="263"/>
                  </a:lnTo>
                  <a:lnTo>
                    <a:pt x="49" y="234"/>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5" name="Freeform 6465">
              <a:extLst>
                <a:ext uri="{FF2B5EF4-FFF2-40B4-BE49-F238E27FC236}">
                  <a16:creationId xmlns:a16="http://schemas.microsoft.com/office/drawing/2014/main" id="{A66F1903-CE03-4D43-9815-099ABDF7CD7A}"/>
                </a:ext>
              </a:extLst>
            </p:cNvPr>
            <p:cNvSpPr>
              <a:spLocks noChangeArrowheads="1"/>
            </p:cNvSpPr>
            <p:nvPr/>
          </p:nvSpPr>
          <p:spPr bwMode="auto">
            <a:xfrm>
              <a:off x="18602803" y="4886325"/>
              <a:ext cx="14287" cy="92075"/>
            </a:xfrm>
            <a:custGeom>
              <a:avLst/>
              <a:gdLst>
                <a:gd name="T0" fmla="*/ 0 w 50"/>
                <a:gd name="T1" fmla="*/ 0 h 264"/>
                <a:gd name="T2" fmla="*/ 0 w 50"/>
                <a:gd name="T3" fmla="*/ 263 h 264"/>
                <a:gd name="T4" fmla="*/ 49 w 50"/>
                <a:gd name="T5" fmla="*/ 234 h 264"/>
                <a:gd name="T6" fmla="*/ 49 w 50"/>
                <a:gd name="T7" fmla="*/ 49 h 264"/>
                <a:gd name="T8" fmla="*/ 10 w 50"/>
                <a:gd name="T9" fmla="*/ 10 h 264"/>
                <a:gd name="T10" fmla="*/ 10 w 50"/>
                <a:gd name="T11" fmla="*/ 10 h 264"/>
                <a:gd name="T12" fmla="*/ 0 w 50"/>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50" h="264">
                  <a:moveTo>
                    <a:pt x="0" y="0"/>
                  </a:moveTo>
                  <a:lnTo>
                    <a:pt x="0" y="263"/>
                  </a:lnTo>
                  <a:lnTo>
                    <a:pt x="49" y="234"/>
                  </a:lnTo>
                  <a:lnTo>
                    <a:pt x="49" y="49"/>
                  </a:lnTo>
                  <a:lnTo>
                    <a:pt x="10" y="10"/>
                  </a:lnTo>
                  <a:lnTo>
                    <a:pt x="1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6" name="Freeform 6466">
              <a:extLst>
                <a:ext uri="{FF2B5EF4-FFF2-40B4-BE49-F238E27FC236}">
                  <a16:creationId xmlns:a16="http://schemas.microsoft.com/office/drawing/2014/main" id="{1E94C377-34B0-FA36-AEA7-F9AB32275592}"/>
                </a:ext>
              </a:extLst>
            </p:cNvPr>
            <p:cNvSpPr>
              <a:spLocks noChangeArrowheads="1"/>
            </p:cNvSpPr>
            <p:nvPr/>
          </p:nvSpPr>
          <p:spPr bwMode="auto">
            <a:xfrm>
              <a:off x="18639313" y="4954588"/>
              <a:ext cx="11112" cy="7937"/>
            </a:xfrm>
            <a:custGeom>
              <a:avLst/>
              <a:gdLst>
                <a:gd name="T0" fmla="*/ 39 w 40"/>
                <a:gd name="T1" fmla="*/ 0 h 30"/>
                <a:gd name="T2" fmla="*/ 0 w 40"/>
                <a:gd name="T3" fmla="*/ 2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2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7" name="Freeform 6467">
              <a:extLst>
                <a:ext uri="{FF2B5EF4-FFF2-40B4-BE49-F238E27FC236}">
                  <a16:creationId xmlns:a16="http://schemas.microsoft.com/office/drawing/2014/main" id="{B6E2F576-1B44-EE58-D3E3-D2756F3D13EB}"/>
                </a:ext>
              </a:extLst>
            </p:cNvPr>
            <p:cNvSpPr>
              <a:spLocks noChangeArrowheads="1"/>
            </p:cNvSpPr>
            <p:nvPr/>
          </p:nvSpPr>
          <p:spPr bwMode="auto">
            <a:xfrm>
              <a:off x="18639313" y="4954588"/>
              <a:ext cx="11112" cy="7937"/>
            </a:xfrm>
            <a:custGeom>
              <a:avLst/>
              <a:gdLst>
                <a:gd name="T0" fmla="*/ 39 w 40"/>
                <a:gd name="T1" fmla="*/ 0 h 30"/>
                <a:gd name="T2" fmla="*/ 0 w 40"/>
                <a:gd name="T3" fmla="*/ 29 h 30"/>
                <a:gd name="T4" fmla="*/ 0 w 40"/>
                <a:gd name="T5" fmla="*/ 29 h 30"/>
                <a:gd name="T6" fmla="*/ 39 w 40"/>
                <a:gd name="T7" fmla="*/ 0 h 30"/>
              </a:gdLst>
              <a:ahLst/>
              <a:cxnLst>
                <a:cxn ang="0">
                  <a:pos x="T0" y="T1"/>
                </a:cxn>
                <a:cxn ang="0">
                  <a:pos x="T2" y="T3"/>
                </a:cxn>
                <a:cxn ang="0">
                  <a:pos x="T4" y="T5"/>
                </a:cxn>
                <a:cxn ang="0">
                  <a:pos x="T6" y="T7"/>
                </a:cxn>
              </a:cxnLst>
              <a:rect l="0" t="0" r="r" b="b"/>
              <a:pathLst>
                <a:path w="40" h="30">
                  <a:moveTo>
                    <a:pt x="39" y="0"/>
                  </a:moveTo>
                  <a:lnTo>
                    <a:pt x="0" y="29"/>
                  </a:lnTo>
                  <a:lnTo>
                    <a:pt x="0" y="29"/>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 name="Freeform 6468">
              <a:extLst>
                <a:ext uri="{FF2B5EF4-FFF2-40B4-BE49-F238E27FC236}">
                  <a16:creationId xmlns:a16="http://schemas.microsoft.com/office/drawing/2014/main" id="{D65DC37E-2181-CA33-945F-3B91A0CEE69B}"/>
                </a:ext>
              </a:extLst>
            </p:cNvPr>
            <p:cNvSpPr>
              <a:spLocks noChangeArrowheads="1"/>
            </p:cNvSpPr>
            <p:nvPr/>
          </p:nvSpPr>
          <p:spPr bwMode="auto">
            <a:xfrm>
              <a:off x="18639313" y="4921250"/>
              <a:ext cx="11112" cy="39687"/>
            </a:xfrm>
            <a:custGeom>
              <a:avLst/>
              <a:gdLst>
                <a:gd name="T0" fmla="*/ 0 w 40"/>
                <a:gd name="T1" fmla="*/ 0 h 118"/>
                <a:gd name="T2" fmla="*/ 0 w 40"/>
                <a:gd name="T3" fmla="*/ 117 h 118"/>
                <a:gd name="T4" fmla="*/ 39 w 40"/>
                <a:gd name="T5" fmla="*/ 88 h 118"/>
                <a:gd name="T6" fmla="*/ 39 w 40"/>
                <a:gd name="T7" fmla="*/ 39 h 118"/>
                <a:gd name="T8" fmla="*/ 0 w 40"/>
                <a:gd name="T9" fmla="*/ 0 h 118"/>
                <a:gd name="T10" fmla="*/ 0 w 40"/>
                <a:gd name="T11" fmla="*/ 10 h 118"/>
                <a:gd name="T12" fmla="*/ 0 w 40"/>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40" h="118">
                  <a:moveTo>
                    <a:pt x="0" y="0"/>
                  </a:moveTo>
                  <a:lnTo>
                    <a:pt x="0" y="117"/>
                  </a:lnTo>
                  <a:lnTo>
                    <a:pt x="39" y="88"/>
                  </a:lnTo>
                  <a:lnTo>
                    <a:pt x="39" y="39"/>
                  </a:lnTo>
                  <a:lnTo>
                    <a:pt x="0" y="0"/>
                  </a:lnTo>
                  <a:lnTo>
                    <a:pt x="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9" name="Freeform 6469">
              <a:extLst>
                <a:ext uri="{FF2B5EF4-FFF2-40B4-BE49-F238E27FC236}">
                  <a16:creationId xmlns:a16="http://schemas.microsoft.com/office/drawing/2014/main" id="{D26CDC11-275C-8034-4687-E55BDE415C73}"/>
                </a:ext>
              </a:extLst>
            </p:cNvPr>
            <p:cNvSpPr>
              <a:spLocks noChangeArrowheads="1"/>
            </p:cNvSpPr>
            <p:nvPr/>
          </p:nvSpPr>
          <p:spPr bwMode="auto">
            <a:xfrm>
              <a:off x="18639313" y="4921250"/>
              <a:ext cx="11112" cy="39687"/>
            </a:xfrm>
            <a:custGeom>
              <a:avLst/>
              <a:gdLst>
                <a:gd name="T0" fmla="*/ 0 w 40"/>
                <a:gd name="T1" fmla="*/ 0 h 118"/>
                <a:gd name="T2" fmla="*/ 0 w 40"/>
                <a:gd name="T3" fmla="*/ 117 h 118"/>
                <a:gd name="T4" fmla="*/ 39 w 40"/>
                <a:gd name="T5" fmla="*/ 88 h 118"/>
                <a:gd name="T6" fmla="*/ 39 w 40"/>
                <a:gd name="T7" fmla="*/ 39 h 118"/>
                <a:gd name="T8" fmla="*/ 0 w 40"/>
                <a:gd name="T9" fmla="*/ 0 h 118"/>
                <a:gd name="T10" fmla="*/ 0 w 40"/>
                <a:gd name="T11" fmla="*/ 10 h 118"/>
                <a:gd name="T12" fmla="*/ 0 w 40"/>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40" h="118">
                  <a:moveTo>
                    <a:pt x="0" y="0"/>
                  </a:moveTo>
                  <a:lnTo>
                    <a:pt x="0" y="117"/>
                  </a:lnTo>
                  <a:lnTo>
                    <a:pt x="39" y="88"/>
                  </a:lnTo>
                  <a:lnTo>
                    <a:pt x="39" y="39"/>
                  </a:lnTo>
                  <a:lnTo>
                    <a:pt x="0" y="0"/>
                  </a:lnTo>
                  <a:lnTo>
                    <a:pt x="0" y="10"/>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Freeform 6470">
              <a:extLst>
                <a:ext uri="{FF2B5EF4-FFF2-40B4-BE49-F238E27FC236}">
                  <a16:creationId xmlns:a16="http://schemas.microsoft.com/office/drawing/2014/main" id="{A2570C29-C1E0-2C60-BB76-3F770E3CB0C5}"/>
                </a:ext>
              </a:extLst>
            </p:cNvPr>
            <p:cNvSpPr>
              <a:spLocks noChangeArrowheads="1"/>
            </p:cNvSpPr>
            <p:nvPr/>
          </p:nvSpPr>
          <p:spPr bwMode="auto">
            <a:xfrm>
              <a:off x="18231352" y="4514850"/>
              <a:ext cx="11112" cy="11112"/>
            </a:xfrm>
            <a:custGeom>
              <a:avLst/>
              <a:gdLst>
                <a:gd name="T0" fmla="*/ 10 w 40"/>
                <a:gd name="T1" fmla="*/ 0 h 40"/>
                <a:gd name="T2" fmla="*/ 10 w 40"/>
                <a:gd name="T3" fmla="*/ 0 h 40"/>
                <a:gd name="T4" fmla="*/ 10 w 40"/>
                <a:gd name="T5" fmla="*/ 0 h 40"/>
                <a:gd name="T6" fmla="*/ 0 w 40"/>
                <a:gd name="T7" fmla="*/ 0 h 40"/>
                <a:gd name="T8" fmla="*/ 0 w 40"/>
                <a:gd name="T9" fmla="*/ 0 h 40"/>
                <a:gd name="T10" fmla="*/ 30 w 40"/>
                <a:gd name="T11" fmla="*/ 29 h 40"/>
                <a:gd name="T12" fmla="*/ 30 w 40"/>
                <a:gd name="T13" fmla="*/ 29 h 40"/>
                <a:gd name="T14" fmla="*/ 39 w 40"/>
                <a:gd name="T15" fmla="*/ 39 h 40"/>
                <a:gd name="T16" fmla="*/ 39 w 40"/>
                <a:gd name="T17" fmla="*/ 29 h 40"/>
                <a:gd name="T18" fmla="*/ 10 w 40"/>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10" y="0"/>
                  </a:moveTo>
                  <a:lnTo>
                    <a:pt x="10" y="0"/>
                  </a:lnTo>
                  <a:lnTo>
                    <a:pt x="10" y="0"/>
                  </a:lnTo>
                  <a:lnTo>
                    <a:pt x="0" y="0"/>
                  </a:lnTo>
                  <a:lnTo>
                    <a:pt x="0" y="0"/>
                  </a:lnTo>
                  <a:lnTo>
                    <a:pt x="30" y="29"/>
                  </a:lnTo>
                  <a:lnTo>
                    <a:pt x="30" y="29"/>
                  </a:lnTo>
                  <a:lnTo>
                    <a:pt x="39" y="39"/>
                  </a:lnTo>
                  <a:lnTo>
                    <a:pt x="39" y="29"/>
                  </a:lnTo>
                  <a:lnTo>
                    <a:pt x="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Freeform 6471">
              <a:extLst>
                <a:ext uri="{FF2B5EF4-FFF2-40B4-BE49-F238E27FC236}">
                  <a16:creationId xmlns:a16="http://schemas.microsoft.com/office/drawing/2014/main" id="{F39E13EF-8D23-F9DD-E69E-A284D2A91CB0}"/>
                </a:ext>
              </a:extLst>
            </p:cNvPr>
            <p:cNvSpPr>
              <a:spLocks noChangeArrowheads="1"/>
            </p:cNvSpPr>
            <p:nvPr/>
          </p:nvSpPr>
          <p:spPr bwMode="auto">
            <a:xfrm>
              <a:off x="18231352" y="4514850"/>
              <a:ext cx="11112" cy="11112"/>
            </a:xfrm>
            <a:custGeom>
              <a:avLst/>
              <a:gdLst>
                <a:gd name="T0" fmla="*/ 10 w 40"/>
                <a:gd name="T1" fmla="*/ 0 h 40"/>
                <a:gd name="T2" fmla="*/ 10 w 40"/>
                <a:gd name="T3" fmla="*/ 0 h 40"/>
                <a:gd name="T4" fmla="*/ 10 w 40"/>
                <a:gd name="T5" fmla="*/ 0 h 40"/>
                <a:gd name="T6" fmla="*/ 0 w 40"/>
                <a:gd name="T7" fmla="*/ 0 h 40"/>
                <a:gd name="T8" fmla="*/ 0 w 40"/>
                <a:gd name="T9" fmla="*/ 0 h 40"/>
                <a:gd name="T10" fmla="*/ 30 w 40"/>
                <a:gd name="T11" fmla="*/ 29 h 40"/>
                <a:gd name="T12" fmla="*/ 30 w 40"/>
                <a:gd name="T13" fmla="*/ 29 h 40"/>
                <a:gd name="T14" fmla="*/ 39 w 40"/>
                <a:gd name="T15" fmla="*/ 39 h 40"/>
                <a:gd name="T16" fmla="*/ 39 w 40"/>
                <a:gd name="T17" fmla="*/ 29 h 40"/>
                <a:gd name="T18" fmla="*/ 10 w 40"/>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10" y="0"/>
                  </a:moveTo>
                  <a:lnTo>
                    <a:pt x="10" y="0"/>
                  </a:lnTo>
                  <a:lnTo>
                    <a:pt x="10" y="0"/>
                  </a:lnTo>
                  <a:lnTo>
                    <a:pt x="0" y="0"/>
                  </a:lnTo>
                  <a:lnTo>
                    <a:pt x="0" y="0"/>
                  </a:lnTo>
                  <a:lnTo>
                    <a:pt x="30" y="29"/>
                  </a:lnTo>
                  <a:lnTo>
                    <a:pt x="30" y="29"/>
                  </a:lnTo>
                  <a:lnTo>
                    <a:pt x="39" y="39"/>
                  </a:lnTo>
                  <a:lnTo>
                    <a:pt x="39" y="29"/>
                  </a:lnTo>
                  <a:lnTo>
                    <a:pt x="1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2" name="Freeform 6472">
              <a:extLst>
                <a:ext uri="{FF2B5EF4-FFF2-40B4-BE49-F238E27FC236}">
                  <a16:creationId xmlns:a16="http://schemas.microsoft.com/office/drawing/2014/main" id="{81B34F4C-63A8-06E0-C904-5F978BF82D59}"/>
                </a:ext>
              </a:extLst>
            </p:cNvPr>
            <p:cNvSpPr>
              <a:spLocks noChangeArrowheads="1"/>
            </p:cNvSpPr>
            <p:nvPr/>
          </p:nvSpPr>
          <p:spPr bwMode="auto">
            <a:xfrm>
              <a:off x="18236114" y="4494213"/>
              <a:ext cx="7937" cy="28575"/>
            </a:xfrm>
            <a:custGeom>
              <a:avLst/>
              <a:gdLst>
                <a:gd name="T0" fmla="*/ 29 w 30"/>
                <a:gd name="T1" fmla="*/ 0 h 88"/>
                <a:gd name="T2" fmla="*/ 0 w 30"/>
                <a:gd name="T3" fmla="*/ 58 h 88"/>
                <a:gd name="T4" fmla="*/ 0 w 30"/>
                <a:gd name="T5" fmla="*/ 58 h 88"/>
                <a:gd name="T6" fmla="*/ 29 w 30"/>
                <a:gd name="T7" fmla="*/ 87 h 88"/>
                <a:gd name="T8" fmla="*/ 29 w 30"/>
                <a:gd name="T9" fmla="*/ 0 h 88"/>
              </a:gdLst>
              <a:ahLst/>
              <a:cxnLst>
                <a:cxn ang="0">
                  <a:pos x="T0" y="T1"/>
                </a:cxn>
                <a:cxn ang="0">
                  <a:pos x="T2" y="T3"/>
                </a:cxn>
                <a:cxn ang="0">
                  <a:pos x="T4" y="T5"/>
                </a:cxn>
                <a:cxn ang="0">
                  <a:pos x="T6" y="T7"/>
                </a:cxn>
                <a:cxn ang="0">
                  <a:pos x="T8" y="T9"/>
                </a:cxn>
              </a:cxnLst>
              <a:rect l="0" t="0" r="r" b="b"/>
              <a:pathLst>
                <a:path w="30" h="88">
                  <a:moveTo>
                    <a:pt x="29" y="0"/>
                  </a:moveTo>
                  <a:lnTo>
                    <a:pt x="0" y="58"/>
                  </a:lnTo>
                  <a:lnTo>
                    <a:pt x="0" y="58"/>
                  </a:lnTo>
                  <a:lnTo>
                    <a:pt x="29" y="87"/>
                  </a:lnTo>
                  <a:lnTo>
                    <a:pt x="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Freeform 6473">
              <a:extLst>
                <a:ext uri="{FF2B5EF4-FFF2-40B4-BE49-F238E27FC236}">
                  <a16:creationId xmlns:a16="http://schemas.microsoft.com/office/drawing/2014/main" id="{25BD7CFA-ABA5-E6BF-AB66-17EB476203BA}"/>
                </a:ext>
              </a:extLst>
            </p:cNvPr>
            <p:cNvSpPr>
              <a:spLocks noChangeArrowheads="1"/>
            </p:cNvSpPr>
            <p:nvPr/>
          </p:nvSpPr>
          <p:spPr bwMode="auto">
            <a:xfrm>
              <a:off x="18236114" y="4494213"/>
              <a:ext cx="7937" cy="28575"/>
            </a:xfrm>
            <a:custGeom>
              <a:avLst/>
              <a:gdLst>
                <a:gd name="T0" fmla="*/ 29 w 30"/>
                <a:gd name="T1" fmla="*/ 0 h 88"/>
                <a:gd name="T2" fmla="*/ 0 w 30"/>
                <a:gd name="T3" fmla="*/ 58 h 88"/>
                <a:gd name="T4" fmla="*/ 0 w 30"/>
                <a:gd name="T5" fmla="*/ 58 h 88"/>
                <a:gd name="T6" fmla="*/ 29 w 30"/>
                <a:gd name="T7" fmla="*/ 87 h 88"/>
                <a:gd name="T8" fmla="*/ 29 w 30"/>
                <a:gd name="T9" fmla="*/ 0 h 88"/>
              </a:gdLst>
              <a:ahLst/>
              <a:cxnLst>
                <a:cxn ang="0">
                  <a:pos x="T0" y="T1"/>
                </a:cxn>
                <a:cxn ang="0">
                  <a:pos x="T2" y="T3"/>
                </a:cxn>
                <a:cxn ang="0">
                  <a:pos x="T4" y="T5"/>
                </a:cxn>
                <a:cxn ang="0">
                  <a:pos x="T6" y="T7"/>
                </a:cxn>
                <a:cxn ang="0">
                  <a:pos x="T8" y="T9"/>
                </a:cxn>
              </a:cxnLst>
              <a:rect l="0" t="0" r="r" b="b"/>
              <a:pathLst>
                <a:path w="30" h="88">
                  <a:moveTo>
                    <a:pt x="29" y="0"/>
                  </a:moveTo>
                  <a:lnTo>
                    <a:pt x="0" y="58"/>
                  </a:lnTo>
                  <a:lnTo>
                    <a:pt x="0" y="58"/>
                  </a:lnTo>
                  <a:lnTo>
                    <a:pt x="29" y="87"/>
                  </a:lnTo>
                  <a:lnTo>
                    <a:pt x="2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4" name="Freeform 6474">
              <a:extLst>
                <a:ext uri="{FF2B5EF4-FFF2-40B4-BE49-F238E27FC236}">
                  <a16:creationId xmlns:a16="http://schemas.microsoft.com/office/drawing/2014/main" id="{0CCAA881-2868-F652-0106-C24727B865F2}"/>
                </a:ext>
              </a:extLst>
            </p:cNvPr>
            <p:cNvSpPr>
              <a:spLocks noChangeArrowheads="1"/>
            </p:cNvSpPr>
            <p:nvPr/>
          </p:nvSpPr>
          <p:spPr bwMode="auto">
            <a:xfrm>
              <a:off x="18231352" y="4494213"/>
              <a:ext cx="11112" cy="17462"/>
            </a:xfrm>
            <a:custGeom>
              <a:avLst/>
              <a:gdLst>
                <a:gd name="T0" fmla="*/ 39 w 40"/>
                <a:gd name="T1" fmla="*/ 0 h 59"/>
                <a:gd name="T2" fmla="*/ 0 w 40"/>
                <a:gd name="T3" fmla="*/ 58 h 59"/>
                <a:gd name="T4" fmla="*/ 10 w 40"/>
                <a:gd name="T5" fmla="*/ 58 h 59"/>
                <a:gd name="T6" fmla="*/ 10 w 40"/>
                <a:gd name="T7" fmla="*/ 58 h 59"/>
                <a:gd name="T8" fmla="*/ 39 w 40"/>
                <a:gd name="T9" fmla="*/ 0 h 59"/>
              </a:gdLst>
              <a:ahLst/>
              <a:cxnLst>
                <a:cxn ang="0">
                  <a:pos x="T0" y="T1"/>
                </a:cxn>
                <a:cxn ang="0">
                  <a:pos x="T2" y="T3"/>
                </a:cxn>
                <a:cxn ang="0">
                  <a:pos x="T4" y="T5"/>
                </a:cxn>
                <a:cxn ang="0">
                  <a:pos x="T6" y="T7"/>
                </a:cxn>
                <a:cxn ang="0">
                  <a:pos x="T8" y="T9"/>
                </a:cxn>
              </a:cxnLst>
              <a:rect l="0" t="0" r="r" b="b"/>
              <a:pathLst>
                <a:path w="40" h="59">
                  <a:moveTo>
                    <a:pt x="39" y="0"/>
                  </a:moveTo>
                  <a:lnTo>
                    <a:pt x="0" y="58"/>
                  </a:lnTo>
                  <a:lnTo>
                    <a:pt x="10" y="58"/>
                  </a:lnTo>
                  <a:lnTo>
                    <a:pt x="10" y="5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5" name="Freeform 6475">
              <a:extLst>
                <a:ext uri="{FF2B5EF4-FFF2-40B4-BE49-F238E27FC236}">
                  <a16:creationId xmlns:a16="http://schemas.microsoft.com/office/drawing/2014/main" id="{52F6213A-E039-43FC-9563-2EE04F7F55DE}"/>
                </a:ext>
              </a:extLst>
            </p:cNvPr>
            <p:cNvSpPr>
              <a:spLocks noChangeArrowheads="1"/>
            </p:cNvSpPr>
            <p:nvPr/>
          </p:nvSpPr>
          <p:spPr bwMode="auto">
            <a:xfrm>
              <a:off x="18231352" y="4494213"/>
              <a:ext cx="11112" cy="17462"/>
            </a:xfrm>
            <a:custGeom>
              <a:avLst/>
              <a:gdLst>
                <a:gd name="T0" fmla="*/ 39 w 40"/>
                <a:gd name="T1" fmla="*/ 0 h 59"/>
                <a:gd name="T2" fmla="*/ 0 w 40"/>
                <a:gd name="T3" fmla="*/ 58 h 59"/>
                <a:gd name="T4" fmla="*/ 10 w 40"/>
                <a:gd name="T5" fmla="*/ 58 h 59"/>
                <a:gd name="T6" fmla="*/ 10 w 40"/>
                <a:gd name="T7" fmla="*/ 58 h 59"/>
                <a:gd name="T8" fmla="*/ 39 w 40"/>
                <a:gd name="T9" fmla="*/ 0 h 59"/>
              </a:gdLst>
              <a:ahLst/>
              <a:cxnLst>
                <a:cxn ang="0">
                  <a:pos x="T0" y="T1"/>
                </a:cxn>
                <a:cxn ang="0">
                  <a:pos x="T2" y="T3"/>
                </a:cxn>
                <a:cxn ang="0">
                  <a:pos x="T4" y="T5"/>
                </a:cxn>
                <a:cxn ang="0">
                  <a:pos x="T6" y="T7"/>
                </a:cxn>
                <a:cxn ang="0">
                  <a:pos x="T8" y="T9"/>
                </a:cxn>
              </a:cxnLst>
              <a:rect l="0" t="0" r="r" b="b"/>
              <a:pathLst>
                <a:path w="40" h="59">
                  <a:moveTo>
                    <a:pt x="39" y="0"/>
                  </a:moveTo>
                  <a:lnTo>
                    <a:pt x="0" y="58"/>
                  </a:lnTo>
                  <a:lnTo>
                    <a:pt x="10" y="58"/>
                  </a:lnTo>
                  <a:lnTo>
                    <a:pt x="10" y="5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6" name="Freeform 6476">
              <a:extLst>
                <a:ext uri="{FF2B5EF4-FFF2-40B4-BE49-F238E27FC236}">
                  <a16:creationId xmlns:a16="http://schemas.microsoft.com/office/drawing/2014/main" id="{FBF98836-D0A5-C7AE-26B4-8797EE97CCCF}"/>
                </a:ext>
              </a:extLst>
            </p:cNvPr>
            <p:cNvSpPr>
              <a:spLocks noChangeArrowheads="1"/>
            </p:cNvSpPr>
            <p:nvPr/>
          </p:nvSpPr>
          <p:spPr bwMode="auto">
            <a:xfrm>
              <a:off x="18242464" y="4525963"/>
              <a:ext cx="0" cy="0"/>
            </a:xfrm>
            <a:custGeom>
              <a:avLst/>
              <a:gdLst>
                <a:gd name="T0" fmla="*/ 0 w 10"/>
                <a:gd name="T1" fmla="*/ 0 h 11"/>
                <a:gd name="T2" fmla="*/ 0 w 10"/>
                <a:gd name="T3" fmla="*/ 0 h 11"/>
                <a:gd name="T4" fmla="*/ 9 w 10"/>
                <a:gd name="T5" fmla="*/ 10 h 11"/>
                <a:gd name="T6" fmla="*/ 9 w 10"/>
                <a:gd name="T7" fmla="*/ 10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lnTo>
                    <a:pt x="9" y="1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7" name="Freeform 6477">
              <a:extLst>
                <a:ext uri="{FF2B5EF4-FFF2-40B4-BE49-F238E27FC236}">
                  <a16:creationId xmlns:a16="http://schemas.microsoft.com/office/drawing/2014/main" id="{7E3321A6-B339-2ECE-EDD2-A92DD667C6DE}"/>
                </a:ext>
              </a:extLst>
            </p:cNvPr>
            <p:cNvSpPr>
              <a:spLocks noChangeArrowheads="1"/>
            </p:cNvSpPr>
            <p:nvPr/>
          </p:nvSpPr>
          <p:spPr bwMode="auto">
            <a:xfrm>
              <a:off x="18242464" y="4525963"/>
              <a:ext cx="0" cy="0"/>
            </a:xfrm>
            <a:custGeom>
              <a:avLst/>
              <a:gdLst>
                <a:gd name="T0" fmla="*/ 0 w 10"/>
                <a:gd name="T1" fmla="*/ 0 h 11"/>
                <a:gd name="T2" fmla="*/ 0 w 10"/>
                <a:gd name="T3" fmla="*/ 0 h 11"/>
                <a:gd name="T4" fmla="*/ 9 w 10"/>
                <a:gd name="T5" fmla="*/ 10 h 11"/>
                <a:gd name="T6" fmla="*/ 9 w 10"/>
                <a:gd name="T7" fmla="*/ 10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lnTo>
                    <a:pt x="9" y="10"/>
                  </a:lnTo>
                  <a:lnTo>
                    <a:pt x="9"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8" name="Freeform 6478">
              <a:extLst>
                <a:ext uri="{FF2B5EF4-FFF2-40B4-BE49-F238E27FC236}">
                  <a16:creationId xmlns:a16="http://schemas.microsoft.com/office/drawing/2014/main" id="{F115F4B8-BCC7-8983-DB24-0BF7DBF3E467}"/>
                </a:ext>
              </a:extLst>
            </p:cNvPr>
            <p:cNvSpPr>
              <a:spLocks noChangeArrowheads="1"/>
            </p:cNvSpPr>
            <p:nvPr/>
          </p:nvSpPr>
          <p:spPr bwMode="auto">
            <a:xfrm>
              <a:off x="18263100" y="4543425"/>
              <a:ext cx="11112" cy="14287"/>
            </a:xfrm>
            <a:custGeom>
              <a:avLst/>
              <a:gdLst>
                <a:gd name="T0" fmla="*/ 0 w 40"/>
                <a:gd name="T1" fmla="*/ 0 h 50"/>
                <a:gd name="T2" fmla="*/ 0 w 40"/>
                <a:gd name="T3" fmla="*/ 10 h 50"/>
                <a:gd name="T4" fmla="*/ 39 w 40"/>
                <a:gd name="T5" fmla="*/ 49 h 50"/>
                <a:gd name="T6" fmla="*/ 39 w 40"/>
                <a:gd name="T7" fmla="*/ 39 h 50"/>
                <a:gd name="T8" fmla="*/ 39 w 40"/>
                <a:gd name="T9" fmla="*/ 49 h 50"/>
                <a:gd name="T10" fmla="*/ 39 w 40"/>
                <a:gd name="T11" fmla="*/ 49 h 50"/>
                <a:gd name="T12" fmla="*/ 0 w 4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0" h="50">
                  <a:moveTo>
                    <a:pt x="0" y="0"/>
                  </a:moveTo>
                  <a:lnTo>
                    <a:pt x="0" y="10"/>
                  </a:lnTo>
                  <a:lnTo>
                    <a:pt x="39" y="49"/>
                  </a:lnTo>
                  <a:lnTo>
                    <a:pt x="39" y="39"/>
                  </a:lnTo>
                  <a:lnTo>
                    <a:pt x="39" y="49"/>
                  </a:lnTo>
                  <a:lnTo>
                    <a:pt x="3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9" name="Freeform 6479">
              <a:extLst>
                <a:ext uri="{FF2B5EF4-FFF2-40B4-BE49-F238E27FC236}">
                  <a16:creationId xmlns:a16="http://schemas.microsoft.com/office/drawing/2014/main" id="{6F06D386-B436-FCF3-28E5-646CD873BB9A}"/>
                </a:ext>
              </a:extLst>
            </p:cNvPr>
            <p:cNvSpPr>
              <a:spLocks noChangeArrowheads="1"/>
            </p:cNvSpPr>
            <p:nvPr/>
          </p:nvSpPr>
          <p:spPr bwMode="auto">
            <a:xfrm>
              <a:off x="18263100" y="4543425"/>
              <a:ext cx="11112" cy="14287"/>
            </a:xfrm>
            <a:custGeom>
              <a:avLst/>
              <a:gdLst>
                <a:gd name="T0" fmla="*/ 0 w 40"/>
                <a:gd name="T1" fmla="*/ 0 h 50"/>
                <a:gd name="T2" fmla="*/ 0 w 40"/>
                <a:gd name="T3" fmla="*/ 10 h 50"/>
                <a:gd name="T4" fmla="*/ 39 w 40"/>
                <a:gd name="T5" fmla="*/ 49 h 50"/>
                <a:gd name="T6" fmla="*/ 39 w 40"/>
                <a:gd name="T7" fmla="*/ 39 h 50"/>
                <a:gd name="T8" fmla="*/ 39 w 40"/>
                <a:gd name="T9" fmla="*/ 49 h 50"/>
                <a:gd name="T10" fmla="*/ 39 w 40"/>
                <a:gd name="T11" fmla="*/ 49 h 50"/>
                <a:gd name="T12" fmla="*/ 0 w 4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0" h="50">
                  <a:moveTo>
                    <a:pt x="0" y="0"/>
                  </a:moveTo>
                  <a:lnTo>
                    <a:pt x="0" y="10"/>
                  </a:lnTo>
                  <a:lnTo>
                    <a:pt x="39" y="49"/>
                  </a:lnTo>
                  <a:lnTo>
                    <a:pt x="39" y="39"/>
                  </a:lnTo>
                  <a:lnTo>
                    <a:pt x="39" y="49"/>
                  </a:lnTo>
                  <a:lnTo>
                    <a:pt x="3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0" name="Freeform 6480">
              <a:extLst>
                <a:ext uri="{FF2B5EF4-FFF2-40B4-BE49-F238E27FC236}">
                  <a16:creationId xmlns:a16="http://schemas.microsoft.com/office/drawing/2014/main" id="{891C1F57-A274-42D4-6A07-B2BF29C5EC5A}"/>
                </a:ext>
              </a:extLst>
            </p:cNvPr>
            <p:cNvSpPr>
              <a:spLocks noChangeArrowheads="1"/>
            </p:cNvSpPr>
            <p:nvPr/>
          </p:nvSpPr>
          <p:spPr bwMode="auto">
            <a:xfrm>
              <a:off x="18263100" y="4435475"/>
              <a:ext cx="11112" cy="123825"/>
            </a:xfrm>
            <a:custGeom>
              <a:avLst/>
              <a:gdLst>
                <a:gd name="T0" fmla="*/ 39 w 40"/>
                <a:gd name="T1" fmla="*/ 0 h 352"/>
                <a:gd name="T2" fmla="*/ 0 w 40"/>
                <a:gd name="T3" fmla="*/ 88 h 352"/>
                <a:gd name="T4" fmla="*/ 0 w 40"/>
                <a:gd name="T5" fmla="*/ 302 h 352"/>
                <a:gd name="T6" fmla="*/ 39 w 40"/>
                <a:gd name="T7" fmla="*/ 351 h 352"/>
                <a:gd name="T8" fmla="*/ 39 w 40"/>
                <a:gd name="T9" fmla="*/ 0 h 352"/>
              </a:gdLst>
              <a:ahLst/>
              <a:cxnLst>
                <a:cxn ang="0">
                  <a:pos x="T0" y="T1"/>
                </a:cxn>
                <a:cxn ang="0">
                  <a:pos x="T2" y="T3"/>
                </a:cxn>
                <a:cxn ang="0">
                  <a:pos x="T4" y="T5"/>
                </a:cxn>
                <a:cxn ang="0">
                  <a:pos x="T6" y="T7"/>
                </a:cxn>
                <a:cxn ang="0">
                  <a:pos x="T8" y="T9"/>
                </a:cxn>
              </a:cxnLst>
              <a:rect l="0" t="0" r="r" b="b"/>
              <a:pathLst>
                <a:path w="40" h="352">
                  <a:moveTo>
                    <a:pt x="39" y="0"/>
                  </a:moveTo>
                  <a:lnTo>
                    <a:pt x="0" y="88"/>
                  </a:lnTo>
                  <a:lnTo>
                    <a:pt x="0" y="302"/>
                  </a:lnTo>
                  <a:lnTo>
                    <a:pt x="39" y="351"/>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1" name="Freeform 6481">
              <a:extLst>
                <a:ext uri="{FF2B5EF4-FFF2-40B4-BE49-F238E27FC236}">
                  <a16:creationId xmlns:a16="http://schemas.microsoft.com/office/drawing/2014/main" id="{04327AC3-C2CE-801C-6CD6-5B8D70C2BBAA}"/>
                </a:ext>
              </a:extLst>
            </p:cNvPr>
            <p:cNvSpPr>
              <a:spLocks noChangeArrowheads="1"/>
            </p:cNvSpPr>
            <p:nvPr/>
          </p:nvSpPr>
          <p:spPr bwMode="auto">
            <a:xfrm>
              <a:off x="18263100" y="4435475"/>
              <a:ext cx="11112" cy="123825"/>
            </a:xfrm>
            <a:custGeom>
              <a:avLst/>
              <a:gdLst>
                <a:gd name="T0" fmla="*/ 39 w 40"/>
                <a:gd name="T1" fmla="*/ 0 h 352"/>
                <a:gd name="T2" fmla="*/ 0 w 40"/>
                <a:gd name="T3" fmla="*/ 88 h 352"/>
                <a:gd name="T4" fmla="*/ 0 w 40"/>
                <a:gd name="T5" fmla="*/ 302 h 352"/>
                <a:gd name="T6" fmla="*/ 39 w 40"/>
                <a:gd name="T7" fmla="*/ 351 h 352"/>
                <a:gd name="T8" fmla="*/ 39 w 40"/>
                <a:gd name="T9" fmla="*/ 0 h 352"/>
              </a:gdLst>
              <a:ahLst/>
              <a:cxnLst>
                <a:cxn ang="0">
                  <a:pos x="T0" y="T1"/>
                </a:cxn>
                <a:cxn ang="0">
                  <a:pos x="T2" y="T3"/>
                </a:cxn>
                <a:cxn ang="0">
                  <a:pos x="T4" y="T5"/>
                </a:cxn>
                <a:cxn ang="0">
                  <a:pos x="T6" y="T7"/>
                </a:cxn>
                <a:cxn ang="0">
                  <a:pos x="T8" y="T9"/>
                </a:cxn>
              </a:cxnLst>
              <a:rect l="0" t="0" r="r" b="b"/>
              <a:pathLst>
                <a:path w="40" h="352">
                  <a:moveTo>
                    <a:pt x="39" y="0"/>
                  </a:moveTo>
                  <a:lnTo>
                    <a:pt x="0" y="88"/>
                  </a:lnTo>
                  <a:lnTo>
                    <a:pt x="0" y="302"/>
                  </a:lnTo>
                  <a:lnTo>
                    <a:pt x="39" y="351"/>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2" name="Freeform 6482">
              <a:extLst>
                <a:ext uri="{FF2B5EF4-FFF2-40B4-BE49-F238E27FC236}">
                  <a16:creationId xmlns:a16="http://schemas.microsoft.com/office/drawing/2014/main" id="{3C71BB39-43B4-2451-6E8F-BDB4DAF6EF7D}"/>
                </a:ext>
              </a:extLst>
            </p:cNvPr>
            <p:cNvSpPr>
              <a:spLocks noChangeArrowheads="1"/>
            </p:cNvSpPr>
            <p:nvPr/>
          </p:nvSpPr>
          <p:spPr bwMode="auto">
            <a:xfrm>
              <a:off x="18263100" y="4435475"/>
              <a:ext cx="11112" cy="28575"/>
            </a:xfrm>
            <a:custGeom>
              <a:avLst/>
              <a:gdLst>
                <a:gd name="T0" fmla="*/ 39 w 40"/>
                <a:gd name="T1" fmla="*/ 0 h 89"/>
                <a:gd name="T2" fmla="*/ 0 w 40"/>
                <a:gd name="T3" fmla="*/ 78 h 89"/>
                <a:gd name="T4" fmla="*/ 0 w 40"/>
                <a:gd name="T5" fmla="*/ 88 h 89"/>
                <a:gd name="T6" fmla="*/ 39 w 40"/>
                <a:gd name="T7" fmla="*/ 0 h 89"/>
              </a:gdLst>
              <a:ahLst/>
              <a:cxnLst>
                <a:cxn ang="0">
                  <a:pos x="T0" y="T1"/>
                </a:cxn>
                <a:cxn ang="0">
                  <a:pos x="T2" y="T3"/>
                </a:cxn>
                <a:cxn ang="0">
                  <a:pos x="T4" y="T5"/>
                </a:cxn>
                <a:cxn ang="0">
                  <a:pos x="T6" y="T7"/>
                </a:cxn>
              </a:cxnLst>
              <a:rect l="0" t="0" r="r" b="b"/>
              <a:pathLst>
                <a:path w="40" h="89">
                  <a:moveTo>
                    <a:pt x="39" y="0"/>
                  </a:moveTo>
                  <a:lnTo>
                    <a:pt x="0" y="78"/>
                  </a:lnTo>
                  <a:lnTo>
                    <a:pt x="0" y="8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3" name="Freeform 6483">
              <a:extLst>
                <a:ext uri="{FF2B5EF4-FFF2-40B4-BE49-F238E27FC236}">
                  <a16:creationId xmlns:a16="http://schemas.microsoft.com/office/drawing/2014/main" id="{75CEF226-0FA2-60F0-8922-CFA8589650DE}"/>
                </a:ext>
              </a:extLst>
            </p:cNvPr>
            <p:cNvSpPr>
              <a:spLocks noChangeArrowheads="1"/>
            </p:cNvSpPr>
            <p:nvPr/>
          </p:nvSpPr>
          <p:spPr bwMode="auto">
            <a:xfrm>
              <a:off x="18263100" y="4435475"/>
              <a:ext cx="11112" cy="28575"/>
            </a:xfrm>
            <a:custGeom>
              <a:avLst/>
              <a:gdLst>
                <a:gd name="T0" fmla="*/ 39 w 40"/>
                <a:gd name="T1" fmla="*/ 0 h 89"/>
                <a:gd name="T2" fmla="*/ 0 w 40"/>
                <a:gd name="T3" fmla="*/ 78 h 89"/>
                <a:gd name="T4" fmla="*/ 0 w 40"/>
                <a:gd name="T5" fmla="*/ 88 h 89"/>
                <a:gd name="T6" fmla="*/ 39 w 40"/>
                <a:gd name="T7" fmla="*/ 0 h 89"/>
              </a:gdLst>
              <a:ahLst/>
              <a:cxnLst>
                <a:cxn ang="0">
                  <a:pos x="T0" y="T1"/>
                </a:cxn>
                <a:cxn ang="0">
                  <a:pos x="T2" y="T3"/>
                </a:cxn>
                <a:cxn ang="0">
                  <a:pos x="T4" y="T5"/>
                </a:cxn>
                <a:cxn ang="0">
                  <a:pos x="T6" y="T7"/>
                </a:cxn>
              </a:cxnLst>
              <a:rect l="0" t="0" r="r" b="b"/>
              <a:pathLst>
                <a:path w="40" h="89">
                  <a:moveTo>
                    <a:pt x="39" y="0"/>
                  </a:moveTo>
                  <a:lnTo>
                    <a:pt x="0" y="78"/>
                  </a:lnTo>
                  <a:lnTo>
                    <a:pt x="0" y="88"/>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4" name="Freeform 6484">
              <a:extLst>
                <a:ext uri="{FF2B5EF4-FFF2-40B4-BE49-F238E27FC236}">
                  <a16:creationId xmlns:a16="http://schemas.microsoft.com/office/drawing/2014/main" id="{DB1616D3-2E3A-E91A-1141-F07346AD8F20}"/>
                </a:ext>
              </a:extLst>
            </p:cNvPr>
            <p:cNvSpPr>
              <a:spLocks noChangeArrowheads="1"/>
            </p:cNvSpPr>
            <p:nvPr/>
          </p:nvSpPr>
          <p:spPr bwMode="auto">
            <a:xfrm>
              <a:off x="18277387" y="4557713"/>
              <a:ext cx="0" cy="4762"/>
            </a:xfrm>
            <a:custGeom>
              <a:avLst/>
              <a:gdLst>
                <a:gd name="T0" fmla="*/ 0 w 1"/>
                <a:gd name="T1" fmla="*/ 0 h 21"/>
                <a:gd name="T2" fmla="*/ 0 w 1"/>
                <a:gd name="T3" fmla="*/ 10 h 21"/>
                <a:gd name="T4" fmla="*/ 0 w 1"/>
                <a:gd name="T5" fmla="*/ 20 h 21"/>
                <a:gd name="T6" fmla="*/ 0 w 1"/>
                <a:gd name="T7" fmla="*/ 10 h 21"/>
                <a:gd name="T8" fmla="*/ 0 w 1"/>
                <a:gd name="T9" fmla="*/ 0 h 21"/>
              </a:gdLst>
              <a:ahLst/>
              <a:cxnLst>
                <a:cxn ang="0">
                  <a:pos x="T0" y="T1"/>
                </a:cxn>
                <a:cxn ang="0">
                  <a:pos x="T2" y="T3"/>
                </a:cxn>
                <a:cxn ang="0">
                  <a:pos x="T4" y="T5"/>
                </a:cxn>
                <a:cxn ang="0">
                  <a:pos x="T6" y="T7"/>
                </a:cxn>
                <a:cxn ang="0">
                  <a:pos x="T8" y="T9"/>
                </a:cxn>
              </a:cxnLst>
              <a:rect l="0" t="0" r="r" b="b"/>
              <a:pathLst>
                <a:path w="1" h="21">
                  <a:moveTo>
                    <a:pt x="0" y="0"/>
                  </a:moveTo>
                  <a:lnTo>
                    <a:pt x="0" y="10"/>
                  </a:lnTo>
                  <a:lnTo>
                    <a:pt x="0" y="20"/>
                  </a:lnTo>
                  <a:lnTo>
                    <a:pt x="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5" name="Freeform 6485">
              <a:extLst>
                <a:ext uri="{FF2B5EF4-FFF2-40B4-BE49-F238E27FC236}">
                  <a16:creationId xmlns:a16="http://schemas.microsoft.com/office/drawing/2014/main" id="{AE96D027-37BB-E3DA-508D-7E80EF0FD77A}"/>
                </a:ext>
              </a:extLst>
            </p:cNvPr>
            <p:cNvSpPr>
              <a:spLocks noChangeArrowheads="1"/>
            </p:cNvSpPr>
            <p:nvPr/>
          </p:nvSpPr>
          <p:spPr bwMode="auto">
            <a:xfrm>
              <a:off x="18277387" y="4557713"/>
              <a:ext cx="0" cy="4762"/>
            </a:xfrm>
            <a:custGeom>
              <a:avLst/>
              <a:gdLst>
                <a:gd name="T0" fmla="*/ 0 w 1"/>
                <a:gd name="T1" fmla="*/ 0 h 21"/>
                <a:gd name="T2" fmla="*/ 0 w 1"/>
                <a:gd name="T3" fmla="*/ 10 h 21"/>
                <a:gd name="T4" fmla="*/ 0 w 1"/>
                <a:gd name="T5" fmla="*/ 20 h 21"/>
                <a:gd name="T6" fmla="*/ 0 w 1"/>
                <a:gd name="T7" fmla="*/ 10 h 21"/>
                <a:gd name="T8" fmla="*/ 0 w 1"/>
                <a:gd name="T9" fmla="*/ 0 h 21"/>
              </a:gdLst>
              <a:ahLst/>
              <a:cxnLst>
                <a:cxn ang="0">
                  <a:pos x="T0" y="T1"/>
                </a:cxn>
                <a:cxn ang="0">
                  <a:pos x="T2" y="T3"/>
                </a:cxn>
                <a:cxn ang="0">
                  <a:pos x="T4" y="T5"/>
                </a:cxn>
                <a:cxn ang="0">
                  <a:pos x="T6" y="T7"/>
                </a:cxn>
                <a:cxn ang="0">
                  <a:pos x="T8" y="T9"/>
                </a:cxn>
              </a:cxnLst>
              <a:rect l="0" t="0" r="r" b="b"/>
              <a:pathLst>
                <a:path w="1" h="21">
                  <a:moveTo>
                    <a:pt x="0" y="0"/>
                  </a:moveTo>
                  <a:lnTo>
                    <a:pt x="0" y="10"/>
                  </a:lnTo>
                  <a:lnTo>
                    <a:pt x="0" y="20"/>
                  </a:lnTo>
                  <a:lnTo>
                    <a:pt x="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6" name="Freeform 6486">
              <a:extLst>
                <a:ext uri="{FF2B5EF4-FFF2-40B4-BE49-F238E27FC236}">
                  <a16:creationId xmlns:a16="http://schemas.microsoft.com/office/drawing/2014/main" id="{D87532D6-7F8C-E03A-2A71-29718AE582CA}"/>
                </a:ext>
              </a:extLst>
            </p:cNvPr>
            <p:cNvSpPr>
              <a:spLocks noChangeArrowheads="1"/>
            </p:cNvSpPr>
            <p:nvPr/>
          </p:nvSpPr>
          <p:spPr bwMode="auto">
            <a:xfrm>
              <a:off x="18294848" y="4575175"/>
              <a:ext cx="14287" cy="17462"/>
            </a:xfrm>
            <a:custGeom>
              <a:avLst/>
              <a:gdLst>
                <a:gd name="T0" fmla="*/ 0 w 50"/>
                <a:gd name="T1" fmla="*/ 0 h 59"/>
                <a:gd name="T2" fmla="*/ 0 w 50"/>
                <a:gd name="T3" fmla="*/ 10 h 59"/>
                <a:gd name="T4" fmla="*/ 38 w 50"/>
                <a:gd name="T5" fmla="*/ 49 h 59"/>
                <a:gd name="T6" fmla="*/ 38 w 50"/>
                <a:gd name="T7" fmla="*/ 49 h 59"/>
                <a:gd name="T8" fmla="*/ 49 w 50"/>
                <a:gd name="T9" fmla="*/ 58 h 59"/>
                <a:gd name="T10" fmla="*/ 49 w 50"/>
                <a:gd name="T11" fmla="*/ 49 h 59"/>
                <a:gd name="T12" fmla="*/ 0 w 5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0" h="59">
                  <a:moveTo>
                    <a:pt x="0" y="0"/>
                  </a:moveTo>
                  <a:lnTo>
                    <a:pt x="0" y="10"/>
                  </a:lnTo>
                  <a:lnTo>
                    <a:pt x="38" y="49"/>
                  </a:lnTo>
                  <a:lnTo>
                    <a:pt x="38" y="49"/>
                  </a:lnTo>
                  <a:lnTo>
                    <a:pt x="49" y="58"/>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7" name="Freeform 6487">
              <a:extLst>
                <a:ext uri="{FF2B5EF4-FFF2-40B4-BE49-F238E27FC236}">
                  <a16:creationId xmlns:a16="http://schemas.microsoft.com/office/drawing/2014/main" id="{98CA4AA0-E811-C9BC-D130-400DF4D65627}"/>
                </a:ext>
              </a:extLst>
            </p:cNvPr>
            <p:cNvSpPr>
              <a:spLocks noChangeArrowheads="1"/>
            </p:cNvSpPr>
            <p:nvPr/>
          </p:nvSpPr>
          <p:spPr bwMode="auto">
            <a:xfrm>
              <a:off x="18294848" y="4575175"/>
              <a:ext cx="14287" cy="17462"/>
            </a:xfrm>
            <a:custGeom>
              <a:avLst/>
              <a:gdLst>
                <a:gd name="T0" fmla="*/ 0 w 50"/>
                <a:gd name="T1" fmla="*/ 0 h 59"/>
                <a:gd name="T2" fmla="*/ 0 w 50"/>
                <a:gd name="T3" fmla="*/ 10 h 59"/>
                <a:gd name="T4" fmla="*/ 38 w 50"/>
                <a:gd name="T5" fmla="*/ 49 h 59"/>
                <a:gd name="T6" fmla="*/ 38 w 50"/>
                <a:gd name="T7" fmla="*/ 49 h 59"/>
                <a:gd name="T8" fmla="*/ 49 w 50"/>
                <a:gd name="T9" fmla="*/ 58 h 59"/>
                <a:gd name="T10" fmla="*/ 49 w 50"/>
                <a:gd name="T11" fmla="*/ 49 h 59"/>
                <a:gd name="T12" fmla="*/ 0 w 5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0" h="59">
                  <a:moveTo>
                    <a:pt x="0" y="0"/>
                  </a:moveTo>
                  <a:lnTo>
                    <a:pt x="0" y="10"/>
                  </a:lnTo>
                  <a:lnTo>
                    <a:pt x="38" y="49"/>
                  </a:lnTo>
                  <a:lnTo>
                    <a:pt x="38" y="49"/>
                  </a:lnTo>
                  <a:lnTo>
                    <a:pt x="49" y="58"/>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8" name="Freeform 6488">
              <a:extLst>
                <a:ext uri="{FF2B5EF4-FFF2-40B4-BE49-F238E27FC236}">
                  <a16:creationId xmlns:a16="http://schemas.microsoft.com/office/drawing/2014/main" id="{9CDBC5E0-A699-1F2C-000D-810461E93539}"/>
                </a:ext>
              </a:extLst>
            </p:cNvPr>
            <p:cNvSpPr>
              <a:spLocks noChangeArrowheads="1"/>
            </p:cNvSpPr>
            <p:nvPr/>
          </p:nvSpPr>
          <p:spPr bwMode="auto">
            <a:xfrm>
              <a:off x="18294848" y="4375150"/>
              <a:ext cx="14287" cy="214312"/>
            </a:xfrm>
            <a:custGeom>
              <a:avLst/>
              <a:gdLst>
                <a:gd name="T0" fmla="*/ 49 w 50"/>
                <a:gd name="T1" fmla="*/ 0 h 605"/>
                <a:gd name="T2" fmla="*/ 0 w 50"/>
                <a:gd name="T3" fmla="*/ 88 h 605"/>
                <a:gd name="T4" fmla="*/ 0 w 50"/>
                <a:gd name="T5" fmla="*/ 555 h 605"/>
                <a:gd name="T6" fmla="*/ 49 w 50"/>
                <a:gd name="T7" fmla="*/ 604 h 605"/>
                <a:gd name="T8" fmla="*/ 49 w 50"/>
                <a:gd name="T9" fmla="*/ 0 h 605"/>
              </a:gdLst>
              <a:ahLst/>
              <a:cxnLst>
                <a:cxn ang="0">
                  <a:pos x="T0" y="T1"/>
                </a:cxn>
                <a:cxn ang="0">
                  <a:pos x="T2" y="T3"/>
                </a:cxn>
                <a:cxn ang="0">
                  <a:pos x="T4" y="T5"/>
                </a:cxn>
                <a:cxn ang="0">
                  <a:pos x="T6" y="T7"/>
                </a:cxn>
                <a:cxn ang="0">
                  <a:pos x="T8" y="T9"/>
                </a:cxn>
              </a:cxnLst>
              <a:rect l="0" t="0" r="r" b="b"/>
              <a:pathLst>
                <a:path w="50" h="605">
                  <a:moveTo>
                    <a:pt x="49" y="0"/>
                  </a:moveTo>
                  <a:lnTo>
                    <a:pt x="0" y="88"/>
                  </a:lnTo>
                  <a:lnTo>
                    <a:pt x="0" y="555"/>
                  </a:lnTo>
                  <a:lnTo>
                    <a:pt x="49" y="604"/>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9" name="Freeform 6489">
              <a:extLst>
                <a:ext uri="{FF2B5EF4-FFF2-40B4-BE49-F238E27FC236}">
                  <a16:creationId xmlns:a16="http://schemas.microsoft.com/office/drawing/2014/main" id="{1B6E864B-E95E-2396-8B71-7F0E0BCBFBFE}"/>
                </a:ext>
              </a:extLst>
            </p:cNvPr>
            <p:cNvSpPr>
              <a:spLocks noChangeArrowheads="1"/>
            </p:cNvSpPr>
            <p:nvPr/>
          </p:nvSpPr>
          <p:spPr bwMode="auto">
            <a:xfrm>
              <a:off x="18294848" y="4375150"/>
              <a:ext cx="14287" cy="214312"/>
            </a:xfrm>
            <a:custGeom>
              <a:avLst/>
              <a:gdLst>
                <a:gd name="T0" fmla="*/ 49 w 50"/>
                <a:gd name="T1" fmla="*/ 0 h 605"/>
                <a:gd name="T2" fmla="*/ 0 w 50"/>
                <a:gd name="T3" fmla="*/ 88 h 605"/>
                <a:gd name="T4" fmla="*/ 0 w 50"/>
                <a:gd name="T5" fmla="*/ 555 h 605"/>
                <a:gd name="T6" fmla="*/ 49 w 50"/>
                <a:gd name="T7" fmla="*/ 604 h 605"/>
                <a:gd name="T8" fmla="*/ 49 w 50"/>
                <a:gd name="T9" fmla="*/ 0 h 605"/>
              </a:gdLst>
              <a:ahLst/>
              <a:cxnLst>
                <a:cxn ang="0">
                  <a:pos x="T0" y="T1"/>
                </a:cxn>
                <a:cxn ang="0">
                  <a:pos x="T2" y="T3"/>
                </a:cxn>
                <a:cxn ang="0">
                  <a:pos x="T4" y="T5"/>
                </a:cxn>
                <a:cxn ang="0">
                  <a:pos x="T6" y="T7"/>
                </a:cxn>
                <a:cxn ang="0">
                  <a:pos x="T8" y="T9"/>
                </a:cxn>
              </a:cxnLst>
              <a:rect l="0" t="0" r="r" b="b"/>
              <a:pathLst>
                <a:path w="50" h="605">
                  <a:moveTo>
                    <a:pt x="49" y="0"/>
                  </a:moveTo>
                  <a:lnTo>
                    <a:pt x="0" y="88"/>
                  </a:lnTo>
                  <a:lnTo>
                    <a:pt x="0" y="555"/>
                  </a:lnTo>
                  <a:lnTo>
                    <a:pt x="49" y="604"/>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0" name="Freeform 6490">
              <a:extLst>
                <a:ext uri="{FF2B5EF4-FFF2-40B4-BE49-F238E27FC236}">
                  <a16:creationId xmlns:a16="http://schemas.microsoft.com/office/drawing/2014/main" id="{D9AFF74F-8EBA-D256-1A6A-ECFFDE2C5D58}"/>
                </a:ext>
              </a:extLst>
            </p:cNvPr>
            <p:cNvSpPr>
              <a:spLocks noChangeArrowheads="1"/>
            </p:cNvSpPr>
            <p:nvPr/>
          </p:nvSpPr>
          <p:spPr bwMode="auto">
            <a:xfrm>
              <a:off x="18294848" y="437515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1" name="Freeform 6491">
              <a:extLst>
                <a:ext uri="{FF2B5EF4-FFF2-40B4-BE49-F238E27FC236}">
                  <a16:creationId xmlns:a16="http://schemas.microsoft.com/office/drawing/2014/main" id="{E149CC5C-3780-C398-3F92-1CECA890388F}"/>
                </a:ext>
              </a:extLst>
            </p:cNvPr>
            <p:cNvSpPr>
              <a:spLocks noChangeArrowheads="1"/>
            </p:cNvSpPr>
            <p:nvPr/>
          </p:nvSpPr>
          <p:spPr bwMode="auto">
            <a:xfrm>
              <a:off x="18294848" y="437515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2" name="Freeform 6492">
              <a:extLst>
                <a:ext uri="{FF2B5EF4-FFF2-40B4-BE49-F238E27FC236}">
                  <a16:creationId xmlns:a16="http://schemas.microsoft.com/office/drawing/2014/main" id="{807E164C-E2DD-B287-6F96-F9AF7B1DA696}"/>
                </a:ext>
              </a:extLst>
            </p:cNvPr>
            <p:cNvSpPr>
              <a:spLocks noChangeArrowheads="1"/>
            </p:cNvSpPr>
            <p:nvPr/>
          </p:nvSpPr>
          <p:spPr bwMode="auto">
            <a:xfrm>
              <a:off x="18309135" y="4592638"/>
              <a:ext cx="1587" cy="0"/>
            </a:xfrm>
            <a:custGeom>
              <a:avLst/>
              <a:gdLst>
                <a:gd name="T0" fmla="*/ 0 w 12"/>
                <a:gd name="T1" fmla="*/ 0 h 10"/>
                <a:gd name="T2" fmla="*/ 0 w 12"/>
                <a:gd name="T3" fmla="*/ 0 h 10"/>
                <a:gd name="T4" fmla="*/ 11 w 12"/>
                <a:gd name="T5" fmla="*/ 9 h 10"/>
                <a:gd name="T6" fmla="*/ 11 w 12"/>
                <a:gd name="T7" fmla="*/ 9 h 10"/>
                <a:gd name="T8" fmla="*/ 0 w 12"/>
                <a:gd name="T9" fmla="*/ 0 h 10"/>
              </a:gdLst>
              <a:ahLst/>
              <a:cxnLst>
                <a:cxn ang="0">
                  <a:pos x="T0" y="T1"/>
                </a:cxn>
                <a:cxn ang="0">
                  <a:pos x="T2" y="T3"/>
                </a:cxn>
                <a:cxn ang="0">
                  <a:pos x="T4" y="T5"/>
                </a:cxn>
                <a:cxn ang="0">
                  <a:pos x="T6" y="T7"/>
                </a:cxn>
                <a:cxn ang="0">
                  <a:pos x="T8" y="T9"/>
                </a:cxn>
              </a:cxnLst>
              <a:rect l="0" t="0" r="r" b="b"/>
              <a:pathLst>
                <a:path w="12" h="10">
                  <a:moveTo>
                    <a:pt x="0" y="0"/>
                  </a:moveTo>
                  <a:lnTo>
                    <a:pt x="0" y="0"/>
                  </a:lnTo>
                  <a:lnTo>
                    <a:pt x="11" y="9"/>
                  </a:lnTo>
                  <a:lnTo>
                    <a:pt x="11"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3" name="Freeform 6493">
              <a:extLst>
                <a:ext uri="{FF2B5EF4-FFF2-40B4-BE49-F238E27FC236}">
                  <a16:creationId xmlns:a16="http://schemas.microsoft.com/office/drawing/2014/main" id="{40515EB0-331B-EFB2-35B6-0AE2129E9CE8}"/>
                </a:ext>
              </a:extLst>
            </p:cNvPr>
            <p:cNvSpPr>
              <a:spLocks noChangeArrowheads="1"/>
            </p:cNvSpPr>
            <p:nvPr/>
          </p:nvSpPr>
          <p:spPr bwMode="auto">
            <a:xfrm>
              <a:off x="18309135" y="4592638"/>
              <a:ext cx="1587" cy="0"/>
            </a:xfrm>
            <a:custGeom>
              <a:avLst/>
              <a:gdLst>
                <a:gd name="T0" fmla="*/ 0 w 12"/>
                <a:gd name="T1" fmla="*/ 0 h 10"/>
                <a:gd name="T2" fmla="*/ 0 w 12"/>
                <a:gd name="T3" fmla="*/ 0 h 10"/>
                <a:gd name="T4" fmla="*/ 11 w 12"/>
                <a:gd name="T5" fmla="*/ 9 h 10"/>
                <a:gd name="T6" fmla="*/ 11 w 12"/>
                <a:gd name="T7" fmla="*/ 9 h 10"/>
                <a:gd name="T8" fmla="*/ 0 w 12"/>
                <a:gd name="T9" fmla="*/ 0 h 10"/>
              </a:gdLst>
              <a:ahLst/>
              <a:cxnLst>
                <a:cxn ang="0">
                  <a:pos x="T0" y="T1"/>
                </a:cxn>
                <a:cxn ang="0">
                  <a:pos x="T2" y="T3"/>
                </a:cxn>
                <a:cxn ang="0">
                  <a:pos x="T4" y="T5"/>
                </a:cxn>
                <a:cxn ang="0">
                  <a:pos x="T6" y="T7"/>
                </a:cxn>
                <a:cxn ang="0">
                  <a:pos x="T8" y="T9"/>
                </a:cxn>
              </a:cxnLst>
              <a:rect l="0" t="0" r="r" b="b"/>
              <a:pathLst>
                <a:path w="12" h="10">
                  <a:moveTo>
                    <a:pt x="0" y="0"/>
                  </a:moveTo>
                  <a:lnTo>
                    <a:pt x="0" y="0"/>
                  </a:lnTo>
                  <a:lnTo>
                    <a:pt x="11" y="9"/>
                  </a:lnTo>
                  <a:lnTo>
                    <a:pt x="11"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4" name="Freeform 6494">
              <a:extLst>
                <a:ext uri="{FF2B5EF4-FFF2-40B4-BE49-F238E27FC236}">
                  <a16:creationId xmlns:a16="http://schemas.microsoft.com/office/drawing/2014/main" id="{776C6116-EEE1-E3FA-700D-4A65FB13A327}"/>
                </a:ext>
              </a:extLst>
            </p:cNvPr>
            <p:cNvSpPr>
              <a:spLocks noChangeArrowheads="1"/>
            </p:cNvSpPr>
            <p:nvPr/>
          </p:nvSpPr>
          <p:spPr bwMode="auto">
            <a:xfrm>
              <a:off x="18326596" y="4610100"/>
              <a:ext cx="14287" cy="14287"/>
            </a:xfrm>
            <a:custGeom>
              <a:avLst/>
              <a:gdLst>
                <a:gd name="T0" fmla="*/ 0 w 50"/>
                <a:gd name="T1" fmla="*/ 0 h 50"/>
                <a:gd name="T2" fmla="*/ 0 w 50"/>
                <a:gd name="T3" fmla="*/ 10 h 50"/>
                <a:gd name="T4" fmla="*/ 39 w 50"/>
                <a:gd name="T5" fmla="*/ 39 h 50"/>
                <a:gd name="T6" fmla="*/ 39 w 50"/>
                <a:gd name="T7" fmla="*/ 39 h 50"/>
                <a:gd name="T8" fmla="*/ 49 w 50"/>
                <a:gd name="T9" fmla="*/ 49 h 50"/>
                <a:gd name="T10" fmla="*/ 49 w 50"/>
                <a:gd name="T11" fmla="*/ 4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39"/>
                  </a:lnTo>
                  <a:lnTo>
                    <a:pt x="39" y="39"/>
                  </a:lnTo>
                  <a:lnTo>
                    <a:pt x="49" y="4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5" name="Freeform 6495">
              <a:extLst>
                <a:ext uri="{FF2B5EF4-FFF2-40B4-BE49-F238E27FC236}">
                  <a16:creationId xmlns:a16="http://schemas.microsoft.com/office/drawing/2014/main" id="{DCE4B6C6-340A-CF10-0E3B-F80B92A3250C}"/>
                </a:ext>
              </a:extLst>
            </p:cNvPr>
            <p:cNvSpPr>
              <a:spLocks noChangeArrowheads="1"/>
            </p:cNvSpPr>
            <p:nvPr/>
          </p:nvSpPr>
          <p:spPr bwMode="auto">
            <a:xfrm>
              <a:off x="18326596" y="4610100"/>
              <a:ext cx="14287" cy="14287"/>
            </a:xfrm>
            <a:custGeom>
              <a:avLst/>
              <a:gdLst>
                <a:gd name="T0" fmla="*/ 0 w 50"/>
                <a:gd name="T1" fmla="*/ 0 h 50"/>
                <a:gd name="T2" fmla="*/ 0 w 50"/>
                <a:gd name="T3" fmla="*/ 10 h 50"/>
                <a:gd name="T4" fmla="*/ 39 w 50"/>
                <a:gd name="T5" fmla="*/ 39 h 50"/>
                <a:gd name="T6" fmla="*/ 39 w 50"/>
                <a:gd name="T7" fmla="*/ 39 h 50"/>
                <a:gd name="T8" fmla="*/ 49 w 50"/>
                <a:gd name="T9" fmla="*/ 49 h 50"/>
                <a:gd name="T10" fmla="*/ 49 w 50"/>
                <a:gd name="T11" fmla="*/ 4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39"/>
                  </a:lnTo>
                  <a:lnTo>
                    <a:pt x="39" y="39"/>
                  </a:lnTo>
                  <a:lnTo>
                    <a:pt x="49" y="4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6" name="Freeform 6496">
              <a:extLst>
                <a:ext uri="{FF2B5EF4-FFF2-40B4-BE49-F238E27FC236}">
                  <a16:creationId xmlns:a16="http://schemas.microsoft.com/office/drawing/2014/main" id="{3035604F-A456-5DA0-1BA6-D97BFFDAFF01}"/>
                </a:ext>
              </a:extLst>
            </p:cNvPr>
            <p:cNvSpPr>
              <a:spLocks noChangeArrowheads="1"/>
            </p:cNvSpPr>
            <p:nvPr/>
          </p:nvSpPr>
          <p:spPr bwMode="auto">
            <a:xfrm>
              <a:off x="18326596" y="4316413"/>
              <a:ext cx="14287" cy="309562"/>
            </a:xfrm>
            <a:custGeom>
              <a:avLst/>
              <a:gdLst>
                <a:gd name="T0" fmla="*/ 49 w 50"/>
                <a:gd name="T1" fmla="*/ 0 h 867"/>
                <a:gd name="T2" fmla="*/ 0 w 50"/>
                <a:gd name="T3" fmla="*/ 87 h 867"/>
                <a:gd name="T4" fmla="*/ 0 w 50"/>
                <a:gd name="T5" fmla="*/ 817 h 867"/>
                <a:gd name="T6" fmla="*/ 49 w 50"/>
                <a:gd name="T7" fmla="*/ 866 h 867"/>
                <a:gd name="T8" fmla="*/ 49 w 50"/>
                <a:gd name="T9" fmla="*/ 0 h 867"/>
              </a:gdLst>
              <a:ahLst/>
              <a:cxnLst>
                <a:cxn ang="0">
                  <a:pos x="T0" y="T1"/>
                </a:cxn>
                <a:cxn ang="0">
                  <a:pos x="T2" y="T3"/>
                </a:cxn>
                <a:cxn ang="0">
                  <a:pos x="T4" y="T5"/>
                </a:cxn>
                <a:cxn ang="0">
                  <a:pos x="T6" y="T7"/>
                </a:cxn>
                <a:cxn ang="0">
                  <a:pos x="T8" y="T9"/>
                </a:cxn>
              </a:cxnLst>
              <a:rect l="0" t="0" r="r" b="b"/>
              <a:pathLst>
                <a:path w="50" h="867">
                  <a:moveTo>
                    <a:pt x="49" y="0"/>
                  </a:moveTo>
                  <a:lnTo>
                    <a:pt x="0" y="87"/>
                  </a:lnTo>
                  <a:lnTo>
                    <a:pt x="0" y="817"/>
                  </a:lnTo>
                  <a:lnTo>
                    <a:pt x="49" y="866"/>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7" name="Freeform 6497">
              <a:extLst>
                <a:ext uri="{FF2B5EF4-FFF2-40B4-BE49-F238E27FC236}">
                  <a16:creationId xmlns:a16="http://schemas.microsoft.com/office/drawing/2014/main" id="{D3DB160C-89A6-FB47-60CE-F8729219E419}"/>
                </a:ext>
              </a:extLst>
            </p:cNvPr>
            <p:cNvSpPr>
              <a:spLocks noChangeArrowheads="1"/>
            </p:cNvSpPr>
            <p:nvPr/>
          </p:nvSpPr>
          <p:spPr bwMode="auto">
            <a:xfrm>
              <a:off x="18326596" y="4316413"/>
              <a:ext cx="14287" cy="309562"/>
            </a:xfrm>
            <a:custGeom>
              <a:avLst/>
              <a:gdLst>
                <a:gd name="T0" fmla="*/ 49 w 50"/>
                <a:gd name="T1" fmla="*/ 0 h 867"/>
                <a:gd name="T2" fmla="*/ 0 w 50"/>
                <a:gd name="T3" fmla="*/ 87 h 867"/>
                <a:gd name="T4" fmla="*/ 0 w 50"/>
                <a:gd name="T5" fmla="*/ 817 h 867"/>
                <a:gd name="T6" fmla="*/ 49 w 50"/>
                <a:gd name="T7" fmla="*/ 866 h 867"/>
                <a:gd name="T8" fmla="*/ 49 w 50"/>
                <a:gd name="T9" fmla="*/ 0 h 867"/>
              </a:gdLst>
              <a:ahLst/>
              <a:cxnLst>
                <a:cxn ang="0">
                  <a:pos x="T0" y="T1"/>
                </a:cxn>
                <a:cxn ang="0">
                  <a:pos x="T2" y="T3"/>
                </a:cxn>
                <a:cxn ang="0">
                  <a:pos x="T4" y="T5"/>
                </a:cxn>
                <a:cxn ang="0">
                  <a:pos x="T6" y="T7"/>
                </a:cxn>
                <a:cxn ang="0">
                  <a:pos x="T8" y="T9"/>
                </a:cxn>
              </a:cxnLst>
              <a:rect l="0" t="0" r="r" b="b"/>
              <a:pathLst>
                <a:path w="50" h="867">
                  <a:moveTo>
                    <a:pt x="49" y="0"/>
                  </a:moveTo>
                  <a:lnTo>
                    <a:pt x="0" y="87"/>
                  </a:lnTo>
                  <a:lnTo>
                    <a:pt x="0" y="817"/>
                  </a:lnTo>
                  <a:lnTo>
                    <a:pt x="49" y="866"/>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8" name="Freeform 6498">
              <a:extLst>
                <a:ext uri="{FF2B5EF4-FFF2-40B4-BE49-F238E27FC236}">
                  <a16:creationId xmlns:a16="http://schemas.microsoft.com/office/drawing/2014/main" id="{6825057E-D093-9959-8EA2-DCDAA51AA23D}"/>
                </a:ext>
              </a:extLst>
            </p:cNvPr>
            <p:cNvSpPr>
              <a:spLocks noChangeArrowheads="1"/>
            </p:cNvSpPr>
            <p:nvPr/>
          </p:nvSpPr>
          <p:spPr bwMode="auto">
            <a:xfrm>
              <a:off x="18326596" y="4316413"/>
              <a:ext cx="14287" cy="28575"/>
            </a:xfrm>
            <a:custGeom>
              <a:avLst/>
              <a:gdLst>
                <a:gd name="T0" fmla="*/ 49 w 50"/>
                <a:gd name="T1" fmla="*/ 0 h 88"/>
                <a:gd name="T2" fmla="*/ 0 w 50"/>
                <a:gd name="T3" fmla="*/ 8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8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9" name="Freeform 6499">
              <a:extLst>
                <a:ext uri="{FF2B5EF4-FFF2-40B4-BE49-F238E27FC236}">
                  <a16:creationId xmlns:a16="http://schemas.microsoft.com/office/drawing/2014/main" id="{4EFDCAAF-0FAE-7262-9B70-F57A5745187A}"/>
                </a:ext>
              </a:extLst>
            </p:cNvPr>
            <p:cNvSpPr>
              <a:spLocks noChangeArrowheads="1"/>
            </p:cNvSpPr>
            <p:nvPr/>
          </p:nvSpPr>
          <p:spPr bwMode="auto">
            <a:xfrm>
              <a:off x="18326596" y="4316413"/>
              <a:ext cx="14287" cy="28575"/>
            </a:xfrm>
            <a:custGeom>
              <a:avLst/>
              <a:gdLst>
                <a:gd name="T0" fmla="*/ 49 w 50"/>
                <a:gd name="T1" fmla="*/ 0 h 88"/>
                <a:gd name="T2" fmla="*/ 0 w 50"/>
                <a:gd name="T3" fmla="*/ 8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8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0" name="Freeform 6500">
              <a:extLst>
                <a:ext uri="{FF2B5EF4-FFF2-40B4-BE49-F238E27FC236}">
                  <a16:creationId xmlns:a16="http://schemas.microsoft.com/office/drawing/2014/main" id="{CE0F7A8B-B4AD-3331-D5A4-1C0FC9552A27}"/>
                </a:ext>
              </a:extLst>
            </p:cNvPr>
            <p:cNvSpPr>
              <a:spLocks noChangeArrowheads="1"/>
            </p:cNvSpPr>
            <p:nvPr/>
          </p:nvSpPr>
          <p:spPr bwMode="auto">
            <a:xfrm>
              <a:off x="18340883" y="4625975"/>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1" name="Freeform 6501">
              <a:extLst>
                <a:ext uri="{FF2B5EF4-FFF2-40B4-BE49-F238E27FC236}">
                  <a16:creationId xmlns:a16="http://schemas.microsoft.com/office/drawing/2014/main" id="{751B0F96-A0CB-3233-51A6-B848567F451E}"/>
                </a:ext>
              </a:extLst>
            </p:cNvPr>
            <p:cNvSpPr>
              <a:spLocks noChangeArrowheads="1"/>
            </p:cNvSpPr>
            <p:nvPr/>
          </p:nvSpPr>
          <p:spPr bwMode="auto">
            <a:xfrm>
              <a:off x="18340883" y="4625975"/>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2" name="Freeform 6502">
              <a:extLst>
                <a:ext uri="{FF2B5EF4-FFF2-40B4-BE49-F238E27FC236}">
                  <a16:creationId xmlns:a16="http://schemas.microsoft.com/office/drawing/2014/main" id="{488D5252-8F4E-78BE-1673-53763FCA51EB}"/>
                </a:ext>
              </a:extLst>
            </p:cNvPr>
            <p:cNvSpPr>
              <a:spLocks noChangeArrowheads="1"/>
            </p:cNvSpPr>
            <p:nvPr/>
          </p:nvSpPr>
          <p:spPr bwMode="auto">
            <a:xfrm>
              <a:off x="18361519" y="4641850"/>
              <a:ext cx="14287" cy="14287"/>
            </a:xfrm>
            <a:custGeom>
              <a:avLst/>
              <a:gdLst>
                <a:gd name="T0" fmla="*/ 0 w 49"/>
                <a:gd name="T1" fmla="*/ 0 h 49"/>
                <a:gd name="T2" fmla="*/ 0 w 49"/>
                <a:gd name="T3" fmla="*/ 9 h 49"/>
                <a:gd name="T4" fmla="*/ 39 w 49"/>
                <a:gd name="T5" fmla="*/ 48 h 49"/>
                <a:gd name="T6" fmla="*/ 39 w 49"/>
                <a:gd name="T7" fmla="*/ 39 h 49"/>
                <a:gd name="T8" fmla="*/ 48 w 49"/>
                <a:gd name="T9" fmla="*/ 48 h 49"/>
                <a:gd name="T10" fmla="*/ 48 w 49"/>
                <a:gd name="T11" fmla="*/ 48 h 49"/>
                <a:gd name="T12" fmla="*/ 0 w 4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0" y="0"/>
                  </a:moveTo>
                  <a:lnTo>
                    <a:pt x="0" y="9"/>
                  </a:lnTo>
                  <a:lnTo>
                    <a:pt x="39" y="48"/>
                  </a:lnTo>
                  <a:lnTo>
                    <a:pt x="39" y="39"/>
                  </a:lnTo>
                  <a:lnTo>
                    <a:pt x="48" y="48"/>
                  </a:lnTo>
                  <a:lnTo>
                    <a:pt x="48"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3" name="Freeform 6503">
              <a:extLst>
                <a:ext uri="{FF2B5EF4-FFF2-40B4-BE49-F238E27FC236}">
                  <a16:creationId xmlns:a16="http://schemas.microsoft.com/office/drawing/2014/main" id="{E9549648-BB87-529B-33AC-1C27F8D11E28}"/>
                </a:ext>
              </a:extLst>
            </p:cNvPr>
            <p:cNvSpPr>
              <a:spLocks noChangeArrowheads="1"/>
            </p:cNvSpPr>
            <p:nvPr/>
          </p:nvSpPr>
          <p:spPr bwMode="auto">
            <a:xfrm>
              <a:off x="18361519" y="4641850"/>
              <a:ext cx="14287" cy="14287"/>
            </a:xfrm>
            <a:custGeom>
              <a:avLst/>
              <a:gdLst>
                <a:gd name="T0" fmla="*/ 0 w 49"/>
                <a:gd name="T1" fmla="*/ 0 h 49"/>
                <a:gd name="T2" fmla="*/ 0 w 49"/>
                <a:gd name="T3" fmla="*/ 9 h 49"/>
                <a:gd name="T4" fmla="*/ 39 w 49"/>
                <a:gd name="T5" fmla="*/ 48 h 49"/>
                <a:gd name="T6" fmla="*/ 39 w 49"/>
                <a:gd name="T7" fmla="*/ 39 h 49"/>
                <a:gd name="T8" fmla="*/ 48 w 49"/>
                <a:gd name="T9" fmla="*/ 48 h 49"/>
                <a:gd name="T10" fmla="*/ 48 w 49"/>
                <a:gd name="T11" fmla="*/ 48 h 49"/>
                <a:gd name="T12" fmla="*/ 0 w 4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0" y="0"/>
                  </a:moveTo>
                  <a:lnTo>
                    <a:pt x="0" y="9"/>
                  </a:lnTo>
                  <a:lnTo>
                    <a:pt x="39" y="48"/>
                  </a:lnTo>
                  <a:lnTo>
                    <a:pt x="39" y="39"/>
                  </a:lnTo>
                  <a:lnTo>
                    <a:pt x="48" y="48"/>
                  </a:lnTo>
                  <a:lnTo>
                    <a:pt x="48"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4" name="Freeform 6504">
              <a:extLst>
                <a:ext uri="{FF2B5EF4-FFF2-40B4-BE49-F238E27FC236}">
                  <a16:creationId xmlns:a16="http://schemas.microsoft.com/office/drawing/2014/main" id="{115A54D7-F295-5F24-69DF-E5706EEA72F4}"/>
                </a:ext>
              </a:extLst>
            </p:cNvPr>
            <p:cNvSpPr>
              <a:spLocks noChangeArrowheads="1"/>
            </p:cNvSpPr>
            <p:nvPr/>
          </p:nvSpPr>
          <p:spPr bwMode="auto">
            <a:xfrm>
              <a:off x="18361519" y="4259263"/>
              <a:ext cx="14287" cy="396875"/>
            </a:xfrm>
            <a:custGeom>
              <a:avLst/>
              <a:gdLst>
                <a:gd name="T0" fmla="*/ 48 w 49"/>
                <a:gd name="T1" fmla="*/ 0 h 1110"/>
                <a:gd name="T2" fmla="*/ 0 w 49"/>
                <a:gd name="T3" fmla="*/ 78 h 1110"/>
                <a:gd name="T4" fmla="*/ 0 w 49"/>
                <a:gd name="T5" fmla="*/ 1061 h 1110"/>
                <a:gd name="T6" fmla="*/ 48 w 49"/>
                <a:gd name="T7" fmla="*/ 1109 h 1110"/>
                <a:gd name="T8" fmla="*/ 48 w 49"/>
                <a:gd name="T9" fmla="*/ 0 h 1110"/>
              </a:gdLst>
              <a:ahLst/>
              <a:cxnLst>
                <a:cxn ang="0">
                  <a:pos x="T0" y="T1"/>
                </a:cxn>
                <a:cxn ang="0">
                  <a:pos x="T2" y="T3"/>
                </a:cxn>
                <a:cxn ang="0">
                  <a:pos x="T4" y="T5"/>
                </a:cxn>
                <a:cxn ang="0">
                  <a:pos x="T6" y="T7"/>
                </a:cxn>
                <a:cxn ang="0">
                  <a:pos x="T8" y="T9"/>
                </a:cxn>
              </a:cxnLst>
              <a:rect l="0" t="0" r="r" b="b"/>
              <a:pathLst>
                <a:path w="49" h="1110">
                  <a:moveTo>
                    <a:pt x="48" y="0"/>
                  </a:moveTo>
                  <a:lnTo>
                    <a:pt x="0" y="78"/>
                  </a:lnTo>
                  <a:lnTo>
                    <a:pt x="0" y="1061"/>
                  </a:lnTo>
                  <a:lnTo>
                    <a:pt x="48" y="1109"/>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5" name="Freeform 6505">
              <a:extLst>
                <a:ext uri="{FF2B5EF4-FFF2-40B4-BE49-F238E27FC236}">
                  <a16:creationId xmlns:a16="http://schemas.microsoft.com/office/drawing/2014/main" id="{CF4A6CDB-42DD-38A6-FCC6-4CFD6D727716}"/>
                </a:ext>
              </a:extLst>
            </p:cNvPr>
            <p:cNvSpPr>
              <a:spLocks noChangeArrowheads="1"/>
            </p:cNvSpPr>
            <p:nvPr/>
          </p:nvSpPr>
          <p:spPr bwMode="auto">
            <a:xfrm>
              <a:off x="18361519" y="4259263"/>
              <a:ext cx="14287" cy="396875"/>
            </a:xfrm>
            <a:custGeom>
              <a:avLst/>
              <a:gdLst>
                <a:gd name="T0" fmla="*/ 48 w 49"/>
                <a:gd name="T1" fmla="*/ 0 h 1110"/>
                <a:gd name="T2" fmla="*/ 0 w 49"/>
                <a:gd name="T3" fmla="*/ 78 h 1110"/>
                <a:gd name="T4" fmla="*/ 0 w 49"/>
                <a:gd name="T5" fmla="*/ 1061 h 1110"/>
                <a:gd name="T6" fmla="*/ 48 w 49"/>
                <a:gd name="T7" fmla="*/ 1109 h 1110"/>
                <a:gd name="T8" fmla="*/ 48 w 49"/>
                <a:gd name="T9" fmla="*/ 0 h 1110"/>
              </a:gdLst>
              <a:ahLst/>
              <a:cxnLst>
                <a:cxn ang="0">
                  <a:pos x="T0" y="T1"/>
                </a:cxn>
                <a:cxn ang="0">
                  <a:pos x="T2" y="T3"/>
                </a:cxn>
                <a:cxn ang="0">
                  <a:pos x="T4" y="T5"/>
                </a:cxn>
                <a:cxn ang="0">
                  <a:pos x="T6" y="T7"/>
                </a:cxn>
                <a:cxn ang="0">
                  <a:pos x="T8" y="T9"/>
                </a:cxn>
              </a:cxnLst>
              <a:rect l="0" t="0" r="r" b="b"/>
              <a:pathLst>
                <a:path w="49" h="1110">
                  <a:moveTo>
                    <a:pt x="48" y="0"/>
                  </a:moveTo>
                  <a:lnTo>
                    <a:pt x="0" y="78"/>
                  </a:lnTo>
                  <a:lnTo>
                    <a:pt x="0" y="1061"/>
                  </a:lnTo>
                  <a:lnTo>
                    <a:pt x="48" y="1109"/>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6" name="Freeform 6506">
              <a:extLst>
                <a:ext uri="{FF2B5EF4-FFF2-40B4-BE49-F238E27FC236}">
                  <a16:creationId xmlns:a16="http://schemas.microsoft.com/office/drawing/2014/main" id="{1C727D63-6259-96AC-7C2A-40259A554953}"/>
                </a:ext>
              </a:extLst>
            </p:cNvPr>
            <p:cNvSpPr>
              <a:spLocks noChangeArrowheads="1"/>
            </p:cNvSpPr>
            <p:nvPr/>
          </p:nvSpPr>
          <p:spPr bwMode="auto">
            <a:xfrm>
              <a:off x="18361519" y="4256088"/>
              <a:ext cx="14287" cy="28575"/>
            </a:xfrm>
            <a:custGeom>
              <a:avLst/>
              <a:gdLst>
                <a:gd name="T0" fmla="*/ 48 w 49"/>
                <a:gd name="T1" fmla="*/ 0 h 89"/>
                <a:gd name="T2" fmla="*/ 0 w 49"/>
                <a:gd name="T3" fmla="*/ 88 h 89"/>
                <a:gd name="T4" fmla="*/ 0 w 49"/>
                <a:gd name="T5" fmla="*/ 88 h 89"/>
                <a:gd name="T6" fmla="*/ 48 w 49"/>
                <a:gd name="T7" fmla="*/ 10 h 89"/>
                <a:gd name="T8" fmla="*/ 48 w 49"/>
                <a:gd name="T9" fmla="*/ 0 h 89"/>
              </a:gdLst>
              <a:ahLst/>
              <a:cxnLst>
                <a:cxn ang="0">
                  <a:pos x="T0" y="T1"/>
                </a:cxn>
                <a:cxn ang="0">
                  <a:pos x="T2" y="T3"/>
                </a:cxn>
                <a:cxn ang="0">
                  <a:pos x="T4" y="T5"/>
                </a:cxn>
                <a:cxn ang="0">
                  <a:pos x="T6" y="T7"/>
                </a:cxn>
                <a:cxn ang="0">
                  <a:pos x="T8" y="T9"/>
                </a:cxn>
              </a:cxnLst>
              <a:rect l="0" t="0" r="r" b="b"/>
              <a:pathLst>
                <a:path w="49" h="89">
                  <a:moveTo>
                    <a:pt x="48" y="0"/>
                  </a:moveTo>
                  <a:lnTo>
                    <a:pt x="0" y="88"/>
                  </a:lnTo>
                  <a:lnTo>
                    <a:pt x="0" y="88"/>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7" name="Freeform 6507">
              <a:extLst>
                <a:ext uri="{FF2B5EF4-FFF2-40B4-BE49-F238E27FC236}">
                  <a16:creationId xmlns:a16="http://schemas.microsoft.com/office/drawing/2014/main" id="{73ABF8B5-3DB1-CF16-B88A-3A5EF0F0441A}"/>
                </a:ext>
              </a:extLst>
            </p:cNvPr>
            <p:cNvSpPr>
              <a:spLocks noChangeArrowheads="1"/>
            </p:cNvSpPr>
            <p:nvPr/>
          </p:nvSpPr>
          <p:spPr bwMode="auto">
            <a:xfrm>
              <a:off x="18361519" y="4256088"/>
              <a:ext cx="14287" cy="28575"/>
            </a:xfrm>
            <a:custGeom>
              <a:avLst/>
              <a:gdLst>
                <a:gd name="T0" fmla="*/ 48 w 49"/>
                <a:gd name="T1" fmla="*/ 0 h 89"/>
                <a:gd name="T2" fmla="*/ 0 w 49"/>
                <a:gd name="T3" fmla="*/ 88 h 89"/>
                <a:gd name="T4" fmla="*/ 0 w 49"/>
                <a:gd name="T5" fmla="*/ 88 h 89"/>
                <a:gd name="T6" fmla="*/ 48 w 49"/>
                <a:gd name="T7" fmla="*/ 10 h 89"/>
                <a:gd name="T8" fmla="*/ 48 w 49"/>
                <a:gd name="T9" fmla="*/ 0 h 89"/>
              </a:gdLst>
              <a:ahLst/>
              <a:cxnLst>
                <a:cxn ang="0">
                  <a:pos x="T0" y="T1"/>
                </a:cxn>
                <a:cxn ang="0">
                  <a:pos x="T2" y="T3"/>
                </a:cxn>
                <a:cxn ang="0">
                  <a:pos x="T4" y="T5"/>
                </a:cxn>
                <a:cxn ang="0">
                  <a:pos x="T6" y="T7"/>
                </a:cxn>
                <a:cxn ang="0">
                  <a:pos x="T8" y="T9"/>
                </a:cxn>
              </a:cxnLst>
              <a:rect l="0" t="0" r="r" b="b"/>
              <a:pathLst>
                <a:path w="49" h="89">
                  <a:moveTo>
                    <a:pt x="48" y="0"/>
                  </a:moveTo>
                  <a:lnTo>
                    <a:pt x="0" y="88"/>
                  </a:lnTo>
                  <a:lnTo>
                    <a:pt x="0" y="88"/>
                  </a:lnTo>
                  <a:lnTo>
                    <a:pt x="48" y="10"/>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8" name="Freeform 6508">
              <a:extLst>
                <a:ext uri="{FF2B5EF4-FFF2-40B4-BE49-F238E27FC236}">
                  <a16:creationId xmlns:a16="http://schemas.microsoft.com/office/drawing/2014/main" id="{7767F119-EDCD-C6F2-9841-113F5FBB72C4}"/>
                </a:ext>
              </a:extLst>
            </p:cNvPr>
            <p:cNvSpPr>
              <a:spLocks noChangeArrowheads="1"/>
            </p:cNvSpPr>
            <p:nvPr/>
          </p:nvSpPr>
          <p:spPr bwMode="auto">
            <a:xfrm>
              <a:off x="18375805" y="4656138"/>
              <a:ext cx="0" cy="4762"/>
            </a:xfrm>
            <a:custGeom>
              <a:avLst/>
              <a:gdLst>
                <a:gd name="T0" fmla="*/ 0 w 10"/>
                <a:gd name="T1" fmla="*/ 0 h 20"/>
                <a:gd name="T2" fmla="*/ 0 w 10"/>
                <a:gd name="T3" fmla="*/ 9 h 20"/>
                <a:gd name="T4" fmla="*/ 9 w 10"/>
                <a:gd name="T5" fmla="*/ 19 h 20"/>
                <a:gd name="T6" fmla="*/ 9 w 10"/>
                <a:gd name="T7" fmla="*/ 9 h 20"/>
                <a:gd name="T8" fmla="*/ 0 w 10"/>
                <a:gd name="T9" fmla="*/ 0 h 20"/>
              </a:gdLst>
              <a:ahLst/>
              <a:cxnLst>
                <a:cxn ang="0">
                  <a:pos x="T0" y="T1"/>
                </a:cxn>
                <a:cxn ang="0">
                  <a:pos x="T2" y="T3"/>
                </a:cxn>
                <a:cxn ang="0">
                  <a:pos x="T4" y="T5"/>
                </a:cxn>
                <a:cxn ang="0">
                  <a:pos x="T6" y="T7"/>
                </a:cxn>
                <a:cxn ang="0">
                  <a:pos x="T8" y="T9"/>
                </a:cxn>
              </a:cxnLst>
              <a:rect l="0" t="0" r="r" b="b"/>
              <a:pathLst>
                <a:path w="10" h="20">
                  <a:moveTo>
                    <a:pt x="0" y="0"/>
                  </a:moveTo>
                  <a:lnTo>
                    <a:pt x="0" y="9"/>
                  </a:lnTo>
                  <a:lnTo>
                    <a:pt x="9" y="19"/>
                  </a:lnTo>
                  <a:lnTo>
                    <a:pt x="9"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9" name="Freeform 6509">
              <a:extLst>
                <a:ext uri="{FF2B5EF4-FFF2-40B4-BE49-F238E27FC236}">
                  <a16:creationId xmlns:a16="http://schemas.microsoft.com/office/drawing/2014/main" id="{133EE8C3-AF67-91B9-5DC6-C5DD7DDAEDE6}"/>
                </a:ext>
              </a:extLst>
            </p:cNvPr>
            <p:cNvSpPr>
              <a:spLocks noChangeArrowheads="1"/>
            </p:cNvSpPr>
            <p:nvPr/>
          </p:nvSpPr>
          <p:spPr bwMode="auto">
            <a:xfrm>
              <a:off x="18375805" y="4656138"/>
              <a:ext cx="0" cy="4762"/>
            </a:xfrm>
            <a:custGeom>
              <a:avLst/>
              <a:gdLst>
                <a:gd name="T0" fmla="*/ 0 w 10"/>
                <a:gd name="T1" fmla="*/ 0 h 20"/>
                <a:gd name="T2" fmla="*/ 0 w 10"/>
                <a:gd name="T3" fmla="*/ 9 h 20"/>
                <a:gd name="T4" fmla="*/ 9 w 10"/>
                <a:gd name="T5" fmla="*/ 19 h 20"/>
                <a:gd name="T6" fmla="*/ 9 w 10"/>
                <a:gd name="T7" fmla="*/ 9 h 20"/>
                <a:gd name="T8" fmla="*/ 0 w 10"/>
                <a:gd name="T9" fmla="*/ 0 h 20"/>
              </a:gdLst>
              <a:ahLst/>
              <a:cxnLst>
                <a:cxn ang="0">
                  <a:pos x="T0" y="T1"/>
                </a:cxn>
                <a:cxn ang="0">
                  <a:pos x="T2" y="T3"/>
                </a:cxn>
                <a:cxn ang="0">
                  <a:pos x="T4" y="T5"/>
                </a:cxn>
                <a:cxn ang="0">
                  <a:pos x="T6" y="T7"/>
                </a:cxn>
                <a:cxn ang="0">
                  <a:pos x="T8" y="T9"/>
                </a:cxn>
              </a:cxnLst>
              <a:rect l="0" t="0" r="r" b="b"/>
              <a:pathLst>
                <a:path w="10" h="20">
                  <a:moveTo>
                    <a:pt x="0" y="0"/>
                  </a:moveTo>
                  <a:lnTo>
                    <a:pt x="0" y="9"/>
                  </a:lnTo>
                  <a:lnTo>
                    <a:pt x="9" y="19"/>
                  </a:lnTo>
                  <a:lnTo>
                    <a:pt x="9"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0" name="Freeform 6510">
              <a:extLst>
                <a:ext uri="{FF2B5EF4-FFF2-40B4-BE49-F238E27FC236}">
                  <a16:creationId xmlns:a16="http://schemas.microsoft.com/office/drawing/2014/main" id="{934DF546-7CCA-C25C-485B-22CCBE789BE1}"/>
                </a:ext>
              </a:extLst>
            </p:cNvPr>
            <p:cNvSpPr>
              <a:spLocks noChangeArrowheads="1"/>
            </p:cNvSpPr>
            <p:nvPr/>
          </p:nvSpPr>
          <p:spPr bwMode="auto">
            <a:xfrm>
              <a:off x="18393267" y="4673600"/>
              <a:ext cx="14287" cy="19050"/>
            </a:xfrm>
            <a:custGeom>
              <a:avLst/>
              <a:gdLst>
                <a:gd name="T0" fmla="*/ 0 w 50"/>
                <a:gd name="T1" fmla="*/ 0 h 60"/>
                <a:gd name="T2" fmla="*/ 0 w 50"/>
                <a:gd name="T3" fmla="*/ 10 h 60"/>
                <a:gd name="T4" fmla="*/ 39 w 50"/>
                <a:gd name="T5" fmla="*/ 49 h 60"/>
                <a:gd name="T6" fmla="*/ 39 w 50"/>
                <a:gd name="T7" fmla="*/ 49 h 60"/>
                <a:gd name="T8" fmla="*/ 49 w 50"/>
                <a:gd name="T9" fmla="*/ 59 h 60"/>
                <a:gd name="T10" fmla="*/ 49 w 50"/>
                <a:gd name="T11" fmla="*/ 49 h 60"/>
                <a:gd name="T12" fmla="*/ 0 w 5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0" y="0"/>
                  </a:moveTo>
                  <a:lnTo>
                    <a:pt x="0" y="10"/>
                  </a:lnTo>
                  <a:lnTo>
                    <a:pt x="39" y="49"/>
                  </a:lnTo>
                  <a:lnTo>
                    <a:pt x="39" y="49"/>
                  </a:lnTo>
                  <a:lnTo>
                    <a:pt x="49" y="5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1" name="Freeform 6511">
              <a:extLst>
                <a:ext uri="{FF2B5EF4-FFF2-40B4-BE49-F238E27FC236}">
                  <a16:creationId xmlns:a16="http://schemas.microsoft.com/office/drawing/2014/main" id="{0CA6FFD0-EB51-E5D4-5AC6-DD7CD1AE95E2}"/>
                </a:ext>
              </a:extLst>
            </p:cNvPr>
            <p:cNvSpPr>
              <a:spLocks noChangeArrowheads="1"/>
            </p:cNvSpPr>
            <p:nvPr/>
          </p:nvSpPr>
          <p:spPr bwMode="auto">
            <a:xfrm>
              <a:off x="18393267" y="4673600"/>
              <a:ext cx="14287" cy="19050"/>
            </a:xfrm>
            <a:custGeom>
              <a:avLst/>
              <a:gdLst>
                <a:gd name="T0" fmla="*/ 0 w 50"/>
                <a:gd name="T1" fmla="*/ 0 h 60"/>
                <a:gd name="T2" fmla="*/ 0 w 50"/>
                <a:gd name="T3" fmla="*/ 10 h 60"/>
                <a:gd name="T4" fmla="*/ 39 w 50"/>
                <a:gd name="T5" fmla="*/ 49 h 60"/>
                <a:gd name="T6" fmla="*/ 39 w 50"/>
                <a:gd name="T7" fmla="*/ 49 h 60"/>
                <a:gd name="T8" fmla="*/ 49 w 50"/>
                <a:gd name="T9" fmla="*/ 59 h 60"/>
                <a:gd name="T10" fmla="*/ 49 w 50"/>
                <a:gd name="T11" fmla="*/ 49 h 60"/>
                <a:gd name="T12" fmla="*/ 0 w 5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0" h="60">
                  <a:moveTo>
                    <a:pt x="0" y="0"/>
                  </a:moveTo>
                  <a:lnTo>
                    <a:pt x="0" y="10"/>
                  </a:lnTo>
                  <a:lnTo>
                    <a:pt x="39" y="49"/>
                  </a:lnTo>
                  <a:lnTo>
                    <a:pt x="39" y="49"/>
                  </a:lnTo>
                  <a:lnTo>
                    <a:pt x="49" y="5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2" name="Freeform 6512">
              <a:extLst>
                <a:ext uri="{FF2B5EF4-FFF2-40B4-BE49-F238E27FC236}">
                  <a16:creationId xmlns:a16="http://schemas.microsoft.com/office/drawing/2014/main" id="{8005B415-EA72-C67C-DBC3-F72234E1B947}"/>
                </a:ext>
              </a:extLst>
            </p:cNvPr>
            <p:cNvSpPr>
              <a:spLocks noChangeArrowheads="1"/>
            </p:cNvSpPr>
            <p:nvPr/>
          </p:nvSpPr>
          <p:spPr bwMode="auto">
            <a:xfrm>
              <a:off x="18393267" y="4200525"/>
              <a:ext cx="14287" cy="487362"/>
            </a:xfrm>
            <a:custGeom>
              <a:avLst/>
              <a:gdLst>
                <a:gd name="T0" fmla="*/ 49 w 50"/>
                <a:gd name="T1" fmla="*/ 0 h 1364"/>
                <a:gd name="T2" fmla="*/ 0 w 50"/>
                <a:gd name="T3" fmla="*/ 78 h 1364"/>
                <a:gd name="T4" fmla="*/ 0 w 50"/>
                <a:gd name="T5" fmla="*/ 1314 h 1364"/>
                <a:gd name="T6" fmla="*/ 49 w 50"/>
                <a:gd name="T7" fmla="*/ 1363 h 1364"/>
                <a:gd name="T8" fmla="*/ 49 w 50"/>
                <a:gd name="T9" fmla="*/ 0 h 1364"/>
              </a:gdLst>
              <a:ahLst/>
              <a:cxnLst>
                <a:cxn ang="0">
                  <a:pos x="T0" y="T1"/>
                </a:cxn>
                <a:cxn ang="0">
                  <a:pos x="T2" y="T3"/>
                </a:cxn>
                <a:cxn ang="0">
                  <a:pos x="T4" y="T5"/>
                </a:cxn>
                <a:cxn ang="0">
                  <a:pos x="T6" y="T7"/>
                </a:cxn>
                <a:cxn ang="0">
                  <a:pos x="T8" y="T9"/>
                </a:cxn>
              </a:cxnLst>
              <a:rect l="0" t="0" r="r" b="b"/>
              <a:pathLst>
                <a:path w="50" h="1364">
                  <a:moveTo>
                    <a:pt x="49" y="0"/>
                  </a:moveTo>
                  <a:lnTo>
                    <a:pt x="0" y="78"/>
                  </a:lnTo>
                  <a:lnTo>
                    <a:pt x="0" y="1314"/>
                  </a:lnTo>
                  <a:lnTo>
                    <a:pt x="49" y="1363"/>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3" name="Freeform 6513">
              <a:extLst>
                <a:ext uri="{FF2B5EF4-FFF2-40B4-BE49-F238E27FC236}">
                  <a16:creationId xmlns:a16="http://schemas.microsoft.com/office/drawing/2014/main" id="{F0EB066A-661C-2DFF-098B-F79D2C54BA51}"/>
                </a:ext>
              </a:extLst>
            </p:cNvPr>
            <p:cNvSpPr>
              <a:spLocks noChangeArrowheads="1"/>
            </p:cNvSpPr>
            <p:nvPr/>
          </p:nvSpPr>
          <p:spPr bwMode="auto">
            <a:xfrm>
              <a:off x="18393267" y="4200525"/>
              <a:ext cx="14287" cy="487362"/>
            </a:xfrm>
            <a:custGeom>
              <a:avLst/>
              <a:gdLst>
                <a:gd name="T0" fmla="*/ 49 w 50"/>
                <a:gd name="T1" fmla="*/ 0 h 1364"/>
                <a:gd name="T2" fmla="*/ 0 w 50"/>
                <a:gd name="T3" fmla="*/ 78 h 1364"/>
                <a:gd name="T4" fmla="*/ 0 w 50"/>
                <a:gd name="T5" fmla="*/ 1314 h 1364"/>
                <a:gd name="T6" fmla="*/ 49 w 50"/>
                <a:gd name="T7" fmla="*/ 1363 h 1364"/>
                <a:gd name="T8" fmla="*/ 49 w 50"/>
                <a:gd name="T9" fmla="*/ 0 h 1364"/>
              </a:gdLst>
              <a:ahLst/>
              <a:cxnLst>
                <a:cxn ang="0">
                  <a:pos x="T0" y="T1"/>
                </a:cxn>
                <a:cxn ang="0">
                  <a:pos x="T2" y="T3"/>
                </a:cxn>
                <a:cxn ang="0">
                  <a:pos x="T4" y="T5"/>
                </a:cxn>
                <a:cxn ang="0">
                  <a:pos x="T6" y="T7"/>
                </a:cxn>
                <a:cxn ang="0">
                  <a:pos x="T8" y="T9"/>
                </a:cxn>
              </a:cxnLst>
              <a:rect l="0" t="0" r="r" b="b"/>
              <a:pathLst>
                <a:path w="50" h="1364">
                  <a:moveTo>
                    <a:pt x="49" y="0"/>
                  </a:moveTo>
                  <a:lnTo>
                    <a:pt x="0" y="78"/>
                  </a:lnTo>
                  <a:lnTo>
                    <a:pt x="0" y="1314"/>
                  </a:lnTo>
                  <a:lnTo>
                    <a:pt x="49" y="1363"/>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4" name="Freeform 6514">
              <a:extLst>
                <a:ext uri="{FF2B5EF4-FFF2-40B4-BE49-F238E27FC236}">
                  <a16:creationId xmlns:a16="http://schemas.microsoft.com/office/drawing/2014/main" id="{FDB57AEA-CA07-951F-D06C-D48ADC086937}"/>
                </a:ext>
              </a:extLst>
            </p:cNvPr>
            <p:cNvSpPr>
              <a:spLocks noChangeArrowheads="1"/>
            </p:cNvSpPr>
            <p:nvPr/>
          </p:nvSpPr>
          <p:spPr bwMode="auto">
            <a:xfrm>
              <a:off x="18393267" y="4200525"/>
              <a:ext cx="14287" cy="25400"/>
            </a:xfrm>
            <a:custGeom>
              <a:avLst/>
              <a:gdLst>
                <a:gd name="T0" fmla="*/ 49 w 50"/>
                <a:gd name="T1" fmla="*/ 0 h 79"/>
                <a:gd name="T2" fmla="*/ 0 w 50"/>
                <a:gd name="T3" fmla="*/ 78 h 79"/>
                <a:gd name="T4" fmla="*/ 0 w 50"/>
                <a:gd name="T5" fmla="*/ 78 h 79"/>
                <a:gd name="T6" fmla="*/ 49 w 50"/>
                <a:gd name="T7" fmla="*/ 0 h 79"/>
              </a:gdLst>
              <a:ahLst/>
              <a:cxnLst>
                <a:cxn ang="0">
                  <a:pos x="T0" y="T1"/>
                </a:cxn>
                <a:cxn ang="0">
                  <a:pos x="T2" y="T3"/>
                </a:cxn>
                <a:cxn ang="0">
                  <a:pos x="T4" y="T5"/>
                </a:cxn>
                <a:cxn ang="0">
                  <a:pos x="T6" y="T7"/>
                </a:cxn>
              </a:cxnLst>
              <a:rect l="0" t="0" r="r" b="b"/>
              <a:pathLst>
                <a:path w="50" h="79">
                  <a:moveTo>
                    <a:pt x="49" y="0"/>
                  </a:moveTo>
                  <a:lnTo>
                    <a:pt x="0" y="78"/>
                  </a:lnTo>
                  <a:lnTo>
                    <a:pt x="0" y="7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5" name="Freeform 6515">
              <a:extLst>
                <a:ext uri="{FF2B5EF4-FFF2-40B4-BE49-F238E27FC236}">
                  <a16:creationId xmlns:a16="http://schemas.microsoft.com/office/drawing/2014/main" id="{B1F32E0B-5C8C-4C9F-C71C-DEAC1CB9F48D}"/>
                </a:ext>
              </a:extLst>
            </p:cNvPr>
            <p:cNvSpPr>
              <a:spLocks noChangeArrowheads="1"/>
            </p:cNvSpPr>
            <p:nvPr/>
          </p:nvSpPr>
          <p:spPr bwMode="auto">
            <a:xfrm>
              <a:off x="18393267" y="4200525"/>
              <a:ext cx="14287" cy="25400"/>
            </a:xfrm>
            <a:custGeom>
              <a:avLst/>
              <a:gdLst>
                <a:gd name="T0" fmla="*/ 49 w 50"/>
                <a:gd name="T1" fmla="*/ 0 h 79"/>
                <a:gd name="T2" fmla="*/ 0 w 50"/>
                <a:gd name="T3" fmla="*/ 78 h 79"/>
                <a:gd name="T4" fmla="*/ 0 w 50"/>
                <a:gd name="T5" fmla="*/ 78 h 79"/>
                <a:gd name="T6" fmla="*/ 49 w 50"/>
                <a:gd name="T7" fmla="*/ 0 h 79"/>
              </a:gdLst>
              <a:ahLst/>
              <a:cxnLst>
                <a:cxn ang="0">
                  <a:pos x="T0" y="T1"/>
                </a:cxn>
                <a:cxn ang="0">
                  <a:pos x="T2" y="T3"/>
                </a:cxn>
                <a:cxn ang="0">
                  <a:pos x="T4" y="T5"/>
                </a:cxn>
                <a:cxn ang="0">
                  <a:pos x="T6" y="T7"/>
                </a:cxn>
              </a:cxnLst>
              <a:rect l="0" t="0" r="r" b="b"/>
              <a:pathLst>
                <a:path w="50" h="79">
                  <a:moveTo>
                    <a:pt x="49" y="0"/>
                  </a:moveTo>
                  <a:lnTo>
                    <a:pt x="0" y="78"/>
                  </a:lnTo>
                  <a:lnTo>
                    <a:pt x="0" y="7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6" name="Freeform 6516">
              <a:extLst>
                <a:ext uri="{FF2B5EF4-FFF2-40B4-BE49-F238E27FC236}">
                  <a16:creationId xmlns:a16="http://schemas.microsoft.com/office/drawing/2014/main" id="{99902DEF-6D9D-67F6-295E-28784C9A5807}"/>
                </a:ext>
              </a:extLst>
            </p:cNvPr>
            <p:cNvSpPr>
              <a:spLocks noChangeArrowheads="1"/>
            </p:cNvSpPr>
            <p:nvPr/>
          </p:nvSpPr>
          <p:spPr bwMode="auto">
            <a:xfrm>
              <a:off x="18407553" y="4691063"/>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7" name="Freeform 6517">
              <a:extLst>
                <a:ext uri="{FF2B5EF4-FFF2-40B4-BE49-F238E27FC236}">
                  <a16:creationId xmlns:a16="http://schemas.microsoft.com/office/drawing/2014/main" id="{BF49C3C4-3116-132B-6CFB-A2FB8D0F3C37}"/>
                </a:ext>
              </a:extLst>
            </p:cNvPr>
            <p:cNvSpPr>
              <a:spLocks noChangeArrowheads="1"/>
            </p:cNvSpPr>
            <p:nvPr/>
          </p:nvSpPr>
          <p:spPr bwMode="auto">
            <a:xfrm>
              <a:off x="18407553" y="4691063"/>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8" name="Freeform 6518">
              <a:extLst>
                <a:ext uri="{FF2B5EF4-FFF2-40B4-BE49-F238E27FC236}">
                  <a16:creationId xmlns:a16="http://schemas.microsoft.com/office/drawing/2014/main" id="{A2AF46F4-E9E3-4732-1DF0-98F3ACE3AA3B}"/>
                </a:ext>
              </a:extLst>
            </p:cNvPr>
            <p:cNvSpPr>
              <a:spLocks noChangeArrowheads="1"/>
            </p:cNvSpPr>
            <p:nvPr/>
          </p:nvSpPr>
          <p:spPr bwMode="auto">
            <a:xfrm>
              <a:off x="18425015" y="4708525"/>
              <a:ext cx="14287" cy="14287"/>
            </a:xfrm>
            <a:custGeom>
              <a:avLst/>
              <a:gdLst>
                <a:gd name="T0" fmla="*/ 0 w 50"/>
                <a:gd name="T1" fmla="*/ 0 h 49"/>
                <a:gd name="T2" fmla="*/ 0 w 50"/>
                <a:gd name="T3" fmla="*/ 9 h 49"/>
                <a:gd name="T4" fmla="*/ 39 w 50"/>
                <a:gd name="T5" fmla="*/ 48 h 49"/>
                <a:gd name="T6" fmla="*/ 39 w 50"/>
                <a:gd name="T7" fmla="*/ 39 h 49"/>
                <a:gd name="T8" fmla="*/ 49 w 50"/>
                <a:gd name="T9" fmla="*/ 48 h 49"/>
                <a:gd name="T10" fmla="*/ 49 w 50"/>
                <a:gd name="T11" fmla="*/ 48 h 49"/>
                <a:gd name="T12" fmla="*/ 0 w 5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0" h="49">
                  <a:moveTo>
                    <a:pt x="0" y="0"/>
                  </a:moveTo>
                  <a:lnTo>
                    <a:pt x="0" y="9"/>
                  </a:lnTo>
                  <a:lnTo>
                    <a:pt x="39" y="48"/>
                  </a:lnTo>
                  <a:lnTo>
                    <a:pt x="39" y="39"/>
                  </a:lnTo>
                  <a:lnTo>
                    <a:pt x="49" y="48"/>
                  </a:lnTo>
                  <a:lnTo>
                    <a:pt x="49"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9" name="Freeform 6519">
              <a:extLst>
                <a:ext uri="{FF2B5EF4-FFF2-40B4-BE49-F238E27FC236}">
                  <a16:creationId xmlns:a16="http://schemas.microsoft.com/office/drawing/2014/main" id="{C5528B44-3C06-97D8-E495-01ABF7FC62B0}"/>
                </a:ext>
              </a:extLst>
            </p:cNvPr>
            <p:cNvSpPr>
              <a:spLocks noChangeArrowheads="1"/>
            </p:cNvSpPr>
            <p:nvPr/>
          </p:nvSpPr>
          <p:spPr bwMode="auto">
            <a:xfrm>
              <a:off x="18425015" y="4708525"/>
              <a:ext cx="14287" cy="14287"/>
            </a:xfrm>
            <a:custGeom>
              <a:avLst/>
              <a:gdLst>
                <a:gd name="T0" fmla="*/ 0 w 50"/>
                <a:gd name="T1" fmla="*/ 0 h 49"/>
                <a:gd name="T2" fmla="*/ 0 w 50"/>
                <a:gd name="T3" fmla="*/ 9 h 49"/>
                <a:gd name="T4" fmla="*/ 39 w 50"/>
                <a:gd name="T5" fmla="*/ 48 h 49"/>
                <a:gd name="T6" fmla="*/ 39 w 50"/>
                <a:gd name="T7" fmla="*/ 39 h 49"/>
                <a:gd name="T8" fmla="*/ 49 w 50"/>
                <a:gd name="T9" fmla="*/ 48 h 49"/>
                <a:gd name="T10" fmla="*/ 49 w 50"/>
                <a:gd name="T11" fmla="*/ 48 h 49"/>
                <a:gd name="T12" fmla="*/ 0 w 5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0" h="49">
                  <a:moveTo>
                    <a:pt x="0" y="0"/>
                  </a:moveTo>
                  <a:lnTo>
                    <a:pt x="0" y="9"/>
                  </a:lnTo>
                  <a:lnTo>
                    <a:pt x="39" y="48"/>
                  </a:lnTo>
                  <a:lnTo>
                    <a:pt x="39" y="39"/>
                  </a:lnTo>
                  <a:lnTo>
                    <a:pt x="49" y="48"/>
                  </a:lnTo>
                  <a:lnTo>
                    <a:pt x="49"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0" name="Freeform 6520">
              <a:extLst>
                <a:ext uri="{FF2B5EF4-FFF2-40B4-BE49-F238E27FC236}">
                  <a16:creationId xmlns:a16="http://schemas.microsoft.com/office/drawing/2014/main" id="{57DD4B86-8F0B-5D52-F50F-1756F1955A81}"/>
                </a:ext>
              </a:extLst>
            </p:cNvPr>
            <p:cNvSpPr>
              <a:spLocks noChangeArrowheads="1"/>
            </p:cNvSpPr>
            <p:nvPr/>
          </p:nvSpPr>
          <p:spPr bwMode="auto">
            <a:xfrm>
              <a:off x="18425015" y="4140200"/>
              <a:ext cx="14287" cy="582612"/>
            </a:xfrm>
            <a:custGeom>
              <a:avLst/>
              <a:gdLst>
                <a:gd name="T0" fmla="*/ 49 w 50"/>
                <a:gd name="T1" fmla="*/ 0 h 1626"/>
                <a:gd name="T2" fmla="*/ 0 w 50"/>
                <a:gd name="T3" fmla="*/ 87 h 1626"/>
                <a:gd name="T4" fmla="*/ 0 w 50"/>
                <a:gd name="T5" fmla="*/ 1577 h 1626"/>
                <a:gd name="T6" fmla="*/ 49 w 50"/>
                <a:gd name="T7" fmla="*/ 1625 h 1626"/>
                <a:gd name="T8" fmla="*/ 49 w 50"/>
                <a:gd name="T9" fmla="*/ 0 h 1626"/>
              </a:gdLst>
              <a:ahLst/>
              <a:cxnLst>
                <a:cxn ang="0">
                  <a:pos x="T0" y="T1"/>
                </a:cxn>
                <a:cxn ang="0">
                  <a:pos x="T2" y="T3"/>
                </a:cxn>
                <a:cxn ang="0">
                  <a:pos x="T4" y="T5"/>
                </a:cxn>
                <a:cxn ang="0">
                  <a:pos x="T6" y="T7"/>
                </a:cxn>
                <a:cxn ang="0">
                  <a:pos x="T8" y="T9"/>
                </a:cxn>
              </a:cxnLst>
              <a:rect l="0" t="0" r="r" b="b"/>
              <a:pathLst>
                <a:path w="50" h="1626">
                  <a:moveTo>
                    <a:pt x="49" y="0"/>
                  </a:moveTo>
                  <a:lnTo>
                    <a:pt x="0" y="87"/>
                  </a:lnTo>
                  <a:lnTo>
                    <a:pt x="0" y="1577"/>
                  </a:lnTo>
                  <a:lnTo>
                    <a:pt x="49" y="1625"/>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1" name="Freeform 6521">
              <a:extLst>
                <a:ext uri="{FF2B5EF4-FFF2-40B4-BE49-F238E27FC236}">
                  <a16:creationId xmlns:a16="http://schemas.microsoft.com/office/drawing/2014/main" id="{A098C281-060E-29E0-9CDD-EDDE1C4FDCDB}"/>
                </a:ext>
              </a:extLst>
            </p:cNvPr>
            <p:cNvSpPr>
              <a:spLocks noChangeArrowheads="1"/>
            </p:cNvSpPr>
            <p:nvPr/>
          </p:nvSpPr>
          <p:spPr bwMode="auto">
            <a:xfrm>
              <a:off x="18425015" y="4140200"/>
              <a:ext cx="14287" cy="582612"/>
            </a:xfrm>
            <a:custGeom>
              <a:avLst/>
              <a:gdLst>
                <a:gd name="T0" fmla="*/ 49 w 50"/>
                <a:gd name="T1" fmla="*/ 0 h 1626"/>
                <a:gd name="T2" fmla="*/ 0 w 50"/>
                <a:gd name="T3" fmla="*/ 87 h 1626"/>
                <a:gd name="T4" fmla="*/ 0 w 50"/>
                <a:gd name="T5" fmla="*/ 1577 h 1626"/>
                <a:gd name="T6" fmla="*/ 49 w 50"/>
                <a:gd name="T7" fmla="*/ 1625 h 1626"/>
                <a:gd name="T8" fmla="*/ 49 w 50"/>
                <a:gd name="T9" fmla="*/ 0 h 1626"/>
              </a:gdLst>
              <a:ahLst/>
              <a:cxnLst>
                <a:cxn ang="0">
                  <a:pos x="T0" y="T1"/>
                </a:cxn>
                <a:cxn ang="0">
                  <a:pos x="T2" y="T3"/>
                </a:cxn>
                <a:cxn ang="0">
                  <a:pos x="T4" y="T5"/>
                </a:cxn>
                <a:cxn ang="0">
                  <a:pos x="T6" y="T7"/>
                </a:cxn>
                <a:cxn ang="0">
                  <a:pos x="T8" y="T9"/>
                </a:cxn>
              </a:cxnLst>
              <a:rect l="0" t="0" r="r" b="b"/>
              <a:pathLst>
                <a:path w="50" h="1626">
                  <a:moveTo>
                    <a:pt x="49" y="0"/>
                  </a:moveTo>
                  <a:lnTo>
                    <a:pt x="0" y="87"/>
                  </a:lnTo>
                  <a:lnTo>
                    <a:pt x="0" y="1577"/>
                  </a:lnTo>
                  <a:lnTo>
                    <a:pt x="49" y="1625"/>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2" name="Freeform 6522">
              <a:extLst>
                <a:ext uri="{FF2B5EF4-FFF2-40B4-BE49-F238E27FC236}">
                  <a16:creationId xmlns:a16="http://schemas.microsoft.com/office/drawing/2014/main" id="{98239485-079F-EEAE-E92C-81261E642B31}"/>
                </a:ext>
              </a:extLst>
            </p:cNvPr>
            <p:cNvSpPr>
              <a:spLocks noChangeArrowheads="1"/>
            </p:cNvSpPr>
            <p:nvPr/>
          </p:nvSpPr>
          <p:spPr bwMode="auto">
            <a:xfrm>
              <a:off x="18425015" y="4140200"/>
              <a:ext cx="14287" cy="28575"/>
            </a:xfrm>
            <a:custGeom>
              <a:avLst/>
              <a:gdLst>
                <a:gd name="T0" fmla="*/ 49 w 50"/>
                <a:gd name="T1" fmla="*/ 0 h 88"/>
                <a:gd name="T2" fmla="*/ 0 w 50"/>
                <a:gd name="T3" fmla="*/ 7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7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3" name="Freeform 6523">
              <a:extLst>
                <a:ext uri="{FF2B5EF4-FFF2-40B4-BE49-F238E27FC236}">
                  <a16:creationId xmlns:a16="http://schemas.microsoft.com/office/drawing/2014/main" id="{DB4FD694-38C8-BFD4-EDE1-92E7CD95D973}"/>
                </a:ext>
              </a:extLst>
            </p:cNvPr>
            <p:cNvSpPr>
              <a:spLocks noChangeArrowheads="1"/>
            </p:cNvSpPr>
            <p:nvPr/>
          </p:nvSpPr>
          <p:spPr bwMode="auto">
            <a:xfrm>
              <a:off x="18425015" y="4140200"/>
              <a:ext cx="14287" cy="28575"/>
            </a:xfrm>
            <a:custGeom>
              <a:avLst/>
              <a:gdLst>
                <a:gd name="T0" fmla="*/ 49 w 50"/>
                <a:gd name="T1" fmla="*/ 0 h 88"/>
                <a:gd name="T2" fmla="*/ 0 w 50"/>
                <a:gd name="T3" fmla="*/ 7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7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4" name="Freeform 6524">
              <a:extLst>
                <a:ext uri="{FF2B5EF4-FFF2-40B4-BE49-F238E27FC236}">
                  <a16:creationId xmlns:a16="http://schemas.microsoft.com/office/drawing/2014/main" id="{13A61E65-52A9-9AAA-19A7-B292CAEED390}"/>
                </a:ext>
              </a:extLst>
            </p:cNvPr>
            <p:cNvSpPr>
              <a:spLocks noChangeArrowheads="1"/>
            </p:cNvSpPr>
            <p:nvPr/>
          </p:nvSpPr>
          <p:spPr bwMode="auto">
            <a:xfrm>
              <a:off x="18439301" y="4722813"/>
              <a:ext cx="0" cy="4762"/>
            </a:xfrm>
            <a:custGeom>
              <a:avLst/>
              <a:gdLst>
                <a:gd name="T0" fmla="*/ 0 w 11"/>
                <a:gd name="T1" fmla="*/ 0 h 20"/>
                <a:gd name="T2" fmla="*/ 0 w 11"/>
                <a:gd name="T3" fmla="*/ 9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9"/>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5" name="Freeform 6525">
              <a:extLst>
                <a:ext uri="{FF2B5EF4-FFF2-40B4-BE49-F238E27FC236}">
                  <a16:creationId xmlns:a16="http://schemas.microsoft.com/office/drawing/2014/main" id="{DB1BF88C-E936-646A-2345-0122144698E8}"/>
                </a:ext>
              </a:extLst>
            </p:cNvPr>
            <p:cNvSpPr>
              <a:spLocks noChangeArrowheads="1"/>
            </p:cNvSpPr>
            <p:nvPr/>
          </p:nvSpPr>
          <p:spPr bwMode="auto">
            <a:xfrm>
              <a:off x="18439301" y="4722813"/>
              <a:ext cx="0" cy="4762"/>
            </a:xfrm>
            <a:custGeom>
              <a:avLst/>
              <a:gdLst>
                <a:gd name="T0" fmla="*/ 0 w 11"/>
                <a:gd name="T1" fmla="*/ 0 h 20"/>
                <a:gd name="T2" fmla="*/ 0 w 11"/>
                <a:gd name="T3" fmla="*/ 9 h 20"/>
                <a:gd name="T4" fmla="*/ 10 w 11"/>
                <a:gd name="T5" fmla="*/ 19 h 20"/>
                <a:gd name="T6" fmla="*/ 10 w 11"/>
                <a:gd name="T7" fmla="*/ 9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9"/>
                  </a:lnTo>
                  <a:lnTo>
                    <a:pt x="10" y="1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6" name="Freeform 6526">
              <a:extLst>
                <a:ext uri="{FF2B5EF4-FFF2-40B4-BE49-F238E27FC236}">
                  <a16:creationId xmlns:a16="http://schemas.microsoft.com/office/drawing/2014/main" id="{0844B9D5-BBB3-31AC-1E4D-6C90EE66BA2A}"/>
                </a:ext>
              </a:extLst>
            </p:cNvPr>
            <p:cNvSpPr>
              <a:spLocks noChangeArrowheads="1"/>
            </p:cNvSpPr>
            <p:nvPr/>
          </p:nvSpPr>
          <p:spPr bwMode="auto">
            <a:xfrm>
              <a:off x="18459937" y="4741863"/>
              <a:ext cx="14287" cy="14287"/>
            </a:xfrm>
            <a:custGeom>
              <a:avLst/>
              <a:gdLst>
                <a:gd name="T0" fmla="*/ 0 w 50"/>
                <a:gd name="T1" fmla="*/ 0 h 50"/>
                <a:gd name="T2" fmla="*/ 0 w 50"/>
                <a:gd name="T3" fmla="*/ 10 h 50"/>
                <a:gd name="T4" fmla="*/ 39 w 50"/>
                <a:gd name="T5" fmla="*/ 49 h 50"/>
                <a:gd name="T6" fmla="*/ 39 w 50"/>
                <a:gd name="T7" fmla="*/ 39 h 50"/>
                <a:gd name="T8" fmla="*/ 49 w 50"/>
                <a:gd name="T9" fmla="*/ 49 h 50"/>
                <a:gd name="T10" fmla="*/ 49 w 50"/>
                <a:gd name="T11" fmla="*/ 4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49"/>
                  </a:lnTo>
                  <a:lnTo>
                    <a:pt x="39" y="39"/>
                  </a:lnTo>
                  <a:lnTo>
                    <a:pt x="49" y="4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7" name="Freeform 6527">
              <a:extLst>
                <a:ext uri="{FF2B5EF4-FFF2-40B4-BE49-F238E27FC236}">
                  <a16:creationId xmlns:a16="http://schemas.microsoft.com/office/drawing/2014/main" id="{25292790-959F-4D50-A6A5-5462F43E6F97}"/>
                </a:ext>
              </a:extLst>
            </p:cNvPr>
            <p:cNvSpPr>
              <a:spLocks noChangeArrowheads="1"/>
            </p:cNvSpPr>
            <p:nvPr/>
          </p:nvSpPr>
          <p:spPr bwMode="auto">
            <a:xfrm>
              <a:off x="18459937" y="4741863"/>
              <a:ext cx="14287" cy="14287"/>
            </a:xfrm>
            <a:custGeom>
              <a:avLst/>
              <a:gdLst>
                <a:gd name="T0" fmla="*/ 0 w 50"/>
                <a:gd name="T1" fmla="*/ 0 h 50"/>
                <a:gd name="T2" fmla="*/ 0 w 50"/>
                <a:gd name="T3" fmla="*/ 10 h 50"/>
                <a:gd name="T4" fmla="*/ 39 w 50"/>
                <a:gd name="T5" fmla="*/ 49 h 50"/>
                <a:gd name="T6" fmla="*/ 39 w 50"/>
                <a:gd name="T7" fmla="*/ 39 h 50"/>
                <a:gd name="T8" fmla="*/ 49 w 50"/>
                <a:gd name="T9" fmla="*/ 49 h 50"/>
                <a:gd name="T10" fmla="*/ 49 w 50"/>
                <a:gd name="T11" fmla="*/ 4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49"/>
                  </a:lnTo>
                  <a:lnTo>
                    <a:pt x="39" y="39"/>
                  </a:lnTo>
                  <a:lnTo>
                    <a:pt x="49" y="49"/>
                  </a:lnTo>
                  <a:lnTo>
                    <a:pt x="4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8" name="Freeform 6528">
              <a:extLst>
                <a:ext uri="{FF2B5EF4-FFF2-40B4-BE49-F238E27FC236}">
                  <a16:creationId xmlns:a16="http://schemas.microsoft.com/office/drawing/2014/main" id="{909C165B-C355-F46D-54BC-05E791650A24}"/>
                </a:ext>
              </a:extLst>
            </p:cNvPr>
            <p:cNvSpPr>
              <a:spLocks noChangeArrowheads="1"/>
            </p:cNvSpPr>
            <p:nvPr/>
          </p:nvSpPr>
          <p:spPr bwMode="auto">
            <a:xfrm>
              <a:off x="18459937" y="4081463"/>
              <a:ext cx="14287" cy="673100"/>
            </a:xfrm>
            <a:custGeom>
              <a:avLst/>
              <a:gdLst>
                <a:gd name="T0" fmla="*/ 49 w 50"/>
                <a:gd name="T1" fmla="*/ 0 h 1880"/>
                <a:gd name="T2" fmla="*/ 0 w 50"/>
                <a:gd name="T3" fmla="*/ 88 h 1880"/>
                <a:gd name="T4" fmla="*/ 0 w 50"/>
                <a:gd name="T5" fmla="*/ 1830 h 1880"/>
                <a:gd name="T6" fmla="*/ 49 w 50"/>
                <a:gd name="T7" fmla="*/ 1879 h 1880"/>
                <a:gd name="T8" fmla="*/ 49 w 50"/>
                <a:gd name="T9" fmla="*/ 0 h 1880"/>
              </a:gdLst>
              <a:ahLst/>
              <a:cxnLst>
                <a:cxn ang="0">
                  <a:pos x="T0" y="T1"/>
                </a:cxn>
                <a:cxn ang="0">
                  <a:pos x="T2" y="T3"/>
                </a:cxn>
                <a:cxn ang="0">
                  <a:pos x="T4" y="T5"/>
                </a:cxn>
                <a:cxn ang="0">
                  <a:pos x="T6" y="T7"/>
                </a:cxn>
                <a:cxn ang="0">
                  <a:pos x="T8" y="T9"/>
                </a:cxn>
              </a:cxnLst>
              <a:rect l="0" t="0" r="r" b="b"/>
              <a:pathLst>
                <a:path w="50" h="1880">
                  <a:moveTo>
                    <a:pt x="49" y="0"/>
                  </a:moveTo>
                  <a:lnTo>
                    <a:pt x="0" y="88"/>
                  </a:lnTo>
                  <a:lnTo>
                    <a:pt x="0" y="1830"/>
                  </a:lnTo>
                  <a:lnTo>
                    <a:pt x="49" y="1879"/>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9" name="Freeform 6529">
              <a:extLst>
                <a:ext uri="{FF2B5EF4-FFF2-40B4-BE49-F238E27FC236}">
                  <a16:creationId xmlns:a16="http://schemas.microsoft.com/office/drawing/2014/main" id="{8A426633-E941-1579-DE75-0162DB3227A2}"/>
                </a:ext>
              </a:extLst>
            </p:cNvPr>
            <p:cNvSpPr>
              <a:spLocks noChangeArrowheads="1"/>
            </p:cNvSpPr>
            <p:nvPr/>
          </p:nvSpPr>
          <p:spPr bwMode="auto">
            <a:xfrm>
              <a:off x="18459937" y="4081463"/>
              <a:ext cx="14287" cy="673100"/>
            </a:xfrm>
            <a:custGeom>
              <a:avLst/>
              <a:gdLst>
                <a:gd name="T0" fmla="*/ 49 w 50"/>
                <a:gd name="T1" fmla="*/ 0 h 1880"/>
                <a:gd name="T2" fmla="*/ 0 w 50"/>
                <a:gd name="T3" fmla="*/ 88 h 1880"/>
                <a:gd name="T4" fmla="*/ 0 w 50"/>
                <a:gd name="T5" fmla="*/ 1830 h 1880"/>
                <a:gd name="T6" fmla="*/ 49 w 50"/>
                <a:gd name="T7" fmla="*/ 1879 h 1880"/>
                <a:gd name="T8" fmla="*/ 49 w 50"/>
                <a:gd name="T9" fmla="*/ 0 h 1880"/>
              </a:gdLst>
              <a:ahLst/>
              <a:cxnLst>
                <a:cxn ang="0">
                  <a:pos x="T0" y="T1"/>
                </a:cxn>
                <a:cxn ang="0">
                  <a:pos x="T2" y="T3"/>
                </a:cxn>
                <a:cxn ang="0">
                  <a:pos x="T4" y="T5"/>
                </a:cxn>
                <a:cxn ang="0">
                  <a:pos x="T6" y="T7"/>
                </a:cxn>
                <a:cxn ang="0">
                  <a:pos x="T8" y="T9"/>
                </a:cxn>
              </a:cxnLst>
              <a:rect l="0" t="0" r="r" b="b"/>
              <a:pathLst>
                <a:path w="50" h="1880">
                  <a:moveTo>
                    <a:pt x="49" y="0"/>
                  </a:moveTo>
                  <a:lnTo>
                    <a:pt x="0" y="88"/>
                  </a:lnTo>
                  <a:lnTo>
                    <a:pt x="0" y="1830"/>
                  </a:lnTo>
                  <a:lnTo>
                    <a:pt x="49" y="1879"/>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0" name="Freeform 6530">
              <a:extLst>
                <a:ext uri="{FF2B5EF4-FFF2-40B4-BE49-F238E27FC236}">
                  <a16:creationId xmlns:a16="http://schemas.microsoft.com/office/drawing/2014/main" id="{D37F2E8E-E31F-9548-2796-8007D89DB8AB}"/>
                </a:ext>
              </a:extLst>
            </p:cNvPr>
            <p:cNvSpPr>
              <a:spLocks noChangeArrowheads="1"/>
            </p:cNvSpPr>
            <p:nvPr/>
          </p:nvSpPr>
          <p:spPr bwMode="auto">
            <a:xfrm>
              <a:off x="18459937" y="4081463"/>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1" name="Freeform 6531">
              <a:extLst>
                <a:ext uri="{FF2B5EF4-FFF2-40B4-BE49-F238E27FC236}">
                  <a16:creationId xmlns:a16="http://schemas.microsoft.com/office/drawing/2014/main" id="{06D0FD7C-1B2E-2803-17EA-873E97602FE1}"/>
                </a:ext>
              </a:extLst>
            </p:cNvPr>
            <p:cNvSpPr>
              <a:spLocks noChangeArrowheads="1"/>
            </p:cNvSpPr>
            <p:nvPr/>
          </p:nvSpPr>
          <p:spPr bwMode="auto">
            <a:xfrm>
              <a:off x="18459937" y="4081463"/>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2" name="Freeform 6532">
              <a:extLst>
                <a:ext uri="{FF2B5EF4-FFF2-40B4-BE49-F238E27FC236}">
                  <a16:creationId xmlns:a16="http://schemas.microsoft.com/office/drawing/2014/main" id="{51DB317C-44F2-0835-FC90-4EED9B31A13C}"/>
                </a:ext>
              </a:extLst>
            </p:cNvPr>
            <p:cNvSpPr>
              <a:spLocks noChangeArrowheads="1"/>
            </p:cNvSpPr>
            <p:nvPr/>
          </p:nvSpPr>
          <p:spPr bwMode="auto">
            <a:xfrm>
              <a:off x="18474224" y="4752975"/>
              <a:ext cx="0" cy="4762"/>
            </a:xfrm>
            <a:custGeom>
              <a:avLst/>
              <a:gdLst>
                <a:gd name="T0" fmla="*/ 0 w 11"/>
                <a:gd name="T1" fmla="*/ 0 h 21"/>
                <a:gd name="T2" fmla="*/ 0 w 11"/>
                <a:gd name="T3" fmla="*/ 10 h 21"/>
                <a:gd name="T4" fmla="*/ 10 w 11"/>
                <a:gd name="T5" fmla="*/ 20 h 21"/>
                <a:gd name="T6" fmla="*/ 10 w 11"/>
                <a:gd name="T7" fmla="*/ 1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3" name="Freeform 6533">
              <a:extLst>
                <a:ext uri="{FF2B5EF4-FFF2-40B4-BE49-F238E27FC236}">
                  <a16:creationId xmlns:a16="http://schemas.microsoft.com/office/drawing/2014/main" id="{8A197F84-488C-3350-6CAF-7E28E34F7594}"/>
                </a:ext>
              </a:extLst>
            </p:cNvPr>
            <p:cNvSpPr>
              <a:spLocks noChangeArrowheads="1"/>
            </p:cNvSpPr>
            <p:nvPr/>
          </p:nvSpPr>
          <p:spPr bwMode="auto">
            <a:xfrm>
              <a:off x="18474224" y="4752975"/>
              <a:ext cx="0" cy="4762"/>
            </a:xfrm>
            <a:custGeom>
              <a:avLst/>
              <a:gdLst>
                <a:gd name="T0" fmla="*/ 0 w 11"/>
                <a:gd name="T1" fmla="*/ 0 h 21"/>
                <a:gd name="T2" fmla="*/ 0 w 11"/>
                <a:gd name="T3" fmla="*/ 10 h 21"/>
                <a:gd name="T4" fmla="*/ 10 w 11"/>
                <a:gd name="T5" fmla="*/ 20 h 21"/>
                <a:gd name="T6" fmla="*/ 10 w 11"/>
                <a:gd name="T7" fmla="*/ 1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4" name="Freeform 6534">
              <a:extLst>
                <a:ext uri="{FF2B5EF4-FFF2-40B4-BE49-F238E27FC236}">
                  <a16:creationId xmlns:a16="http://schemas.microsoft.com/office/drawing/2014/main" id="{B1B2EE28-5724-8D06-5E20-C82F68722DB7}"/>
                </a:ext>
              </a:extLst>
            </p:cNvPr>
            <p:cNvSpPr>
              <a:spLocks noChangeArrowheads="1"/>
            </p:cNvSpPr>
            <p:nvPr/>
          </p:nvSpPr>
          <p:spPr bwMode="auto">
            <a:xfrm>
              <a:off x="18491685" y="4776788"/>
              <a:ext cx="14287" cy="14287"/>
            </a:xfrm>
            <a:custGeom>
              <a:avLst/>
              <a:gdLst>
                <a:gd name="T0" fmla="*/ 0 w 50"/>
                <a:gd name="T1" fmla="*/ 0 h 49"/>
                <a:gd name="T2" fmla="*/ 0 w 50"/>
                <a:gd name="T3" fmla="*/ 0 h 49"/>
                <a:gd name="T4" fmla="*/ 39 w 50"/>
                <a:gd name="T5" fmla="*/ 39 h 49"/>
                <a:gd name="T6" fmla="*/ 39 w 50"/>
                <a:gd name="T7" fmla="*/ 39 h 49"/>
                <a:gd name="T8" fmla="*/ 49 w 50"/>
                <a:gd name="T9" fmla="*/ 48 h 49"/>
                <a:gd name="T10" fmla="*/ 49 w 50"/>
                <a:gd name="T11" fmla="*/ 39 h 49"/>
                <a:gd name="T12" fmla="*/ 0 w 5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0" h="49">
                  <a:moveTo>
                    <a:pt x="0" y="0"/>
                  </a:moveTo>
                  <a:lnTo>
                    <a:pt x="0" y="0"/>
                  </a:lnTo>
                  <a:lnTo>
                    <a:pt x="39" y="39"/>
                  </a:lnTo>
                  <a:lnTo>
                    <a:pt x="39" y="39"/>
                  </a:lnTo>
                  <a:lnTo>
                    <a:pt x="49" y="48"/>
                  </a:lnTo>
                  <a:lnTo>
                    <a:pt x="4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5" name="Freeform 6535">
              <a:extLst>
                <a:ext uri="{FF2B5EF4-FFF2-40B4-BE49-F238E27FC236}">
                  <a16:creationId xmlns:a16="http://schemas.microsoft.com/office/drawing/2014/main" id="{C04C0F10-A7C1-A127-6AC0-C7E38E1B9714}"/>
                </a:ext>
              </a:extLst>
            </p:cNvPr>
            <p:cNvSpPr>
              <a:spLocks noChangeArrowheads="1"/>
            </p:cNvSpPr>
            <p:nvPr/>
          </p:nvSpPr>
          <p:spPr bwMode="auto">
            <a:xfrm>
              <a:off x="18491685" y="4776788"/>
              <a:ext cx="14287" cy="14287"/>
            </a:xfrm>
            <a:custGeom>
              <a:avLst/>
              <a:gdLst>
                <a:gd name="T0" fmla="*/ 0 w 50"/>
                <a:gd name="T1" fmla="*/ 0 h 49"/>
                <a:gd name="T2" fmla="*/ 0 w 50"/>
                <a:gd name="T3" fmla="*/ 0 h 49"/>
                <a:gd name="T4" fmla="*/ 39 w 50"/>
                <a:gd name="T5" fmla="*/ 39 h 49"/>
                <a:gd name="T6" fmla="*/ 39 w 50"/>
                <a:gd name="T7" fmla="*/ 39 h 49"/>
                <a:gd name="T8" fmla="*/ 49 w 50"/>
                <a:gd name="T9" fmla="*/ 48 h 49"/>
                <a:gd name="T10" fmla="*/ 49 w 50"/>
                <a:gd name="T11" fmla="*/ 39 h 49"/>
                <a:gd name="T12" fmla="*/ 0 w 5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0" h="49">
                  <a:moveTo>
                    <a:pt x="0" y="0"/>
                  </a:moveTo>
                  <a:lnTo>
                    <a:pt x="0" y="0"/>
                  </a:lnTo>
                  <a:lnTo>
                    <a:pt x="39" y="39"/>
                  </a:lnTo>
                  <a:lnTo>
                    <a:pt x="39" y="39"/>
                  </a:lnTo>
                  <a:lnTo>
                    <a:pt x="49" y="48"/>
                  </a:lnTo>
                  <a:lnTo>
                    <a:pt x="4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6" name="Freeform 6536">
              <a:extLst>
                <a:ext uri="{FF2B5EF4-FFF2-40B4-BE49-F238E27FC236}">
                  <a16:creationId xmlns:a16="http://schemas.microsoft.com/office/drawing/2014/main" id="{AE5FA90B-BBC2-539E-F967-DE05DC907366}"/>
                </a:ext>
              </a:extLst>
            </p:cNvPr>
            <p:cNvSpPr>
              <a:spLocks noChangeArrowheads="1"/>
            </p:cNvSpPr>
            <p:nvPr/>
          </p:nvSpPr>
          <p:spPr bwMode="auto">
            <a:xfrm>
              <a:off x="18491685" y="4021138"/>
              <a:ext cx="14287" cy="765175"/>
            </a:xfrm>
            <a:custGeom>
              <a:avLst/>
              <a:gdLst>
                <a:gd name="T0" fmla="*/ 49 w 50"/>
                <a:gd name="T1" fmla="*/ 0 h 2133"/>
                <a:gd name="T2" fmla="*/ 0 w 50"/>
                <a:gd name="T3" fmla="*/ 87 h 2133"/>
                <a:gd name="T4" fmla="*/ 0 w 50"/>
                <a:gd name="T5" fmla="*/ 2093 h 2133"/>
                <a:gd name="T6" fmla="*/ 49 w 50"/>
                <a:gd name="T7" fmla="*/ 2132 h 2133"/>
                <a:gd name="T8" fmla="*/ 49 w 50"/>
                <a:gd name="T9" fmla="*/ 0 h 2133"/>
              </a:gdLst>
              <a:ahLst/>
              <a:cxnLst>
                <a:cxn ang="0">
                  <a:pos x="T0" y="T1"/>
                </a:cxn>
                <a:cxn ang="0">
                  <a:pos x="T2" y="T3"/>
                </a:cxn>
                <a:cxn ang="0">
                  <a:pos x="T4" y="T5"/>
                </a:cxn>
                <a:cxn ang="0">
                  <a:pos x="T6" y="T7"/>
                </a:cxn>
                <a:cxn ang="0">
                  <a:pos x="T8" y="T9"/>
                </a:cxn>
              </a:cxnLst>
              <a:rect l="0" t="0" r="r" b="b"/>
              <a:pathLst>
                <a:path w="50" h="2133">
                  <a:moveTo>
                    <a:pt x="49" y="0"/>
                  </a:moveTo>
                  <a:lnTo>
                    <a:pt x="0" y="87"/>
                  </a:lnTo>
                  <a:lnTo>
                    <a:pt x="0" y="2093"/>
                  </a:lnTo>
                  <a:lnTo>
                    <a:pt x="49" y="2132"/>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7" name="Freeform 6537">
              <a:extLst>
                <a:ext uri="{FF2B5EF4-FFF2-40B4-BE49-F238E27FC236}">
                  <a16:creationId xmlns:a16="http://schemas.microsoft.com/office/drawing/2014/main" id="{FBDAA0FB-40A5-F193-5DDF-90749275A58D}"/>
                </a:ext>
              </a:extLst>
            </p:cNvPr>
            <p:cNvSpPr>
              <a:spLocks noChangeArrowheads="1"/>
            </p:cNvSpPr>
            <p:nvPr/>
          </p:nvSpPr>
          <p:spPr bwMode="auto">
            <a:xfrm>
              <a:off x="18491685" y="4021138"/>
              <a:ext cx="14287" cy="765175"/>
            </a:xfrm>
            <a:custGeom>
              <a:avLst/>
              <a:gdLst>
                <a:gd name="T0" fmla="*/ 49 w 50"/>
                <a:gd name="T1" fmla="*/ 0 h 2133"/>
                <a:gd name="T2" fmla="*/ 0 w 50"/>
                <a:gd name="T3" fmla="*/ 87 h 2133"/>
                <a:gd name="T4" fmla="*/ 0 w 50"/>
                <a:gd name="T5" fmla="*/ 2093 h 2133"/>
                <a:gd name="T6" fmla="*/ 49 w 50"/>
                <a:gd name="T7" fmla="*/ 2132 h 2133"/>
                <a:gd name="T8" fmla="*/ 49 w 50"/>
                <a:gd name="T9" fmla="*/ 0 h 2133"/>
              </a:gdLst>
              <a:ahLst/>
              <a:cxnLst>
                <a:cxn ang="0">
                  <a:pos x="T0" y="T1"/>
                </a:cxn>
                <a:cxn ang="0">
                  <a:pos x="T2" y="T3"/>
                </a:cxn>
                <a:cxn ang="0">
                  <a:pos x="T4" y="T5"/>
                </a:cxn>
                <a:cxn ang="0">
                  <a:pos x="T6" y="T7"/>
                </a:cxn>
                <a:cxn ang="0">
                  <a:pos x="T8" y="T9"/>
                </a:cxn>
              </a:cxnLst>
              <a:rect l="0" t="0" r="r" b="b"/>
              <a:pathLst>
                <a:path w="50" h="2133">
                  <a:moveTo>
                    <a:pt x="49" y="0"/>
                  </a:moveTo>
                  <a:lnTo>
                    <a:pt x="0" y="87"/>
                  </a:lnTo>
                  <a:lnTo>
                    <a:pt x="0" y="2093"/>
                  </a:lnTo>
                  <a:lnTo>
                    <a:pt x="49" y="2132"/>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8" name="Freeform 6538">
              <a:extLst>
                <a:ext uri="{FF2B5EF4-FFF2-40B4-BE49-F238E27FC236}">
                  <a16:creationId xmlns:a16="http://schemas.microsoft.com/office/drawing/2014/main" id="{1D3DE6D5-35C6-5148-C402-683B3BB3D32B}"/>
                </a:ext>
              </a:extLst>
            </p:cNvPr>
            <p:cNvSpPr>
              <a:spLocks noChangeArrowheads="1"/>
            </p:cNvSpPr>
            <p:nvPr/>
          </p:nvSpPr>
          <p:spPr bwMode="auto">
            <a:xfrm>
              <a:off x="18491685" y="4021138"/>
              <a:ext cx="14287" cy="28575"/>
            </a:xfrm>
            <a:custGeom>
              <a:avLst/>
              <a:gdLst>
                <a:gd name="T0" fmla="*/ 49 w 50"/>
                <a:gd name="T1" fmla="*/ 0 h 88"/>
                <a:gd name="T2" fmla="*/ 0 w 50"/>
                <a:gd name="T3" fmla="*/ 8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8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9" name="Freeform 6539">
              <a:extLst>
                <a:ext uri="{FF2B5EF4-FFF2-40B4-BE49-F238E27FC236}">
                  <a16:creationId xmlns:a16="http://schemas.microsoft.com/office/drawing/2014/main" id="{86CE07F2-D925-7BF4-5B10-747B13A487F9}"/>
                </a:ext>
              </a:extLst>
            </p:cNvPr>
            <p:cNvSpPr>
              <a:spLocks noChangeArrowheads="1"/>
            </p:cNvSpPr>
            <p:nvPr/>
          </p:nvSpPr>
          <p:spPr bwMode="auto">
            <a:xfrm>
              <a:off x="18491685" y="4021138"/>
              <a:ext cx="14287" cy="28575"/>
            </a:xfrm>
            <a:custGeom>
              <a:avLst/>
              <a:gdLst>
                <a:gd name="T0" fmla="*/ 49 w 50"/>
                <a:gd name="T1" fmla="*/ 0 h 88"/>
                <a:gd name="T2" fmla="*/ 0 w 50"/>
                <a:gd name="T3" fmla="*/ 87 h 88"/>
                <a:gd name="T4" fmla="*/ 0 w 50"/>
                <a:gd name="T5" fmla="*/ 87 h 88"/>
                <a:gd name="T6" fmla="*/ 49 w 50"/>
                <a:gd name="T7" fmla="*/ 0 h 88"/>
              </a:gdLst>
              <a:ahLst/>
              <a:cxnLst>
                <a:cxn ang="0">
                  <a:pos x="T0" y="T1"/>
                </a:cxn>
                <a:cxn ang="0">
                  <a:pos x="T2" y="T3"/>
                </a:cxn>
                <a:cxn ang="0">
                  <a:pos x="T4" y="T5"/>
                </a:cxn>
                <a:cxn ang="0">
                  <a:pos x="T6" y="T7"/>
                </a:cxn>
              </a:cxnLst>
              <a:rect l="0" t="0" r="r" b="b"/>
              <a:pathLst>
                <a:path w="50" h="88">
                  <a:moveTo>
                    <a:pt x="49" y="0"/>
                  </a:moveTo>
                  <a:lnTo>
                    <a:pt x="0" y="87"/>
                  </a:lnTo>
                  <a:lnTo>
                    <a:pt x="0" y="87"/>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0" name="Freeform 6540">
              <a:extLst>
                <a:ext uri="{FF2B5EF4-FFF2-40B4-BE49-F238E27FC236}">
                  <a16:creationId xmlns:a16="http://schemas.microsoft.com/office/drawing/2014/main" id="{8AA832A6-697E-6B25-5B80-7F72D932DD55}"/>
                </a:ext>
              </a:extLst>
            </p:cNvPr>
            <p:cNvSpPr>
              <a:spLocks noChangeArrowheads="1"/>
            </p:cNvSpPr>
            <p:nvPr/>
          </p:nvSpPr>
          <p:spPr bwMode="auto">
            <a:xfrm>
              <a:off x="18505972" y="4789488"/>
              <a:ext cx="0" cy="0"/>
            </a:xfrm>
            <a:custGeom>
              <a:avLst/>
              <a:gdLst>
                <a:gd name="T0" fmla="*/ 0 w 11"/>
                <a:gd name="T1" fmla="*/ 0 h 10"/>
                <a:gd name="T2" fmla="*/ 0 w 11"/>
                <a:gd name="T3" fmla="*/ 0 h 10"/>
                <a:gd name="T4" fmla="*/ 10 w 11"/>
                <a:gd name="T5" fmla="*/ 9 h 10"/>
                <a:gd name="T6" fmla="*/ 10 w 11"/>
                <a:gd name="T7" fmla="*/ 9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lnTo>
                    <a:pt x="10" y="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1" name="Freeform 6541">
              <a:extLst>
                <a:ext uri="{FF2B5EF4-FFF2-40B4-BE49-F238E27FC236}">
                  <a16:creationId xmlns:a16="http://schemas.microsoft.com/office/drawing/2014/main" id="{53E42F10-1586-CB92-F397-C73FF4EFF529}"/>
                </a:ext>
              </a:extLst>
            </p:cNvPr>
            <p:cNvSpPr>
              <a:spLocks noChangeArrowheads="1"/>
            </p:cNvSpPr>
            <p:nvPr/>
          </p:nvSpPr>
          <p:spPr bwMode="auto">
            <a:xfrm>
              <a:off x="18505972" y="4789488"/>
              <a:ext cx="0" cy="0"/>
            </a:xfrm>
            <a:custGeom>
              <a:avLst/>
              <a:gdLst>
                <a:gd name="T0" fmla="*/ 0 w 11"/>
                <a:gd name="T1" fmla="*/ 0 h 10"/>
                <a:gd name="T2" fmla="*/ 0 w 11"/>
                <a:gd name="T3" fmla="*/ 0 h 10"/>
                <a:gd name="T4" fmla="*/ 10 w 11"/>
                <a:gd name="T5" fmla="*/ 9 h 10"/>
                <a:gd name="T6" fmla="*/ 10 w 11"/>
                <a:gd name="T7" fmla="*/ 9 h 10"/>
                <a:gd name="T8" fmla="*/ 0 w 11"/>
                <a:gd name="T9" fmla="*/ 0 h 10"/>
              </a:gdLst>
              <a:ahLst/>
              <a:cxnLst>
                <a:cxn ang="0">
                  <a:pos x="T0" y="T1"/>
                </a:cxn>
                <a:cxn ang="0">
                  <a:pos x="T2" y="T3"/>
                </a:cxn>
                <a:cxn ang="0">
                  <a:pos x="T4" y="T5"/>
                </a:cxn>
                <a:cxn ang="0">
                  <a:pos x="T6" y="T7"/>
                </a:cxn>
                <a:cxn ang="0">
                  <a:pos x="T8" y="T9"/>
                </a:cxn>
              </a:cxnLst>
              <a:rect l="0" t="0" r="r" b="b"/>
              <a:pathLst>
                <a:path w="11" h="10">
                  <a:moveTo>
                    <a:pt x="0" y="0"/>
                  </a:moveTo>
                  <a:lnTo>
                    <a:pt x="0" y="0"/>
                  </a:lnTo>
                  <a:lnTo>
                    <a:pt x="10" y="9"/>
                  </a:lnTo>
                  <a:lnTo>
                    <a:pt x="1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2" name="Freeform 6542">
              <a:extLst>
                <a:ext uri="{FF2B5EF4-FFF2-40B4-BE49-F238E27FC236}">
                  <a16:creationId xmlns:a16="http://schemas.microsoft.com/office/drawing/2014/main" id="{08174420-F50B-5C46-35B6-2D3B68BEFAED}"/>
                </a:ext>
              </a:extLst>
            </p:cNvPr>
            <p:cNvSpPr>
              <a:spLocks noChangeArrowheads="1"/>
            </p:cNvSpPr>
            <p:nvPr/>
          </p:nvSpPr>
          <p:spPr bwMode="auto">
            <a:xfrm>
              <a:off x="18526608" y="4806950"/>
              <a:ext cx="11112" cy="14287"/>
            </a:xfrm>
            <a:custGeom>
              <a:avLst/>
              <a:gdLst>
                <a:gd name="T0" fmla="*/ 0 w 40"/>
                <a:gd name="T1" fmla="*/ 0 h 50"/>
                <a:gd name="T2" fmla="*/ 0 w 40"/>
                <a:gd name="T3" fmla="*/ 10 h 50"/>
                <a:gd name="T4" fmla="*/ 29 w 40"/>
                <a:gd name="T5" fmla="*/ 49 h 50"/>
                <a:gd name="T6" fmla="*/ 29 w 40"/>
                <a:gd name="T7" fmla="*/ 39 h 50"/>
                <a:gd name="T8" fmla="*/ 39 w 40"/>
                <a:gd name="T9" fmla="*/ 49 h 50"/>
                <a:gd name="T10" fmla="*/ 39 w 40"/>
                <a:gd name="T11" fmla="*/ 49 h 50"/>
                <a:gd name="T12" fmla="*/ 0 w 4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0" h="50">
                  <a:moveTo>
                    <a:pt x="0" y="0"/>
                  </a:moveTo>
                  <a:lnTo>
                    <a:pt x="0" y="10"/>
                  </a:lnTo>
                  <a:lnTo>
                    <a:pt x="29" y="49"/>
                  </a:lnTo>
                  <a:lnTo>
                    <a:pt x="29" y="39"/>
                  </a:lnTo>
                  <a:lnTo>
                    <a:pt x="39" y="49"/>
                  </a:lnTo>
                  <a:lnTo>
                    <a:pt x="3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3" name="Freeform 6543">
              <a:extLst>
                <a:ext uri="{FF2B5EF4-FFF2-40B4-BE49-F238E27FC236}">
                  <a16:creationId xmlns:a16="http://schemas.microsoft.com/office/drawing/2014/main" id="{48121E63-2B0B-92B4-AEC9-A2F244E7C2BE}"/>
                </a:ext>
              </a:extLst>
            </p:cNvPr>
            <p:cNvSpPr>
              <a:spLocks noChangeArrowheads="1"/>
            </p:cNvSpPr>
            <p:nvPr/>
          </p:nvSpPr>
          <p:spPr bwMode="auto">
            <a:xfrm>
              <a:off x="18526608" y="4806950"/>
              <a:ext cx="11112" cy="14287"/>
            </a:xfrm>
            <a:custGeom>
              <a:avLst/>
              <a:gdLst>
                <a:gd name="T0" fmla="*/ 0 w 40"/>
                <a:gd name="T1" fmla="*/ 0 h 50"/>
                <a:gd name="T2" fmla="*/ 0 w 40"/>
                <a:gd name="T3" fmla="*/ 10 h 50"/>
                <a:gd name="T4" fmla="*/ 29 w 40"/>
                <a:gd name="T5" fmla="*/ 49 h 50"/>
                <a:gd name="T6" fmla="*/ 29 w 40"/>
                <a:gd name="T7" fmla="*/ 39 h 50"/>
                <a:gd name="T8" fmla="*/ 39 w 40"/>
                <a:gd name="T9" fmla="*/ 49 h 50"/>
                <a:gd name="T10" fmla="*/ 39 w 40"/>
                <a:gd name="T11" fmla="*/ 49 h 50"/>
                <a:gd name="T12" fmla="*/ 0 w 4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0" h="50">
                  <a:moveTo>
                    <a:pt x="0" y="0"/>
                  </a:moveTo>
                  <a:lnTo>
                    <a:pt x="0" y="10"/>
                  </a:lnTo>
                  <a:lnTo>
                    <a:pt x="29" y="49"/>
                  </a:lnTo>
                  <a:lnTo>
                    <a:pt x="29" y="39"/>
                  </a:lnTo>
                  <a:lnTo>
                    <a:pt x="39" y="49"/>
                  </a:lnTo>
                  <a:lnTo>
                    <a:pt x="39" y="4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4" name="Freeform 6544">
              <a:extLst>
                <a:ext uri="{FF2B5EF4-FFF2-40B4-BE49-F238E27FC236}">
                  <a16:creationId xmlns:a16="http://schemas.microsoft.com/office/drawing/2014/main" id="{522593AD-958E-4807-E135-B308D4EA7CE8}"/>
                </a:ext>
              </a:extLst>
            </p:cNvPr>
            <p:cNvSpPr>
              <a:spLocks noChangeArrowheads="1"/>
            </p:cNvSpPr>
            <p:nvPr/>
          </p:nvSpPr>
          <p:spPr bwMode="auto">
            <a:xfrm>
              <a:off x="18526608" y="3965575"/>
              <a:ext cx="11112" cy="855662"/>
            </a:xfrm>
            <a:custGeom>
              <a:avLst/>
              <a:gdLst>
                <a:gd name="T0" fmla="*/ 39 w 40"/>
                <a:gd name="T1" fmla="*/ 0 h 2386"/>
                <a:gd name="T2" fmla="*/ 0 w 40"/>
                <a:gd name="T3" fmla="*/ 78 h 2386"/>
                <a:gd name="T4" fmla="*/ 0 w 40"/>
                <a:gd name="T5" fmla="*/ 2336 h 2386"/>
                <a:gd name="T6" fmla="*/ 39 w 40"/>
                <a:gd name="T7" fmla="*/ 2385 h 2386"/>
                <a:gd name="T8" fmla="*/ 39 w 40"/>
                <a:gd name="T9" fmla="*/ 0 h 2386"/>
              </a:gdLst>
              <a:ahLst/>
              <a:cxnLst>
                <a:cxn ang="0">
                  <a:pos x="T0" y="T1"/>
                </a:cxn>
                <a:cxn ang="0">
                  <a:pos x="T2" y="T3"/>
                </a:cxn>
                <a:cxn ang="0">
                  <a:pos x="T4" y="T5"/>
                </a:cxn>
                <a:cxn ang="0">
                  <a:pos x="T6" y="T7"/>
                </a:cxn>
                <a:cxn ang="0">
                  <a:pos x="T8" y="T9"/>
                </a:cxn>
              </a:cxnLst>
              <a:rect l="0" t="0" r="r" b="b"/>
              <a:pathLst>
                <a:path w="40" h="2386">
                  <a:moveTo>
                    <a:pt x="39" y="0"/>
                  </a:moveTo>
                  <a:lnTo>
                    <a:pt x="0" y="78"/>
                  </a:lnTo>
                  <a:lnTo>
                    <a:pt x="0" y="2336"/>
                  </a:lnTo>
                  <a:lnTo>
                    <a:pt x="39" y="2385"/>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5" name="Freeform 6545">
              <a:extLst>
                <a:ext uri="{FF2B5EF4-FFF2-40B4-BE49-F238E27FC236}">
                  <a16:creationId xmlns:a16="http://schemas.microsoft.com/office/drawing/2014/main" id="{FBD7BD39-3AC9-253A-BC59-2B8EEB8024B4}"/>
                </a:ext>
              </a:extLst>
            </p:cNvPr>
            <p:cNvSpPr>
              <a:spLocks noChangeArrowheads="1"/>
            </p:cNvSpPr>
            <p:nvPr/>
          </p:nvSpPr>
          <p:spPr bwMode="auto">
            <a:xfrm>
              <a:off x="18526608" y="3965575"/>
              <a:ext cx="11112" cy="855662"/>
            </a:xfrm>
            <a:custGeom>
              <a:avLst/>
              <a:gdLst>
                <a:gd name="T0" fmla="*/ 39 w 40"/>
                <a:gd name="T1" fmla="*/ 0 h 2386"/>
                <a:gd name="T2" fmla="*/ 0 w 40"/>
                <a:gd name="T3" fmla="*/ 78 h 2386"/>
                <a:gd name="T4" fmla="*/ 0 w 40"/>
                <a:gd name="T5" fmla="*/ 2336 h 2386"/>
                <a:gd name="T6" fmla="*/ 39 w 40"/>
                <a:gd name="T7" fmla="*/ 2385 h 2386"/>
                <a:gd name="T8" fmla="*/ 39 w 40"/>
                <a:gd name="T9" fmla="*/ 0 h 2386"/>
              </a:gdLst>
              <a:ahLst/>
              <a:cxnLst>
                <a:cxn ang="0">
                  <a:pos x="T0" y="T1"/>
                </a:cxn>
                <a:cxn ang="0">
                  <a:pos x="T2" y="T3"/>
                </a:cxn>
                <a:cxn ang="0">
                  <a:pos x="T4" y="T5"/>
                </a:cxn>
                <a:cxn ang="0">
                  <a:pos x="T6" y="T7"/>
                </a:cxn>
                <a:cxn ang="0">
                  <a:pos x="T8" y="T9"/>
                </a:cxn>
              </a:cxnLst>
              <a:rect l="0" t="0" r="r" b="b"/>
              <a:pathLst>
                <a:path w="40" h="2386">
                  <a:moveTo>
                    <a:pt x="39" y="0"/>
                  </a:moveTo>
                  <a:lnTo>
                    <a:pt x="0" y="78"/>
                  </a:lnTo>
                  <a:lnTo>
                    <a:pt x="0" y="2336"/>
                  </a:lnTo>
                  <a:lnTo>
                    <a:pt x="39" y="2385"/>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6" name="Freeform 6546">
              <a:extLst>
                <a:ext uri="{FF2B5EF4-FFF2-40B4-BE49-F238E27FC236}">
                  <a16:creationId xmlns:a16="http://schemas.microsoft.com/office/drawing/2014/main" id="{44BCE016-A657-56D8-F0C6-FF6DCE4B2444}"/>
                </a:ext>
              </a:extLst>
            </p:cNvPr>
            <p:cNvSpPr>
              <a:spLocks noChangeArrowheads="1"/>
            </p:cNvSpPr>
            <p:nvPr/>
          </p:nvSpPr>
          <p:spPr bwMode="auto">
            <a:xfrm>
              <a:off x="18526608" y="3962400"/>
              <a:ext cx="11112" cy="28575"/>
            </a:xfrm>
            <a:custGeom>
              <a:avLst/>
              <a:gdLst>
                <a:gd name="T0" fmla="*/ 39 w 40"/>
                <a:gd name="T1" fmla="*/ 0 h 89"/>
                <a:gd name="T2" fmla="*/ 0 w 40"/>
                <a:gd name="T3" fmla="*/ 88 h 89"/>
                <a:gd name="T4" fmla="*/ 0 w 40"/>
                <a:gd name="T5" fmla="*/ 88 h 89"/>
                <a:gd name="T6" fmla="*/ 39 w 40"/>
                <a:gd name="T7" fmla="*/ 10 h 89"/>
                <a:gd name="T8" fmla="*/ 39 w 40"/>
                <a:gd name="T9" fmla="*/ 0 h 89"/>
              </a:gdLst>
              <a:ahLst/>
              <a:cxnLst>
                <a:cxn ang="0">
                  <a:pos x="T0" y="T1"/>
                </a:cxn>
                <a:cxn ang="0">
                  <a:pos x="T2" y="T3"/>
                </a:cxn>
                <a:cxn ang="0">
                  <a:pos x="T4" y="T5"/>
                </a:cxn>
                <a:cxn ang="0">
                  <a:pos x="T6" y="T7"/>
                </a:cxn>
                <a:cxn ang="0">
                  <a:pos x="T8" y="T9"/>
                </a:cxn>
              </a:cxnLst>
              <a:rect l="0" t="0" r="r" b="b"/>
              <a:pathLst>
                <a:path w="40" h="89">
                  <a:moveTo>
                    <a:pt x="39" y="0"/>
                  </a:moveTo>
                  <a:lnTo>
                    <a:pt x="0" y="88"/>
                  </a:lnTo>
                  <a:lnTo>
                    <a:pt x="0" y="88"/>
                  </a:lnTo>
                  <a:lnTo>
                    <a:pt x="39" y="1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7" name="Freeform 6547">
              <a:extLst>
                <a:ext uri="{FF2B5EF4-FFF2-40B4-BE49-F238E27FC236}">
                  <a16:creationId xmlns:a16="http://schemas.microsoft.com/office/drawing/2014/main" id="{825AA143-61CA-CA6C-F412-55EC9C51DE6E}"/>
                </a:ext>
              </a:extLst>
            </p:cNvPr>
            <p:cNvSpPr>
              <a:spLocks noChangeArrowheads="1"/>
            </p:cNvSpPr>
            <p:nvPr/>
          </p:nvSpPr>
          <p:spPr bwMode="auto">
            <a:xfrm>
              <a:off x="18526608" y="3962400"/>
              <a:ext cx="11112" cy="28575"/>
            </a:xfrm>
            <a:custGeom>
              <a:avLst/>
              <a:gdLst>
                <a:gd name="T0" fmla="*/ 39 w 40"/>
                <a:gd name="T1" fmla="*/ 0 h 89"/>
                <a:gd name="T2" fmla="*/ 0 w 40"/>
                <a:gd name="T3" fmla="*/ 88 h 89"/>
                <a:gd name="T4" fmla="*/ 0 w 40"/>
                <a:gd name="T5" fmla="*/ 88 h 89"/>
                <a:gd name="T6" fmla="*/ 39 w 40"/>
                <a:gd name="T7" fmla="*/ 10 h 89"/>
                <a:gd name="T8" fmla="*/ 39 w 40"/>
                <a:gd name="T9" fmla="*/ 0 h 89"/>
              </a:gdLst>
              <a:ahLst/>
              <a:cxnLst>
                <a:cxn ang="0">
                  <a:pos x="T0" y="T1"/>
                </a:cxn>
                <a:cxn ang="0">
                  <a:pos x="T2" y="T3"/>
                </a:cxn>
                <a:cxn ang="0">
                  <a:pos x="T4" y="T5"/>
                </a:cxn>
                <a:cxn ang="0">
                  <a:pos x="T6" y="T7"/>
                </a:cxn>
                <a:cxn ang="0">
                  <a:pos x="T8" y="T9"/>
                </a:cxn>
              </a:cxnLst>
              <a:rect l="0" t="0" r="r" b="b"/>
              <a:pathLst>
                <a:path w="40" h="89">
                  <a:moveTo>
                    <a:pt x="39" y="0"/>
                  </a:moveTo>
                  <a:lnTo>
                    <a:pt x="0" y="88"/>
                  </a:lnTo>
                  <a:lnTo>
                    <a:pt x="0" y="88"/>
                  </a:lnTo>
                  <a:lnTo>
                    <a:pt x="39" y="10"/>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8" name="Freeform 6548">
              <a:extLst>
                <a:ext uri="{FF2B5EF4-FFF2-40B4-BE49-F238E27FC236}">
                  <a16:creationId xmlns:a16="http://schemas.microsoft.com/office/drawing/2014/main" id="{DE056885-2869-9ED1-BA44-87944C238FFB}"/>
                </a:ext>
              </a:extLst>
            </p:cNvPr>
            <p:cNvSpPr>
              <a:spLocks noChangeArrowheads="1"/>
            </p:cNvSpPr>
            <p:nvPr/>
          </p:nvSpPr>
          <p:spPr bwMode="auto">
            <a:xfrm>
              <a:off x="18536132" y="4819650"/>
              <a:ext cx="0" cy="4762"/>
            </a:xfrm>
            <a:custGeom>
              <a:avLst/>
              <a:gdLst>
                <a:gd name="T0" fmla="*/ 0 w 11"/>
                <a:gd name="T1" fmla="*/ 0 h 21"/>
                <a:gd name="T2" fmla="*/ 0 w 11"/>
                <a:gd name="T3" fmla="*/ 10 h 21"/>
                <a:gd name="T4" fmla="*/ 10 w 11"/>
                <a:gd name="T5" fmla="*/ 20 h 21"/>
                <a:gd name="T6" fmla="*/ 10 w 11"/>
                <a:gd name="T7" fmla="*/ 1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9" name="Freeform 6549">
              <a:extLst>
                <a:ext uri="{FF2B5EF4-FFF2-40B4-BE49-F238E27FC236}">
                  <a16:creationId xmlns:a16="http://schemas.microsoft.com/office/drawing/2014/main" id="{6292785B-CC8A-09CF-56AF-01186AB22162}"/>
                </a:ext>
              </a:extLst>
            </p:cNvPr>
            <p:cNvSpPr>
              <a:spLocks noChangeArrowheads="1"/>
            </p:cNvSpPr>
            <p:nvPr/>
          </p:nvSpPr>
          <p:spPr bwMode="auto">
            <a:xfrm>
              <a:off x="18536132" y="4819650"/>
              <a:ext cx="0" cy="4762"/>
            </a:xfrm>
            <a:custGeom>
              <a:avLst/>
              <a:gdLst>
                <a:gd name="T0" fmla="*/ 0 w 11"/>
                <a:gd name="T1" fmla="*/ 0 h 21"/>
                <a:gd name="T2" fmla="*/ 0 w 11"/>
                <a:gd name="T3" fmla="*/ 10 h 21"/>
                <a:gd name="T4" fmla="*/ 10 w 11"/>
                <a:gd name="T5" fmla="*/ 20 h 21"/>
                <a:gd name="T6" fmla="*/ 10 w 11"/>
                <a:gd name="T7" fmla="*/ 10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lnTo>
                    <a:pt x="0" y="10"/>
                  </a:lnTo>
                  <a:lnTo>
                    <a:pt x="10" y="2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0" name="Freeform 6550">
              <a:extLst>
                <a:ext uri="{FF2B5EF4-FFF2-40B4-BE49-F238E27FC236}">
                  <a16:creationId xmlns:a16="http://schemas.microsoft.com/office/drawing/2014/main" id="{3FE603AA-7120-76CB-0E34-565990F6F009}"/>
                </a:ext>
              </a:extLst>
            </p:cNvPr>
            <p:cNvSpPr>
              <a:spLocks noChangeArrowheads="1"/>
            </p:cNvSpPr>
            <p:nvPr/>
          </p:nvSpPr>
          <p:spPr bwMode="auto">
            <a:xfrm>
              <a:off x="18558356" y="4838700"/>
              <a:ext cx="14287" cy="14287"/>
            </a:xfrm>
            <a:custGeom>
              <a:avLst/>
              <a:gdLst>
                <a:gd name="T0" fmla="*/ 0 w 49"/>
                <a:gd name="T1" fmla="*/ 0 h 49"/>
                <a:gd name="T2" fmla="*/ 0 w 49"/>
                <a:gd name="T3" fmla="*/ 10 h 49"/>
                <a:gd name="T4" fmla="*/ 39 w 49"/>
                <a:gd name="T5" fmla="*/ 48 h 49"/>
                <a:gd name="T6" fmla="*/ 39 w 49"/>
                <a:gd name="T7" fmla="*/ 48 h 49"/>
                <a:gd name="T8" fmla="*/ 48 w 49"/>
                <a:gd name="T9" fmla="*/ 48 h 49"/>
                <a:gd name="T10" fmla="*/ 48 w 49"/>
                <a:gd name="T11" fmla="*/ 48 h 49"/>
                <a:gd name="T12" fmla="*/ 0 w 4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0" y="0"/>
                  </a:moveTo>
                  <a:lnTo>
                    <a:pt x="0" y="10"/>
                  </a:lnTo>
                  <a:lnTo>
                    <a:pt x="39" y="48"/>
                  </a:lnTo>
                  <a:lnTo>
                    <a:pt x="39" y="48"/>
                  </a:lnTo>
                  <a:lnTo>
                    <a:pt x="48" y="48"/>
                  </a:lnTo>
                  <a:lnTo>
                    <a:pt x="48"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1" name="Freeform 6551">
              <a:extLst>
                <a:ext uri="{FF2B5EF4-FFF2-40B4-BE49-F238E27FC236}">
                  <a16:creationId xmlns:a16="http://schemas.microsoft.com/office/drawing/2014/main" id="{7B5D033C-BE55-7F7B-A33B-703A9653B3A3}"/>
                </a:ext>
              </a:extLst>
            </p:cNvPr>
            <p:cNvSpPr>
              <a:spLocks noChangeArrowheads="1"/>
            </p:cNvSpPr>
            <p:nvPr/>
          </p:nvSpPr>
          <p:spPr bwMode="auto">
            <a:xfrm>
              <a:off x="18558356" y="4838700"/>
              <a:ext cx="14287" cy="14287"/>
            </a:xfrm>
            <a:custGeom>
              <a:avLst/>
              <a:gdLst>
                <a:gd name="T0" fmla="*/ 0 w 49"/>
                <a:gd name="T1" fmla="*/ 0 h 49"/>
                <a:gd name="T2" fmla="*/ 0 w 49"/>
                <a:gd name="T3" fmla="*/ 10 h 49"/>
                <a:gd name="T4" fmla="*/ 39 w 49"/>
                <a:gd name="T5" fmla="*/ 48 h 49"/>
                <a:gd name="T6" fmla="*/ 39 w 49"/>
                <a:gd name="T7" fmla="*/ 48 h 49"/>
                <a:gd name="T8" fmla="*/ 48 w 49"/>
                <a:gd name="T9" fmla="*/ 48 h 49"/>
                <a:gd name="T10" fmla="*/ 48 w 49"/>
                <a:gd name="T11" fmla="*/ 48 h 49"/>
                <a:gd name="T12" fmla="*/ 0 w 4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0" y="0"/>
                  </a:moveTo>
                  <a:lnTo>
                    <a:pt x="0" y="10"/>
                  </a:lnTo>
                  <a:lnTo>
                    <a:pt x="39" y="48"/>
                  </a:lnTo>
                  <a:lnTo>
                    <a:pt x="39" y="48"/>
                  </a:lnTo>
                  <a:lnTo>
                    <a:pt x="48" y="48"/>
                  </a:lnTo>
                  <a:lnTo>
                    <a:pt x="48"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2" name="Freeform 6552">
              <a:extLst>
                <a:ext uri="{FF2B5EF4-FFF2-40B4-BE49-F238E27FC236}">
                  <a16:creationId xmlns:a16="http://schemas.microsoft.com/office/drawing/2014/main" id="{93BD52AD-61E1-3004-770A-BC4497244C2E}"/>
                </a:ext>
              </a:extLst>
            </p:cNvPr>
            <p:cNvSpPr>
              <a:spLocks noChangeArrowheads="1"/>
            </p:cNvSpPr>
            <p:nvPr/>
          </p:nvSpPr>
          <p:spPr bwMode="auto">
            <a:xfrm>
              <a:off x="18558356" y="3905250"/>
              <a:ext cx="14287" cy="946150"/>
            </a:xfrm>
            <a:custGeom>
              <a:avLst/>
              <a:gdLst>
                <a:gd name="T0" fmla="*/ 48 w 49"/>
                <a:gd name="T1" fmla="*/ 0 h 2638"/>
                <a:gd name="T2" fmla="*/ 0 w 49"/>
                <a:gd name="T3" fmla="*/ 78 h 2638"/>
                <a:gd name="T4" fmla="*/ 0 w 49"/>
                <a:gd name="T5" fmla="*/ 2589 h 2638"/>
                <a:gd name="T6" fmla="*/ 48 w 49"/>
                <a:gd name="T7" fmla="*/ 2637 h 2638"/>
                <a:gd name="T8" fmla="*/ 48 w 49"/>
                <a:gd name="T9" fmla="*/ 0 h 2638"/>
              </a:gdLst>
              <a:ahLst/>
              <a:cxnLst>
                <a:cxn ang="0">
                  <a:pos x="T0" y="T1"/>
                </a:cxn>
                <a:cxn ang="0">
                  <a:pos x="T2" y="T3"/>
                </a:cxn>
                <a:cxn ang="0">
                  <a:pos x="T4" y="T5"/>
                </a:cxn>
                <a:cxn ang="0">
                  <a:pos x="T6" y="T7"/>
                </a:cxn>
                <a:cxn ang="0">
                  <a:pos x="T8" y="T9"/>
                </a:cxn>
              </a:cxnLst>
              <a:rect l="0" t="0" r="r" b="b"/>
              <a:pathLst>
                <a:path w="49" h="2638">
                  <a:moveTo>
                    <a:pt x="48" y="0"/>
                  </a:moveTo>
                  <a:lnTo>
                    <a:pt x="0" y="78"/>
                  </a:lnTo>
                  <a:lnTo>
                    <a:pt x="0" y="2589"/>
                  </a:lnTo>
                  <a:lnTo>
                    <a:pt x="48" y="2637"/>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3" name="Freeform 6553">
              <a:extLst>
                <a:ext uri="{FF2B5EF4-FFF2-40B4-BE49-F238E27FC236}">
                  <a16:creationId xmlns:a16="http://schemas.microsoft.com/office/drawing/2014/main" id="{3E817692-6512-94C5-2931-B3E9509FE299}"/>
                </a:ext>
              </a:extLst>
            </p:cNvPr>
            <p:cNvSpPr>
              <a:spLocks noChangeArrowheads="1"/>
            </p:cNvSpPr>
            <p:nvPr/>
          </p:nvSpPr>
          <p:spPr bwMode="auto">
            <a:xfrm>
              <a:off x="18558356" y="3905250"/>
              <a:ext cx="14287" cy="946150"/>
            </a:xfrm>
            <a:custGeom>
              <a:avLst/>
              <a:gdLst>
                <a:gd name="T0" fmla="*/ 48 w 49"/>
                <a:gd name="T1" fmla="*/ 0 h 2638"/>
                <a:gd name="T2" fmla="*/ 0 w 49"/>
                <a:gd name="T3" fmla="*/ 78 h 2638"/>
                <a:gd name="T4" fmla="*/ 0 w 49"/>
                <a:gd name="T5" fmla="*/ 2589 h 2638"/>
                <a:gd name="T6" fmla="*/ 48 w 49"/>
                <a:gd name="T7" fmla="*/ 2637 h 2638"/>
                <a:gd name="T8" fmla="*/ 48 w 49"/>
                <a:gd name="T9" fmla="*/ 0 h 2638"/>
              </a:gdLst>
              <a:ahLst/>
              <a:cxnLst>
                <a:cxn ang="0">
                  <a:pos x="T0" y="T1"/>
                </a:cxn>
                <a:cxn ang="0">
                  <a:pos x="T2" y="T3"/>
                </a:cxn>
                <a:cxn ang="0">
                  <a:pos x="T4" y="T5"/>
                </a:cxn>
                <a:cxn ang="0">
                  <a:pos x="T6" y="T7"/>
                </a:cxn>
                <a:cxn ang="0">
                  <a:pos x="T8" y="T9"/>
                </a:cxn>
              </a:cxnLst>
              <a:rect l="0" t="0" r="r" b="b"/>
              <a:pathLst>
                <a:path w="49" h="2638">
                  <a:moveTo>
                    <a:pt x="48" y="0"/>
                  </a:moveTo>
                  <a:lnTo>
                    <a:pt x="0" y="78"/>
                  </a:lnTo>
                  <a:lnTo>
                    <a:pt x="0" y="2589"/>
                  </a:lnTo>
                  <a:lnTo>
                    <a:pt x="48" y="2637"/>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4" name="Freeform 6554">
              <a:extLst>
                <a:ext uri="{FF2B5EF4-FFF2-40B4-BE49-F238E27FC236}">
                  <a16:creationId xmlns:a16="http://schemas.microsoft.com/office/drawing/2014/main" id="{324EA229-7670-E058-0C76-497D4182E60C}"/>
                </a:ext>
              </a:extLst>
            </p:cNvPr>
            <p:cNvSpPr>
              <a:spLocks noChangeArrowheads="1"/>
            </p:cNvSpPr>
            <p:nvPr/>
          </p:nvSpPr>
          <p:spPr bwMode="auto">
            <a:xfrm>
              <a:off x="18558356" y="3905250"/>
              <a:ext cx="14287" cy="25400"/>
            </a:xfrm>
            <a:custGeom>
              <a:avLst/>
              <a:gdLst>
                <a:gd name="T0" fmla="*/ 48 w 49"/>
                <a:gd name="T1" fmla="*/ 0 h 79"/>
                <a:gd name="T2" fmla="*/ 0 w 49"/>
                <a:gd name="T3" fmla="*/ 78 h 79"/>
                <a:gd name="T4" fmla="*/ 0 w 49"/>
                <a:gd name="T5" fmla="*/ 78 h 79"/>
                <a:gd name="T6" fmla="*/ 48 w 49"/>
                <a:gd name="T7" fmla="*/ 0 h 79"/>
              </a:gdLst>
              <a:ahLst/>
              <a:cxnLst>
                <a:cxn ang="0">
                  <a:pos x="T0" y="T1"/>
                </a:cxn>
                <a:cxn ang="0">
                  <a:pos x="T2" y="T3"/>
                </a:cxn>
                <a:cxn ang="0">
                  <a:pos x="T4" y="T5"/>
                </a:cxn>
                <a:cxn ang="0">
                  <a:pos x="T6" y="T7"/>
                </a:cxn>
              </a:cxnLst>
              <a:rect l="0" t="0" r="r" b="b"/>
              <a:pathLst>
                <a:path w="49" h="79">
                  <a:moveTo>
                    <a:pt x="48" y="0"/>
                  </a:moveTo>
                  <a:lnTo>
                    <a:pt x="0" y="78"/>
                  </a:lnTo>
                  <a:lnTo>
                    <a:pt x="0" y="78"/>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5" name="Freeform 6555">
              <a:extLst>
                <a:ext uri="{FF2B5EF4-FFF2-40B4-BE49-F238E27FC236}">
                  <a16:creationId xmlns:a16="http://schemas.microsoft.com/office/drawing/2014/main" id="{E1F14E52-970D-1872-B425-1095E4A21668}"/>
                </a:ext>
              </a:extLst>
            </p:cNvPr>
            <p:cNvSpPr>
              <a:spLocks noChangeArrowheads="1"/>
            </p:cNvSpPr>
            <p:nvPr/>
          </p:nvSpPr>
          <p:spPr bwMode="auto">
            <a:xfrm>
              <a:off x="18558356" y="3905250"/>
              <a:ext cx="14287" cy="25400"/>
            </a:xfrm>
            <a:custGeom>
              <a:avLst/>
              <a:gdLst>
                <a:gd name="T0" fmla="*/ 48 w 49"/>
                <a:gd name="T1" fmla="*/ 0 h 79"/>
                <a:gd name="T2" fmla="*/ 0 w 49"/>
                <a:gd name="T3" fmla="*/ 78 h 79"/>
                <a:gd name="T4" fmla="*/ 0 w 49"/>
                <a:gd name="T5" fmla="*/ 78 h 79"/>
                <a:gd name="T6" fmla="*/ 48 w 49"/>
                <a:gd name="T7" fmla="*/ 0 h 79"/>
              </a:gdLst>
              <a:ahLst/>
              <a:cxnLst>
                <a:cxn ang="0">
                  <a:pos x="T0" y="T1"/>
                </a:cxn>
                <a:cxn ang="0">
                  <a:pos x="T2" y="T3"/>
                </a:cxn>
                <a:cxn ang="0">
                  <a:pos x="T4" y="T5"/>
                </a:cxn>
                <a:cxn ang="0">
                  <a:pos x="T6" y="T7"/>
                </a:cxn>
              </a:cxnLst>
              <a:rect l="0" t="0" r="r" b="b"/>
              <a:pathLst>
                <a:path w="49" h="79">
                  <a:moveTo>
                    <a:pt x="48" y="0"/>
                  </a:moveTo>
                  <a:lnTo>
                    <a:pt x="0" y="78"/>
                  </a:lnTo>
                  <a:lnTo>
                    <a:pt x="0" y="78"/>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6" name="Freeform 6556">
              <a:extLst>
                <a:ext uri="{FF2B5EF4-FFF2-40B4-BE49-F238E27FC236}">
                  <a16:creationId xmlns:a16="http://schemas.microsoft.com/office/drawing/2014/main" id="{2F23F820-82B4-E6EB-A354-C4B309A53BB2}"/>
                </a:ext>
              </a:extLst>
            </p:cNvPr>
            <p:cNvSpPr>
              <a:spLocks noChangeArrowheads="1"/>
            </p:cNvSpPr>
            <p:nvPr/>
          </p:nvSpPr>
          <p:spPr bwMode="auto">
            <a:xfrm>
              <a:off x="18572643" y="4854575"/>
              <a:ext cx="0" cy="0"/>
            </a:xfrm>
            <a:custGeom>
              <a:avLst/>
              <a:gdLst>
                <a:gd name="T0" fmla="*/ 0 w 10"/>
                <a:gd name="T1" fmla="*/ 0 h 11"/>
                <a:gd name="T2" fmla="*/ 0 w 10"/>
                <a:gd name="T3" fmla="*/ 0 h 11"/>
                <a:gd name="T4" fmla="*/ 9 w 10"/>
                <a:gd name="T5" fmla="*/ 10 h 11"/>
                <a:gd name="T6" fmla="*/ 9 w 10"/>
                <a:gd name="T7" fmla="*/ 0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lnTo>
                    <a:pt x="9" y="10"/>
                  </a:lnTo>
                  <a:lnTo>
                    <a:pt x="9" y="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7" name="Freeform 6557">
              <a:extLst>
                <a:ext uri="{FF2B5EF4-FFF2-40B4-BE49-F238E27FC236}">
                  <a16:creationId xmlns:a16="http://schemas.microsoft.com/office/drawing/2014/main" id="{BFDD847E-0CC3-829D-6ABC-7AB2390C745E}"/>
                </a:ext>
              </a:extLst>
            </p:cNvPr>
            <p:cNvSpPr>
              <a:spLocks noChangeArrowheads="1"/>
            </p:cNvSpPr>
            <p:nvPr/>
          </p:nvSpPr>
          <p:spPr bwMode="auto">
            <a:xfrm>
              <a:off x="18572643" y="4854575"/>
              <a:ext cx="0" cy="0"/>
            </a:xfrm>
            <a:custGeom>
              <a:avLst/>
              <a:gdLst>
                <a:gd name="T0" fmla="*/ 0 w 10"/>
                <a:gd name="T1" fmla="*/ 0 h 11"/>
                <a:gd name="T2" fmla="*/ 0 w 10"/>
                <a:gd name="T3" fmla="*/ 0 h 11"/>
                <a:gd name="T4" fmla="*/ 9 w 10"/>
                <a:gd name="T5" fmla="*/ 10 h 11"/>
                <a:gd name="T6" fmla="*/ 9 w 10"/>
                <a:gd name="T7" fmla="*/ 0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lnTo>
                    <a:pt x="9" y="10"/>
                  </a:lnTo>
                  <a:lnTo>
                    <a:pt x="9" y="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8" name="Freeform 6558">
              <a:extLst>
                <a:ext uri="{FF2B5EF4-FFF2-40B4-BE49-F238E27FC236}">
                  <a16:creationId xmlns:a16="http://schemas.microsoft.com/office/drawing/2014/main" id="{FCEDFCE0-87F7-A7FC-A1C7-DA49D74D8D4C}"/>
                </a:ext>
              </a:extLst>
            </p:cNvPr>
            <p:cNvSpPr>
              <a:spLocks noChangeArrowheads="1"/>
            </p:cNvSpPr>
            <p:nvPr/>
          </p:nvSpPr>
          <p:spPr bwMode="auto">
            <a:xfrm>
              <a:off x="18588517" y="4873625"/>
              <a:ext cx="14287" cy="14287"/>
            </a:xfrm>
            <a:custGeom>
              <a:avLst/>
              <a:gdLst>
                <a:gd name="T0" fmla="*/ 0 w 50"/>
                <a:gd name="T1" fmla="*/ 0 h 50"/>
                <a:gd name="T2" fmla="*/ 0 w 50"/>
                <a:gd name="T3" fmla="*/ 10 h 50"/>
                <a:gd name="T4" fmla="*/ 39 w 50"/>
                <a:gd name="T5" fmla="*/ 39 h 50"/>
                <a:gd name="T6" fmla="*/ 39 w 50"/>
                <a:gd name="T7" fmla="*/ 39 h 50"/>
                <a:gd name="T8" fmla="*/ 49 w 50"/>
                <a:gd name="T9" fmla="*/ 49 h 50"/>
                <a:gd name="T10" fmla="*/ 49 w 50"/>
                <a:gd name="T11" fmla="*/ 3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39"/>
                  </a:lnTo>
                  <a:lnTo>
                    <a:pt x="39" y="39"/>
                  </a:lnTo>
                  <a:lnTo>
                    <a:pt x="49" y="49"/>
                  </a:lnTo>
                  <a:lnTo>
                    <a:pt x="4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9" name="Freeform 6559">
              <a:extLst>
                <a:ext uri="{FF2B5EF4-FFF2-40B4-BE49-F238E27FC236}">
                  <a16:creationId xmlns:a16="http://schemas.microsoft.com/office/drawing/2014/main" id="{D8AAED06-2429-67CA-B23E-B7C3087098C6}"/>
                </a:ext>
              </a:extLst>
            </p:cNvPr>
            <p:cNvSpPr>
              <a:spLocks noChangeArrowheads="1"/>
            </p:cNvSpPr>
            <p:nvPr/>
          </p:nvSpPr>
          <p:spPr bwMode="auto">
            <a:xfrm>
              <a:off x="18588517" y="4873625"/>
              <a:ext cx="14287" cy="14287"/>
            </a:xfrm>
            <a:custGeom>
              <a:avLst/>
              <a:gdLst>
                <a:gd name="T0" fmla="*/ 0 w 50"/>
                <a:gd name="T1" fmla="*/ 0 h 50"/>
                <a:gd name="T2" fmla="*/ 0 w 50"/>
                <a:gd name="T3" fmla="*/ 10 h 50"/>
                <a:gd name="T4" fmla="*/ 39 w 50"/>
                <a:gd name="T5" fmla="*/ 39 h 50"/>
                <a:gd name="T6" fmla="*/ 39 w 50"/>
                <a:gd name="T7" fmla="*/ 39 h 50"/>
                <a:gd name="T8" fmla="*/ 49 w 50"/>
                <a:gd name="T9" fmla="*/ 49 h 50"/>
                <a:gd name="T10" fmla="*/ 49 w 50"/>
                <a:gd name="T11" fmla="*/ 39 h 50"/>
                <a:gd name="T12" fmla="*/ 0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0"/>
                  </a:moveTo>
                  <a:lnTo>
                    <a:pt x="0" y="10"/>
                  </a:lnTo>
                  <a:lnTo>
                    <a:pt x="39" y="39"/>
                  </a:lnTo>
                  <a:lnTo>
                    <a:pt x="39" y="39"/>
                  </a:lnTo>
                  <a:lnTo>
                    <a:pt x="49" y="49"/>
                  </a:lnTo>
                  <a:lnTo>
                    <a:pt x="49" y="3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0" name="Freeform 6560">
              <a:extLst>
                <a:ext uri="{FF2B5EF4-FFF2-40B4-BE49-F238E27FC236}">
                  <a16:creationId xmlns:a16="http://schemas.microsoft.com/office/drawing/2014/main" id="{2D3ABA04-632B-EF56-55C0-D688009EE683}"/>
                </a:ext>
              </a:extLst>
            </p:cNvPr>
            <p:cNvSpPr>
              <a:spLocks noChangeArrowheads="1"/>
            </p:cNvSpPr>
            <p:nvPr/>
          </p:nvSpPr>
          <p:spPr bwMode="auto">
            <a:xfrm>
              <a:off x="18588517" y="3846513"/>
              <a:ext cx="14287" cy="1038225"/>
            </a:xfrm>
            <a:custGeom>
              <a:avLst/>
              <a:gdLst>
                <a:gd name="T0" fmla="*/ 49 w 50"/>
                <a:gd name="T1" fmla="*/ 0 h 2892"/>
                <a:gd name="T2" fmla="*/ 0 w 50"/>
                <a:gd name="T3" fmla="*/ 88 h 2892"/>
                <a:gd name="T4" fmla="*/ 0 w 50"/>
                <a:gd name="T5" fmla="*/ 2852 h 2892"/>
                <a:gd name="T6" fmla="*/ 49 w 50"/>
                <a:gd name="T7" fmla="*/ 2891 h 2892"/>
                <a:gd name="T8" fmla="*/ 49 w 50"/>
                <a:gd name="T9" fmla="*/ 0 h 2892"/>
              </a:gdLst>
              <a:ahLst/>
              <a:cxnLst>
                <a:cxn ang="0">
                  <a:pos x="T0" y="T1"/>
                </a:cxn>
                <a:cxn ang="0">
                  <a:pos x="T2" y="T3"/>
                </a:cxn>
                <a:cxn ang="0">
                  <a:pos x="T4" y="T5"/>
                </a:cxn>
                <a:cxn ang="0">
                  <a:pos x="T6" y="T7"/>
                </a:cxn>
                <a:cxn ang="0">
                  <a:pos x="T8" y="T9"/>
                </a:cxn>
              </a:cxnLst>
              <a:rect l="0" t="0" r="r" b="b"/>
              <a:pathLst>
                <a:path w="50" h="2892">
                  <a:moveTo>
                    <a:pt x="49" y="0"/>
                  </a:moveTo>
                  <a:lnTo>
                    <a:pt x="0" y="88"/>
                  </a:lnTo>
                  <a:lnTo>
                    <a:pt x="0" y="2852"/>
                  </a:lnTo>
                  <a:lnTo>
                    <a:pt x="49" y="2891"/>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1" name="Freeform 6561">
              <a:extLst>
                <a:ext uri="{FF2B5EF4-FFF2-40B4-BE49-F238E27FC236}">
                  <a16:creationId xmlns:a16="http://schemas.microsoft.com/office/drawing/2014/main" id="{81444783-84B4-C31D-A401-B44D67B1142D}"/>
                </a:ext>
              </a:extLst>
            </p:cNvPr>
            <p:cNvSpPr>
              <a:spLocks noChangeArrowheads="1"/>
            </p:cNvSpPr>
            <p:nvPr/>
          </p:nvSpPr>
          <p:spPr bwMode="auto">
            <a:xfrm>
              <a:off x="18588517" y="3846513"/>
              <a:ext cx="14287" cy="1038225"/>
            </a:xfrm>
            <a:custGeom>
              <a:avLst/>
              <a:gdLst>
                <a:gd name="T0" fmla="*/ 49 w 50"/>
                <a:gd name="T1" fmla="*/ 0 h 2892"/>
                <a:gd name="T2" fmla="*/ 0 w 50"/>
                <a:gd name="T3" fmla="*/ 88 h 2892"/>
                <a:gd name="T4" fmla="*/ 0 w 50"/>
                <a:gd name="T5" fmla="*/ 2852 h 2892"/>
                <a:gd name="T6" fmla="*/ 49 w 50"/>
                <a:gd name="T7" fmla="*/ 2891 h 2892"/>
                <a:gd name="T8" fmla="*/ 49 w 50"/>
                <a:gd name="T9" fmla="*/ 0 h 2892"/>
              </a:gdLst>
              <a:ahLst/>
              <a:cxnLst>
                <a:cxn ang="0">
                  <a:pos x="T0" y="T1"/>
                </a:cxn>
                <a:cxn ang="0">
                  <a:pos x="T2" y="T3"/>
                </a:cxn>
                <a:cxn ang="0">
                  <a:pos x="T4" y="T5"/>
                </a:cxn>
                <a:cxn ang="0">
                  <a:pos x="T6" y="T7"/>
                </a:cxn>
                <a:cxn ang="0">
                  <a:pos x="T8" y="T9"/>
                </a:cxn>
              </a:cxnLst>
              <a:rect l="0" t="0" r="r" b="b"/>
              <a:pathLst>
                <a:path w="50" h="2892">
                  <a:moveTo>
                    <a:pt x="49" y="0"/>
                  </a:moveTo>
                  <a:lnTo>
                    <a:pt x="0" y="88"/>
                  </a:lnTo>
                  <a:lnTo>
                    <a:pt x="0" y="2852"/>
                  </a:lnTo>
                  <a:lnTo>
                    <a:pt x="49" y="2891"/>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2" name="Freeform 6562">
              <a:extLst>
                <a:ext uri="{FF2B5EF4-FFF2-40B4-BE49-F238E27FC236}">
                  <a16:creationId xmlns:a16="http://schemas.microsoft.com/office/drawing/2014/main" id="{83366513-F35B-53D3-F39A-9C3CF2854EC6}"/>
                </a:ext>
              </a:extLst>
            </p:cNvPr>
            <p:cNvSpPr>
              <a:spLocks noChangeArrowheads="1"/>
            </p:cNvSpPr>
            <p:nvPr/>
          </p:nvSpPr>
          <p:spPr bwMode="auto">
            <a:xfrm>
              <a:off x="18588517" y="3846513"/>
              <a:ext cx="14287" cy="28575"/>
            </a:xfrm>
            <a:custGeom>
              <a:avLst/>
              <a:gdLst>
                <a:gd name="T0" fmla="*/ 49 w 50"/>
                <a:gd name="T1" fmla="*/ 0 h 89"/>
                <a:gd name="T2" fmla="*/ 0 w 50"/>
                <a:gd name="T3" fmla="*/ 7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7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3" name="Freeform 6563">
              <a:extLst>
                <a:ext uri="{FF2B5EF4-FFF2-40B4-BE49-F238E27FC236}">
                  <a16:creationId xmlns:a16="http://schemas.microsoft.com/office/drawing/2014/main" id="{71E5940A-0BF7-F454-21BE-9EAA40516A3C}"/>
                </a:ext>
              </a:extLst>
            </p:cNvPr>
            <p:cNvSpPr>
              <a:spLocks noChangeArrowheads="1"/>
            </p:cNvSpPr>
            <p:nvPr/>
          </p:nvSpPr>
          <p:spPr bwMode="auto">
            <a:xfrm>
              <a:off x="18588517" y="3846513"/>
              <a:ext cx="14287" cy="28575"/>
            </a:xfrm>
            <a:custGeom>
              <a:avLst/>
              <a:gdLst>
                <a:gd name="T0" fmla="*/ 49 w 50"/>
                <a:gd name="T1" fmla="*/ 0 h 89"/>
                <a:gd name="T2" fmla="*/ 0 w 50"/>
                <a:gd name="T3" fmla="*/ 7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7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4" name="Freeform 6564">
              <a:extLst>
                <a:ext uri="{FF2B5EF4-FFF2-40B4-BE49-F238E27FC236}">
                  <a16:creationId xmlns:a16="http://schemas.microsoft.com/office/drawing/2014/main" id="{962BF37F-0170-E0F1-A8DB-081393DA4406}"/>
                </a:ext>
              </a:extLst>
            </p:cNvPr>
            <p:cNvSpPr>
              <a:spLocks noChangeArrowheads="1"/>
            </p:cNvSpPr>
            <p:nvPr/>
          </p:nvSpPr>
          <p:spPr bwMode="auto">
            <a:xfrm>
              <a:off x="18602803" y="4886325"/>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5" name="Freeform 6565">
              <a:extLst>
                <a:ext uri="{FF2B5EF4-FFF2-40B4-BE49-F238E27FC236}">
                  <a16:creationId xmlns:a16="http://schemas.microsoft.com/office/drawing/2014/main" id="{546A7132-EC09-8A20-0F38-3E505CBA069A}"/>
                </a:ext>
              </a:extLst>
            </p:cNvPr>
            <p:cNvSpPr>
              <a:spLocks noChangeArrowheads="1"/>
            </p:cNvSpPr>
            <p:nvPr/>
          </p:nvSpPr>
          <p:spPr bwMode="auto">
            <a:xfrm>
              <a:off x="18602803" y="4886325"/>
              <a:ext cx="0" cy="0"/>
            </a:xfrm>
            <a:custGeom>
              <a:avLst/>
              <a:gdLst>
                <a:gd name="T0" fmla="*/ 0 w 11"/>
                <a:gd name="T1" fmla="*/ 0 h 11"/>
                <a:gd name="T2" fmla="*/ 0 w 11"/>
                <a:gd name="T3" fmla="*/ 0 h 11"/>
                <a:gd name="T4" fmla="*/ 10 w 11"/>
                <a:gd name="T5" fmla="*/ 10 h 11"/>
                <a:gd name="T6" fmla="*/ 10 w 11"/>
                <a:gd name="T7" fmla="*/ 1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0"/>
                  </a:lnTo>
                  <a:lnTo>
                    <a:pt x="10" y="10"/>
                  </a:lnTo>
                  <a:lnTo>
                    <a:pt x="10" y="10"/>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6" name="Freeform 6566">
              <a:extLst>
                <a:ext uri="{FF2B5EF4-FFF2-40B4-BE49-F238E27FC236}">
                  <a16:creationId xmlns:a16="http://schemas.microsoft.com/office/drawing/2014/main" id="{F5B974C9-1380-60CA-5F8C-E5016B390516}"/>
                </a:ext>
              </a:extLst>
            </p:cNvPr>
            <p:cNvSpPr>
              <a:spLocks noChangeArrowheads="1"/>
            </p:cNvSpPr>
            <p:nvPr/>
          </p:nvSpPr>
          <p:spPr bwMode="auto">
            <a:xfrm>
              <a:off x="18625027" y="4903788"/>
              <a:ext cx="11112" cy="14287"/>
            </a:xfrm>
            <a:custGeom>
              <a:avLst/>
              <a:gdLst>
                <a:gd name="T0" fmla="*/ 0 w 40"/>
                <a:gd name="T1" fmla="*/ 0 h 49"/>
                <a:gd name="T2" fmla="*/ 0 w 40"/>
                <a:gd name="T3" fmla="*/ 9 h 49"/>
                <a:gd name="T4" fmla="*/ 39 w 40"/>
                <a:gd name="T5" fmla="*/ 48 h 49"/>
                <a:gd name="T6" fmla="*/ 39 w 40"/>
                <a:gd name="T7" fmla="*/ 39 h 49"/>
                <a:gd name="T8" fmla="*/ 39 w 40"/>
                <a:gd name="T9" fmla="*/ 48 h 49"/>
                <a:gd name="T10" fmla="*/ 39 w 40"/>
                <a:gd name="T11" fmla="*/ 48 h 49"/>
                <a:gd name="T12" fmla="*/ 0 w 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0" h="49">
                  <a:moveTo>
                    <a:pt x="0" y="0"/>
                  </a:moveTo>
                  <a:lnTo>
                    <a:pt x="0" y="9"/>
                  </a:lnTo>
                  <a:lnTo>
                    <a:pt x="39" y="48"/>
                  </a:lnTo>
                  <a:lnTo>
                    <a:pt x="39" y="39"/>
                  </a:lnTo>
                  <a:lnTo>
                    <a:pt x="39" y="48"/>
                  </a:lnTo>
                  <a:lnTo>
                    <a:pt x="39"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7" name="Freeform 6567">
              <a:extLst>
                <a:ext uri="{FF2B5EF4-FFF2-40B4-BE49-F238E27FC236}">
                  <a16:creationId xmlns:a16="http://schemas.microsoft.com/office/drawing/2014/main" id="{1A315465-5A72-0A1D-0801-337E3C44B7E4}"/>
                </a:ext>
              </a:extLst>
            </p:cNvPr>
            <p:cNvSpPr>
              <a:spLocks noChangeArrowheads="1"/>
            </p:cNvSpPr>
            <p:nvPr/>
          </p:nvSpPr>
          <p:spPr bwMode="auto">
            <a:xfrm>
              <a:off x="18625027" y="4903788"/>
              <a:ext cx="11112" cy="14287"/>
            </a:xfrm>
            <a:custGeom>
              <a:avLst/>
              <a:gdLst>
                <a:gd name="T0" fmla="*/ 0 w 40"/>
                <a:gd name="T1" fmla="*/ 0 h 49"/>
                <a:gd name="T2" fmla="*/ 0 w 40"/>
                <a:gd name="T3" fmla="*/ 9 h 49"/>
                <a:gd name="T4" fmla="*/ 39 w 40"/>
                <a:gd name="T5" fmla="*/ 48 h 49"/>
                <a:gd name="T6" fmla="*/ 39 w 40"/>
                <a:gd name="T7" fmla="*/ 39 h 49"/>
                <a:gd name="T8" fmla="*/ 39 w 40"/>
                <a:gd name="T9" fmla="*/ 48 h 49"/>
                <a:gd name="T10" fmla="*/ 39 w 40"/>
                <a:gd name="T11" fmla="*/ 48 h 49"/>
                <a:gd name="T12" fmla="*/ 0 w 4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0" h="49">
                  <a:moveTo>
                    <a:pt x="0" y="0"/>
                  </a:moveTo>
                  <a:lnTo>
                    <a:pt x="0" y="9"/>
                  </a:lnTo>
                  <a:lnTo>
                    <a:pt x="39" y="48"/>
                  </a:lnTo>
                  <a:lnTo>
                    <a:pt x="39" y="39"/>
                  </a:lnTo>
                  <a:lnTo>
                    <a:pt x="39" y="48"/>
                  </a:lnTo>
                  <a:lnTo>
                    <a:pt x="39" y="48"/>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8" name="Freeform 6568">
              <a:extLst>
                <a:ext uri="{FF2B5EF4-FFF2-40B4-BE49-F238E27FC236}">
                  <a16:creationId xmlns:a16="http://schemas.microsoft.com/office/drawing/2014/main" id="{005C4F6C-3911-9E8A-DD5A-2E531E5BB746}"/>
                </a:ext>
              </a:extLst>
            </p:cNvPr>
            <p:cNvSpPr>
              <a:spLocks noChangeArrowheads="1"/>
            </p:cNvSpPr>
            <p:nvPr/>
          </p:nvSpPr>
          <p:spPr bwMode="auto">
            <a:xfrm>
              <a:off x="18625027" y="3786188"/>
              <a:ext cx="11112" cy="1131887"/>
            </a:xfrm>
            <a:custGeom>
              <a:avLst/>
              <a:gdLst>
                <a:gd name="T0" fmla="*/ 39 w 40"/>
                <a:gd name="T1" fmla="*/ 0 h 3154"/>
                <a:gd name="T2" fmla="*/ 0 w 40"/>
                <a:gd name="T3" fmla="*/ 87 h 3154"/>
                <a:gd name="T4" fmla="*/ 0 w 40"/>
                <a:gd name="T5" fmla="*/ 3105 h 3154"/>
                <a:gd name="T6" fmla="*/ 39 w 40"/>
                <a:gd name="T7" fmla="*/ 3153 h 3154"/>
                <a:gd name="T8" fmla="*/ 39 w 40"/>
                <a:gd name="T9" fmla="*/ 0 h 3154"/>
              </a:gdLst>
              <a:ahLst/>
              <a:cxnLst>
                <a:cxn ang="0">
                  <a:pos x="T0" y="T1"/>
                </a:cxn>
                <a:cxn ang="0">
                  <a:pos x="T2" y="T3"/>
                </a:cxn>
                <a:cxn ang="0">
                  <a:pos x="T4" y="T5"/>
                </a:cxn>
                <a:cxn ang="0">
                  <a:pos x="T6" y="T7"/>
                </a:cxn>
                <a:cxn ang="0">
                  <a:pos x="T8" y="T9"/>
                </a:cxn>
              </a:cxnLst>
              <a:rect l="0" t="0" r="r" b="b"/>
              <a:pathLst>
                <a:path w="40" h="3154">
                  <a:moveTo>
                    <a:pt x="39" y="0"/>
                  </a:moveTo>
                  <a:lnTo>
                    <a:pt x="0" y="87"/>
                  </a:lnTo>
                  <a:lnTo>
                    <a:pt x="0" y="3105"/>
                  </a:lnTo>
                  <a:lnTo>
                    <a:pt x="39" y="3153"/>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9" name="Freeform 6569">
              <a:extLst>
                <a:ext uri="{FF2B5EF4-FFF2-40B4-BE49-F238E27FC236}">
                  <a16:creationId xmlns:a16="http://schemas.microsoft.com/office/drawing/2014/main" id="{473A8B46-89A0-71A9-D93C-CA8AC6065FA7}"/>
                </a:ext>
              </a:extLst>
            </p:cNvPr>
            <p:cNvSpPr>
              <a:spLocks noChangeArrowheads="1"/>
            </p:cNvSpPr>
            <p:nvPr/>
          </p:nvSpPr>
          <p:spPr bwMode="auto">
            <a:xfrm>
              <a:off x="18625027" y="3786188"/>
              <a:ext cx="11112" cy="1131887"/>
            </a:xfrm>
            <a:custGeom>
              <a:avLst/>
              <a:gdLst>
                <a:gd name="T0" fmla="*/ 39 w 40"/>
                <a:gd name="T1" fmla="*/ 0 h 3154"/>
                <a:gd name="T2" fmla="*/ 0 w 40"/>
                <a:gd name="T3" fmla="*/ 87 h 3154"/>
                <a:gd name="T4" fmla="*/ 0 w 40"/>
                <a:gd name="T5" fmla="*/ 3105 h 3154"/>
                <a:gd name="T6" fmla="*/ 39 w 40"/>
                <a:gd name="T7" fmla="*/ 3153 h 3154"/>
                <a:gd name="T8" fmla="*/ 39 w 40"/>
                <a:gd name="T9" fmla="*/ 0 h 3154"/>
              </a:gdLst>
              <a:ahLst/>
              <a:cxnLst>
                <a:cxn ang="0">
                  <a:pos x="T0" y="T1"/>
                </a:cxn>
                <a:cxn ang="0">
                  <a:pos x="T2" y="T3"/>
                </a:cxn>
                <a:cxn ang="0">
                  <a:pos x="T4" y="T5"/>
                </a:cxn>
                <a:cxn ang="0">
                  <a:pos x="T6" y="T7"/>
                </a:cxn>
                <a:cxn ang="0">
                  <a:pos x="T8" y="T9"/>
                </a:cxn>
              </a:cxnLst>
              <a:rect l="0" t="0" r="r" b="b"/>
              <a:pathLst>
                <a:path w="40" h="3154">
                  <a:moveTo>
                    <a:pt x="39" y="0"/>
                  </a:moveTo>
                  <a:lnTo>
                    <a:pt x="0" y="87"/>
                  </a:lnTo>
                  <a:lnTo>
                    <a:pt x="0" y="3105"/>
                  </a:lnTo>
                  <a:lnTo>
                    <a:pt x="39" y="3153"/>
                  </a:lnTo>
                  <a:lnTo>
                    <a:pt x="3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 name="Freeform 6570">
              <a:extLst>
                <a:ext uri="{FF2B5EF4-FFF2-40B4-BE49-F238E27FC236}">
                  <a16:creationId xmlns:a16="http://schemas.microsoft.com/office/drawing/2014/main" id="{CDF4DBA1-1E28-A3A4-DA3A-53830029C49F}"/>
                </a:ext>
              </a:extLst>
            </p:cNvPr>
            <p:cNvSpPr>
              <a:spLocks noChangeArrowheads="1"/>
            </p:cNvSpPr>
            <p:nvPr/>
          </p:nvSpPr>
          <p:spPr bwMode="auto">
            <a:xfrm>
              <a:off x="18625027" y="3786188"/>
              <a:ext cx="11112" cy="28575"/>
            </a:xfrm>
            <a:custGeom>
              <a:avLst/>
              <a:gdLst>
                <a:gd name="T0" fmla="*/ 39 w 40"/>
                <a:gd name="T1" fmla="*/ 0 h 88"/>
                <a:gd name="T2" fmla="*/ 0 w 40"/>
                <a:gd name="T3" fmla="*/ 87 h 88"/>
                <a:gd name="T4" fmla="*/ 0 w 40"/>
                <a:gd name="T5" fmla="*/ 87 h 88"/>
                <a:gd name="T6" fmla="*/ 39 w 40"/>
                <a:gd name="T7" fmla="*/ 0 h 88"/>
              </a:gdLst>
              <a:ahLst/>
              <a:cxnLst>
                <a:cxn ang="0">
                  <a:pos x="T0" y="T1"/>
                </a:cxn>
                <a:cxn ang="0">
                  <a:pos x="T2" y="T3"/>
                </a:cxn>
                <a:cxn ang="0">
                  <a:pos x="T4" y="T5"/>
                </a:cxn>
                <a:cxn ang="0">
                  <a:pos x="T6" y="T7"/>
                </a:cxn>
              </a:cxnLst>
              <a:rect l="0" t="0" r="r" b="b"/>
              <a:pathLst>
                <a:path w="40" h="88">
                  <a:moveTo>
                    <a:pt x="39" y="0"/>
                  </a:moveTo>
                  <a:lnTo>
                    <a:pt x="0" y="87"/>
                  </a:lnTo>
                  <a:lnTo>
                    <a:pt x="0" y="87"/>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1" name="Freeform 6571">
              <a:extLst>
                <a:ext uri="{FF2B5EF4-FFF2-40B4-BE49-F238E27FC236}">
                  <a16:creationId xmlns:a16="http://schemas.microsoft.com/office/drawing/2014/main" id="{0E75F44C-076D-98A0-CB94-128715193DEB}"/>
                </a:ext>
              </a:extLst>
            </p:cNvPr>
            <p:cNvSpPr>
              <a:spLocks noChangeArrowheads="1"/>
            </p:cNvSpPr>
            <p:nvPr/>
          </p:nvSpPr>
          <p:spPr bwMode="auto">
            <a:xfrm>
              <a:off x="18625027" y="3786188"/>
              <a:ext cx="11112" cy="28575"/>
            </a:xfrm>
            <a:custGeom>
              <a:avLst/>
              <a:gdLst>
                <a:gd name="T0" fmla="*/ 39 w 40"/>
                <a:gd name="T1" fmla="*/ 0 h 88"/>
                <a:gd name="T2" fmla="*/ 0 w 40"/>
                <a:gd name="T3" fmla="*/ 87 h 88"/>
                <a:gd name="T4" fmla="*/ 0 w 40"/>
                <a:gd name="T5" fmla="*/ 87 h 88"/>
                <a:gd name="T6" fmla="*/ 39 w 40"/>
                <a:gd name="T7" fmla="*/ 0 h 88"/>
              </a:gdLst>
              <a:ahLst/>
              <a:cxnLst>
                <a:cxn ang="0">
                  <a:pos x="T0" y="T1"/>
                </a:cxn>
                <a:cxn ang="0">
                  <a:pos x="T2" y="T3"/>
                </a:cxn>
                <a:cxn ang="0">
                  <a:pos x="T4" y="T5"/>
                </a:cxn>
                <a:cxn ang="0">
                  <a:pos x="T6" y="T7"/>
                </a:cxn>
              </a:cxnLst>
              <a:rect l="0" t="0" r="r" b="b"/>
              <a:pathLst>
                <a:path w="40" h="88">
                  <a:moveTo>
                    <a:pt x="39" y="0"/>
                  </a:moveTo>
                  <a:lnTo>
                    <a:pt x="0" y="87"/>
                  </a:lnTo>
                  <a:lnTo>
                    <a:pt x="0" y="87"/>
                  </a:lnTo>
                  <a:lnTo>
                    <a:pt x="3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2" name="Freeform 6572">
              <a:extLst>
                <a:ext uri="{FF2B5EF4-FFF2-40B4-BE49-F238E27FC236}">
                  <a16:creationId xmlns:a16="http://schemas.microsoft.com/office/drawing/2014/main" id="{9D646E98-B12D-DF3C-9729-FD97E67CC7DB}"/>
                </a:ext>
              </a:extLst>
            </p:cNvPr>
            <p:cNvSpPr>
              <a:spLocks noChangeArrowheads="1"/>
            </p:cNvSpPr>
            <p:nvPr/>
          </p:nvSpPr>
          <p:spPr bwMode="auto">
            <a:xfrm>
              <a:off x="18639313" y="4919663"/>
              <a:ext cx="0" cy="4762"/>
            </a:xfrm>
            <a:custGeom>
              <a:avLst/>
              <a:gdLst>
                <a:gd name="T0" fmla="*/ 0 w 1"/>
                <a:gd name="T1" fmla="*/ 0 h 20"/>
                <a:gd name="T2" fmla="*/ 0 w 1"/>
                <a:gd name="T3" fmla="*/ 9 h 20"/>
                <a:gd name="T4" fmla="*/ 0 w 1"/>
                <a:gd name="T5" fmla="*/ 19 h 20"/>
                <a:gd name="T6" fmla="*/ 0 w 1"/>
                <a:gd name="T7" fmla="*/ 9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lnTo>
                    <a:pt x="0" y="9"/>
                  </a:lnTo>
                  <a:lnTo>
                    <a:pt x="0" y="19"/>
                  </a:lnTo>
                  <a:lnTo>
                    <a:pt x="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3" name="Freeform 6573">
              <a:extLst>
                <a:ext uri="{FF2B5EF4-FFF2-40B4-BE49-F238E27FC236}">
                  <a16:creationId xmlns:a16="http://schemas.microsoft.com/office/drawing/2014/main" id="{90D61C7F-E758-4FBF-6467-64FF94A0D7A0}"/>
                </a:ext>
              </a:extLst>
            </p:cNvPr>
            <p:cNvSpPr>
              <a:spLocks noChangeArrowheads="1"/>
            </p:cNvSpPr>
            <p:nvPr/>
          </p:nvSpPr>
          <p:spPr bwMode="auto">
            <a:xfrm>
              <a:off x="18639313" y="4919663"/>
              <a:ext cx="0" cy="4762"/>
            </a:xfrm>
            <a:custGeom>
              <a:avLst/>
              <a:gdLst>
                <a:gd name="T0" fmla="*/ 0 w 1"/>
                <a:gd name="T1" fmla="*/ 0 h 20"/>
                <a:gd name="T2" fmla="*/ 0 w 1"/>
                <a:gd name="T3" fmla="*/ 9 h 20"/>
                <a:gd name="T4" fmla="*/ 0 w 1"/>
                <a:gd name="T5" fmla="*/ 19 h 20"/>
                <a:gd name="T6" fmla="*/ 0 w 1"/>
                <a:gd name="T7" fmla="*/ 9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lnTo>
                    <a:pt x="0" y="9"/>
                  </a:lnTo>
                  <a:lnTo>
                    <a:pt x="0" y="19"/>
                  </a:lnTo>
                  <a:lnTo>
                    <a:pt x="0" y="9"/>
                  </a:lnTo>
                  <a:lnTo>
                    <a:pt x="0" y="0"/>
                  </a:lnTo>
                </a:path>
              </a:pathLst>
            </a:custGeom>
            <a:solidFill>
              <a:srgbClr val="B38446"/>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4" name="Freeform 6574">
              <a:extLst>
                <a:ext uri="{FF2B5EF4-FFF2-40B4-BE49-F238E27FC236}">
                  <a16:creationId xmlns:a16="http://schemas.microsoft.com/office/drawing/2014/main" id="{CCD3EA4F-3BFE-B40D-6442-0A4EE03D3DEC}"/>
                </a:ext>
              </a:extLst>
            </p:cNvPr>
            <p:cNvSpPr>
              <a:spLocks noChangeArrowheads="1"/>
            </p:cNvSpPr>
            <p:nvPr/>
          </p:nvSpPr>
          <p:spPr bwMode="auto">
            <a:xfrm>
              <a:off x="18663124" y="4946650"/>
              <a:ext cx="0" cy="0"/>
            </a:xfrm>
            <a:custGeom>
              <a:avLst/>
              <a:gdLst>
                <a:gd name="T0" fmla="*/ 9 w 10"/>
                <a:gd name="T1" fmla="*/ 0 h 11"/>
                <a:gd name="T2" fmla="*/ 0 w 10"/>
                <a:gd name="T3" fmla="*/ 10 h 11"/>
                <a:gd name="T4" fmla="*/ 9 w 10"/>
                <a:gd name="T5" fmla="*/ 10 h 11"/>
                <a:gd name="T6" fmla="*/ 9 w 10"/>
                <a:gd name="T7" fmla="*/ 0 h 11"/>
              </a:gdLst>
              <a:ahLst/>
              <a:cxnLst>
                <a:cxn ang="0">
                  <a:pos x="T0" y="T1"/>
                </a:cxn>
                <a:cxn ang="0">
                  <a:pos x="T2" y="T3"/>
                </a:cxn>
                <a:cxn ang="0">
                  <a:pos x="T4" y="T5"/>
                </a:cxn>
                <a:cxn ang="0">
                  <a:pos x="T6" y="T7"/>
                </a:cxn>
              </a:cxnLst>
              <a:rect l="0" t="0" r="r" b="b"/>
              <a:pathLst>
                <a:path w="10" h="11">
                  <a:moveTo>
                    <a:pt x="9" y="0"/>
                  </a:moveTo>
                  <a:lnTo>
                    <a:pt x="0" y="10"/>
                  </a:lnTo>
                  <a:lnTo>
                    <a:pt x="9" y="10"/>
                  </a:lnTo>
                  <a:lnTo>
                    <a:pt x="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5" name="Freeform 6575">
              <a:extLst>
                <a:ext uri="{FF2B5EF4-FFF2-40B4-BE49-F238E27FC236}">
                  <a16:creationId xmlns:a16="http://schemas.microsoft.com/office/drawing/2014/main" id="{94473584-F4B0-A2AC-1A0F-7BE1DB9A29B3}"/>
                </a:ext>
              </a:extLst>
            </p:cNvPr>
            <p:cNvSpPr>
              <a:spLocks noChangeArrowheads="1"/>
            </p:cNvSpPr>
            <p:nvPr/>
          </p:nvSpPr>
          <p:spPr bwMode="auto">
            <a:xfrm>
              <a:off x="18663124" y="4946650"/>
              <a:ext cx="0" cy="0"/>
            </a:xfrm>
            <a:custGeom>
              <a:avLst/>
              <a:gdLst>
                <a:gd name="T0" fmla="*/ 9 w 10"/>
                <a:gd name="T1" fmla="*/ 0 h 11"/>
                <a:gd name="T2" fmla="*/ 0 w 10"/>
                <a:gd name="T3" fmla="*/ 10 h 11"/>
                <a:gd name="T4" fmla="*/ 9 w 10"/>
                <a:gd name="T5" fmla="*/ 10 h 11"/>
                <a:gd name="T6" fmla="*/ 9 w 10"/>
                <a:gd name="T7" fmla="*/ 0 h 11"/>
              </a:gdLst>
              <a:ahLst/>
              <a:cxnLst>
                <a:cxn ang="0">
                  <a:pos x="T0" y="T1"/>
                </a:cxn>
                <a:cxn ang="0">
                  <a:pos x="T2" y="T3"/>
                </a:cxn>
                <a:cxn ang="0">
                  <a:pos x="T4" y="T5"/>
                </a:cxn>
                <a:cxn ang="0">
                  <a:pos x="T6" y="T7"/>
                </a:cxn>
              </a:cxnLst>
              <a:rect l="0" t="0" r="r" b="b"/>
              <a:pathLst>
                <a:path w="10" h="11">
                  <a:moveTo>
                    <a:pt x="9" y="0"/>
                  </a:moveTo>
                  <a:lnTo>
                    <a:pt x="0" y="10"/>
                  </a:lnTo>
                  <a:lnTo>
                    <a:pt x="9" y="10"/>
                  </a:lnTo>
                  <a:lnTo>
                    <a:pt x="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6" name="Freeform 6576">
              <a:extLst>
                <a:ext uri="{FF2B5EF4-FFF2-40B4-BE49-F238E27FC236}">
                  <a16:creationId xmlns:a16="http://schemas.microsoft.com/office/drawing/2014/main" id="{2E15644B-7452-81C6-B5DD-114471EC207F}"/>
                </a:ext>
              </a:extLst>
            </p:cNvPr>
            <p:cNvSpPr>
              <a:spLocks noChangeArrowheads="1"/>
            </p:cNvSpPr>
            <p:nvPr/>
          </p:nvSpPr>
          <p:spPr bwMode="auto">
            <a:xfrm>
              <a:off x="18655187" y="4935538"/>
              <a:ext cx="7937" cy="11112"/>
            </a:xfrm>
            <a:custGeom>
              <a:avLst/>
              <a:gdLst>
                <a:gd name="T0" fmla="*/ 0 w 30"/>
                <a:gd name="T1" fmla="*/ 0 h 40"/>
                <a:gd name="T2" fmla="*/ 0 w 30"/>
                <a:gd name="T3" fmla="*/ 10 h 40"/>
                <a:gd name="T4" fmla="*/ 20 w 30"/>
                <a:gd name="T5" fmla="*/ 39 h 40"/>
                <a:gd name="T6" fmla="*/ 29 w 30"/>
                <a:gd name="T7" fmla="*/ 29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10"/>
                  </a:lnTo>
                  <a:lnTo>
                    <a:pt x="20" y="39"/>
                  </a:lnTo>
                  <a:lnTo>
                    <a:pt x="29" y="2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7" name="Freeform 6577">
              <a:extLst>
                <a:ext uri="{FF2B5EF4-FFF2-40B4-BE49-F238E27FC236}">
                  <a16:creationId xmlns:a16="http://schemas.microsoft.com/office/drawing/2014/main" id="{0A7986D3-A2DC-C6B5-F8C4-B76BA7E1574F}"/>
                </a:ext>
              </a:extLst>
            </p:cNvPr>
            <p:cNvSpPr>
              <a:spLocks noChangeArrowheads="1"/>
            </p:cNvSpPr>
            <p:nvPr/>
          </p:nvSpPr>
          <p:spPr bwMode="auto">
            <a:xfrm>
              <a:off x="18655187" y="4935538"/>
              <a:ext cx="7937" cy="11112"/>
            </a:xfrm>
            <a:custGeom>
              <a:avLst/>
              <a:gdLst>
                <a:gd name="T0" fmla="*/ 0 w 30"/>
                <a:gd name="T1" fmla="*/ 0 h 40"/>
                <a:gd name="T2" fmla="*/ 0 w 30"/>
                <a:gd name="T3" fmla="*/ 10 h 40"/>
                <a:gd name="T4" fmla="*/ 20 w 30"/>
                <a:gd name="T5" fmla="*/ 39 h 40"/>
                <a:gd name="T6" fmla="*/ 29 w 30"/>
                <a:gd name="T7" fmla="*/ 29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10"/>
                  </a:lnTo>
                  <a:lnTo>
                    <a:pt x="20" y="39"/>
                  </a:lnTo>
                  <a:lnTo>
                    <a:pt x="29" y="29"/>
                  </a:lnTo>
                  <a:lnTo>
                    <a:pt x="0" y="0"/>
                  </a:lnTo>
                </a:path>
              </a:pathLst>
            </a:custGeom>
            <a:solidFill>
              <a:srgbClr val="AC7A37"/>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8" name="Freeform 6578">
              <a:extLst>
                <a:ext uri="{FF2B5EF4-FFF2-40B4-BE49-F238E27FC236}">
                  <a16:creationId xmlns:a16="http://schemas.microsoft.com/office/drawing/2014/main" id="{8A57F63B-2EAD-D2A4-590A-AF13A90F973C}"/>
                </a:ext>
              </a:extLst>
            </p:cNvPr>
            <p:cNvSpPr>
              <a:spLocks noChangeArrowheads="1"/>
            </p:cNvSpPr>
            <p:nvPr/>
          </p:nvSpPr>
          <p:spPr bwMode="auto">
            <a:xfrm>
              <a:off x="18655187" y="3727450"/>
              <a:ext cx="14287" cy="1216025"/>
            </a:xfrm>
            <a:custGeom>
              <a:avLst/>
              <a:gdLst>
                <a:gd name="T0" fmla="*/ 49 w 50"/>
                <a:gd name="T1" fmla="*/ 0 h 3388"/>
                <a:gd name="T2" fmla="*/ 0 w 50"/>
                <a:gd name="T3" fmla="*/ 88 h 3388"/>
                <a:gd name="T4" fmla="*/ 0 w 50"/>
                <a:gd name="T5" fmla="*/ 3358 h 3388"/>
                <a:gd name="T6" fmla="*/ 29 w 50"/>
                <a:gd name="T7" fmla="*/ 3387 h 3388"/>
                <a:gd name="T8" fmla="*/ 29 w 50"/>
                <a:gd name="T9" fmla="*/ 3387 h 3388"/>
                <a:gd name="T10" fmla="*/ 49 w 50"/>
                <a:gd name="T11" fmla="*/ 3358 h 3388"/>
                <a:gd name="T12" fmla="*/ 49 w 50"/>
                <a:gd name="T13" fmla="*/ 0 h 3388"/>
              </a:gdLst>
              <a:ahLst/>
              <a:cxnLst>
                <a:cxn ang="0">
                  <a:pos x="T0" y="T1"/>
                </a:cxn>
                <a:cxn ang="0">
                  <a:pos x="T2" y="T3"/>
                </a:cxn>
                <a:cxn ang="0">
                  <a:pos x="T4" y="T5"/>
                </a:cxn>
                <a:cxn ang="0">
                  <a:pos x="T6" y="T7"/>
                </a:cxn>
                <a:cxn ang="0">
                  <a:pos x="T8" y="T9"/>
                </a:cxn>
                <a:cxn ang="0">
                  <a:pos x="T10" y="T11"/>
                </a:cxn>
                <a:cxn ang="0">
                  <a:pos x="T12" y="T13"/>
                </a:cxn>
              </a:cxnLst>
              <a:rect l="0" t="0" r="r" b="b"/>
              <a:pathLst>
                <a:path w="50" h="3388">
                  <a:moveTo>
                    <a:pt x="49" y="0"/>
                  </a:moveTo>
                  <a:lnTo>
                    <a:pt x="0" y="88"/>
                  </a:lnTo>
                  <a:lnTo>
                    <a:pt x="0" y="3358"/>
                  </a:lnTo>
                  <a:lnTo>
                    <a:pt x="29" y="3387"/>
                  </a:lnTo>
                  <a:lnTo>
                    <a:pt x="29" y="3387"/>
                  </a:lnTo>
                  <a:lnTo>
                    <a:pt x="49" y="335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9" name="Freeform 6579">
              <a:extLst>
                <a:ext uri="{FF2B5EF4-FFF2-40B4-BE49-F238E27FC236}">
                  <a16:creationId xmlns:a16="http://schemas.microsoft.com/office/drawing/2014/main" id="{5ABA135A-263B-7DC2-28DB-A362771A9170}"/>
                </a:ext>
              </a:extLst>
            </p:cNvPr>
            <p:cNvSpPr>
              <a:spLocks noChangeArrowheads="1"/>
            </p:cNvSpPr>
            <p:nvPr/>
          </p:nvSpPr>
          <p:spPr bwMode="auto">
            <a:xfrm>
              <a:off x="18655187" y="3727450"/>
              <a:ext cx="14287" cy="1216025"/>
            </a:xfrm>
            <a:custGeom>
              <a:avLst/>
              <a:gdLst>
                <a:gd name="T0" fmla="*/ 49 w 50"/>
                <a:gd name="T1" fmla="*/ 0 h 3388"/>
                <a:gd name="T2" fmla="*/ 0 w 50"/>
                <a:gd name="T3" fmla="*/ 88 h 3388"/>
                <a:gd name="T4" fmla="*/ 0 w 50"/>
                <a:gd name="T5" fmla="*/ 3358 h 3388"/>
                <a:gd name="T6" fmla="*/ 29 w 50"/>
                <a:gd name="T7" fmla="*/ 3387 h 3388"/>
                <a:gd name="T8" fmla="*/ 29 w 50"/>
                <a:gd name="T9" fmla="*/ 3387 h 3388"/>
                <a:gd name="T10" fmla="*/ 49 w 50"/>
                <a:gd name="T11" fmla="*/ 3358 h 3388"/>
                <a:gd name="T12" fmla="*/ 49 w 50"/>
                <a:gd name="T13" fmla="*/ 0 h 3388"/>
              </a:gdLst>
              <a:ahLst/>
              <a:cxnLst>
                <a:cxn ang="0">
                  <a:pos x="T0" y="T1"/>
                </a:cxn>
                <a:cxn ang="0">
                  <a:pos x="T2" y="T3"/>
                </a:cxn>
                <a:cxn ang="0">
                  <a:pos x="T4" y="T5"/>
                </a:cxn>
                <a:cxn ang="0">
                  <a:pos x="T6" y="T7"/>
                </a:cxn>
                <a:cxn ang="0">
                  <a:pos x="T8" y="T9"/>
                </a:cxn>
                <a:cxn ang="0">
                  <a:pos x="T10" y="T11"/>
                </a:cxn>
                <a:cxn ang="0">
                  <a:pos x="T12" y="T13"/>
                </a:cxn>
              </a:cxnLst>
              <a:rect l="0" t="0" r="r" b="b"/>
              <a:pathLst>
                <a:path w="50" h="3388">
                  <a:moveTo>
                    <a:pt x="49" y="0"/>
                  </a:moveTo>
                  <a:lnTo>
                    <a:pt x="0" y="88"/>
                  </a:lnTo>
                  <a:lnTo>
                    <a:pt x="0" y="3358"/>
                  </a:lnTo>
                  <a:lnTo>
                    <a:pt x="29" y="3387"/>
                  </a:lnTo>
                  <a:lnTo>
                    <a:pt x="29" y="3387"/>
                  </a:lnTo>
                  <a:lnTo>
                    <a:pt x="49" y="335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0" name="Freeform 6580">
              <a:extLst>
                <a:ext uri="{FF2B5EF4-FFF2-40B4-BE49-F238E27FC236}">
                  <a16:creationId xmlns:a16="http://schemas.microsoft.com/office/drawing/2014/main" id="{92B2B32E-098D-E3B7-5EEA-63947D4F5889}"/>
                </a:ext>
              </a:extLst>
            </p:cNvPr>
            <p:cNvSpPr>
              <a:spLocks noChangeArrowheads="1"/>
            </p:cNvSpPr>
            <p:nvPr/>
          </p:nvSpPr>
          <p:spPr bwMode="auto">
            <a:xfrm>
              <a:off x="18655187" y="372745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1" name="Freeform 6581">
              <a:extLst>
                <a:ext uri="{FF2B5EF4-FFF2-40B4-BE49-F238E27FC236}">
                  <a16:creationId xmlns:a16="http://schemas.microsoft.com/office/drawing/2014/main" id="{2D6A602D-B25E-ED57-3CA3-05B837E7351D}"/>
                </a:ext>
              </a:extLst>
            </p:cNvPr>
            <p:cNvSpPr>
              <a:spLocks noChangeArrowheads="1"/>
            </p:cNvSpPr>
            <p:nvPr/>
          </p:nvSpPr>
          <p:spPr bwMode="auto">
            <a:xfrm>
              <a:off x="18655187" y="372745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2" name="Freeform 6582">
              <a:extLst>
                <a:ext uri="{FF2B5EF4-FFF2-40B4-BE49-F238E27FC236}">
                  <a16:creationId xmlns:a16="http://schemas.microsoft.com/office/drawing/2014/main" id="{20EF8A9D-32DE-65B8-DF6A-EA4260859157}"/>
                </a:ext>
              </a:extLst>
            </p:cNvPr>
            <p:cNvSpPr>
              <a:spLocks noChangeArrowheads="1"/>
            </p:cNvSpPr>
            <p:nvPr/>
          </p:nvSpPr>
          <p:spPr bwMode="auto">
            <a:xfrm>
              <a:off x="18686935" y="3670300"/>
              <a:ext cx="14287" cy="1233487"/>
            </a:xfrm>
            <a:custGeom>
              <a:avLst/>
              <a:gdLst>
                <a:gd name="T0" fmla="*/ 49 w 50"/>
                <a:gd name="T1" fmla="*/ 0 h 3437"/>
                <a:gd name="T2" fmla="*/ 0 w 50"/>
                <a:gd name="T3" fmla="*/ 78 h 3437"/>
                <a:gd name="T4" fmla="*/ 0 w 50"/>
                <a:gd name="T5" fmla="*/ 3436 h 3437"/>
                <a:gd name="T6" fmla="*/ 49 w 50"/>
                <a:gd name="T7" fmla="*/ 3349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9"/>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3" name="Freeform 6583">
              <a:extLst>
                <a:ext uri="{FF2B5EF4-FFF2-40B4-BE49-F238E27FC236}">
                  <a16:creationId xmlns:a16="http://schemas.microsoft.com/office/drawing/2014/main" id="{54B9F430-911A-49A5-A4A9-1801AC86724C}"/>
                </a:ext>
              </a:extLst>
            </p:cNvPr>
            <p:cNvSpPr>
              <a:spLocks noChangeArrowheads="1"/>
            </p:cNvSpPr>
            <p:nvPr/>
          </p:nvSpPr>
          <p:spPr bwMode="auto">
            <a:xfrm>
              <a:off x="18686935" y="3670300"/>
              <a:ext cx="14287" cy="1233487"/>
            </a:xfrm>
            <a:custGeom>
              <a:avLst/>
              <a:gdLst>
                <a:gd name="T0" fmla="*/ 49 w 50"/>
                <a:gd name="T1" fmla="*/ 0 h 3437"/>
                <a:gd name="T2" fmla="*/ 0 w 50"/>
                <a:gd name="T3" fmla="*/ 78 h 3437"/>
                <a:gd name="T4" fmla="*/ 0 w 50"/>
                <a:gd name="T5" fmla="*/ 3436 h 3437"/>
                <a:gd name="T6" fmla="*/ 49 w 50"/>
                <a:gd name="T7" fmla="*/ 3349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9"/>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4" name="Freeform 6584">
              <a:extLst>
                <a:ext uri="{FF2B5EF4-FFF2-40B4-BE49-F238E27FC236}">
                  <a16:creationId xmlns:a16="http://schemas.microsoft.com/office/drawing/2014/main" id="{4BE56F21-8F8D-9BAB-8306-0EB55CB3B5CF}"/>
                </a:ext>
              </a:extLst>
            </p:cNvPr>
            <p:cNvSpPr>
              <a:spLocks noChangeArrowheads="1"/>
            </p:cNvSpPr>
            <p:nvPr/>
          </p:nvSpPr>
          <p:spPr bwMode="auto">
            <a:xfrm>
              <a:off x="18686935" y="3667125"/>
              <a:ext cx="14287" cy="28575"/>
            </a:xfrm>
            <a:custGeom>
              <a:avLst/>
              <a:gdLst>
                <a:gd name="T0" fmla="*/ 49 w 50"/>
                <a:gd name="T1" fmla="*/ 0 h 88"/>
                <a:gd name="T2" fmla="*/ 0 w 50"/>
                <a:gd name="T3" fmla="*/ 87 h 88"/>
                <a:gd name="T4" fmla="*/ 0 w 50"/>
                <a:gd name="T5" fmla="*/ 87 h 88"/>
                <a:gd name="T6" fmla="*/ 49 w 50"/>
                <a:gd name="T7" fmla="*/ 9 h 88"/>
                <a:gd name="T8" fmla="*/ 49 w 50"/>
                <a:gd name="T9" fmla="*/ 0 h 88"/>
              </a:gdLst>
              <a:ahLst/>
              <a:cxnLst>
                <a:cxn ang="0">
                  <a:pos x="T0" y="T1"/>
                </a:cxn>
                <a:cxn ang="0">
                  <a:pos x="T2" y="T3"/>
                </a:cxn>
                <a:cxn ang="0">
                  <a:pos x="T4" y="T5"/>
                </a:cxn>
                <a:cxn ang="0">
                  <a:pos x="T6" y="T7"/>
                </a:cxn>
                <a:cxn ang="0">
                  <a:pos x="T8" y="T9"/>
                </a:cxn>
              </a:cxnLst>
              <a:rect l="0" t="0" r="r" b="b"/>
              <a:pathLst>
                <a:path w="50" h="88">
                  <a:moveTo>
                    <a:pt x="49" y="0"/>
                  </a:moveTo>
                  <a:lnTo>
                    <a:pt x="0" y="87"/>
                  </a:lnTo>
                  <a:lnTo>
                    <a:pt x="0" y="87"/>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5" name="Freeform 6585">
              <a:extLst>
                <a:ext uri="{FF2B5EF4-FFF2-40B4-BE49-F238E27FC236}">
                  <a16:creationId xmlns:a16="http://schemas.microsoft.com/office/drawing/2014/main" id="{52F459A7-3375-0CF4-CE36-664AE154192A}"/>
                </a:ext>
              </a:extLst>
            </p:cNvPr>
            <p:cNvSpPr>
              <a:spLocks noChangeArrowheads="1"/>
            </p:cNvSpPr>
            <p:nvPr/>
          </p:nvSpPr>
          <p:spPr bwMode="auto">
            <a:xfrm>
              <a:off x="18686935" y="3667125"/>
              <a:ext cx="14287" cy="28575"/>
            </a:xfrm>
            <a:custGeom>
              <a:avLst/>
              <a:gdLst>
                <a:gd name="T0" fmla="*/ 49 w 50"/>
                <a:gd name="T1" fmla="*/ 0 h 88"/>
                <a:gd name="T2" fmla="*/ 0 w 50"/>
                <a:gd name="T3" fmla="*/ 87 h 88"/>
                <a:gd name="T4" fmla="*/ 0 w 50"/>
                <a:gd name="T5" fmla="*/ 87 h 88"/>
                <a:gd name="T6" fmla="*/ 49 w 50"/>
                <a:gd name="T7" fmla="*/ 9 h 88"/>
                <a:gd name="T8" fmla="*/ 49 w 50"/>
                <a:gd name="T9" fmla="*/ 0 h 88"/>
              </a:gdLst>
              <a:ahLst/>
              <a:cxnLst>
                <a:cxn ang="0">
                  <a:pos x="T0" y="T1"/>
                </a:cxn>
                <a:cxn ang="0">
                  <a:pos x="T2" y="T3"/>
                </a:cxn>
                <a:cxn ang="0">
                  <a:pos x="T4" y="T5"/>
                </a:cxn>
                <a:cxn ang="0">
                  <a:pos x="T6" y="T7"/>
                </a:cxn>
                <a:cxn ang="0">
                  <a:pos x="T8" y="T9"/>
                </a:cxn>
              </a:cxnLst>
              <a:rect l="0" t="0" r="r" b="b"/>
              <a:pathLst>
                <a:path w="50" h="88">
                  <a:moveTo>
                    <a:pt x="49" y="0"/>
                  </a:moveTo>
                  <a:lnTo>
                    <a:pt x="0" y="87"/>
                  </a:lnTo>
                  <a:lnTo>
                    <a:pt x="0" y="87"/>
                  </a:lnTo>
                  <a:lnTo>
                    <a:pt x="49" y="9"/>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6" name="Freeform 6586">
              <a:extLst>
                <a:ext uri="{FF2B5EF4-FFF2-40B4-BE49-F238E27FC236}">
                  <a16:creationId xmlns:a16="http://schemas.microsoft.com/office/drawing/2014/main" id="{3EF00AC1-2DFA-5D83-ED04-B22FB02F7D6E}"/>
                </a:ext>
              </a:extLst>
            </p:cNvPr>
            <p:cNvSpPr>
              <a:spLocks noChangeArrowheads="1"/>
            </p:cNvSpPr>
            <p:nvPr/>
          </p:nvSpPr>
          <p:spPr bwMode="auto">
            <a:xfrm>
              <a:off x="18721858" y="3611563"/>
              <a:ext cx="14287" cy="1233487"/>
            </a:xfrm>
            <a:custGeom>
              <a:avLst/>
              <a:gdLst>
                <a:gd name="T0" fmla="*/ 49 w 50"/>
                <a:gd name="T1" fmla="*/ 0 h 3437"/>
                <a:gd name="T2" fmla="*/ 0 w 50"/>
                <a:gd name="T3" fmla="*/ 7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7" name="Freeform 6587">
              <a:extLst>
                <a:ext uri="{FF2B5EF4-FFF2-40B4-BE49-F238E27FC236}">
                  <a16:creationId xmlns:a16="http://schemas.microsoft.com/office/drawing/2014/main" id="{57FC8BF9-1452-061A-5AD1-F0E78E669D1F}"/>
                </a:ext>
              </a:extLst>
            </p:cNvPr>
            <p:cNvSpPr>
              <a:spLocks noChangeArrowheads="1"/>
            </p:cNvSpPr>
            <p:nvPr/>
          </p:nvSpPr>
          <p:spPr bwMode="auto">
            <a:xfrm>
              <a:off x="18721858" y="3611563"/>
              <a:ext cx="14287" cy="1233487"/>
            </a:xfrm>
            <a:custGeom>
              <a:avLst/>
              <a:gdLst>
                <a:gd name="T0" fmla="*/ 49 w 50"/>
                <a:gd name="T1" fmla="*/ 0 h 3437"/>
                <a:gd name="T2" fmla="*/ 0 w 50"/>
                <a:gd name="T3" fmla="*/ 7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8" name="Freeform 6588">
              <a:extLst>
                <a:ext uri="{FF2B5EF4-FFF2-40B4-BE49-F238E27FC236}">
                  <a16:creationId xmlns:a16="http://schemas.microsoft.com/office/drawing/2014/main" id="{71FC0409-DAEB-A3DD-EFF4-76E1DC82ADCA}"/>
                </a:ext>
              </a:extLst>
            </p:cNvPr>
            <p:cNvSpPr>
              <a:spLocks noChangeArrowheads="1"/>
            </p:cNvSpPr>
            <p:nvPr/>
          </p:nvSpPr>
          <p:spPr bwMode="auto">
            <a:xfrm>
              <a:off x="18721858" y="3611563"/>
              <a:ext cx="14287" cy="25400"/>
            </a:xfrm>
            <a:custGeom>
              <a:avLst/>
              <a:gdLst>
                <a:gd name="T0" fmla="*/ 49 w 50"/>
                <a:gd name="T1" fmla="*/ 0 h 79"/>
                <a:gd name="T2" fmla="*/ 0 w 50"/>
                <a:gd name="T3" fmla="*/ 78 h 79"/>
                <a:gd name="T4" fmla="*/ 0 w 50"/>
                <a:gd name="T5" fmla="*/ 78 h 79"/>
                <a:gd name="T6" fmla="*/ 49 w 50"/>
                <a:gd name="T7" fmla="*/ 0 h 79"/>
              </a:gdLst>
              <a:ahLst/>
              <a:cxnLst>
                <a:cxn ang="0">
                  <a:pos x="T0" y="T1"/>
                </a:cxn>
                <a:cxn ang="0">
                  <a:pos x="T2" y="T3"/>
                </a:cxn>
                <a:cxn ang="0">
                  <a:pos x="T4" y="T5"/>
                </a:cxn>
                <a:cxn ang="0">
                  <a:pos x="T6" y="T7"/>
                </a:cxn>
              </a:cxnLst>
              <a:rect l="0" t="0" r="r" b="b"/>
              <a:pathLst>
                <a:path w="50" h="79">
                  <a:moveTo>
                    <a:pt x="49" y="0"/>
                  </a:moveTo>
                  <a:lnTo>
                    <a:pt x="0" y="78"/>
                  </a:lnTo>
                  <a:lnTo>
                    <a:pt x="0" y="7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9" name="Freeform 6589">
              <a:extLst>
                <a:ext uri="{FF2B5EF4-FFF2-40B4-BE49-F238E27FC236}">
                  <a16:creationId xmlns:a16="http://schemas.microsoft.com/office/drawing/2014/main" id="{E9000616-8388-5E08-98E6-310503D54A0E}"/>
                </a:ext>
              </a:extLst>
            </p:cNvPr>
            <p:cNvSpPr>
              <a:spLocks noChangeArrowheads="1"/>
            </p:cNvSpPr>
            <p:nvPr/>
          </p:nvSpPr>
          <p:spPr bwMode="auto">
            <a:xfrm>
              <a:off x="18721858" y="3611563"/>
              <a:ext cx="14287" cy="25400"/>
            </a:xfrm>
            <a:custGeom>
              <a:avLst/>
              <a:gdLst>
                <a:gd name="T0" fmla="*/ 49 w 50"/>
                <a:gd name="T1" fmla="*/ 0 h 79"/>
                <a:gd name="T2" fmla="*/ 0 w 50"/>
                <a:gd name="T3" fmla="*/ 78 h 79"/>
                <a:gd name="T4" fmla="*/ 0 w 50"/>
                <a:gd name="T5" fmla="*/ 78 h 79"/>
                <a:gd name="T6" fmla="*/ 49 w 50"/>
                <a:gd name="T7" fmla="*/ 0 h 79"/>
              </a:gdLst>
              <a:ahLst/>
              <a:cxnLst>
                <a:cxn ang="0">
                  <a:pos x="T0" y="T1"/>
                </a:cxn>
                <a:cxn ang="0">
                  <a:pos x="T2" y="T3"/>
                </a:cxn>
                <a:cxn ang="0">
                  <a:pos x="T4" y="T5"/>
                </a:cxn>
                <a:cxn ang="0">
                  <a:pos x="T6" y="T7"/>
                </a:cxn>
              </a:cxnLst>
              <a:rect l="0" t="0" r="r" b="b"/>
              <a:pathLst>
                <a:path w="50" h="79">
                  <a:moveTo>
                    <a:pt x="49" y="0"/>
                  </a:moveTo>
                  <a:lnTo>
                    <a:pt x="0" y="78"/>
                  </a:lnTo>
                  <a:lnTo>
                    <a:pt x="0" y="7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0" name="Freeform 6590">
              <a:extLst>
                <a:ext uri="{FF2B5EF4-FFF2-40B4-BE49-F238E27FC236}">
                  <a16:creationId xmlns:a16="http://schemas.microsoft.com/office/drawing/2014/main" id="{9A216EA1-AAE3-0D6E-3CF8-1C9C8F3ACACC}"/>
                </a:ext>
              </a:extLst>
            </p:cNvPr>
            <p:cNvSpPr>
              <a:spLocks noChangeArrowheads="1"/>
            </p:cNvSpPr>
            <p:nvPr/>
          </p:nvSpPr>
          <p:spPr bwMode="auto">
            <a:xfrm>
              <a:off x="18753606" y="3551238"/>
              <a:ext cx="14287" cy="1235075"/>
            </a:xfrm>
            <a:custGeom>
              <a:avLst/>
              <a:gdLst>
                <a:gd name="T0" fmla="*/ 48 w 49"/>
                <a:gd name="T1" fmla="*/ 0 h 3438"/>
                <a:gd name="T2" fmla="*/ 0 w 49"/>
                <a:gd name="T3" fmla="*/ 88 h 3438"/>
                <a:gd name="T4" fmla="*/ 0 w 49"/>
                <a:gd name="T5" fmla="*/ 3437 h 3438"/>
                <a:gd name="T6" fmla="*/ 48 w 49"/>
                <a:gd name="T7" fmla="*/ 3349 h 3438"/>
                <a:gd name="T8" fmla="*/ 48 w 49"/>
                <a:gd name="T9" fmla="*/ 0 h 3438"/>
              </a:gdLst>
              <a:ahLst/>
              <a:cxnLst>
                <a:cxn ang="0">
                  <a:pos x="T0" y="T1"/>
                </a:cxn>
                <a:cxn ang="0">
                  <a:pos x="T2" y="T3"/>
                </a:cxn>
                <a:cxn ang="0">
                  <a:pos x="T4" y="T5"/>
                </a:cxn>
                <a:cxn ang="0">
                  <a:pos x="T6" y="T7"/>
                </a:cxn>
                <a:cxn ang="0">
                  <a:pos x="T8" y="T9"/>
                </a:cxn>
              </a:cxnLst>
              <a:rect l="0" t="0" r="r" b="b"/>
              <a:pathLst>
                <a:path w="49" h="3438">
                  <a:moveTo>
                    <a:pt x="48" y="0"/>
                  </a:moveTo>
                  <a:lnTo>
                    <a:pt x="0" y="88"/>
                  </a:lnTo>
                  <a:lnTo>
                    <a:pt x="0" y="3437"/>
                  </a:lnTo>
                  <a:lnTo>
                    <a:pt x="48" y="3349"/>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1" name="Freeform 6591">
              <a:extLst>
                <a:ext uri="{FF2B5EF4-FFF2-40B4-BE49-F238E27FC236}">
                  <a16:creationId xmlns:a16="http://schemas.microsoft.com/office/drawing/2014/main" id="{A2327B3F-1A32-A3C4-2AF0-FBB3F48456C1}"/>
                </a:ext>
              </a:extLst>
            </p:cNvPr>
            <p:cNvSpPr>
              <a:spLocks noChangeArrowheads="1"/>
            </p:cNvSpPr>
            <p:nvPr/>
          </p:nvSpPr>
          <p:spPr bwMode="auto">
            <a:xfrm>
              <a:off x="18753606" y="3551238"/>
              <a:ext cx="14287" cy="1235075"/>
            </a:xfrm>
            <a:custGeom>
              <a:avLst/>
              <a:gdLst>
                <a:gd name="T0" fmla="*/ 48 w 49"/>
                <a:gd name="T1" fmla="*/ 0 h 3438"/>
                <a:gd name="T2" fmla="*/ 0 w 49"/>
                <a:gd name="T3" fmla="*/ 88 h 3438"/>
                <a:gd name="T4" fmla="*/ 0 w 49"/>
                <a:gd name="T5" fmla="*/ 3437 h 3438"/>
                <a:gd name="T6" fmla="*/ 48 w 49"/>
                <a:gd name="T7" fmla="*/ 3349 h 3438"/>
                <a:gd name="T8" fmla="*/ 48 w 49"/>
                <a:gd name="T9" fmla="*/ 0 h 3438"/>
              </a:gdLst>
              <a:ahLst/>
              <a:cxnLst>
                <a:cxn ang="0">
                  <a:pos x="T0" y="T1"/>
                </a:cxn>
                <a:cxn ang="0">
                  <a:pos x="T2" y="T3"/>
                </a:cxn>
                <a:cxn ang="0">
                  <a:pos x="T4" y="T5"/>
                </a:cxn>
                <a:cxn ang="0">
                  <a:pos x="T6" y="T7"/>
                </a:cxn>
                <a:cxn ang="0">
                  <a:pos x="T8" y="T9"/>
                </a:cxn>
              </a:cxnLst>
              <a:rect l="0" t="0" r="r" b="b"/>
              <a:pathLst>
                <a:path w="49" h="3438">
                  <a:moveTo>
                    <a:pt x="48" y="0"/>
                  </a:moveTo>
                  <a:lnTo>
                    <a:pt x="0" y="88"/>
                  </a:lnTo>
                  <a:lnTo>
                    <a:pt x="0" y="3437"/>
                  </a:lnTo>
                  <a:lnTo>
                    <a:pt x="48" y="3349"/>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2" name="Freeform 6592">
              <a:extLst>
                <a:ext uri="{FF2B5EF4-FFF2-40B4-BE49-F238E27FC236}">
                  <a16:creationId xmlns:a16="http://schemas.microsoft.com/office/drawing/2014/main" id="{2FE6B9F2-AF88-269D-69B6-8351E7D381A3}"/>
                </a:ext>
              </a:extLst>
            </p:cNvPr>
            <p:cNvSpPr>
              <a:spLocks noChangeArrowheads="1"/>
            </p:cNvSpPr>
            <p:nvPr/>
          </p:nvSpPr>
          <p:spPr bwMode="auto">
            <a:xfrm>
              <a:off x="18753606" y="3551238"/>
              <a:ext cx="14287" cy="28575"/>
            </a:xfrm>
            <a:custGeom>
              <a:avLst/>
              <a:gdLst>
                <a:gd name="T0" fmla="*/ 48 w 49"/>
                <a:gd name="T1" fmla="*/ 0 h 89"/>
                <a:gd name="T2" fmla="*/ 0 w 49"/>
                <a:gd name="T3" fmla="*/ 78 h 89"/>
                <a:gd name="T4" fmla="*/ 0 w 49"/>
                <a:gd name="T5" fmla="*/ 88 h 89"/>
                <a:gd name="T6" fmla="*/ 48 w 49"/>
                <a:gd name="T7" fmla="*/ 0 h 89"/>
              </a:gdLst>
              <a:ahLst/>
              <a:cxnLst>
                <a:cxn ang="0">
                  <a:pos x="T0" y="T1"/>
                </a:cxn>
                <a:cxn ang="0">
                  <a:pos x="T2" y="T3"/>
                </a:cxn>
                <a:cxn ang="0">
                  <a:pos x="T4" y="T5"/>
                </a:cxn>
                <a:cxn ang="0">
                  <a:pos x="T6" y="T7"/>
                </a:cxn>
              </a:cxnLst>
              <a:rect l="0" t="0" r="r" b="b"/>
              <a:pathLst>
                <a:path w="49" h="89">
                  <a:moveTo>
                    <a:pt x="48" y="0"/>
                  </a:moveTo>
                  <a:lnTo>
                    <a:pt x="0" y="78"/>
                  </a:lnTo>
                  <a:lnTo>
                    <a:pt x="0" y="88"/>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3" name="Freeform 6593">
              <a:extLst>
                <a:ext uri="{FF2B5EF4-FFF2-40B4-BE49-F238E27FC236}">
                  <a16:creationId xmlns:a16="http://schemas.microsoft.com/office/drawing/2014/main" id="{09A4577C-A83A-D4FD-586F-5889979ADBF2}"/>
                </a:ext>
              </a:extLst>
            </p:cNvPr>
            <p:cNvSpPr>
              <a:spLocks noChangeArrowheads="1"/>
            </p:cNvSpPr>
            <p:nvPr/>
          </p:nvSpPr>
          <p:spPr bwMode="auto">
            <a:xfrm>
              <a:off x="18753606" y="3551238"/>
              <a:ext cx="14287" cy="28575"/>
            </a:xfrm>
            <a:custGeom>
              <a:avLst/>
              <a:gdLst>
                <a:gd name="T0" fmla="*/ 48 w 49"/>
                <a:gd name="T1" fmla="*/ 0 h 89"/>
                <a:gd name="T2" fmla="*/ 0 w 49"/>
                <a:gd name="T3" fmla="*/ 78 h 89"/>
                <a:gd name="T4" fmla="*/ 0 w 49"/>
                <a:gd name="T5" fmla="*/ 88 h 89"/>
                <a:gd name="T6" fmla="*/ 48 w 49"/>
                <a:gd name="T7" fmla="*/ 0 h 89"/>
              </a:gdLst>
              <a:ahLst/>
              <a:cxnLst>
                <a:cxn ang="0">
                  <a:pos x="T0" y="T1"/>
                </a:cxn>
                <a:cxn ang="0">
                  <a:pos x="T2" y="T3"/>
                </a:cxn>
                <a:cxn ang="0">
                  <a:pos x="T4" y="T5"/>
                </a:cxn>
                <a:cxn ang="0">
                  <a:pos x="T6" y="T7"/>
                </a:cxn>
              </a:cxnLst>
              <a:rect l="0" t="0" r="r" b="b"/>
              <a:pathLst>
                <a:path w="49" h="89">
                  <a:moveTo>
                    <a:pt x="48" y="0"/>
                  </a:moveTo>
                  <a:lnTo>
                    <a:pt x="0" y="78"/>
                  </a:lnTo>
                  <a:lnTo>
                    <a:pt x="0" y="88"/>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4" name="Freeform 6594">
              <a:extLst>
                <a:ext uri="{FF2B5EF4-FFF2-40B4-BE49-F238E27FC236}">
                  <a16:creationId xmlns:a16="http://schemas.microsoft.com/office/drawing/2014/main" id="{B6ECA89D-1D41-A970-3701-D641694C2446}"/>
                </a:ext>
              </a:extLst>
            </p:cNvPr>
            <p:cNvSpPr>
              <a:spLocks noChangeArrowheads="1"/>
            </p:cNvSpPr>
            <p:nvPr/>
          </p:nvSpPr>
          <p:spPr bwMode="auto">
            <a:xfrm>
              <a:off x="18785354" y="3492500"/>
              <a:ext cx="14287" cy="1233487"/>
            </a:xfrm>
            <a:custGeom>
              <a:avLst/>
              <a:gdLst>
                <a:gd name="T0" fmla="*/ 49 w 50"/>
                <a:gd name="T1" fmla="*/ 0 h 3437"/>
                <a:gd name="T2" fmla="*/ 0 w 50"/>
                <a:gd name="T3" fmla="*/ 8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8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5" name="Freeform 6595">
              <a:extLst>
                <a:ext uri="{FF2B5EF4-FFF2-40B4-BE49-F238E27FC236}">
                  <a16:creationId xmlns:a16="http://schemas.microsoft.com/office/drawing/2014/main" id="{AD4D54F0-2BDC-AB08-6122-690F364234CF}"/>
                </a:ext>
              </a:extLst>
            </p:cNvPr>
            <p:cNvSpPr>
              <a:spLocks noChangeArrowheads="1"/>
            </p:cNvSpPr>
            <p:nvPr/>
          </p:nvSpPr>
          <p:spPr bwMode="auto">
            <a:xfrm>
              <a:off x="18785354" y="3492500"/>
              <a:ext cx="14287" cy="1233487"/>
            </a:xfrm>
            <a:custGeom>
              <a:avLst/>
              <a:gdLst>
                <a:gd name="T0" fmla="*/ 49 w 50"/>
                <a:gd name="T1" fmla="*/ 0 h 3437"/>
                <a:gd name="T2" fmla="*/ 0 w 50"/>
                <a:gd name="T3" fmla="*/ 8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8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6" name="Freeform 6596">
              <a:extLst>
                <a:ext uri="{FF2B5EF4-FFF2-40B4-BE49-F238E27FC236}">
                  <a16:creationId xmlns:a16="http://schemas.microsoft.com/office/drawing/2014/main" id="{0AF170B8-FD0E-A0BE-DDA2-C02C7F1A83F0}"/>
                </a:ext>
              </a:extLst>
            </p:cNvPr>
            <p:cNvSpPr>
              <a:spLocks noChangeArrowheads="1"/>
            </p:cNvSpPr>
            <p:nvPr/>
          </p:nvSpPr>
          <p:spPr bwMode="auto">
            <a:xfrm>
              <a:off x="18785354" y="349250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7" name="Freeform 6597">
              <a:extLst>
                <a:ext uri="{FF2B5EF4-FFF2-40B4-BE49-F238E27FC236}">
                  <a16:creationId xmlns:a16="http://schemas.microsoft.com/office/drawing/2014/main" id="{98C51E07-42BC-5C40-D306-1DC60340745B}"/>
                </a:ext>
              </a:extLst>
            </p:cNvPr>
            <p:cNvSpPr>
              <a:spLocks noChangeArrowheads="1"/>
            </p:cNvSpPr>
            <p:nvPr/>
          </p:nvSpPr>
          <p:spPr bwMode="auto">
            <a:xfrm>
              <a:off x="18785354" y="3492500"/>
              <a:ext cx="14287" cy="28575"/>
            </a:xfrm>
            <a:custGeom>
              <a:avLst/>
              <a:gdLst>
                <a:gd name="T0" fmla="*/ 49 w 50"/>
                <a:gd name="T1" fmla="*/ 0 h 89"/>
                <a:gd name="T2" fmla="*/ 0 w 50"/>
                <a:gd name="T3" fmla="*/ 88 h 89"/>
                <a:gd name="T4" fmla="*/ 0 w 50"/>
                <a:gd name="T5" fmla="*/ 88 h 89"/>
                <a:gd name="T6" fmla="*/ 49 w 50"/>
                <a:gd name="T7" fmla="*/ 0 h 89"/>
              </a:gdLst>
              <a:ahLst/>
              <a:cxnLst>
                <a:cxn ang="0">
                  <a:pos x="T0" y="T1"/>
                </a:cxn>
                <a:cxn ang="0">
                  <a:pos x="T2" y="T3"/>
                </a:cxn>
                <a:cxn ang="0">
                  <a:pos x="T4" y="T5"/>
                </a:cxn>
                <a:cxn ang="0">
                  <a:pos x="T6" y="T7"/>
                </a:cxn>
              </a:cxnLst>
              <a:rect l="0" t="0" r="r" b="b"/>
              <a:pathLst>
                <a:path w="50" h="89">
                  <a:moveTo>
                    <a:pt x="49" y="0"/>
                  </a:moveTo>
                  <a:lnTo>
                    <a:pt x="0" y="88"/>
                  </a:lnTo>
                  <a:lnTo>
                    <a:pt x="0" y="88"/>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8" name="Freeform 6598">
              <a:extLst>
                <a:ext uri="{FF2B5EF4-FFF2-40B4-BE49-F238E27FC236}">
                  <a16:creationId xmlns:a16="http://schemas.microsoft.com/office/drawing/2014/main" id="{514907B3-0A55-023C-C7AC-B9B9AC92B26E}"/>
                </a:ext>
              </a:extLst>
            </p:cNvPr>
            <p:cNvSpPr>
              <a:spLocks noChangeArrowheads="1"/>
            </p:cNvSpPr>
            <p:nvPr/>
          </p:nvSpPr>
          <p:spPr bwMode="auto">
            <a:xfrm>
              <a:off x="18820277" y="3432175"/>
              <a:ext cx="14287" cy="1233487"/>
            </a:xfrm>
            <a:custGeom>
              <a:avLst/>
              <a:gdLst>
                <a:gd name="T0" fmla="*/ 48 w 49"/>
                <a:gd name="T1" fmla="*/ 0 h 3437"/>
                <a:gd name="T2" fmla="*/ 0 w 49"/>
                <a:gd name="T3" fmla="*/ 87 h 3437"/>
                <a:gd name="T4" fmla="*/ 0 w 49"/>
                <a:gd name="T5" fmla="*/ 3436 h 3437"/>
                <a:gd name="T6" fmla="*/ 48 w 49"/>
                <a:gd name="T7" fmla="*/ 3358 h 3437"/>
                <a:gd name="T8" fmla="*/ 48 w 49"/>
                <a:gd name="T9" fmla="*/ 0 h 3437"/>
              </a:gdLst>
              <a:ahLst/>
              <a:cxnLst>
                <a:cxn ang="0">
                  <a:pos x="T0" y="T1"/>
                </a:cxn>
                <a:cxn ang="0">
                  <a:pos x="T2" y="T3"/>
                </a:cxn>
                <a:cxn ang="0">
                  <a:pos x="T4" y="T5"/>
                </a:cxn>
                <a:cxn ang="0">
                  <a:pos x="T6" y="T7"/>
                </a:cxn>
                <a:cxn ang="0">
                  <a:pos x="T8" y="T9"/>
                </a:cxn>
              </a:cxnLst>
              <a:rect l="0" t="0" r="r" b="b"/>
              <a:pathLst>
                <a:path w="49" h="3437">
                  <a:moveTo>
                    <a:pt x="48" y="0"/>
                  </a:moveTo>
                  <a:lnTo>
                    <a:pt x="0" y="87"/>
                  </a:lnTo>
                  <a:lnTo>
                    <a:pt x="0" y="3436"/>
                  </a:lnTo>
                  <a:lnTo>
                    <a:pt x="48" y="3358"/>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9" name="Freeform 6599">
              <a:extLst>
                <a:ext uri="{FF2B5EF4-FFF2-40B4-BE49-F238E27FC236}">
                  <a16:creationId xmlns:a16="http://schemas.microsoft.com/office/drawing/2014/main" id="{A1997BF4-72F6-324D-CCC1-860E448E29DB}"/>
                </a:ext>
              </a:extLst>
            </p:cNvPr>
            <p:cNvSpPr>
              <a:spLocks noChangeArrowheads="1"/>
            </p:cNvSpPr>
            <p:nvPr/>
          </p:nvSpPr>
          <p:spPr bwMode="auto">
            <a:xfrm>
              <a:off x="18820277" y="3432175"/>
              <a:ext cx="14287" cy="1233487"/>
            </a:xfrm>
            <a:custGeom>
              <a:avLst/>
              <a:gdLst>
                <a:gd name="T0" fmla="*/ 48 w 49"/>
                <a:gd name="T1" fmla="*/ 0 h 3437"/>
                <a:gd name="T2" fmla="*/ 0 w 49"/>
                <a:gd name="T3" fmla="*/ 87 h 3437"/>
                <a:gd name="T4" fmla="*/ 0 w 49"/>
                <a:gd name="T5" fmla="*/ 3436 h 3437"/>
                <a:gd name="T6" fmla="*/ 48 w 49"/>
                <a:gd name="T7" fmla="*/ 3358 h 3437"/>
                <a:gd name="T8" fmla="*/ 48 w 49"/>
                <a:gd name="T9" fmla="*/ 0 h 3437"/>
              </a:gdLst>
              <a:ahLst/>
              <a:cxnLst>
                <a:cxn ang="0">
                  <a:pos x="T0" y="T1"/>
                </a:cxn>
                <a:cxn ang="0">
                  <a:pos x="T2" y="T3"/>
                </a:cxn>
                <a:cxn ang="0">
                  <a:pos x="T4" y="T5"/>
                </a:cxn>
                <a:cxn ang="0">
                  <a:pos x="T6" y="T7"/>
                </a:cxn>
                <a:cxn ang="0">
                  <a:pos x="T8" y="T9"/>
                </a:cxn>
              </a:cxnLst>
              <a:rect l="0" t="0" r="r" b="b"/>
              <a:pathLst>
                <a:path w="49" h="3437">
                  <a:moveTo>
                    <a:pt x="48" y="0"/>
                  </a:moveTo>
                  <a:lnTo>
                    <a:pt x="0" y="87"/>
                  </a:lnTo>
                  <a:lnTo>
                    <a:pt x="0" y="3436"/>
                  </a:lnTo>
                  <a:lnTo>
                    <a:pt x="48" y="3358"/>
                  </a:lnTo>
                  <a:lnTo>
                    <a:pt x="48"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0" name="Freeform 6600">
              <a:extLst>
                <a:ext uri="{FF2B5EF4-FFF2-40B4-BE49-F238E27FC236}">
                  <a16:creationId xmlns:a16="http://schemas.microsoft.com/office/drawing/2014/main" id="{8177F9F1-1BD6-5A62-0E3B-F2754EF845D0}"/>
                </a:ext>
              </a:extLst>
            </p:cNvPr>
            <p:cNvSpPr>
              <a:spLocks noChangeArrowheads="1"/>
            </p:cNvSpPr>
            <p:nvPr/>
          </p:nvSpPr>
          <p:spPr bwMode="auto">
            <a:xfrm>
              <a:off x="18820277" y="3432175"/>
              <a:ext cx="14287" cy="28575"/>
            </a:xfrm>
            <a:custGeom>
              <a:avLst/>
              <a:gdLst>
                <a:gd name="T0" fmla="*/ 48 w 49"/>
                <a:gd name="T1" fmla="*/ 0 h 88"/>
                <a:gd name="T2" fmla="*/ 0 w 49"/>
                <a:gd name="T3" fmla="*/ 87 h 88"/>
                <a:gd name="T4" fmla="*/ 0 w 49"/>
                <a:gd name="T5" fmla="*/ 87 h 88"/>
                <a:gd name="T6" fmla="*/ 48 w 49"/>
                <a:gd name="T7" fmla="*/ 0 h 88"/>
              </a:gdLst>
              <a:ahLst/>
              <a:cxnLst>
                <a:cxn ang="0">
                  <a:pos x="T0" y="T1"/>
                </a:cxn>
                <a:cxn ang="0">
                  <a:pos x="T2" y="T3"/>
                </a:cxn>
                <a:cxn ang="0">
                  <a:pos x="T4" y="T5"/>
                </a:cxn>
                <a:cxn ang="0">
                  <a:pos x="T6" y="T7"/>
                </a:cxn>
              </a:cxnLst>
              <a:rect l="0" t="0" r="r" b="b"/>
              <a:pathLst>
                <a:path w="49" h="88">
                  <a:moveTo>
                    <a:pt x="48" y="0"/>
                  </a:moveTo>
                  <a:lnTo>
                    <a:pt x="0" y="87"/>
                  </a:lnTo>
                  <a:lnTo>
                    <a:pt x="0" y="87"/>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1" name="Freeform 6601">
              <a:extLst>
                <a:ext uri="{FF2B5EF4-FFF2-40B4-BE49-F238E27FC236}">
                  <a16:creationId xmlns:a16="http://schemas.microsoft.com/office/drawing/2014/main" id="{41423ADE-AB6F-56DF-9934-0791F712A437}"/>
                </a:ext>
              </a:extLst>
            </p:cNvPr>
            <p:cNvSpPr>
              <a:spLocks noChangeArrowheads="1"/>
            </p:cNvSpPr>
            <p:nvPr/>
          </p:nvSpPr>
          <p:spPr bwMode="auto">
            <a:xfrm>
              <a:off x="18820277" y="3432175"/>
              <a:ext cx="14287" cy="28575"/>
            </a:xfrm>
            <a:custGeom>
              <a:avLst/>
              <a:gdLst>
                <a:gd name="T0" fmla="*/ 48 w 49"/>
                <a:gd name="T1" fmla="*/ 0 h 88"/>
                <a:gd name="T2" fmla="*/ 0 w 49"/>
                <a:gd name="T3" fmla="*/ 87 h 88"/>
                <a:gd name="T4" fmla="*/ 0 w 49"/>
                <a:gd name="T5" fmla="*/ 87 h 88"/>
                <a:gd name="T6" fmla="*/ 48 w 49"/>
                <a:gd name="T7" fmla="*/ 0 h 88"/>
              </a:gdLst>
              <a:ahLst/>
              <a:cxnLst>
                <a:cxn ang="0">
                  <a:pos x="T0" y="T1"/>
                </a:cxn>
                <a:cxn ang="0">
                  <a:pos x="T2" y="T3"/>
                </a:cxn>
                <a:cxn ang="0">
                  <a:pos x="T4" y="T5"/>
                </a:cxn>
                <a:cxn ang="0">
                  <a:pos x="T6" y="T7"/>
                </a:cxn>
              </a:cxnLst>
              <a:rect l="0" t="0" r="r" b="b"/>
              <a:pathLst>
                <a:path w="49" h="88">
                  <a:moveTo>
                    <a:pt x="48" y="0"/>
                  </a:moveTo>
                  <a:lnTo>
                    <a:pt x="0" y="87"/>
                  </a:lnTo>
                  <a:lnTo>
                    <a:pt x="0" y="87"/>
                  </a:lnTo>
                  <a:lnTo>
                    <a:pt x="48"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2" name="Freeform 6602">
              <a:extLst>
                <a:ext uri="{FF2B5EF4-FFF2-40B4-BE49-F238E27FC236}">
                  <a16:creationId xmlns:a16="http://schemas.microsoft.com/office/drawing/2014/main" id="{30A14998-25D6-1224-709C-D5D3FB11354D}"/>
                </a:ext>
              </a:extLst>
            </p:cNvPr>
            <p:cNvSpPr>
              <a:spLocks noChangeArrowheads="1"/>
            </p:cNvSpPr>
            <p:nvPr/>
          </p:nvSpPr>
          <p:spPr bwMode="auto">
            <a:xfrm>
              <a:off x="18852024" y="3376613"/>
              <a:ext cx="14287" cy="1233487"/>
            </a:xfrm>
            <a:custGeom>
              <a:avLst/>
              <a:gdLst>
                <a:gd name="T0" fmla="*/ 49 w 50"/>
                <a:gd name="T1" fmla="*/ 0 h 3437"/>
                <a:gd name="T2" fmla="*/ 0 w 50"/>
                <a:gd name="T3" fmla="*/ 7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3" name="Freeform 6603">
              <a:extLst>
                <a:ext uri="{FF2B5EF4-FFF2-40B4-BE49-F238E27FC236}">
                  <a16:creationId xmlns:a16="http://schemas.microsoft.com/office/drawing/2014/main" id="{24A66136-BFA1-4D16-F31A-22CAAE0325F3}"/>
                </a:ext>
              </a:extLst>
            </p:cNvPr>
            <p:cNvSpPr>
              <a:spLocks noChangeArrowheads="1"/>
            </p:cNvSpPr>
            <p:nvPr/>
          </p:nvSpPr>
          <p:spPr bwMode="auto">
            <a:xfrm>
              <a:off x="18852024" y="3376613"/>
              <a:ext cx="14287" cy="1233487"/>
            </a:xfrm>
            <a:custGeom>
              <a:avLst/>
              <a:gdLst>
                <a:gd name="T0" fmla="*/ 49 w 50"/>
                <a:gd name="T1" fmla="*/ 0 h 3437"/>
                <a:gd name="T2" fmla="*/ 0 w 50"/>
                <a:gd name="T3" fmla="*/ 78 h 3437"/>
                <a:gd name="T4" fmla="*/ 0 w 50"/>
                <a:gd name="T5" fmla="*/ 3436 h 3437"/>
                <a:gd name="T6" fmla="*/ 49 w 50"/>
                <a:gd name="T7" fmla="*/ 3348 h 3437"/>
                <a:gd name="T8" fmla="*/ 49 w 50"/>
                <a:gd name="T9" fmla="*/ 0 h 3437"/>
              </a:gdLst>
              <a:ahLst/>
              <a:cxnLst>
                <a:cxn ang="0">
                  <a:pos x="T0" y="T1"/>
                </a:cxn>
                <a:cxn ang="0">
                  <a:pos x="T2" y="T3"/>
                </a:cxn>
                <a:cxn ang="0">
                  <a:pos x="T4" y="T5"/>
                </a:cxn>
                <a:cxn ang="0">
                  <a:pos x="T6" y="T7"/>
                </a:cxn>
                <a:cxn ang="0">
                  <a:pos x="T8" y="T9"/>
                </a:cxn>
              </a:cxnLst>
              <a:rect l="0" t="0" r="r" b="b"/>
              <a:pathLst>
                <a:path w="50" h="3437">
                  <a:moveTo>
                    <a:pt x="49" y="0"/>
                  </a:moveTo>
                  <a:lnTo>
                    <a:pt x="0" y="78"/>
                  </a:lnTo>
                  <a:lnTo>
                    <a:pt x="0" y="3436"/>
                  </a:lnTo>
                  <a:lnTo>
                    <a:pt x="49" y="3348"/>
                  </a:lnTo>
                  <a:lnTo>
                    <a:pt x="49"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4" name="Freeform 6604">
              <a:extLst>
                <a:ext uri="{FF2B5EF4-FFF2-40B4-BE49-F238E27FC236}">
                  <a16:creationId xmlns:a16="http://schemas.microsoft.com/office/drawing/2014/main" id="{B21EDF35-0091-2D8E-AF1E-507BB777F3BE}"/>
                </a:ext>
              </a:extLst>
            </p:cNvPr>
            <p:cNvSpPr>
              <a:spLocks noChangeArrowheads="1"/>
            </p:cNvSpPr>
            <p:nvPr/>
          </p:nvSpPr>
          <p:spPr bwMode="auto">
            <a:xfrm>
              <a:off x="18852024" y="3373438"/>
              <a:ext cx="14287" cy="28575"/>
            </a:xfrm>
            <a:custGeom>
              <a:avLst/>
              <a:gdLst>
                <a:gd name="T0" fmla="*/ 49 w 50"/>
                <a:gd name="T1" fmla="*/ 0 h 89"/>
                <a:gd name="T2" fmla="*/ 0 w 50"/>
                <a:gd name="T3" fmla="*/ 88 h 89"/>
                <a:gd name="T4" fmla="*/ 0 w 50"/>
                <a:gd name="T5" fmla="*/ 88 h 89"/>
                <a:gd name="T6" fmla="*/ 49 w 50"/>
                <a:gd name="T7" fmla="*/ 10 h 89"/>
                <a:gd name="T8" fmla="*/ 49 w 50"/>
                <a:gd name="T9" fmla="*/ 0 h 89"/>
              </a:gdLst>
              <a:ahLst/>
              <a:cxnLst>
                <a:cxn ang="0">
                  <a:pos x="T0" y="T1"/>
                </a:cxn>
                <a:cxn ang="0">
                  <a:pos x="T2" y="T3"/>
                </a:cxn>
                <a:cxn ang="0">
                  <a:pos x="T4" y="T5"/>
                </a:cxn>
                <a:cxn ang="0">
                  <a:pos x="T6" y="T7"/>
                </a:cxn>
                <a:cxn ang="0">
                  <a:pos x="T8" y="T9"/>
                </a:cxn>
              </a:cxnLst>
              <a:rect l="0" t="0" r="r" b="b"/>
              <a:pathLst>
                <a:path w="50" h="89">
                  <a:moveTo>
                    <a:pt x="49" y="0"/>
                  </a:moveTo>
                  <a:lnTo>
                    <a:pt x="0" y="88"/>
                  </a:lnTo>
                  <a:lnTo>
                    <a:pt x="0" y="88"/>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5" name="Freeform 6605">
              <a:extLst>
                <a:ext uri="{FF2B5EF4-FFF2-40B4-BE49-F238E27FC236}">
                  <a16:creationId xmlns:a16="http://schemas.microsoft.com/office/drawing/2014/main" id="{5F4981D1-12FB-C63B-8AB0-AD4F347FF029}"/>
                </a:ext>
              </a:extLst>
            </p:cNvPr>
            <p:cNvSpPr>
              <a:spLocks noChangeArrowheads="1"/>
            </p:cNvSpPr>
            <p:nvPr/>
          </p:nvSpPr>
          <p:spPr bwMode="auto">
            <a:xfrm>
              <a:off x="18852024" y="3373438"/>
              <a:ext cx="14287" cy="28575"/>
            </a:xfrm>
            <a:custGeom>
              <a:avLst/>
              <a:gdLst>
                <a:gd name="T0" fmla="*/ 49 w 50"/>
                <a:gd name="T1" fmla="*/ 0 h 89"/>
                <a:gd name="T2" fmla="*/ 0 w 50"/>
                <a:gd name="T3" fmla="*/ 88 h 89"/>
                <a:gd name="T4" fmla="*/ 0 w 50"/>
                <a:gd name="T5" fmla="*/ 88 h 89"/>
                <a:gd name="T6" fmla="*/ 49 w 50"/>
                <a:gd name="T7" fmla="*/ 10 h 89"/>
                <a:gd name="T8" fmla="*/ 49 w 50"/>
                <a:gd name="T9" fmla="*/ 0 h 89"/>
              </a:gdLst>
              <a:ahLst/>
              <a:cxnLst>
                <a:cxn ang="0">
                  <a:pos x="T0" y="T1"/>
                </a:cxn>
                <a:cxn ang="0">
                  <a:pos x="T2" y="T3"/>
                </a:cxn>
                <a:cxn ang="0">
                  <a:pos x="T4" y="T5"/>
                </a:cxn>
                <a:cxn ang="0">
                  <a:pos x="T6" y="T7"/>
                </a:cxn>
                <a:cxn ang="0">
                  <a:pos x="T8" y="T9"/>
                </a:cxn>
              </a:cxnLst>
              <a:rect l="0" t="0" r="r" b="b"/>
              <a:pathLst>
                <a:path w="50" h="89">
                  <a:moveTo>
                    <a:pt x="49" y="0"/>
                  </a:moveTo>
                  <a:lnTo>
                    <a:pt x="0" y="88"/>
                  </a:lnTo>
                  <a:lnTo>
                    <a:pt x="0" y="88"/>
                  </a:lnTo>
                  <a:lnTo>
                    <a:pt x="49" y="10"/>
                  </a:lnTo>
                  <a:lnTo>
                    <a:pt x="49"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6" name="Freeform 6606">
              <a:extLst>
                <a:ext uri="{FF2B5EF4-FFF2-40B4-BE49-F238E27FC236}">
                  <a16:creationId xmlns:a16="http://schemas.microsoft.com/office/drawing/2014/main" id="{BA269790-7204-D260-2B66-84A29988630F}"/>
                </a:ext>
              </a:extLst>
            </p:cNvPr>
            <p:cNvSpPr>
              <a:spLocks noChangeArrowheads="1"/>
            </p:cNvSpPr>
            <p:nvPr/>
          </p:nvSpPr>
          <p:spPr bwMode="auto">
            <a:xfrm>
              <a:off x="18886947" y="3341688"/>
              <a:ext cx="11112" cy="1209675"/>
            </a:xfrm>
            <a:custGeom>
              <a:avLst/>
              <a:gdLst>
                <a:gd name="T0" fmla="*/ 10 w 40"/>
                <a:gd name="T1" fmla="*/ 0 h 3369"/>
                <a:gd name="T2" fmla="*/ 0 w 40"/>
                <a:gd name="T3" fmla="*/ 10 h 3369"/>
                <a:gd name="T4" fmla="*/ 0 w 40"/>
                <a:gd name="T5" fmla="*/ 3368 h 3369"/>
                <a:gd name="T6" fmla="*/ 39 w 40"/>
                <a:gd name="T7" fmla="*/ 3281 h 3369"/>
                <a:gd name="T8" fmla="*/ 39 w 40"/>
                <a:gd name="T9" fmla="*/ 39 h 3369"/>
                <a:gd name="T10" fmla="*/ 10 w 40"/>
                <a:gd name="T11" fmla="*/ 0 h 3369"/>
              </a:gdLst>
              <a:ahLst/>
              <a:cxnLst>
                <a:cxn ang="0">
                  <a:pos x="T0" y="T1"/>
                </a:cxn>
                <a:cxn ang="0">
                  <a:pos x="T2" y="T3"/>
                </a:cxn>
                <a:cxn ang="0">
                  <a:pos x="T4" y="T5"/>
                </a:cxn>
                <a:cxn ang="0">
                  <a:pos x="T6" y="T7"/>
                </a:cxn>
                <a:cxn ang="0">
                  <a:pos x="T8" y="T9"/>
                </a:cxn>
                <a:cxn ang="0">
                  <a:pos x="T10" y="T11"/>
                </a:cxn>
              </a:cxnLst>
              <a:rect l="0" t="0" r="r" b="b"/>
              <a:pathLst>
                <a:path w="40" h="3369">
                  <a:moveTo>
                    <a:pt x="10" y="0"/>
                  </a:moveTo>
                  <a:lnTo>
                    <a:pt x="0" y="10"/>
                  </a:lnTo>
                  <a:lnTo>
                    <a:pt x="0" y="3368"/>
                  </a:lnTo>
                  <a:lnTo>
                    <a:pt x="39" y="3281"/>
                  </a:lnTo>
                  <a:lnTo>
                    <a:pt x="39" y="39"/>
                  </a:lnTo>
                  <a:lnTo>
                    <a:pt x="1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7" name="Freeform 6607">
              <a:extLst>
                <a:ext uri="{FF2B5EF4-FFF2-40B4-BE49-F238E27FC236}">
                  <a16:creationId xmlns:a16="http://schemas.microsoft.com/office/drawing/2014/main" id="{C233B6BA-50F4-C402-CB99-2DB2E8135DD5}"/>
                </a:ext>
              </a:extLst>
            </p:cNvPr>
            <p:cNvSpPr>
              <a:spLocks noChangeArrowheads="1"/>
            </p:cNvSpPr>
            <p:nvPr/>
          </p:nvSpPr>
          <p:spPr bwMode="auto">
            <a:xfrm>
              <a:off x="18886947" y="3341688"/>
              <a:ext cx="11112" cy="1209675"/>
            </a:xfrm>
            <a:custGeom>
              <a:avLst/>
              <a:gdLst>
                <a:gd name="T0" fmla="*/ 10 w 40"/>
                <a:gd name="T1" fmla="*/ 0 h 3369"/>
                <a:gd name="T2" fmla="*/ 0 w 40"/>
                <a:gd name="T3" fmla="*/ 10 h 3369"/>
                <a:gd name="T4" fmla="*/ 0 w 40"/>
                <a:gd name="T5" fmla="*/ 3368 h 3369"/>
                <a:gd name="T6" fmla="*/ 39 w 40"/>
                <a:gd name="T7" fmla="*/ 3281 h 3369"/>
                <a:gd name="T8" fmla="*/ 39 w 40"/>
                <a:gd name="T9" fmla="*/ 39 h 3369"/>
                <a:gd name="T10" fmla="*/ 10 w 40"/>
                <a:gd name="T11" fmla="*/ 0 h 3369"/>
              </a:gdLst>
              <a:ahLst/>
              <a:cxnLst>
                <a:cxn ang="0">
                  <a:pos x="T0" y="T1"/>
                </a:cxn>
                <a:cxn ang="0">
                  <a:pos x="T2" y="T3"/>
                </a:cxn>
                <a:cxn ang="0">
                  <a:pos x="T4" y="T5"/>
                </a:cxn>
                <a:cxn ang="0">
                  <a:pos x="T6" y="T7"/>
                </a:cxn>
                <a:cxn ang="0">
                  <a:pos x="T8" y="T9"/>
                </a:cxn>
                <a:cxn ang="0">
                  <a:pos x="T10" y="T11"/>
                </a:cxn>
              </a:cxnLst>
              <a:rect l="0" t="0" r="r" b="b"/>
              <a:pathLst>
                <a:path w="40" h="3369">
                  <a:moveTo>
                    <a:pt x="10" y="0"/>
                  </a:moveTo>
                  <a:lnTo>
                    <a:pt x="0" y="10"/>
                  </a:lnTo>
                  <a:lnTo>
                    <a:pt x="0" y="3368"/>
                  </a:lnTo>
                  <a:lnTo>
                    <a:pt x="39" y="3281"/>
                  </a:lnTo>
                  <a:lnTo>
                    <a:pt x="39" y="39"/>
                  </a:lnTo>
                  <a:lnTo>
                    <a:pt x="1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8" name="Freeform 6608">
              <a:extLst>
                <a:ext uri="{FF2B5EF4-FFF2-40B4-BE49-F238E27FC236}">
                  <a16:creationId xmlns:a16="http://schemas.microsoft.com/office/drawing/2014/main" id="{9A9F29D0-E5C6-C4A0-B05C-EA309D2AE186}"/>
                </a:ext>
              </a:extLst>
            </p:cNvPr>
            <p:cNvSpPr>
              <a:spLocks noChangeArrowheads="1"/>
            </p:cNvSpPr>
            <p:nvPr/>
          </p:nvSpPr>
          <p:spPr bwMode="auto">
            <a:xfrm>
              <a:off x="18886947" y="3341688"/>
              <a:ext cx="0" cy="0"/>
            </a:xfrm>
            <a:custGeom>
              <a:avLst/>
              <a:gdLst>
                <a:gd name="T0" fmla="*/ 0 w 11"/>
                <a:gd name="T1" fmla="*/ 0 h 11"/>
                <a:gd name="T2" fmla="*/ 0 w 11"/>
                <a:gd name="T3" fmla="*/ 10 h 11"/>
                <a:gd name="T4" fmla="*/ 0 w 11"/>
                <a:gd name="T5" fmla="*/ 10 h 11"/>
                <a:gd name="T6" fmla="*/ 10 w 11"/>
                <a:gd name="T7" fmla="*/ 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10"/>
                  </a:lnTo>
                  <a:lnTo>
                    <a:pt x="0" y="10"/>
                  </a:lnTo>
                  <a:lnTo>
                    <a:pt x="10" y="0"/>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9" name="Freeform 6609">
              <a:extLst>
                <a:ext uri="{FF2B5EF4-FFF2-40B4-BE49-F238E27FC236}">
                  <a16:creationId xmlns:a16="http://schemas.microsoft.com/office/drawing/2014/main" id="{1FBA2C26-B339-11DE-FB98-AE4327D936FC}"/>
                </a:ext>
              </a:extLst>
            </p:cNvPr>
            <p:cNvSpPr>
              <a:spLocks noChangeArrowheads="1"/>
            </p:cNvSpPr>
            <p:nvPr/>
          </p:nvSpPr>
          <p:spPr bwMode="auto">
            <a:xfrm>
              <a:off x="18886947" y="3341688"/>
              <a:ext cx="0" cy="0"/>
            </a:xfrm>
            <a:custGeom>
              <a:avLst/>
              <a:gdLst>
                <a:gd name="T0" fmla="*/ 0 w 11"/>
                <a:gd name="T1" fmla="*/ 0 h 11"/>
                <a:gd name="T2" fmla="*/ 0 w 11"/>
                <a:gd name="T3" fmla="*/ 10 h 11"/>
                <a:gd name="T4" fmla="*/ 0 w 11"/>
                <a:gd name="T5" fmla="*/ 10 h 11"/>
                <a:gd name="T6" fmla="*/ 10 w 11"/>
                <a:gd name="T7" fmla="*/ 0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10"/>
                  </a:lnTo>
                  <a:lnTo>
                    <a:pt x="0" y="10"/>
                  </a:lnTo>
                  <a:lnTo>
                    <a:pt x="10" y="0"/>
                  </a:lnTo>
                  <a:lnTo>
                    <a:pt x="0" y="0"/>
                  </a:lnTo>
                </a:path>
              </a:pathLst>
            </a:custGeom>
            <a:solidFill>
              <a:srgbClr val="FFD48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0" name="Freeform 6610">
              <a:extLst>
                <a:ext uri="{FF2B5EF4-FFF2-40B4-BE49-F238E27FC236}">
                  <a16:creationId xmlns:a16="http://schemas.microsoft.com/office/drawing/2014/main" id="{D33DB8E5-E5D9-00CB-6EBB-1A6B9DF32F1F}"/>
                </a:ext>
              </a:extLst>
            </p:cNvPr>
            <p:cNvSpPr>
              <a:spLocks noChangeArrowheads="1"/>
            </p:cNvSpPr>
            <p:nvPr/>
          </p:nvSpPr>
          <p:spPr bwMode="auto">
            <a:xfrm>
              <a:off x="18918695" y="3370263"/>
              <a:ext cx="14287" cy="1122362"/>
            </a:xfrm>
            <a:custGeom>
              <a:avLst/>
              <a:gdLst>
                <a:gd name="T0" fmla="*/ 0 w 49"/>
                <a:gd name="T1" fmla="*/ 0 h 3126"/>
                <a:gd name="T2" fmla="*/ 0 w 49"/>
                <a:gd name="T3" fmla="*/ 3125 h 3126"/>
                <a:gd name="T4" fmla="*/ 48 w 49"/>
                <a:gd name="T5" fmla="*/ 3037 h 3126"/>
                <a:gd name="T6" fmla="*/ 48 w 49"/>
                <a:gd name="T7" fmla="*/ 49 h 3126"/>
                <a:gd name="T8" fmla="*/ 0 w 49"/>
                <a:gd name="T9" fmla="*/ 0 h 3126"/>
              </a:gdLst>
              <a:ahLst/>
              <a:cxnLst>
                <a:cxn ang="0">
                  <a:pos x="T0" y="T1"/>
                </a:cxn>
                <a:cxn ang="0">
                  <a:pos x="T2" y="T3"/>
                </a:cxn>
                <a:cxn ang="0">
                  <a:pos x="T4" y="T5"/>
                </a:cxn>
                <a:cxn ang="0">
                  <a:pos x="T6" y="T7"/>
                </a:cxn>
                <a:cxn ang="0">
                  <a:pos x="T8" y="T9"/>
                </a:cxn>
              </a:cxnLst>
              <a:rect l="0" t="0" r="r" b="b"/>
              <a:pathLst>
                <a:path w="49" h="3126">
                  <a:moveTo>
                    <a:pt x="0" y="0"/>
                  </a:moveTo>
                  <a:lnTo>
                    <a:pt x="0" y="3125"/>
                  </a:lnTo>
                  <a:lnTo>
                    <a:pt x="48" y="3037"/>
                  </a:lnTo>
                  <a:lnTo>
                    <a:pt x="48"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1" name="Freeform 6611">
              <a:extLst>
                <a:ext uri="{FF2B5EF4-FFF2-40B4-BE49-F238E27FC236}">
                  <a16:creationId xmlns:a16="http://schemas.microsoft.com/office/drawing/2014/main" id="{EA5E7A15-7C89-7856-2482-FBFA965BDD39}"/>
                </a:ext>
              </a:extLst>
            </p:cNvPr>
            <p:cNvSpPr>
              <a:spLocks noChangeArrowheads="1"/>
            </p:cNvSpPr>
            <p:nvPr/>
          </p:nvSpPr>
          <p:spPr bwMode="auto">
            <a:xfrm>
              <a:off x="18918695" y="3370263"/>
              <a:ext cx="14287" cy="1122362"/>
            </a:xfrm>
            <a:custGeom>
              <a:avLst/>
              <a:gdLst>
                <a:gd name="T0" fmla="*/ 0 w 49"/>
                <a:gd name="T1" fmla="*/ 0 h 3126"/>
                <a:gd name="T2" fmla="*/ 0 w 49"/>
                <a:gd name="T3" fmla="*/ 3125 h 3126"/>
                <a:gd name="T4" fmla="*/ 48 w 49"/>
                <a:gd name="T5" fmla="*/ 3037 h 3126"/>
                <a:gd name="T6" fmla="*/ 48 w 49"/>
                <a:gd name="T7" fmla="*/ 49 h 3126"/>
                <a:gd name="T8" fmla="*/ 0 w 49"/>
                <a:gd name="T9" fmla="*/ 0 h 3126"/>
              </a:gdLst>
              <a:ahLst/>
              <a:cxnLst>
                <a:cxn ang="0">
                  <a:pos x="T0" y="T1"/>
                </a:cxn>
                <a:cxn ang="0">
                  <a:pos x="T2" y="T3"/>
                </a:cxn>
                <a:cxn ang="0">
                  <a:pos x="T4" y="T5"/>
                </a:cxn>
                <a:cxn ang="0">
                  <a:pos x="T6" y="T7"/>
                </a:cxn>
                <a:cxn ang="0">
                  <a:pos x="T8" y="T9"/>
                </a:cxn>
              </a:cxnLst>
              <a:rect l="0" t="0" r="r" b="b"/>
              <a:pathLst>
                <a:path w="49" h="3126">
                  <a:moveTo>
                    <a:pt x="0" y="0"/>
                  </a:moveTo>
                  <a:lnTo>
                    <a:pt x="0" y="3125"/>
                  </a:lnTo>
                  <a:lnTo>
                    <a:pt x="48" y="3037"/>
                  </a:lnTo>
                  <a:lnTo>
                    <a:pt x="48"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2" name="Freeform 6612">
              <a:extLst>
                <a:ext uri="{FF2B5EF4-FFF2-40B4-BE49-F238E27FC236}">
                  <a16:creationId xmlns:a16="http://schemas.microsoft.com/office/drawing/2014/main" id="{488D6642-4B36-5605-524A-63AD29D6FC76}"/>
                </a:ext>
              </a:extLst>
            </p:cNvPr>
            <p:cNvSpPr>
              <a:spLocks noChangeArrowheads="1"/>
            </p:cNvSpPr>
            <p:nvPr/>
          </p:nvSpPr>
          <p:spPr bwMode="auto">
            <a:xfrm>
              <a:off x="18950443" y="3400425"/>
              <a:ext cx="14287" cy="1030287"/>
            </a:xfrm>
            <a:custGeom>
              <a:avLst/>
              <a:gdLst>
                <a:gd name="T0" fmla="*/ 0 w 50"/>
                <a:gd name="T1" fmla="*/ 0 h 2872"/>
                <a:gd name="T2" fmla="*/ 0 w 50"/>
                <a:gd name="T3" fmla="*/ 2871 h 2872"/>
                <a:gd name="T4" fmla="*/ 49 w 50"/>
                <a:gd name="T5" fmla="*/ 2794 h 2872"/>
                <a:gd name="T6" fmla="*/ 49 w 50"/>
                <a:gd name="T7" fmla="*/ 49 h 2872"/>
                <a:gd name="T8" fmla="*/ 0 w 50"/>
                <a:gd name="T9" fmla="*/ 0 h 2872"/>
              </a:gdLst>
              <a:ahLst/>
              <a:cxnLst>
                <a:cxn ang="0">
                  <a:pos x="T0" y="T1"/>
                </a:cxn>
                <a:cxn ang="0">
                  <a:pos x="T2" y="T3"/>
                </a:cxn>
                <a:cxn ang="0">
                  <a:pos x="T4" y="T5"/>
                </a:cxn>
                <a:cxn ang="0">
                  <a:pos x="T6" y="T7"/>
                </a:cxn>
                <a:cxn ang="0">
                  <a:pos x="T8" y="T9"/>
                </a:cxn>
              </a:cxnLst>
              <a:rect l="0" t="0" r="r" b="b"/>
              <a:pathLst>
                <a:path w="50" h="2872">
                  <a:moveTo>
                    <a:pt x="0" y="0"/>
                  </a:moveTo>
                  <a:lnTo>
                    <a:pt x="0" y="2871"/>
                  </a:lnTo>
                  <a:lnTo>
                    <a:pt x="49" y="2794"/>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3" name="Freeform 6613">
              <a:extLst>
                <a:ext uri="{FF2B5EF4-FFF2-40B4-BE49-F238E27FC236}">
                  <a16:creationId xmlns:a16="http://schemas.microsoft.com/office/drawing/2014/main" id="{5F0B3F01-0FA5-7814-09D2-821A3F7E3411}"/>
                </a:ext>
              </a:extLst>
            </p:cNvPr>
            <p:cNvSpPr>
              <a:spLocks noChangeArrowheads="1"/>
            </p:cNvSpPr>
            <p:nvPr/>
          </p:nvSpPr>
          <p:spPr bwMode="auto">
            <a:xfrm>
              <a:off x="18950443" y="3400425"/>
              <a:ext cx="14287" cy="1030287"/>
            </a:xfrm>
            <a:custGeom>
              <a:avLst/>
              <a:gdLst>
                <a:gd name="T0" fmla="*/ 0 w 50"/>
                <a:gd name="T1" fmla="*/ 0 h 2872"/>
                <a:gd name="T2" fmla="*/ 0 w 50"/>
                <a:gd name="T3" fmla="*/ 2871 h 2872"/>
                <a:gd name="T4" fmla="*/ 49 w 50"/>
                <a:gd name="T5" fmla="*/ 2794 h 2872"/>
                <a:gd name="T6" fmla="*/ 49 w 50"/>
                <a:gd name="T7" fmla="*/ 49 h 2872"/>
                <a:gd name="T8" fmla="*/ 0 w 50"/>
                <a:gd name="T9" fmla="*/ 0 h 2872"/>
              </a:gdLst>
              <a:ahLst/>
              <a:cxnLst>
                <a:cxn ang="0">
                  <a:pos x="T0" y="T1"/>
                </a:cxn>
                <a:cxn ang="0">
                  <a:pos x="T2" y="T3"/>
                </a:cxn>
                <a:cxn ang="0">
                  <a:pos x="T4" y="T5"/>
                </a:cxn>
                <a:cxn ang="0">
                  <a:pos x="T6" y="T7"/>
                </a:cxn>
                <a:cxn ang="0">
                  <a:pos x="T8" y="T9"/>
                </a:cxn>
              </a:cxnLst>
              <a:rect l="0" t="0" r="r" b="b"/>
              <a:pathLst>
                <a:path w="50" h="2872">
                  <a:moveTo>
                    <a:pt x="0" y="0"/>
                  </a:moveTo>
                  <a:lnTo>
                    <a:pt x="0" y="2871"/>
                  </a:lnTo>
                  <a:lnTo>
                    <a:pt x="49" y="2794"/>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4" name="Freeform 6614">
              <a:extLst>
                <a:ext uri="{FF2B5EF4-FFF2-40B4-BE49-F238E27FC236}">
                  <a16:creationId xmlns:a16="http://schemas.microsoft.com/office/drawing/2014/main" id="{252B7A55-7421-8A59-0377-E8BF41D208B0}"/>
                </a:ext>
              </a:extLst>
            </p:cNvPr>
            <p:cNvSpPr>
              <a:spLocks noChangeArrowheads="1"/>
            </p:cNvSpPr>
            <p:nvPr/>
          </p:nvSpPr>
          <p:spPr bwMode="auto">
            <a:xfrm>
              <a:off x="18985366" y="3435350"/>
              <a:ext cx="11112" cy="936625"/>
            </a:xfrm>
            <a:custGeom>
              <a:avLst/>
              <a:gdLst>
                <a:gd name="T0" fmla="*/ 0 w 40"/>
                <a:gd name="T1" fmla="*/ 0 h 2610"/>
                <a:gd name="T2" fmla="*/ 0 w 40"/>
                <a:gd name="T3" fmla="*/ 2609 h 2610"/>
                <a:gd name="T4" fmla="*/ 39 w 40"/>
                <a:gd name="T5" fmla="*/ 2531 h 2610"/>
                <a:gd name="T6" fmla="*/ 39 w 40"/>
                <a:gd name="T7" fmla="*/ 49 h 2610"/>
                <a:gd name="T8" fmla="*/ 0 w 40"/>
                <a:gd name="T9" fmla="*/ 0 h 2610"/>
              </a:gdLst>
              <a:ahLst/>
              <a:cxnLst>
                <a:cxn ang="0">
                  <a:pos x="T0" y="T1"/>
                </a:cxn>
                <a:cxn ang="0">
                  <a:pos x="T2" y="T3"/>
                </a:cxn>
                <a:cxn ang="0">
                  <a:pos x="T4" y="T5"/>
                </a:cxn>
                <a:cxn ang="0">
                  <a:pos x="T6" y="T7"/>
                </a:cxn>
                <a:cxn ang="0">
                  <a:pos x="T8" y="T9"/>
                </a:cxn>
              </a:cxnLst>
              <a:rect l="0" t="0" r="r" b="b"/>
              <a:pathLst>
                <a:path w="40" h="2610">
                  <a:moveTo>
                    <a:pt x="0" y="0"/>
                  </a:moveTo>
                  <a:lnTo>
                    <a:pt x="0" y="2609"/>
                  </a:lnTo>
                  <a:lnTo>
                    <a:pt x="39" y="2531"/>
                  </a:lnTo>
                  <a:lnTo>
                    <a:pt x="3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5" name="Freeform 6615">
              <a:extLst>
                <a:ext uri="{FF2B5EF4-FFF2-40B4-BE49-F238E27FC236}">
                  <a16:creationId xmlns:a16="http://schemas.microsoft.com/office/drawing/2014/main" id="{0A9720A8-70EB-A5CD-9E1E-28B240A5E370}"/>
                </a:ext>
              </a:extLst>
            </p:cNvPr>
            <p:cNvSpPr>
              <a:spLocks noChangeArrowheads="1"/>
            </p:cNvSpPr>
            <p:nvPr/>
          </p:nvSpPr>
          <p:spPr bwMode="auto">
            <a:xfrm>
              <a:off x="18985366" y="3435350"/>
              <a:ext cx="11112" cy="936625"/>
            </a:xfrm>
            <a:custGeom>
              <a:avLst/>
              <a:gdLst>
                <a:gd name="T0" fmla="*/ 0 w 40"/>
                <a:gd name="T1" fmla="*/ 0 h 2610"/>
                <a:gd name="T2" fmla="*/ 0 w 40"/>
                <a:gd name="T3" fmla="*/ 2609 h 2610"/>
                <a:gd name="T4" fmla="*/ 39 w 40"/>
                <a:gd name="T5" fmla="*/ 2531 h 2610"/>
                <a:gd name="T6" fmla="*/ 39 w 40"/>
                <a:gd name="T7" fmla="*/ 49 h 2610"/>
                <a:gd name="T8" fmla="*/ 0 w 40"/>
                <a:gd name="T9" fmla="*/ 0 h 2610"/>
              </a:gdLst>
              <a:ahLst/>
              <a:cxnLst>
                <a:cxn ang="0">
                  <a:pos x="T0" y="T1"/>
                </a:cxn>
                <a:cxn ang="0">
                  <a:pos x="T2" y="T3"/>
                </a:cxn>
                <a:cxn ang="0">
                  <a:pos x="T4" y="T5"/>
                </a:cxn>
                <a:cxn ang="0">
                  <a:pos x="T6" y="T7"/>
                </a:cxn>
                <a:cxn ang="0">
                  <a:pos x="T8" y="T9"/>
                </a:cxn>
              </a:cxnLst>
              <a:rect l="0" t="0" r="r" b="b"/>
              <a:pathLst>
                <a:path w="40" h="2610">
                  <a:moveTo>
                    <a:pt x="0" y="0"/>
                  </a:moveTo>
                  <a:lnTo>
                    <a:pt x="0" y="2609"/>
                  </a:lnTo>
                  <a:lnTo>
                    <a:pt x="39" y="2531"/>
                  </a:lnTo>
                  <a:lnTo>
                    <a:pt x="3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6" name="Freeform 6616">
              <a:extLst>
                <a:ext uri="{FF2B5EF4-FFF2-40B4-BE49-F238E27FC236}">
                  <a16:creationId xmlns:a16="http://schemas.microsoft.com/office/drawing/2014/main" id="{334370A5-D3FC-DFA4-2B9A-099C88005EC1}"/>
                </a:ext>
              </a:extLst>
            </p:cNvPr>
            <p:cNvSpPr>
              <a:spLocks noChangeArrowheads="1"/>
            </p:cNvSpPr>
            <p:nvPr/>
          </p:nvSpPr>
          <p:spPr bwMode="auto">
            <a:xfrm>
              <a:off x="19017114" y="3467100"/>
              <a:ext cx="14287" cy="849312"/>
            </a:xfrm>
            <a:custGeom>
              <a:avLst/>
              <a:gdLst>
                <a:gd name="T0" fmla="*/ 0 w 50"/>
                <a:gd name="T1" fmla="*/ 0 h 2366"/>
                <a:gd name="T2" fmla="*/ 0 w 50"/>
                <a:gd name="T3" fmla="*/ 2365 h 2366"/>
                <a:gd name="T4" fmla="*/ 49 w 50"/>
                <a:gd name="T5" fmla="*/ 2278 h 2366"/>
                <a:gd name="T6" fmla="*/ 49 w 50"/>
                <a:gd name="T7" fmla="*/ 49 h 2366"/>
                <a:gd name="T8" fmla="*/ 0 w 50"/>
                <a:gd name="T9" fmla="*/ 0 h 2366"/>
              </a:gdLst>
              <a:ahLst/>
              <a:cxnLst>
                <a:cxn ang="0">
                  <a:pos x="T0" y="T1"/>
                </a:cxn>
                <a:cxn ang="0">
                  <a:pos x="T2" y="T3"/>
                </a:cxn>
                <a:cxn ang="0">
                  <a:pos x="T4" y="T5"/>
                </a:cxn>
                <a:cxn ang="0">
                  <a:pos x="T6" y="T7"/>
                </a:cxn>
                <a:cxn ang="0">
                  <a:pos x="T8" y="T9"/>
                </a:cxn>
              </a:cxnLst>
              <a:rect l="0" t="0" r="r" b="b"/>
              <a:pathLst>
                <a:path w="50" h="2366">
                  <a:moveTo>
                    <a:pt x="0" y="0"/>
                  </a:moveTo>
                  <a:lnTo>
                    <a:pt x="0" y="2365"/>
                  </a:lnTo>
                  <a:lnTo>
                    <a:pt x="49" y="2278"/>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7" name="Freeform 6617">
              <a:extLst>
                <a:ext uri="{FF2B5EF4-FFF2-40B4-BE49-F238E27FC236}">
                  <a16:creationId xmlns:a16="http://schemas.microsoft.com/office/drawing/2014/main" id="{A55E5279-533F-CF5F-2D2A-527C43FD257E}"/>
                </a:ext>
              </a:extLst>
            </p:cNvPr>
            <p:cNvSpPr>
              <a:spLocks noChangeArrowheads="1"/>
            </p:cNvSpPr>
            <p:nvPr/>
          </p:nvSpPr>
          <p:spPr bwMode="auto">
            <a:xfrm>
              <a:off x="19017114" y="3467100"/>
              <a:ext cx="14287" cy="849312"/>
            </a:xfrm>
            <a:custGeom>
              <a:avLst/>
              <a:gdLst>
                <a:gd name="T0" fmla="*/ 0 w 50"/>
                <a:gd name="T1" fmla="*/ 0 h 2366"/>
                <a:gd name="T2" fmla="*/ 0 w 50"/>
                <a:gd name="T3" fmla="*/ 2365 h 2366"/>
                <a:gd name="T4" fmla="*/ 49 w 50"/>
                <a:gd name="T5" fmla="*/ 2278 h 2366"/>
                <a:gd name="T6" fmla="*/ 49 w 50"/>
                <a:gd name="T7" fmla="*/ 49 h 2366"/>
                <a:gd name="T8" fmla="*/ 0 w 50"/>
                <a:gd name="T9" fmla="*/ 0 h 2366"/>
              </a:gdLst>
              <a:ahLst/>
              <a:cxnLst>
                <a:cxn ang="0">
                  <a:pos x="T0" y="T1"/>
                </a:cxn>
                <a:cxn ang="0">
                  <a:pos x="T2" y="T3"/>
                </a:cxn>
                <a:cxn ang="0">
                  <a:pos x="T4" y="T5"/>
                </a:cxn>
                <a:cxn ang="0">
                  <a:pos x="T6" y="T7"/>
                </a:cxn>
                <a:cxn ang="0">
                  <a:pos x="T8" y="T9"/>
                </a:cxn>
              </a:cxnLst>
              <a:rect l="0" t="0" r="r" b="b"/>
              <a:pathLst>
                <a:path w="50" h="2366">
                  <a:moveTo>
                    <a:pt x="0" y="0"/>
                  </a:moveTo>
                  <a:lnTo>
                    <a:pt x="0" y="2365"/>
                  </a:lnTo>
                  <a:lnTo>
                    <a:pt x="49" y="2278"/>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8" name="Freeform 6618">
              <a:extLst>
                <a:ext uri="{FF2B5EF4-FFF2-40B4-BE49-F238E27FC236}">
                  <a16:creationId xmlns:a16="http://schemas.microsoft.com/office/drawing/2014/main" id="{3FB986C4-AE4F-62E6-6178-F13DC154C59D}"/>
                </a:ext>
              </a:extLst>
            </p:cNvPr>
            <p:cNvSpPr>
              <a:spLocks noChangeArrowheads="1"/>
            </p:cNvSpPr>
            <p:nvPr/>
          </p:nvSpPr>
          <p:spPr bwMode="auto">
            <a:xfrm>
              <a:off x="19048862" y="3502025"/>
              <a:ext cx="14287" cy="754062"/>
            </a:xfrm>
            <a:custGeom>
              <a:avLst/>
              <a:gdLst>
                <a:gd name="T0" fmla="*/ 0 w 50"/>
                <a:gd name="T1" fmla="*/ 0 h 2104"/>
                <a:gd name="T2" fmla="*/ 0 w 50"/>
                <a:gd name="T3" fmla="*/ 2103 h 2104"/>
                <a:gd name="T4" fmla="*/ 49 w 50"/>
                <a:gd name="T5" fmla="*/ 2015 h 2104"/>
                <a:gd name="T6" fmla="*/ 49 w 50"/>
                <a:gd name="T7" fmla="*/ 39 h 2104"/>
                <a:gd name="T8" fmla="*/ 0 w 50"/>
                <a:gd name="T9" fmla="*/ 0 h 2104"/>
              </a:gdLst>
              <a:ahLst/>
              <a:cxnLst>
                <a:cxn ang="0">
                  <a:pos x="T0" y="T1"/>
                </a:cxn>
                <a:cxn ang="0">
                  <a:pos x="T2" y="T3"/>
                </a:cxn>
                <a:cxn ang="0">
                  <a:pos x="T4" y="T5"/>
                </a:cxn>
                <a:cxn ang="0">
                  <a:pos x="T6" y="T7"/>
                </a:cxn>
                <a:cxn ang="0">
                  <a:pos x="T8" y="T9"/>
                </a:cxn>
              </a:cxnLst>
              <a:rect l="0" t="0" r="r" b="b"/>
              <a:pathLst>
                <a:path w="50" h="2104">
                  <a:moveTo>
                    <a:pt x="0" y="0"/>
                  </a:moveTo>
                  <a:lnTo>
                    <a:pt x="0" y="2103"/>
                  </a:lnTo>
                  <a:lnTo>
                    <a:pt x="49" y="2015"/>
                  </a:lnTo>
                  <a:lnTo>
                    <a:pt x="49"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9" name="Freeform 6619">
              <a:extLst>
                <a:ext uri="{FF2B5EF4-FFF2-40B4-BE49-F238E27FC236}">
                  <a16:creationId xmlns:a16="http://schemas.microsoft.com/office/drawing/2014/main" id="{D9EA6566-8BBF-60EF-4CCD-99DBFC4C9F7B}"/>
                </a:ext>
              </a:extLst>
            </p:cNvPr>
            <p:cNvSpPr>
              <a:spLocks noChangeArrowheads="1"/>
            </p:cNvSpPr>
            <p:nvPr/>
          </p:nvSpPr>
          <p:spPr bwMode="auto">
            <a:xfrm>
              <a:off x="19048862" y="3502025"/>
              <a:ext cx="14287" cy="754062"/>
            </a:xfrm>
            <a:custGeom>
              <a:avLst/>
              <a:gdLst>
                <a:gd name="T0" fmla="*/ 0 w 50"/>
                <a:gd name="T1" fmla="*/ 0 h 2104"/>
                <a:gd name="T2" fmla="*/ 0 w 50"/>
                <a:gd name="T3" fmla="*/ 2103 h 2104"/>
                <a:gd name="T4" fmla="*/ 49 w 50"/>
                <a:gd name="T5" fmla="*/ 2015 h 2104"/>
                <a:gd name="T6" fmla="*/ 49 w 50"/>
                <a:gd name="T7" fmla="*/ 39 h 2104"/>
                <a:gd name="T8" fmla="*/ 0 w 50"/>
                <a:gd name="T9" fmla="*/ 0 h 2104"/>
              </a:gdLst>
              <a:ahLst/>
              <a:cxnLst>
                <a:cxn ang="0">
                  <a:pos x="T0" y="T1"/>
                </a:cxn>
                <a:cxn ang="0">
                  <a:pos x="T2" y="T3"/>
                </a:cxn>
                <a:cxn ang="0">
                  <a:pos x="T4" y="T5"/>
                </a:cxn>
                <a:cxn ang="0">
                  <a:pos x="T6" y="T7"/>
                </a:cxn>
                <a:cxn ang="0">
                  <a:pos x="T8" y="T9"/>
                </a:cxn>
              </a:cxnLst>
              <a:rect l="0" t="0" r="r" b="b"/>
              <a:pathLst>
                <a:path w="50" h="2104">
                  <a:moveTo>
                    <a:pt x="0" y="0"/>
                  </a:moveTo>
                  <a:lnTo>
                    <a:pt x="0" y="2103"/>
                  </a:lnTo>
                  <a:lnTo>
                    <a:pt x="49" y="2015"/>
                  </a:lnTo>
                  <a:lnTo>
                    <a:pt x="49"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0" name="Freeform 6620">
              <a:extLst>
                <a:ext uri="{FF2B5EF4-FFF2-40B4-BE49-F238E27FC236}">
                  <a16:creationId xmlns:a16="http://schemas.microsoft.com/office/drawing/2014/main" id="{BBDA5326-3DBC-35AC-E188-D7248DD92ECA}"/>
                </a:ext>
              </a:extLst>
            </p:cNvPr>
            <p:cNvSpPr>
              <a:spLocks noChangeArrowheads="1"/>
            </p:cNvSpPr>
            <p:nvPr/>
          </p:nvSpPr>
          <p:spPr bwMode="auto">
            <a:xfrm>
              <a:off x="19083784" y="3533775"/>
              <a:ext cx="14287" cy="663575"/>
            </a:xfrm>
            <a:custGeom>
              <a:avLst/>
              <a:gdLst>
                <a:gd name="T0" fmla="*/ 0 w 49"/>
                <a:gd name="T1" fmla="*/ 0 h 1850"/>
                <a:gd name="T2" fmla="*/ 0 w 49"/>
                <a:gd name="T3" fmla="*/ 1849 h 1850"/>
                <a:gd name="T4" fmla="*/ 48 w 49"/>
                <a:gd name="T5" fmla="*/ 1761 h 1850"/>
                <a:gd name="T6" fmla="*/ 48 w 49"/>
                <a:gd name="T7" fmla="*/ 48 h 1850"/>
                <a:gd name="T8" fmla="*/ 0 w 49"/>
                <a:gd name="T9" fmla="*/ 0 h 1850"/>
              </a:gdLst>
              <a:ahLst/>
              <a:cxnLst>
                <a:cxn ang="0">
                  <a:pos x="T0" y="T1"/>
                </a:cxn>
                <a:cxn ang="0">
                  <a:pos x="T2" y="T3"/>
                </a:cxn>
                <a:cxn ang="0">
                  <a:pos x="T4" y="T5"/>
                </a:cxn>
                <a:cxn ang="0">
                  <a:pos x="T6" y="T7"/>
                </a:cxn>
                <a:cxn ang="0">
                  <a:pos x="T8" y="T9"/>
                </a:cxn>
              </a:cxnLst>
              <a:rect l="0" t="0" r="r" b="b"/>
              <a:pathLst>
                <a:path w="49" h="1850">
                  <a:moveTo>
                    <a:pt x="0" y="0"/>
                  </a:moveTo>
                  <a:lnTo>
                    <a:pt x="0" y="1849"/>
                  </a:lnTo>
                  <a:lnTo>
                    <a:pt x="48" y="1761"/>
                  </a:lnTo>
                  <a:lnTo>
                    <a:pt x="48" y="4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1" name="Freeform 6621">
              <a:extLst>
                <a:ext uri="{FF2B5EF4-FFF2-40B4-BE49-F238E27FC236}">
                  <a16:creationId xmlns:a16="http://schemas.microsoft.com/office/drawing/2014/main" id="{65969F5B-3B84-0847-6597-9686A099C26F}"/>
                </a:ext>
              </a:extLst>
            </p:cNvPr>
            <p:cNvSpPr>
              <a:spLocks noChangeArrowheads="1"/>
            </p:cNvSpPr>
            <p:nvPr/>
          </p:nvSpPr>
          <p:spPr bwMode="auto">
            <a:xfrm>
              <a:off x="19083784" y="3533775"/>
              <a:ext cx="14287" cy="663575"/>
            </a:xfrm>
            <a:custGeom>
              <a:avLst/>
              <a:gdLst>
                <a:gd name="T0" fmla="*/ 0 w 49"/>
                <a:gd name="T1" fmla="*/ 0 h 1850"/>
                <a:gd name="T2" fmla="*/ 0 w 49"/>
                <a:gd name="T3" fmla="*/ 1849 h 1850"/>
                <a:gd name="T4" fmla="*/ 48 w 49"/>
                <a:gd name="T5" fmla="*/ 1761 h 1850"/>
                <a:gd name="T6" fmla="*/ 48 w 49"/>
                <a:gd name="T7" fmla="*/ 48 h 1850"/>
                <a:gd name="T8" fmla="*/ 0 w 49"/>
                <a:gd name="T9" fmla="*/ 0 h 1850"/>
              </a:gdLst>
              <a:ahLst/>
              <a:cxnLst>
                <a:cxn ang="0">
                  <a:pos x="T0" y="T1"/>
                </a:cxn>
                <a:cxn ang="0">
                  <a:pos x="T2" y="T3"/>
                </a:cxn>
                <a:cxn ang="0">
                  <a:pos x="T4" y="T5"/>
                </a:cxn>
                <a:cxn ang="0">
                  <a:pos x="T6" y="T7"/>
                </a:cxn>
                <a:cxn ang="0">
                  <a:pos x="T8" y="T9"/>
                </a:cxn>
              </a:cxnLst>
              <a:rect l="0" t="0" r="r" b="b"/>
              <a:pathLst>
                <a:path w="49" h="1850">
                  <a:moveTo>
                    <a:pt x="0" y="0"/>
                  </a:moveTo>
                  <a:lnTo>
                    <a:pt x="0" y="1849"/>
                  </a:lnTo>
                  <a:lnTo>
                    <a:pt x="48" y="1761"/>
                  </a:lnTo>
                  <a:lnTo>
                    <a:pt x="48" y="4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2" name="Freeform 6622">
              <a:extLst>
                <a:ext uri="{FF2B5EF4-FFF2-40B4-BE49-F238E27FC236}">
                  <a16:creationId xmlns:a16="http://schemas.microsoft.com/office/drawing/2014/main" id="{41AD624F-874B-D132-FBA8-731FA24EE87F}"/>
                </a:ext>
              </a:extLst>
            </p:cNvPr>
            <p:cNvSpPr>
              <a:spLocks noChangeArrowheads="1"/>
            </p:cNvSpPr>
            <p:nvPr/>
          </p:nvSpPr>
          <p:spPr bwMode="auto">
            <a:xfrm>
              <a:off x="19115532" y="3565525"/>
              <a:ext cx="14287" cy="571500"/>
            </a:xfrm>
            <a:custGeom>
              <a:avLst/>
              <a:gdLst>
                <a:gd name="T0" fmla="*/ 0 w 50"/>
                <a:gd name="T1" fmla="*/ 0 h 1598"/>
                <a:gd name="T2" fmla="*/ 0 w 50"/>
                <a:gd name="T3" fmla="*/ 1597 h 1598"/>
                <a:gd name="T4" fmla="*/ 49 w 50"/>
                <a:gd name="T5" fmla="*/ 1519 h 1598"/>
                <a:gd name="T6" fmla="*/ 49 w 50"/>
                <a:gd name="T7" fmla="*/ 49 h 1598"/>
                <a:gd name="T8" fmla="*/ 0 w 50"/>
                <a:gd name="T9" fmla="*/ 0 h 1598"/>
              </a:gdLst>
              <a:ahLst/>
              <a:cxnLst>
                <a:cxn ang="0">
                  <a:pos x="T0" y="T1"/>
                </a:cxn>
                <a:cxn ang="0">
                  <a:pos x="T2" y="T3"/>
                </a:cxn>
                <a:cxn ang="0">
                  <a:pos x="T4" y="T5"/>
                </a:cxn>
                <a:cxn ang="0">
                  <a:pos x="T6" y="T7"/>
                </a:cxn>
                <a:cxn ang="0">
                  <a:pos x="T8" y="T9"/>
                </a:cxn>
              </a:cxnLst>
              <a:rect l="0" t="0" r="r" b="b"/>
              <a:pathLst>
                <a:path w="50" h="1598">
                  <a:moveTo>
                    <a:pt x="0" y="0"/>
                  </a:moveTo>
                  <a:lnTo>
                    <a:pt x="0" y="1597"/>
                  </a:lnTo>
                  <a:lnTo>
                    <a:pt x="49" y="1519"/>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3" name="Freeform 6623">
              <a:extLst>
                <a:ext uri="{FF2B5EF4-FFF2-40B4-BE49-F238E27FC236}">
                  <a16:creationId xmlns:a16="http://schemas.microsoft.com/office/drawing/2014/main" id="{9385B12F-DC2F-0ED7-6922-69389FBDB0FA}"/>
                </a:ext>
              </a:extLst>
            </p:cNvPr>
            <p:cNvSpPr>
              <a:spLocks noChangeArrowheads="1"/>
            </p:cNvSpPr>
            <p:nvPr/>
          </p:nvSpPr>
          <p:spPr bwMode="auto">
            <a:xfrm>
              <a:off x="19115532" y="3565525"/>
              <a:ext cx="14287" cy="571500"/>
            </a:xfrm>
            <a:custGeom>
              <a:avLst/>
              <a:gdLst>
                <a:gd name="T0" fmla="*/ 0 w 50"/>
                <a:gd name="T1" fmla="*/ 0 h 1598"/>
                <a:gd name="T2" fmla="*/ 0 w 50"/>
                <a:gd name="T3" fmla="*/ 1597 h 1598"/>
                <a:gd name="T4" fmla="*/ 49 w 50"/>
                <a:gd name="T5" fmla="*/ 1519 h 1598"/>
                <a:gd name="T6" fmla="*/ 49 w 50"/>
                <a:gd name="T7" fmla="*/ 49 h 1598"/>
                <a:gd name="T8" fmla="*/ 0 w 50"/>
                <a:gd name="T9" fmla="*/ 0 h 1598"/>
              </a:gdLst>
              <a:ahLst/>
              <a:cxnLst>
                <a:cxn ang="0">
                  <a:pos x="T0" y="T1"/>
                </a:cxn>
                <a:cxn ang="0">
                  <a:pos x="T2" y="T3"/>
                </a:cxn>
                <a:cxn ang="0">
                  <a:pos x="T4" y="T5"/>
                </a:cxn>
                <a:cxn ang="0">
                  <a:pos x="T6" y="T7"/>
                </a:cxn>
                <a:cxn ang="0">
                  <a:pos x="T8" y="T9"/>
                </a:cxn>
              </a:cxnLst>
              <a:rect l="0" t="0" r="r" b="b"/>
              <a:pathLst>
                <a:path w="50" h="1598">
                  <a:moveTo>
                    <a:pt x="0" y="0"/>
                  </a:moveTo>
                  <a:lnTo>
                    <a:pt x="0" y="1597"/>
                  </a:lnTo>
                  <a:lnTo>
                    <a:pt x="49" y="1519"/>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4" name="Freeform 6624">
              <a:extLst>
                <a:ext uri="{FF2B5EF4-FFF2-40B4-BE49-F238E27FC236}">
                  <a16:creationId xmlns:a16="http://schemas.microsoft.com/office/drawing/2014/main" id="{5C72F639-3F0D-E8AE-6546-6467B2FF01C0}"/>
                </a:ext>
              </a:extLst>
            </p:cNvPr>
            <p:cNvSpPr>
              <a:spLocks noChangeArrowheads="1"/>
            </p:cNvSpPr>
            <p:nvPr/>
          </p:nvSpPr>
          <p:spPr bwMode="auto">
            <a:xfrm>
              <a:off x="19147280" y="3600450"/>
              <a:ext cx="14287" cy="477837"/>
            </a:xfrm>
            <a:custGeom>
              <a:avLst/>
              <a:gdLst>
                <a:gd name="T0" fmla="*/ 0 w 50"/>
                <a:gd name="T1" fmla="*/ 0 h 1334"/>
                <a:gd name="T2" fmla="*/ 0 w 50"/>
                <a:gd name="T3" fmla="*/ 1333 h 1334"/>
                <a:gd name="T4" fmla="*/ 49 w 50"/>
                <a:gd name="T5" fmla="*/ 1255 h 1334"/>
                <a:gd name="T6" fmla="*/ 49 w 50"/>
                <a:gd name="T7" fmla="*/ 39 h 1334"/>
                <a:gd name="T8" fmla="*/ 0 w 50"/>
                <a:gd name="T9" fmla="*/ 0 h 1334"/>
              </a:gdLst>
              <a:ahLst/>
              <a:cxnLst>
                <a:cxn ang="0">
                  <a:pos x="T0" y="T1"/>
                </a:cxn>
                <a:cxn ang="0">
                  <a:pos x="T2" y="T3"/>
                </a:cxn>
                <a:cxn ang="0">
                  <a:pos x="T4" y="T5"/>
                </a:cxn>
                <a:cxn ang="0">
                  <a:pos x="T6" y="T7"/>
                </a:cxn>
                <a:cxn ang="0">
                  <a:pos x="T8" y="T9"/>
                </a:cxn>
              </a:cxnLst>
              <a:rect l="0" t="0" r="r" b="b"/>
              <a:pathLst>
                <a:path w="50" h="1334">
                  <a:moveTo>
                    <a:pt x="0" y="0"/>
                  </a:moveTo>
                  <a:lnTo>
                    <a:pt x="0" y="1333"/>
                  </a:lnTo>
                  <a:lnTo>
                    <a:pt x="49" y="1255"/>
                  </a:lnTo>
                  <a:lnTo>
                    <a:pt x="49"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5" name="Freeform 6625">
              <a:extLst>
                <a:ext uri="{FF2B5EF4-FFF2-40B4-BE49-F238E27FC236}">
                  <a16:creationId xmlns:a16="http://schemas.microsoft.com/office/drawing/2014/main" id="{8621C5AA-A3B2-5C29-A6A5-F3A54F1D5BDF}"/>
                </a:ext>
              </a:extLst>
            </p:cNvPr>
            <p:cNvSpPr>
              <a:spLocks noChangeArrowheads="1"/>
            </p:cNvSpPr>
            <p:nvPr/>
          </p:nvSpPr>
          <p:spPr bwMode="auto">
            <a:xfrm>
              <a:off x="19147280" y="3600450"/>
              <a:ext cx="14287" cy="477837"/>
            </a:xfrm>
            <a:custGeom>
              <a:avLst/>
              <a:gdLst>
                <a:gd name="T0" fmla="*/ 0 w 50"/>
                <a:gd name="T1" fmla="*/ 0 h 1334"/>
                <a:gd name="T2" fmla="*/ 0 w 50"/>
                <a:gd name="T3" fmla="*/ 1333 h 1334"/>
                <a:gd name="T4" fmla="*/ 49 w 50"/>
                <a:gd name="T5" fmla="*/ 1255 h 1334"/>
                <a:gd name="T6" fmla="*/ 49 w 50"/>
                <a:gd name="T7" fmla="*/ 39 h 1334"/>
                <a:gd name="T8" fmla="*/ 0 w 50"/>
                <a:gd name="T9" fmla="*/ 0 h 1334"/>
              </a:gdLst>
              <a:ahLst/>
              <a:cxnLst>
                <a:cxn ang="0">
                  <a:pos x="T0" y="T1"/>
                </a:cxn>
                <a:cxn ang="0">
                  <a:pos x="T2" y="T3"/>
                </a:cxn>
                <a:cxn ang="0">
                  <a:pos x="T4" y="T5"/>
                </a:cxn>
                <a:cxn ang="0">
                  <a:pos x="T6" y="T7"/>
                </a:cxn>
                <a:cxn ang="0">
                  <a:pos x="T8" y="T9"/>
                </a:cxn>
              </a:cxnLst>
              <a:rect l="0" t="0" r="r" b="b"/>
              <a:pathLst>
                <a:path w="50" h="1334">
                  <a:moveTo>
                    <a:pt x="0" y="0"/>
                  </a:moveTo>
                  <a:lnTo>
                    <a:pt x="0" y="1333"/>
                  </a:lnTo>
                  <a:lnTo>
                    <a:pt x="49" y="1255"/>
                  </a:lnTo>
                  <a:lnTo>
                    <a:pt x="49" y="3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6" name="Freeform 6626">
              <a:extLst>
                <a:ext uri="{FF2B5EF4-FFF2-40B4-BE49-F238E27FC236}">
                  <a16:creationId xmlns:a16="http://schemas.microsoft.com/office/drawing/2014/main" id="{A14CD24B-0842-5242-1FC1-7545BF4C103D}"/>
                </a:ext>
              </a:extLst>
            </p:cNvPr>
            <p:cNvSpPr>
              <a:spLocks noChangeArrowheads="1"/>
            </p:cNvSpPr>
            <p:nvPr/>
          </p:nvSpPr>
          <p:spPr bwMode="auto">
            <a:xfrm>
              <a:off x="19182203" y="3632200"/>
              <a:ext cx="14287" cy="390525"/>
            </a:xfrm>
            <a:custGeom>
              <a:avLst/>
              <a:gdLst>
                <a:gd name="T0" fmla="*/ 0 w 49"/>
                <a:gd name="T1" fmla="*/ 0 h 1092"/>
                <a:gd name="T2" fmla="*/ 0 w 49"/>
                <a:gd name="T3" fmla="*/ 1091 h 1092"/>
                <a:gd name="T4" fmla="*/ 48 w 49"/>
                <a:gd name="T5" fmla="*/ 1003 h 1092"/>
                <a:gd name="T6" fmla="*/ 48 w 49"/>
                <a:gd name="T7" fmla="*/ 49 h 1092"/>
                <a:gd name="T8" fmla="*/ 0 w 49"/>
                <a:gd name="T9" fmla="*/ 0 h 1092"/>
              </a:gdLst>
              <a:ahLst/>
              <a:cxnLst>
                <a:cxn ang="0">
                  <a:pos x="T0" y="T1"/>
                </a:cxn>
                <a:cxn ang="0">
                  <a:pos x="T2" y="T3"/>
                </a:cxn>
                <a:cxn ang="0">
                  <a:pos x="T4" y="T5"/>
                </a:cxn>
                <a:cxn ang="0">
                  <a:pos x="T6" y="T7"/>
                </a:cxn>
                <a:cxn ang="0">
                  <a:pos x="T8" y="T9"/>
                </a:cxn>
              </a:cxnLst>
              <a:rect l="0" t="0" r="r" b="b"/>
              <a:pathLst>
                <a:path w="49" h="1092">
                  <a:moveTo>
                    <a:pt x="0" y="0"/>
                  </a:moveTo>
                  <a:lnTo>
                    <a:pt x="0" y="1091"/>
                  </a:lnTo>
                  <a:lnTo>
                    <a:pt x="48" y="1003"/>
                  </a:lnTo>
                  <a:lnTo>
                    <a:pt x="48"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7" name="Freeform 6627">
              <a:extLst>
                <a:ext uri="{FF2B5EF4-FFF2-40B4-BE49-F238E27FC236}">
                  <a16:creationId xmlns:a16="http://schemas.microsoft.com/office/drawing/2014/main" id="{391D5B99-D651-518C-C850-0C6F039EDAD8}"/>
                </a:ext>
              </a:extLst>
            </p:cNvPr>
            <p:cNvSpPr>
              <a:spLocks noChangeArrowheads="1"/>
            </p:cNvSpPr>
            <p:nvPr/>
          </p:nvSpPr>
          <p:spPr bwMode="auto">
            <a:xfrm>
              <a:off x="19182203" y="3632200"/>
              <a:ext cx="14287" cy="390525"/>
            </a:xfrm>
            <a:custGeom>
              <a:avLst/>
              <a:gdLst>
                <a:gd name="T0" fmla="*/ 0 w 49"/>
                <a:gd name="T1" fmla="*/ 0 h 1092"/>
                <a:gd name="T2" fmla="*/ 0 w 49"/>
                <a:gd name="T3" fmla="*/ 1091 h 1092"/>
                <a:gd name="T4" fmla="*/ 48 w 49"/>
                <a:gd name="T5" fmla="*/ 1003 h 1092"/>
                <a:gd name="T6" fmla="*/ 48 w 49"/>
                <a:gd name="T7" fmla="*/ 49 h 1092"/>
                <a:gd name="T8" fmla="*/ 0 w 49"/>
                <a:gd name="T9" fmla="*/ 0 h 1092"/>
              </a:gdLst>
              <a:ahLst/>
              <a:cxnLst>
                <a:cxn ang="0">
                  <a:pos x="T0" y="T1"/>
                </a:cxn>
                <a:cxn ang="0">
                  <a:pos x="T2" y="T3"/>
                </a:cxn>
                <a:cxn ang="0">
                  <a:pos x="T4" y="T5"/>
                </a:cxn>
                <a:cxn ang="0">
                  <a:pos x="T6" y="T7"/>
                </a:cxn>
                <a:cxn ang="0">
                  <a:pos x="T8" y="T9"/>
                </a:cxn>
              </a:cxnLst>
              <a:rect l="0" t="0" r="r" b="b"/>
              <a:pathLst>
                <a:path w="49" h="1092">
                  <a:moveTo>
                    <a:pt x="0" y="0"/>
                  </a:moveTo>
                  <a:lnTo>
                    <a:pt x="0" y="1091"/>
                  </a:lnTo>
                  <a:lnTo>
                    <a:pt x="48" y="1003"/>
                  </a:lnTo>
                  <a:lnTo>
                    <a:pt x="48"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8" name="Freeform 6628">
              <a:extLst>
                <a:ext uri="{FF2B5EF4-FFF2-40B4-BE49-F238E27FC236}">
                  <a16:creationId xmlns:a16="http://schemas.microsoft.com/office/drawing/2014/main" id="{43B738A3-FE31-1C36-5C7E-9D0F04A43501}"/>
                </a:ext>
              </a:extLst>
            </p:cNvPr>
            <p:cNvSpPr>
              <a:spLocks noChangeArrowheads="1"/>
            </p:cNvSpPr>
            <p:nvPr/>
          </p:nvSpPr>
          <p:spPr bwMode="auto">
            <a:xfrm>
              <a:off x="19212364" y="3663950"/>
              <a:ext cx="14287" cy="298450"/>
            </a:xfrm>
            <a:custGeom>
              <a:avLst/>
              <a:gdLst>
                <a:gd name="T0" fmla="*/ 0 w 50"/>
                <a:gd name="T1" fmla="*/ 0 h 838"/>
                <a:gd name="T2" fmla="*/ 0 w 50"/>
                <a:gd name="T3" fmla="*/ 837 h 838"/>
                <a:gd name="T4" fmla="*/ 49 w 50"/>
                <a:gd name="T5" fmla="*/ 750 h 838"/>
                <a:gd name="T6" fmla="*/ 49 w 50"/>
                <a:gd name="T7" fmla="*/ 49 h 838"/>
                <a:gd name="T8" fmla="*/ 0 w 50"/>
                <a:gd name="T9" fmla="*/ 0 h 838"/>
              </a:gdLst>
              <a:ahLst/>
              <a:cxnLst>
                <a:cxn ang="0">
                  <a:pos x="T0" y="T1"/>
                </a:cxn>
                <a:cxn ang="0">
                  <a:pos x="T2" y="T3"/>
                </a:cxn>
                <a:cxn ang="0">
                  <a:pos x="T4" y="T5"/>
                </a:cxn>
                <a:cxn ang="0">
                  <a:pos x="T6" y="T7"/>
                </a:cxn>
                <a:cxn ang="0">
                  <a:pos x="T8" y="T9"/>
                </a:cxn>
              </a:cxnLst>
              <a:rect l="0" t="0" r="r" b="b"/>
              <a:pathLst>
                <a:path w="50" h="838">
                  <a:moveTo>
                    <a:pt x="0" y="0"/>
                  </a:moveTo>
                  <a:lnTo>
                    <a:pt x="0" y="837"/>
                  </a:lnTo>
                  <a:lnTo>
                    <a:pt x="49" y="750"/>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9" name="Freeform 6629">
              <a:extLst>
                <a:ext uri="{FF2B5EF4-FFF2-40B4-BE49-F238E27FC236}">
                  <a16:creationId xmlns:a16="http://schemas.microsoft.com/office/drawing/2014/main" id="{6186ED0B-A888-B685-FAC4-62882B2EFD58}"/>
                </a:ext>
              </a:extLst>
            </p:cNvPr>
            <p:cNvSpPr>
              <a:spLocks noChangeArrowheads="1"/>
            </p:cNvSpPr>
            <p:nvPr/>
          </p:nvSpPr>
          <p:spPr bwMode="auto">
            <a:xfrm>
              <a:off x="19212364" y="3663950"/>
              <a:ext cx="14287" cy="298450"/>
            </a:xfrm>
            <a:custGeom>
              <a:avLst/>
              <a:gdLst>
                <a:gd name="T0" fmla="*/ 0 w 50"/>
                <a:gd name="T1" fmla="*/ 0 h 838"/>
                <a:gd name="T2" fmla="*/ 0 w 50"/>
                <a:gd name="T3" fmla="*/ 837 h 838"/>
                <a:gd name="T4" fmla="*/ 49 w 50"/>
                <a:gd name="T5" fmla="*/ 750 h 838"/>
                <a:gd name="T6" fmla="*/ 49 w 50"/>
                <a:gd name="T7" fmla="*/ 49 h 838"/>
                <a:gd name="T8" fmla="*/ 0 w 50"/>
                <a:gd name="T9" fmla="*/ 0 h 838"/>
              </a:gdLst>
              <a:ahLst/>
              <a:cxnLst>
                <a:cxn ang="0">
                  <a:pos x="T0" y="T1"/>
                </a:cxn>
                <a:cxn ang="0">
                  <a:pos x="T2" y="T3"/>
                </a:cxn>
                <a:cxn ang="0">
                  <a:pos x="T4" y="T5"/>
                </a:cxn>
                <a:cxn ang="0">
                  <a:pos x="T6" y="T7"/>
                </a:cxn>
                <a:cxn ang="0">
                  <a:pos x="T8" y="T9"/>
                </a:cxn>
              </a:cxnLst>
              <a:rect l="0" t="0" r="r" b="b"/>
              <a:pathLst>
                <a:path w="50" h="838">
                  <a:moveTo>
                    <a:pt x="0" y="0"/>
                  </a:moveTo>
                  <a:lnTo>
                    <a:pt x="0" y="837"/>
                  </a:lnTo>
                  <a:lnTo>
                    <a:pt x="49" y="750"/>
                  </a:lnTo>
                  <a:lnTo>
                    <a:pt x="4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0" name="Freeform 6630">
              <a:extLst>
                <a:ext uri="{FF2B5EF4-FFF2-40B4-BE49-F238E27FC236}">
                  <a16:creationId xmlns:a16="http://schemas.microsoft.com/office/drawing/2014/main" id="{2A9F0A2D-7AA0-706E-3C42-B714399CBCAB}"/>
                </a:ext>
              </a:extLst>
            </p:cNvPr>
            <p:cNvSpPr>
              <a:spLocks noChangeArrowheads="1"/>
            </p:cNvSpPr>
            <p:nvPr/>
          </p:nvSpPr>
          <p:spPr bwMode="auto">
            <a:xfrm>
              <a:off x="19247286" y="3698875"/>
              <a:ext cx="11112" cy="204787"/>
            </a:xfrm>
            <a:custGeom>
              <a:avLst/>
              <a:gdLst>
                <a:gd name="T0" fmla="*/ 0 w 40"/>
                <a:gd name="T1" fmla="*/ 0 h 576"/>
                <a:gd name="T2" fmla="*/ 0 w 40"/>
                <a:gd name="T3" fmla="*/ 575 h 576"/>
                <a:gd name="T4" fmla="*/ 39 w 40"/>
                <a:gd name="T5" fmla="*/ 487 h 576"/>
                <a:gd name="T6" fmla="*/ 39 w 40"/>
                <a:gd name="T7" fmla="*/ 49 h 576"/>
                <a:gd name="T8" fmla="*/ 0 w 40"/>
                <a:gd name="T9" fmla="*/ 0 h 576"/>
              </a:gdLst>
              <a:ahLst/>
              <a:cxnLst>
                <a:cxn ang="0">
                  <a:pos x="T0" y="T1"/>
                </a:cxn>
                <a:cxn ang="0">
                  <a:pos x="T2" y="T3"/>
                </a:cxn>
                <a:cxn ang="0">
                  <a:pos x="T4" y="T5"/>
                </a:cxn>
                <a:cxn ang="0">
                  <a:pos x="T6" y="T7"/>
                </a:cxn>
                <a:cxn ang="0">
                  <a:pos x="T8" y="T9"/>
                </a:cxn>
              </a:cxnLst>
              <a:rect l="0" t="0" r="r" b="b"/>
              <a:pathLst>
                <a:path w="40" h="576">
                  <a:moveTo>
                    <a:pt x="0" y="0"/>
                  </a:moveTo>
                  <a:lnTo>
                    <a:pt x="0" y="575"/>
                  </a:lnTo>
                  <a:lnTo>
                    <a:pt x="39" y="487"/>
                  </a:lnTo>
                  <a:lnTo>
                    <a:pt x="3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1" name="Freeform 6631">
              <a:extLst>
                <a:ext uri="{FF2B5EF4-FFF2-40B4-BE49-F238E27FC236}">
                  <a16:creationId xmlns:a16="http://schemas.microsoft.com/office/drawing/2014/main" id="{78BB6D00-0A61-F648-840D-911DF93787C6}"/>
                </a:ext>
              </a:extLst>
            </p:cNvPr>
            <p:cNvSpPr>
              <a:spLocks noChangeArrowheads="1"/>
            </p:cNvSpPr>
            <p:nvPr/>
          </p:nvSpPr>
          <p:spPr bwMode="auto">
            <a:xfrm>
              <a:off x="19247286" y="3698875"/>
              <a:ext cx="11112" cy="204787"/>
            </a:xfrm>
            <a:custGeom>
              <a:avLst/>
              <a:gdLst>
                <a:gd name="T0" fmla="*/ 0 w 40"/>
                <a:gd name="T1" fmla="*/ 0 h 576"/>
                <a:gd name="T2" fmla="*/ 0 w 40"/>
                <a:gd name="T3" fmla="*/ 575 h 576"/>
                <a:gd name="T4" fmla="*/ 39 w 40"/>
                <a:gd name="T5" fmla="*/ 487 h 576"/>
                <a:gd name="T6" fmla="*/ 39 w 40"/>
                <a:gd name="T7" fmla="*/ 49 h 576"/>
                <a:gd name="T8" fmla="*/ 0 w 40"/>
                <a:gd name="T9" fmla="*/ 0 h 576"/>
              </a:gdLst>
              <a:ahLst/>
              <a:cxnLst>
                <a:cxn ang="0">
                  <a:pos x="T0" y="T1"/>
                </a:cxn>
                <a:cxn ang="0">
                  <a:pos x="T2" y="T3"/>
                </a:cxn>
                <a:cxn ang="0">
                  <a:pos x="T4" y="T5"/>
                </a:cxn>
                <a:cxn ang="0">
                  <a:pos x="T6" y="T7"/>
                </a:cxn>
                <a:cxn ang="0">
                  <a:pos x="T8" y="T9"/>
                </a:cxn>
              </a:cxnLst>
              <a:rect l="0" t="0" r="r" b="b"/>
              <a:pathLst>
                <a:path w="40" h="576">
                  <a:moveTo>
                    <a:pt x="0" y="0"/>
                  </a:moveTo>
                  <a:lnTo>
                    <a:pt x="0" y="575"/>
                  </a:lnTo>
                  <a:lnTo>
                    <a:pt x="39" y="487"/>
                  </a:lnTo>
                  <a:lnTo>
                    <a:pt x="39" y="49"/>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2" name="Freeform 6632">
              <a:extLst>
                <a:ext uri="{FF2B5EF4-FFF2-40B4-BE49-F238E27FC236}">
                  <a16:creationId xmlns:a16="http://schemas.microsoft.com/office/drawing/2014/main" id="{97AD7C15-6DF5-BF64-5D20-64550FB24D8A}"/>
                </a:ext>
              </a:extLst>
            </p:cNvPr>
            <p:cNvSpPr>
              <a:spLocks noChangeArrowheads="1"/>
            </p:cNvSpPr>
            <p:nvPr/>
          </p:nvSpPr>
          <p:spPr bwMode="auto">
            <a:xfrm>
              <a:off x="19279034" y="3730625"/>
              <a:ext cx="14287" cy="112712"/>
            </a:xfrm>
            <a:custGeom>
              <a:avLst/>
              <a:gdLst>
                <a:gd name="T0" fmla="*/ 0 w 50"/>
                <a:gd name="T1" fmla="*/ 0 h 322"/>
                <a:gd name="T2" fmla="*/ 0 w 50"/>
                <a:gd name="T3" fmla="*/ 321 h 322"/>
                <a:gd name="T4" fmla="*/ 49 w 50"/>
                <a:gd name="T5" fmla="*/ 243 h 322"/>
                <a:gd name="T6" fmla="*/ 49 w 50"/>
                <a:gd name="T7" fmla="*/ 48 h 322"/>
                <a:gd name="T8" fmla="*/ 0 w 50"/>
                <a:gd name="T9" fmla="*/ 0 h 322"/>
              </a:gdLst>
              <a:ahLst/>
              <a:cxnLst>
                <a:cxn ang="0">
                  <a:pos x="T0" y="T1"/>
                </a:cxn>
                <a:cxn ang="0">
                  <a:pos x="T2" y="T3"/>
                </a:cxn>
                <a:cxn ang="0">
                  <a:pos x="T4" y="T5"/>
                </a:cxn>
                <a:cxn ang="0">
                  <a:pos x="T6" y="T7"/>
                </a:cxn>
                <a:cxn ang="0">
                  <a:pos x="T8" y="T9"/>
                </a:cxn>
              </a:cxnLst>
              <a:rect l="0" t="0" r="r" b="b"/>
              <a:pathLst>
                <a:path w="50" h="322">
                  <a:moveTo>
                    <a:pt x="0" y="0"/>
                  </a:moveTo>
                  <a:lnTo>
                    <a:pt x="0" y="321"/>
                  </a:lnTo>
                  <a:lnTo>
                    <a:pt x="49" y="243"/>
                  </a:lnTo>
                  <a:lnTo>
                    <a:pt x="49" y="4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3" name="Freeform 6633">
              <a:extLst>
                <a:ext uri="{FF2B5EF4-FFF2-40B4-BE49-F238E27FC236}">
                  <a16:creationId xmlns:a16="http://schemas.microsoft.com/office/drawing/2014/main" id="{B85C8141-D03B-DB0A-FD1E-B56868C621ED}"/>
                </a:ext>
              </a:extLst>
            </p:cNvPr>
            <p:cNvSpPr>
              <a:spLocks noChangeArrowheads="1"/>
            </p:cNvSpPr>
            <p:nvPr/>
          </p:nvSpPr>
          <p:spPr bwMode="auto">
            <a:xfrm>
              <a:off x="19279034" y="3730625"/>
              <a:ext cx="14287" cy="112712"/>
            </a:xfrm>
            <a:custGeom>
              <a:avLst/>
              <a:gdLst>
                <a:gd name="T0" fmla="*/ 0 w 50"/>
                <a:gd name="T1" fmla="*/ 0 h 322"/>
                <a:gd name="T2" fmla="*/ 0 w 50"/>
                <a:gd name="T3" fmla="*/ 321 h 322"/>
                <a:gd name="T4" fmla="*/ 49 w 50"/>
                <a:gd name="T5" fmla="*/ 243 h 322"/>
                <a:gd name="T6" fmla="*/ 49 w 50"/>
                <a:gd name="T7" fmla="*/ 48 h 322"/>
                <a:gd name="T8" fmla="*/ 0 w 50"/>
                <a:gd name="T9" fmla="*/ 0 h 322"/>
              </a:gdLst>
              <a:ahLst/>
              <a:cxnLst>
                <a:cxn ang="0">
                  <a:pos x="T0" y="T1"/>
                </a:cxn>
                <a:cxn ang="0">
                  <a:pos x="T2" y="T3"/>
                </a:cxn>
                <a:cxn ang="0">
                  <a:pos x="T4" y="T5"/>
                </a:cxn>
                <a:cxn ang="0">
                  <a:pos x="T6" y="T7"/>
                </a:cxn>
                <a:cxn ang="0">
                  <a:pos x="T8" y="T9"/>
                </a:cxn>
              </a:cxnLst>
              <a:rect l="0" t="0" r="r" b="b"/>
              <a:pathLst>
                <a:path w="50" h="322">
                  <a:moveTo>
                    <a:pt x="0" y="0"/>
                  </a:moveTo>
                  <a:lnTo>
                    <a:pt x="0" y="321"/>
                  </a:lnTo>
                  <a:lnTo>
                    <a:pt x="49" y="243"/>
                  </a:lnTo>
                  <a:lnTo>
                    <a:pt x="49" y="48"/>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4" name="Freeform 6634">
              <a:extLst>
                <a:ext uri="{FF2B5EF4-FFF2-40B4-BE49-F238E27FC236}">
                  <a16:creationId xmlns:a16="http://schemas.microsoft.com/office/drawing/2014/main" id="{037B9811-3B1A-DDF0-B2F1-3079A592276F}"/>
                </a:ext>
              </a:extLst>
            </p:cNvPr>
            <p:cNvSpPr>
              <a:spLocks noChangeArrowheads="1"/>
            </p:cNvSpPr>
            <p:nvPr/>
          </p:nvSpPr>
          <p:spPr bwMode="auto">
            <a:xfrm>
              <a:off x="19310782" y="3765550"/>
              <a:ext cx="7937" cy="19050"/>
            </a:xfrm>
            <a:custGeom>
              <a:avLst/>
              <a:gdLst>
                <a:gd name="T0" fmla="*/ 0 w 30"/>
                <a:gd name="T1" fmla="*/ 0 h 60"/>
                <a:gd name="T2" fmla="*/ 0 w 30"/>
                <a:gd name="T3" fmla="*/ 59 h 60"/>
                <a:gd name="T4" fmla="*/ 29 w 30"/>
                <a:gd name="T5" fmla="*/ 20 h 60"/>
                <a:gd name="T6" fmla="*/ 0 w 30"/>
                <a:gd name="T7" fmla="*/ 0 h 60"/>
              </a:gdLst>
              <a:ahLst/>
              <a:cxnLst>
                <a:cxn ang="0">
                  <a:pos x="T0" y="T1"/>
                </a:cxn>
                <a:cxn ang="0">
                  <a:pos x="T2" y="T3"/>
                </a:cxn>
                <a:cxn ang="0">
                  <a:pos x="T4" y="T5"/>
                </a:cxn>
                <a:cxn ang="0">
                  <a:pos x="T6" y="T7"/>
                </a:cxn>
              </a:cxnLst>
              <a:rect l="0" t="0" r="r" b="b"/>
              <a:pathLst>
                <a:path w="30" h="60">
                  <a:moveTo>
                    <a:pt x="0" y="0"/>
                  </a:moveTo>
                  <a:lnTo>
                    <a:pt x="0" y="59"/>
                  </a:lnTo>
                  <a:lnTo>
                    <a:pt x="29" y="20"/>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5" name="Freeform 6635">
              <a:extLst>
                <a:ext uri="{FF2B5EF4-FFF2-40B4-BE49-F238E27FC236}">
                  <a16:creationId xmlns:a16="http://schemas.microsoft.com/office/drawing/2014/main" id="{B3E5C776-8C01-9434-5F02-B9F84721C8C0}"/>
                </a:ext>
              </a:extLst>
            </p:cNvPr>
            <p:cNvSpPr>
              <a:spLocks noChangeArrowheads="1"/>
            </p:cNvSpPr>
            <p:nvPr/>
          </p:nvSpPr>
          <p:spPr bwMode="auto">
            <a:xfrm>
              <a:off x="19310782" y="3765550"/>
              <a:ext cx="7937" cy="19050"/>
            </a:xfrm>
            <a:custGeom>
              <a:avLst/>
              <a:gdLst>
                <a:gd name="T0" fmla="*/ 0 w 30"/>
                <a:gd name="T1" fmla="*/ 0 h 60"/>
                <a:gd name="T2" fmla="*/ 0 w 30"/>
                <a:gd name="T3" fmla="*/ 59 h 60"/>
                <a:gd name="T4" fmla="*/ 29 w 30"/>
                <a:gd name="T5" fmla="*/ 20 h 60"/>
                <a:gd name="T6" fmla="*/ 0 w 30"/>
                <a:gd name="T7" fmla="*/ 0 h 60"/>
              </a:gdLst>
              <a:ahLst/>
              <a:cxnLst>
                <a:cxn ang="0">
                  <a:pos x="T0" y="T1"/>
                </a:cxn>
                <a:cxn ang="0">
                  <a:pos x="T2" y="T3"/>
                </a:cxn>
                <a:cxn ang="0">
                  <a:pos x="T4" y="T5"/>
                </a:cxn>
                <a:cxn ang="0">
                  <a:pos x="T6" y="T7"/>
                </a:cxn>
              </a:cxnLst>
              <a:rect l="0" t="0" r="r" b="b"/>
              <a:pathLst>
                <a:path w="30" h="60">
                  <a:moveTo>
                    <a:pt x="0" y="0"/>
                  </a:moveTo>
                  <a:lnTo>
                    <a:pt x="0" y="59"/>
                  </a:lnTo>
                  <a:lnTo>
                    <a:pt x="29" y="20"/>
                  </a:lnTo>
                  <a:lnTo>
                    <a:pt x="0" y="0"/>
                  </a:lnTo>
                </a:path>
              </a:pathLst>
            </a:custGeom>
            <a:solidFill>
              <a:srgbClr val="FCB034"/>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6" name="Freeform 6636">
              <a:extLst>
                <a:ext uri="{FF2B5EF4-FFF2-40B4-BE49-F238E27FC236}">
                  <a16:creationId xmlns:a16="http://schemas.microsoft.com/office/drawing/2014/main" id="{BA032FF0-9B5A-F2A2-5F08-603D566ED8D3}"/>
                </a:ext>
              </a:extLst>
            </p:cNvPr>
            <p:cNvSpPr>
              <a:spLocks noChangeArrowheads="1"/>
            </p:cNvSpPr>
            <p:nvPr/>
          </p:nvSpPr>
          <p:spPr bwMode="auto">
            <a:xfrm>
              <a:off x="19058386" y="4760913"/>
              <a:ext cx="400024" cy="449262"/>
            </a:xfrm>
            <a:custGeom>
              <a:avLst/>
              <a:gdLst>
                <a:gd name="T0" fmla="*/ 1119 w 1120"/>
                <a:gd name="T1" fmla="*/ 632 h 1256"/>
                <a:gd name="T2" fmla="*/ 1119 w 1120"/>
                <a:gd name="T3" fmla="*/ 632 h 1256"/>
                <a:gd name="T4" fmla="*/ 993 w 1120"/>
                <a:gd name="T5" fmla="*/ 973 h 1256"/>
                <a:gd name="T6" fmla="*/ 701 w 1120"/>
                <a:gd name="T7" fmla="*/ 1226 h 1256"/>
                <a:gd name="T8" fmla="*/ 341 w 1120"/>
                <a:gd name="T9" fmla="*/ 1168 h 1256"/>
                <a:gd name="T10" fmla="*/ 29 w 1120"/>
                <a:gd name="T11" fmla="*/ 720 h 1256"/>
                <a:gd name="T12" fmla="*/ 136 w 1120"/>
                <a:gd name="T13" fmla="*/ 233 h 1256"/>
                <a:gd name="T14" fmla="*/ 321 w 1120"/>
                <a:gd name="T15" fmla="*/ 0 h 1256"/>
                <a:gd name="T16" fmla="*/ 457 w 1120"/>
                <a:gd name="T17" fmla="*/ 165 h 1256"/>
                <a:gd name="T18" fmla="*/ 302 w 1120"/>
                <a:gd name="T19" fmla="*/ 340 h 1256"/>
                <a:gd name="T20" fmla="*/ 233 w 1120"/>
                <a:gd name="T21" fmla="*/ 623 h 1256"/>
                <a:gd name="T22" fmla="*/ 457 w 1120"/>
                <a:gd name="T23" fmla="*/ 944 h 1256"/>
                <a:gd name="T24" fmla="*/ 837 w 1120"/>
                <a:gd name="T25" fmla="*/ 837 h 1256"/>
                <a:gd name="T26" fmla="*/ 886 w 1120"/>
                <a:gd name="T27" fmla="*/ 729 h 1256"/>
                <a:gd name="T28" fmla="*/ 710 w 1120"/>
                <a:gd name="T29" fmla="*/ 574 h 1256"/>
                <a:gd name="T30" fmla="*/ 623 w 1120"/>
                <a:gd name="T31" fmla="*/ 720 h 1256"/>
                <a:gd name="T32" fmla="*/ 477 w 1120"/>
                <a:gd name="T33" fmla="*/ 593 h 1256"/>
                <a:gd name="T34" fmla="*/ 681 w 1120"/>
                <a:gd name="T35" fmla="*/ 253 h 1256"/>
                <a:gd name="T36" fmla="*/ 1119 w 1120"/>
                <a:gd name="T37" fmla="*/ 63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0" h="1256">
                  <a:moveTo>
                    <a:pt x="1119" y="632"/>
                  </a:moveTo>
                  <a:lnTo>
                    <a:pt x="1119" y="632"/>
                  </a:lnTo>
                  <a:cubicBezTo>
                    <a:pt x="1100" y="720"/>
                    <a:pt x="1061" y="846"/>
                    <a:pt x="993" y="973"/>
                  </a:cubicBezTo>
                  <a:cubicBezTo>
                    <a:pt x="915" y="1100"/>
                    <a:pt x="818" y="1187"/>
                    <a:pt x="701" y="1226"/>
                  </a:cubicBezTo>
                  <a:cubicBezTo>
                    <a:pt x="593" y="1255"/>
                    <a:pt x="467" y="1246"/>
                    <a:pt x="341" y="1168"/>
                  </a:cubicBezTo>
                  <a:cubicBezTo>
                    <a:pt x="165" y="1070"/>
                    <a:pt x="58" y="905"/>
                    <a:pt x="29" y="720"/>
                  </a:cubicBezTo>
                  <a:cubicBezTo>
                    <a:pt x="0" y="564"/>
                    <a:pt x="39" y="389"/>
                    <a:pt x="136" y="233"/>
                  </a:cubicBezTo>
                  <a:cubicBezTo>
                    <a:pt x="204" y="107"/>
                    <a:pt x="282" y="29"/>
                    <a:pt x="321" y="0"/>
                  </a:cubicBezTo>
                  <a:cubicBezTo>
                    <a:pt x="457" y="165"/>
                    <a:pt x="457" y="165"/>
                    <a:pt x="457" y="165"/>
                  </a:cubicBezTo>
                  <a:cubicBezTo>
                    <a:pt x="408" y="194"/>
                    <a:pt x="350" y="253"/>
                    <a:pt x="302" y="340"/>
                  </a:cubicBezTo>
                  <a:cubicBezTo>
                    <a:pt x="243" y="438"/>
                    <a:pt x="224" y="535"/>
                    <a:pt x="233" y="623"/>
                  </a:cubicBezTo>
                  <a:cubicBezTo>
                    <a:pt x="253" y="740"/>
                    <a:pt x="330" y="866"/>
                    <a:pt x="457" y="944"/>
                  </a:cubicBezTo>
                  <a:cubicBezTo>
                    <a:pt x="623" y="1031"/>
                    <a:pt x="749" y="983"/>
                    <a:pt x="837" y="837"/>
                  </a:cubicBezTo>
                  <a:cubicBezTo>
                    <a:pt x="866" y="788"/>
                    <a:pt x="876" y="759"/>
                    <a:pt x="886" y="729"/>
                  </a:cubicBezTo>
                  <a:cubicBezTo>
                    <a:pt x="710" y="574"/>
                    <a:pt x="710" y="574"/>
                    <a:pt x="710" y="574"/>
                  </a:cubicBezTo>
                  <a:cubicBezTo>
                    <a:pt x="623" y="720"/>
                    <a:pt x="623" y="720"/>
                    <a:pt x="623" y="720"/>
                  </a:cubicBezTo>
                  <a:cubicBezTo>
                    <a:pt x="477" y="593"/>
                    <a:pt x="477" y="593"/>
                    <a:pt x="477" y="593"/>
                  </a:cubicBezTo>
                  <a:cubicBezTo>
                    <a:pt x="681" y="253"/>
                    <a:pt x="681" y="253"/>
                    <a:pt x="681" y="253"/>
                  </a:cubicBezTo>
                  <a:lnTo>
                    <a:pt x="1119" y="632"/>
                  </a:ln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7" name="Freeform 6637">
              <a:extLst>
                <a:ext uri="{FF2B5EF4-FFF2-40B4-BE49-F238E27FC236}">
                  <a16:creationId xmlns:a16="http://schemas.microsoft.com/office/drawing/2014/main" id="{AF2F5B79-136D-33DF-E4D9-DE1D6CD88BFC}"/>
                </a:ext>
              </a:extLst>
            </p:cNvPr>
            <p:cNvSpPr>
              <a:spLocks noChangeArrowheads="1"/>
            </p:cNvSpPr>
            <p:nvPr/>
          </p:nvSpPr>
          <p:spPr bwMode="auto">
            <a:xfrm>
              <a:off x="19247286" y="4435475"/>
              <a:ext cx="393674" cy="452437"/>
            </a:xfrm>
            <a:custGeom>
              <a:avLst/>
              <a:gdLst>
                <a:gd name="T0" fmla="*/ 721 w 1101"/>
                <a:gd name="T1" fmla="*/ 127 h 1267"/>
                <a:gd name="T2" fmla="*/ 721 w 1101"/>
                <a:gd name="T3" fmla="*/ 127 h 1267"/>
                <a:gd name="T4" fmla="*/ 1061 w 1101"/>
                <a:gd name="T5" fmla="*/ 565 h 1267"/>
                <a:gd name="T6" fmla="*/ 993 w 1101"/>
                <a:gd name="T7" fmla="*/ 993 h 1267"/>
                <a:gd name="T8" fmla="*/ 380 w 1101"/>
                <a:gd name="T9" fmla="*/ 1139 h 1267"/>
                <a:gd name="T10" fmla="*/ 39 w 1101"/>
                <a:gd name="T11" fmla="*/ 701 h 1267"/>
                <a:gd name="T12" fmla="*/ 107 w 1101"/>
                <a:gd name="T13" fmla="*/ 283 h 1267"/>
                <a:gd name="T14" fmla="*/ 721 w 1101"/>
                <a:gd name="T15" fmla="*/ 127 h 1267"/>
                <a:gd name="T16" fmla="*/ 234 w 1101"/>
                <a:gd name="T17" fmla="*/ 604 h 1267"/>
                <a:gd name="T18" fmla="*/ 234 w 1101"/>
                <a:gd name="T19" fmla="*/ 604 h 1267"/>
                <a:gd name="T20" fmla="*/ 497 w 1101"/>
                <a:gd name="T21" fmla="*/ 925 h 1267"/>
                <a:gd name="T22" fmla="*/ 847 w 1101"/>
                <a:gd name="T23" fmla="*/ 857 h 1267"/>
                <a:gd name="T24" fmla="*/ 867 w 1101"/>
                <a:gd name="T25" fmla="*/ 662 h 1267"/>
                <a:gd name="T26" fmla="*/ 604 w 1101"/>
                <a:gd name="T27" fmla="*/ 351 h 1267"/>
                <a:gd name="T28" fmla="*/ 254 w 1101"/>
                <a:gd name="T29" fmla="*/ 400 h 1267"/>
                <a:gd name="T30" fmla="*/ 234 w 1101"/>
                <a:gd name="T31" fmla="*/ 60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1267">
                  <a:moveTo>
                    <a:pt x="721" y="127"/>
                  </a:moveTo>
                  <a:lnTo>
                    <a:pt x="721" y="127"/>
                  </a:lnTo>
                  <a:cubicBezTo>
                    <a:pt x="896" y="234"/>
                    <a:pt x="1023" y="390"/>
                    <a:pt x="1061" y="565"/>
                  </a:cubicBezTo>
                  <a:cubicBezTo>
                    <a:pt x="1100" y="701"/>
                    <a:pt x="1081" y="847"/>
                    <a:pt x="993" y="993"/>
                  </a:cubicBezTo>
                  <a:cubicBezTo>
                    <a:pt x="857" y="1237"/>
                    <a:pt x="594" y="1266"/>
                    <a:pt x="380" y="1139"/>
                  </a:cubicBezTo>
                  <a:cubicBezTo>
                    <a:pt x="205" y="1042"/>
                    <a:pt x="78" y="877"/>
                    <a:pt x="39" y="701"/>
                  </a:cubicBezTo>
                  <a:cubicBezTo>
                    <a:pt x="0" y="565"/>
                    <a:pt x="20" y="419"/>
                    <a:pt x="107" y="283"/>
                  </a:cubicBezTo>
                  <a:cubicBezTo>
                    <a:pt x="254" y="30"/>
                    <a:pt x="497" y="0"/>
                    <a:pt x="721" y="127"/>
                  </a:cubicBezTo>
                  <a:close/>
                  <a:moveTo>
                    <a:pt x="234" y="604"/>
                  </a:moveTo>
                  <a:lnTo>
                    <a:pt x="234" y="604"/>
                  </a:lnTo>
                  <a:cubicBezTo>
                    <a:pt x="263" y="730"/>
                    <a:pt x="390" y="857"/>
                    <a:pt x="497" y="925"/>
                  </a:cubicBezTo>
                  <a:cubicBezTo>
                    <a:pt x="633" y="1003"/>
                    <a:pt x="769" y="993"/>
                    <a:pt x="847" y="857"/>
                  </a:cubicBezTo>
                  <a:cubicBezTo>
                    <a:pt x="876" y="799"/>
                    <a:pt x="886" y="730"/>
                    <a:pt x="867" y="662"/>
                  </a:cubicBezTo>
                  <a:cubicBezTo>
                    <a:pt x="837" y="545"/>
                    <a:pt x="711" y="409"/>
                    <a:pt x="604" y="351"/>
                  </a:cubicBezTo>
                  <a:cubicBezTo>
                    <a:pt x="487" y="283"/>
                    <a:pt x="341" y="253"/>
                    <a:pt x="254" y="400"/>
                  </a:cubicBezTo>
                  <a:cubicBezTo>
                    <a:pt x="224" y="467"/>
                    <a:pt x="215" y="536"/>
                    <a:pt x="234" y="604"/>
                  </a:cubicBezTo>
                  <a:close/>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8" name="Freeform 6638">
              <a:extLst>
                <a:ext uri="{FF2B5EF4-FFF2-40B4-BE49-F238E27FC236}">
                  <a16:creationId xmlns:a16="http://schemas.microsoft.com/office/drawing/2014/main" id="{7D147084-7FFC-F0D6-D862-4153645CF25F}"/>
                </a:ext>
              </a:extLst>
            </p:cNvPr>
            <p:cNvSpPr>
              <a:spLocks noChangeArrowheads="1"/>
            </p:cNvSpPr>
            <p:nvPr/>
          </p:nvSpPr>
          <p:spPr bwMode="auto">
            <a:xfrm>
              <a:off x="19461585" y="4157663"/>
              <a:ext cx="414311" cy="455612"/>
            </a:xfrm>
            <a:custGeom>
              <a:avLst/>
              <a:gdLst>
                <a:gd name="T0" fmla="*/ 613 w 1159"/>
                <a:gd name="T1" fmla="*/ 798 h 1275"/>
                <a:gd name="T2" fmla="*/ 613 w 1159"/>
                <a:gd name="T3" fmla="*/ 798 h 1275"/>
                <a:gd name="T4" fmla="*/ 798 w 1159"/>
                <a:gd name="T5" fmla="*/ 1060 h 1275"/>
                <a:gd name="T6" fmla="*/ 672 w 1159"/>
                <a:gd name="T7" fmla="*/ 1274 h 1275"/>
                <a:gd name="T8" fmla="*/ 0 w 1159"/>
                <a:gd name="T9" fmla="*/ 262 h 1275"/>
                <a:gd name="T10" fmla="*/ 146 w 1159"/>
                <a:gd name="T11" fmla="*/ 0 h 1275"/>
                <a:gd name="T12" fmla="*/ 1158 w 1159"/>
                <a:gd name="T13" fmla="*/ 447 h 1275"/>
                <a:gd name="T14" fmla="*/ 1032 w 1159"/>
                <a:gd name="T15" fmla="*/ 652 h 1275"/>
                <a:gd name="T16" fmla="*/ 779 w 1159"/>
                <a:gd name="T17" fmla="*/ 525 h 1275"/>
                <a:gd name="T18" fmla="*/ 613 w 1159"/>
                <a:gd name="T19" fmla="*/ 798 h 1275"/>
                <a:gd name="T20" fmla="*/ 613 w 1159"/>
                <a:gd name="T21" fmla="*/ 447 h 1275"/>
                <a:gd name="T22" fmla="*/ 613 w 1159"/>
                <a:gd name="T23" fmla="*/ 447 h 1275"/>
                <a:gd name="T24" fmla="*/ 399 w 1159"/>
                <a:gd name="T25" fmla="*/ 350 h 1275"/>
                <a:gd name="T26" fmla="*/ 214 w 1159"/>
                <a:gd name="T27" fmla="*/ 252 h 1275"/>
                <a:gd name="T28" fmla="*/ 204 w 1159"/>
                <a:gd name="T29" fmla="*/ 252 h 1275"/>
                <a:gd name="T30" fmla="*/ 351 w 1159"/>
                <a:gd name="T31" fmla="*/ 438 h 1275"/>
                <a:gd name="T32" fmla="*/ 496 w 1159"/>
                <a:gd name="T33" fmla="*/ 652 h 1275"/>
                <a:gd name="T34" fmla="*/ 613 w 1159"/>
                <a:gd name="T35" fmla="*/ 447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9" h="1275">
                  <a:moveTo>
                    <a:pt x="613" y="798"/>
                  </a:moveTo>
                  <a:lnTo>
                    <a:pt x="613" y="798"/>
                  </a:lnTo>
                  <a:cubicBezTo>
                    <a:pt x="798" y="1060"/>
                    <a:pt x="798" y="1060"/>
                    <a:pt x="798" y="1060"/>
                  </a:cubicBezTo>
                  <a:cubicBezTo>
                    <a:pt x="672" y="1274"/>
                    <a:pt x="672" y="1274"/>
                    <a:pt x="672" y="1274"/>
                  </a:cubicBezTo>
                  <a:cubicBezTo>
                    <a:pt x="0" y="262"/>
                    <a:pt x="0" y="262"/>
                    <a:pt x="0" y="262"/>
                  </a:cubicBezTo>
                  <a:cubicBezTo>
                    <a:pt x="146" y="0"/>
                    <a:pt x="146" y="0"/>
                    <a:pt x="146" y="0"/>
                  </a:cubicBezTo>
                  <a:cubicBezTo>
                    <a:pt x="1158" y="447"/>
                    <a:pt x="1158" y="447"/>
                    <a:pt x="1158" y="447"/>
                  </a:cubicBezTo>
                  <a:cubicBezTo>
                    <a:pt x="1032" y="652"/>
                    <a:pt x="1032" y="652"/>
                    <a:pt x="1032" y="652"/>
                  </a:cubicBezTo>
                  <a:cubicBezTo>
                    <a:pt x="779" y="525"/>
                    <a:pt x="779" y="525"/>
                    <a:pt x="779" y="525"/>
                  </a:cubicBezTo>
                  <a:lnTo>
                    <a:pt x="613" y="798"/>
                  </a:lnTo>
                  <a:close/>
                  <a:moveTo>
                    <a:pt x="613" y="447"/>
                  </a:moveTo>
                  <a:lnTo>
                    <a:pt x="613" y="447"/>
                  </a:lnTo>
                  <a:cubicBezTo>
                    <a:pt x="399" y="350"/>
                    <a:pt x="399" y="350"/>
                    <a:pt x="399" y="350"/>
                  </a:cubicBezTo>
                  <a:cubicBezTo>
                    <a:pt x="351" y="321"/>
                    <a:pt x="273" y="282"/>
                    <a:pt x="214" y="252"/>
                  </a:cubicBezTo>
                  <a:cubicBezTo>
                    <a:pt x="204" y="252"/>
                    <a:pt x="204" y="252"/>
                    <a:pt x="204" y="252"/>
                  </a:cubicBezTo>
                  <a:cubicBezTo>
                    <a:pt x="253" y="311"/>
                    <a:pt x="311" y="379"/>
                    <a:pt x="351" y="438"/>
                  </a:cubicBezTo>
                  <a:cubicBezTo>
                    <a:pt x="496" y="652"/>
                    <a:pt x="496" y="652"/>
                    <a:pt x="496" y="652"/>
                  </a:cubicBezTo>
                  <a:lnTo>
                    <a:pt x="613" y="447"/>
                  </a:lnTo>
                  <a:close/>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9" name="Freeform 6639">
              <a:extLst>
                <a:ext uri="{FF2B5EF4-FFF2-40B4-BE49-F238E27FC236}">
                  <a16:creationId xmlns:a16="http://schemas.microsoft.com/office/drawing/2014/main" id="{A378044B-9D5C-4D66-1B37-3A61B7382701}"/>
                </a:ext>
              </a:extLst>
            </p:cNvPr>
            <p:cNvSpPr>
              <a:spLocks noChangeArrowheads="1"/>
            </p:cNvSpPr>
            <p:nvPr/>
          </p:nvSpPr>
          <p:spPr bwMode="auto">
            <a:xfrm>
              <a:off x="19598101" y="3944938"/>
              <a:ext cx="417485" cy="333375"/>
            </a:xfrm>
            <a:custGeom>
              <a:avLst/>
              <a:gdLst>
                <a:gd name="T0" fmla="*/ 0 w 1169"/>
                <a:gd name="T1" fmla="*/ 204 h 935"/>
                <a:gd name="T2" fmla="*/ 116 w 1169"/>
                <a:gd name="T3" fmla="*/ 0 h 935"/>
                <a:gd name="T4" fmla="*/ 798 w 1169"/>
                <a:gd name="T5" fmla="*/ 594 h 935"/>
                <a:gd name="T6" fmla="*/ 1012 w 1169"/>
                <a:gd name="T7" fmla="*/ 233 h 935"/>
                <a:gd name="T8" fmla="*/ 1168 w 1169"/>
                <a:gd name="T9" fmla="*/ 369 h 935"/>
                <a:gd name="T10" fmla="*/ 837 w 1169"/>
                <a:gd name="T11" fmla="*/ 934 h 935"/>
                <a:gd name="T12" fmla="*/ 0 w 1169"/>
                <a:gd name="T13" fmla="*/ 204 h 935"/>
              </a:gdLst>
              <a:ahLst/>
              <a:cxnLst>
                <a:cxn ang="0">
                  <a:pos x="T0" y="T1"/>
                </a:cxn>
                <a:cxn ang="0">
                  <a:pos x="T2" y="T3"/>
                </a:cxn>
                <a:cxn ang="0">
                  <a:pos x="T4" y="T5"/>
                </a:cxn>
                <a:cxn ang="0">
                  <a:pos x="T6" y="T7"/>
                </a:cxn>
                <a:cxn ang="0">
                  <a:pos x="T8" y="T9"/>
                </a:cxn>
                <a:cxn ang="0">
                  <a:pos x="T10" y="T11"/>
                </a:cxn>
                <a:cxn ang="0">
                  <a:pos x="T12" y="T13"/>
                </a:cxn>
              </a:cxnLst>
              <a:rect l="0" t="0" r="r" b="b"/>
              <a:pathLst>
                <a:path w="1169" h="935">
                  <a:moveTo>
                    <a:pt x="0" y="204"/>
                  </a:moveTo>
                  <a:lnTo>
                    <a:pt x="116" y="0"/>
                  </a:lnTo>
                  <a:lnTo>
                    <a:pt x="798" y="594"/>
                  </a:lnTo>
                  <a:lnTo>
                    <a:pt x="1012" y="233"/>
                  </a:lnTo>
                  <a:lnTo>
                    <a:pt x="1168" y="369"/>
                  </a:lnTo>
                  <a:lnTo>
                    <a:pt x="837" y="934"/>
                  </a:lnTo>
                  <a:lnTo>
                    <a:pt x="0" y="204"/>
                  </a:lnTo>
                </a:path>
              </a:pathLst>
            </a:custGeom>
            <a:solidFill>
              <a:srgbClr val="C57F2A"/>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154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2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766B88D-37DE-EAAF-3F3A-A48D5142A0DB}"/>
              </a:ext>
            </a:extLst>
          </p:cNvPr>
          <p:cNvPicPr>
            <a:picLocks noChangeAspect="1"/>
          </p:cNvPicPr>
          <p:nvPr/>
        </p:nvPicPr>
        <p:blipFill>
          <a:blip r:embed="rId3"/>
          <a:stretch>
            <a:fillRect/>
          </a:stretch>
        </p:blipFill>
        <p:spPr>
          <a:xfrm>
            <a:off x="2971800" y="13198"/>
            <a:ext cx="9158058" cy="6708278"/>
          </a:xfrm>
          <a:prstGeom prst="rect">
            <a:avLst/>
          </a:prstGeom>
        </p:spPr>
      </p:pic>
      <p:sp>
        <p:nvSpPr>
          <p:cNvPr id="4" name="Slide Number Placeholder 3">
            <a:extLst>
              <a:ext uri="{FF2B5EF4-FFF2-40B4-BE49-F238E27FC236}">
                <a16:creationId xmlns:a16="http://schemas.microsoft.com/office/drawing/2014/main" id="{EE092428-6401-5188-2C2A-3C1E1A28410A}"/>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6E2D2B3B-882E-40F3-A32F-6DD516915044}" type="slidenum">
              <a:rPr lang="en-US">
                <a:solidFill>
                  <a:srgbClr val="898989"/>
                </a:solidFill>
                <a:latin typeface="+mn-lt"/>
              </a:rPr>
              <a:pPr>
                <a:spcAft>
                  <a:spcPts val="600"/>
                </a:spcAft>
              </a:pPr>
              <a:t>43</a:t>
            </a:fld>
            <a:endParaRPr lang="en-US">
              <a:solidFill>
                <a:srgbClr val="898989"/>
              </a:solidFill>
              <a:latin typeface="+mn-lt"/>
            </a:endParaRPr>
          </a:p>
        </p:txBody>
      </p:sp>
      <p:sp>
        <p:nvSpPr>
          <p:cNvPr id="9" name="Rectangle 8">
            <a:extLst>
              <a:ext uri="{FF2B5EF4-FFF2-40B4-BE49-F238E27FC236}">
                <a16:creationId xmlns:a16="http://schemas.microsoft.com/office/drawing/2014/main" id="{59268B04-6EC6-592E-7E5F-EC788E5E81C5}"/>
              </a:ext>
            </a:extLst>
          </p:cNvPr>
          <p:cNvSpPr/>
          <p:nvPr/>
        </p:nvSpPr>
        <p:spPr>
          <a:xfrm>
            <a:off x="0" y="0"/>
            <a:ext cx="20135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E911F115-6714-CB3B-5036-4C4ADFA0DAA3}"/>
              </a:ext>
            </a:extLst>
          </p:cNvPr>
          <p:cNvSpPr>
            <a:spLocks noGrp="1"/>
          </p:cNvSpPr>
          <p:nvPr>
            <p:ph type="title"/>
          </p:nvPr>
        </p:nvSpPr>
        <p:spPr>
          <a:xfrm>
            <a:off x="216133" y="2012699"/>
            <a:ext cx="2752354" cy="2709275"/>
          </a:xfrm>
          <a:prstGeom prst="ellipse">
            <a:avLst/>
          </a:prstGeom>
          <a:solidFill>
            <a:schemeClr val="accent1"/>
          </a:solidFill>
          <a:ln w="174625" cmpd="thinThick">
            <a:solidFill>
              <a:srgbClr val="262626"/>
            </a:solidFill>
          </a:ln>
        </p:spPr>
        <p:txBody>
          <a:bodyPr vert="horz" lIns="91440" tIns="45720" rIns="91440" bIns="45720" rtlCol="0" anchor="ctr">
            <a:normAutofit fontScale="90000"/>
          </a:bodyPr>
          <a:lstStyle/>
          <a:p>
            <a:pPr>
              <a:lnSpc>
                <a:spcPct val="90000"/>
              </a:lnSpc>
            </a:pPr>
            <a:r>
              <a:rPr lang="en-US" sz="4000" kern="1200" dirty="0">
                <a:solidFill>
                  <a:srgbClr val="FFFFFF"/>
                </a:solidFill>
              </a:rPr>
              <a:t>Target Capital Model</a:t>
            </a:r>
          </a:p>
        </p:txBody>
      </p:sp>
    </p:spTree>
    <p:extLst>
      <p:ext uri="{BB962C8B-B14F-4D97-AF65-F5344CB8AC3E}">
        <p14:creationId xmlns:p14="http://schemas.microsoft.com/office/powerpoint/2010/main" val="4135507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0"/>
            <a:ext cx="5181600" cy="2849562"/>
          </a:xfrm>
        </p:spPr>
        <p:txBody>
          <a:bodyPr>
            <a:noAutofit/>
          </a:bodyPr>
          <a:lstStyle/>
          <a:p>
            <a:r>
              <a:rPr lang="en-US" sz="5400" b="1" dirty="0">
                <a:solidFill>
                  <a:schemeClr val="tx2"/>
                </a:solidFill>
              </a:rPr>
              <a:t>Trustee Responsibilities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dirty="0"/>
          </a:p>
        </p:txBody>
      </p:sp>
      <p:pic>
        <p:nvPicPr>
          <p:cNvPr id="5" name="Picture Placeholder 6">
            <a:extLst>
              <a:ext uri="{FF2B5EF4-FFF2-40B4-BE49-F238E27FC236}">
                <a16:creationId xmlns:a16="http://schemas.microsoft.com/office/drawing/2014/main" id="{0261C61E-44A6-4484-E167-5FE6D7F3D3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64" r="148"/>
          <a:stretch/>
        </p:blipFill>
        <p:spPr>
          <a:xfrm>
            <a:off x="5384800" y="1620"/>
            <a:ext cx="6796392" cy="6856379"/>
          </a:xfrm>
          <a:prstGeom prst="rect">
            <a:avLst/>
          </a:prstGeom>
        </p:spPr>
      </p:pic>
    </p:spTree>
    <p:extLst>
      <p:ext uri="{BB962C8B-B14F-4D97-AF65-F5344CB8AC3E}">
        <p14:creationId xmlns:p14="http://schemas.microsoft.com/office/powerpoint/2010/main" val="4172138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Trustee Responsibilities </a:t>
            </a:r>
          </a:p>
        </p:txBody>
      </p:sp>
      <p:sp>
        <p:nvSpPr>
          <p:cNvPr id="3" name="Content Placeholder 2"/>
          <p:cNvSpPr>
            <a:spLocks noGrp="1"/>
          </p:cNvSpPr>
          <p:nvPr>
            <p:ph idx="1"/>
          </p:nvPr>
        </p:nvSpPr>
        <p:spPr>
          <a:xfrm>
            <a:off x="609600" y="1417638"/>
            <a:ext cx="10972800" cy="5303838"/>
          </a:xfrm>
        </p:spPr>
        <p:txBody>
          <a:bodyPr vert="horz" anchor="t">
            <a:normAutofit fontScale="62500" lnSpcReduction="20000"/>
          </a:bodyPr>
          <a:lstStyle/>
          <a:p>
            <a:pPr marL="0" indent="0">
              <a:lnSpc>
                <a:spcPct val="120000"/>
              </a:lnSpc>
              <a:spcBef>
                <a:spcPts val="1200"/>
              </a:spcBef>
              <a:spcAft>
                <a:spcPts val="1200"/>
              </a:spcAft>
              <a:buNone/>
            </a:pPr>
            <a:r>
              <a:rPr lang="en-US" dirty="0">
                <a:ea typeface="Times New Roman" pitchFamily="-72" charset="0"/>
                <a:cs typeface="Times New Roman" pitchFamily="-72" charset="0"/>
              </a:rPr>
              <a:t>“Although board members and trustees may not have personally participated in or benefited from the apparent improprieties, </a:t>
            </a:r>
            <a:r>
              <a:rPr lang="en-US" u="sng" dirty="0">
                <a:ea typeface="Times New Roman" pitchFamily="-72" charset="0"/>
                <a:cs typeface="Times New Roman" pitchFamily="-72" charset="0"/>
              </a:rPr>
              <a:t>their failure to provide adequate oversight appeared to contribute to the climate that allowed the questionable conduct</a:t>
            </a:r>
            <a:r>
              <a:rPr lang="en-US" dirty="0">
                <a:ea typeface="Times New Roman" pitchFamily="-72" charset="0"/>
                <a:cs typeface="Times New Roman" pitchFamily="-72" charset="0"/>
              </a:rPr>
              <a:t>.” </a:t>
            </a:r>
          </a:p>
          <a:p>
            <a:pPr marL="0" indent="0">
              <a:lnSpc>
                <a:spcPct val="120000"/>
              </a:lnSpc>
              <a:spcBef>
                <a:spcPts val="1200"/>
              </a:spcBef>
              <a:spcAft>
                <a:spcPts val="1200"/>
              </a:spcAft>
              <a:buNone/>
            </a:pPr>
            <a:r>
              <a:rPr lang="en-US" dirty="0">
                <a:ea typeface="Times New Roman" pitchFamily="-72" charset="0"/>
                <a:cs typeface="Times New Roman" pitchFamily="-72" charset="0"/>
              </a:rPr>
              <a:t>“Interviews of board members and trustees revealed that in most instance </a:t>
            </a:r>
            <a:r>
              <a:rPr lang="en-US" u="sng" dirty="0">
                <a:ea typeface="Times New Roman" pitchFamily="-72" charset="0"/>
                <a:cs typeface="Times New Roman" pitchFamily="-72" charset="0"/>
              </a:rPr>
              <a:t>they failed to employ even modest independent examination or evaluation of staff proposals and action</a:t>
            </a:r>
            <a:r>
              <a:rPr lang="en-US" dirty="0">
                <a:ea typeface="Times New Roman" pitchFamily="-72" charset="0"/>
                <a:cs typeface="Times New Roman" pitchFamily="-72" charset="0"/>
              </a:rPr>
              <a:t>, but instead relied entirely on the judgment and integrity of staff.”</a:t>
            </a:r>
          </a:p>
          <a:p>
            <a:pPr marL="0" indent="0">
              <a:lnSpc>
                <a:spcPct val="120000"/>
              </a:lnSpc>
              <a:spcBef>
                <a:spcPts val="1200"/>
              </a:spcBef>
              <a:spcAft>
                <a:spcPts val="1200"/>
              </a:spcAft>
              <a:buNone/>
            </a:pPr>
            <a:r>
              <a:rPr lang="en-US" u="sng" dirty="0">
                <a:ea typeface="Times New Roman" pitchFamily="-72" charset="0"/>
                <a:cs typeface="Times New Roman" pitchFamily="-72" charset="0"/>
              </a:rPr>
              <a:t>“We also noted that personnel did not always provide to board members and trustees complete or accurate information regarding proposed projects and plans.  Therefore, it appears board members and trustees made decisions without being provided with (or independently gathering) essential information</a:t>
            </a:r>
            <a:r>
              <a:rPr lang="en-US" dirty="0">
                <a:ea typeface="Times New Roman" pitchFamily="-72" charset="0"/>
                <a:cs typeface="Times New Roman" pitchFamily="-72" charset="0"/>
              </a:rPr>
              <a:t> to determine if the proposals were in the best interest of TSBA or the trusts.” </a:t>
            </a:r>
          </a:p>
          <a:p>
            <a:pPr marL="0" indent="0">
              <a:lnSpc>
                <a:spcPct val="120000"/>
              </a:lnSpc>
              <a:spcBef>
                <a:spcPts val="1200"/>
              </a:spcBef>
              <a:spcAft>
                <a:spcPts val="1200"/>
              </a:spcAft>
              <a:buNone/>
            </a:pPr>
            <a:r>
              <a:rPr lang="en-US" dirty="0">
                <a:ea typeface="Times New Roman" pitchFamily="-72" charset="0"/>
                <a:cs typeface="Times New Roman" pitchFamily="-72" charset="0"/>
              </a:rPr>
              <a:t>-</a:t>
            </a:r>
            <a:r>
              <a:rPr lang="en-US" dirty="0">
                <a:ea typeface="Times New Roman" pitchFamily="-72" charset="0"/>
                <a:cs typeface="Times New Roman" charset="0"/>
              </a:rPr>
              <a:t>Extracted From 2005 Investigative Audit of TSBA, TNRMF and TNUET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45</a:t>
            </a:fld>
            <a:endParaRPr lang="en-US" dirty="0"/>
          </a:p>
        </p:txBody>
      </p:sp>
      <p:sp>
        <p:nvSpPr>
          <p:cNvPr id="5" name="Text Box 4"/>
          <p:cNvSpPr txBox="1">
            <a:spLocks noChangeArrowheads="1"/>
          </p:cNvSpPr>
          <p:nvPr/>
        </p:nvSpPr>
        <p:spPr bwMode="auto">
          <a:xfrm>
            <a:off x="3200400" y="5486400"/>
            <a:ext cx="4953000" cy="400110"/>
          </a:xfrm>
          <a:prstGeom prst="rect">
            <a:avLst/>
          </a:prstGeom>
          <a:noFill/>
          <a:ln w="9525">
            <a:noFill/>
            <a:miter lim="800000"/>
            <a:headEnd/>
            <a:tailEnd/>
          </a:ln>
        </p:spPr>
        <p:txBody>
          <a:bodyPr anchor="t">
            <a:prstTxWarp prst="textNoShape">
              <a:avLst/>
            </a:prstTxWarp>
            <a:spAutoFit/>
          </a:bodyPr>
          <a:lstStyle/>
          <a:p>
            <a:pPr algn="ctr">
              <a:spcBef>
                <a:spcPct val="50000"/>
              </a:spcBef>
            </a:pPr>
            <a:endParaRPr lang="en-US" sz="2000" dirty="0">
              <a:latin typeface="Times New Roman" pitchFamily="-72" charset="0"/>
            </a:endParaRPr>
          </a:p>
        </p:txBody>
      </p:sp>
    </p:spTree>
    <p:extLst>
      <p:ext uri="{BB962C8B-B14F-4D97-AF65-F5344CB8AC3E}">
        <p14:creationId xmlns:p14="http://schemas.microsoft.com/office/powerpoint/2010/main" val="1872434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Trustee Responsibilities</a:t>
            </a:r>
          </a:p>
        </p:txBody>
      </p:sp>
      <p:sp>
        <p:nvSpPr>
          <p:cNvPr id="3" name="Content Placeholder 2"/>
          <p:cNvSpPr>
            <a:spLocks noGrp="1"/>
          </p:cNvSpPr>
          <p:nvPr>
            <p:ph idx="1"/>
          </p:nvPr>
        </p:nvSpPr>
        <p:spPr>
          <a:xfrm>
            <a:off x="629478" y="1417638"/>
            <a:ext cx="10972800" cy="5121275"/>
          </a:xfrm>
        </p:spPr>
        <p:txBody>
          <a:bodyPr vert="horz" anchor="t">
            <a:normAutofit fontScale="62500" lnSpcReduction="20000"/>
          </a:bodyPr>
          <a:lstStyle/>
          <a:p>
            <a:pPr marL="0" indent="0">
              <a:lnSpc>
                <a:spcPct val="120000"/>
              </a:lnSpc>
              <a:spcBef>
                <a:spcPts val="1200"/>
              </a:spcBef>
              <a:spcAft>
                <a:spcPts val="1200"/>
              </a:spcAft>
              <a:buNone/>
            </a:pPr>
            <a:r>
              <a:rPr lang="en-US" dirty="0"/>
              <a:t>“However, we believe (1) at least some of the Trustees may not have adequately read the Trust and By-laws document, and (2) all lacked experience with the management and oversight of a self-insured group offering workers’ compensation insurance. This </a:t>
            </a:r>
            <a:r>
              <a:rPr lang="en-US" u="sng" dirty="0"/>
              <a:t>apparent lack of involvement and relevant experience of the Trustees may have been at least partially responsible</a:t>
            </a:r>
            <a:r>
              <a:rPr lang="en-US" dirty="0"/>
              <a:t> for some of the issues cited in this section as well as throughout our report. </a:t>
            </a:r>
          </a:p>
          <a:p>
            <a:pPr marL="0" indent="0">
              <a:lnSpc>
                <a:spcPct val="120000"/>
              </a:lnSpc>
              <a:spcBef>
                <a:spcPts val="1200"/>
              </a:spcBef>
              <a:spcAft>
                <a:spcPts val="1200"/>
              </a:spcAft>
              <a:buNone/>
            </a:pPr>
            <a:r>
              <a:rPr lang="en-US" u="sng" dirty="0"/>
              <a:t>“…no evidence in any of the Trustee meeting minutes obtained to indicate discussions occurred about what number to use within the actuarially calculated range</a:t>
            </a:r>
            <a:r>
              <a:rPr lang="en-US" dirty="0"/>
              <a:t> to record at any year-end.” </a:t>
            </a:r>
          </a:p>
          <a:p>
            <a:pPr marL="0" indent="0">
              <a:lnSpc>
                <a:spcPct val="120000"/>
              </a:lnSpc>
              <a:spcBef>
                <a:spcPts val="1200"/>
              </a:spcBef>
              <a:spcAft>
                <a:spcPts val="1200"/>
              </a:spcAft>
              <a:buNone/>
            </a:pPr>
            <a:r>
              <a:rPr lang="en-US" u="sng" dirty="0"/>
              <a:t>“…Trustees did not have input on the claims reserves balance </a:t>
            </a:r>
            <a:r>
              <a:rPr lang="en-US" dirty="0"/>
              <a:t>recorded for any year- end.” </a:t>
            </a:r>
          </a:p>
          <a:p>
            <a:pPr marL="0" indent="0">
              <a:lnSpc>
                <a:spcPct val="120000"/>
              </a:lnSpc>
              <a:spcBef>
                <a:spcPts val="1200"/>
              </a:spcBef>
              <a:spcAft>
                <a:spcPts val="1200"/>
              </a:spcAft>
              <a:buNone/>
            </a:pPr>
            <a:r>
              <a:rPr lang="en-US" dirty="0"/>
              <a:t>“…could not determine what role, if any, the Trustees had in determining the claims reserves balance to record at each year-end.”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46</a:t>
            </a:fld>
            <a:endParaRPr lang="en-US" dirty="0"/>
          </a:p>
        </p:txBody>
      </p:sp>
      <p:sp>
        <p:nvSpPr>
          <p:cNvPr id="6" name="Text Box 4"/>
          <p:cNvSpPr txBox="1">
            <a:spLocks noChangeArrowheads="1"/>
          </p:cNvSpPr>
          <p:nvPr/>
        </p:nvSpPr>
        <p:spPr bwMode="auto">
          <a:xfrm>
            <a:off x="3124200" y="5904705"/>
            <a:ext cx="4953000" cy="861774"/>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000" dirty="0">
              <a:latin typeface="Times New Roman" pitchFamily="-72" charset="0"/>
            </a:endParaRPr>
          </a:p>
          <a:p>
            <a:pPr algn="ctr">
              <a:spcBef>
                <a:spcPct val="50000"/>
              </a:spcBef>
            </a:pPr>
            <a:r>
              <a:rPr lang="en-US" sz="2000" dirty="0">
                <a:latin typeface="Times New Roman" pitchFamily="-72" charset="0"/>
              </a:rPr>
              <a:t>Extracted From 2010 Forensic Audit of OHI</a:t>
            </a:r>
          </a:p>
        </p:txBody>
      </p:sp>
    </p:spTree>
    <p:extLst>
      <p:ext uri="{BB962C8B-B14F-4D97-AF65-F5344CB8AC3E}">
        <p14:creationId xmlns:p14="http://schemas.microsoft.com/office/powerpoint/2010/main" val="1865328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CE2DF9-93C3-2519-079E-1E3AF63C0C80}"/>
              </a:ext>
            </a:extLst>
          </p:cNvPr>
          <p:cNvSpPr/>
          <p:nvPr/>
        </p:nvSpPr>
        <p:spPr>
          <a:xfrm>
            <a:off x="609600" y="457200"/>
            <a:ext cx="108966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419100"/>
            <a:ext cx="10972800" cy="1143000"/>
          </a:xfrm>
        </p:spPr>
        <p:txBody>
          <a:bodyPr/>
          <a:lstStyle/>
          <a:p>
            <a:r>
              <a:rPr lang="en-US" b="1" dirty="0">
                <a:solidFill>
                  <a:schemeClr val="bg1"/>
                </a:solidFill>
              </a:rPr>
              <a:t>Trustee Responsibilities</a:t>
            </a:r>
          </a:p>
        </p:txBody>
      </p:sp>
      <p:sp>
        <p:nvSpPr>
          <p:cNvPr id="3" name="Content Placeholder 2"/>
          <p:cNvSpPr>
            <a:spLocks noGrp="1"/>
          </p:cNvSpPr>
          <p:nvPr>
            <p:ph idx="1"/>
          </p:nvPr>
        </p:nvSpPr>
        <p:spPr>
          <a:xfrm>
            <a:off x="838200" y="1295400"/>
            <a:ext cx="10515600" cy="4572000"/>
          </a:xfrm>
        </p:spPr>
        <p:txBody>
          <a:bodyPr>
            <a:noAutofit/>
          </a:bodyPr>
          <a:lstStyle/>
          <a:p>
            <a:pPr>
              <a:spcBef>
                <a:spcPts val="600"/>
              </a:spcBef>
              <a:spcAft>
                <a:spcPts val="600"/>
              </a:spcAft>
            </a:pPr>
            <a:r>
              <a:rPr lang="en-US" sz="2600" dirty="0">
                <a:solidFill>
                  <a:schemeClr val="bg1"/>
                </a:solidFill>
              </a:rPr>
              <a:t>Seek information about the pool's mission, services, policies, and programs</a:t>
            </a:r>
          </a:p>
          <a:p>
            <a:pPr>
              <a:spcBef>
                <a:spcPts val="600"/>
              </a:spcBef>
              <a:spcAft>
                <a:spcPts val="600"/>
              </a:spcAft>
            </a:pPr>
            <a:r>
              <a:rPr lang="en-US" sz="2600" dirty="0">
                <a:solidFill>
                  <a:schemeClr val="bg1"/>
                </a:solidFill>
              </a:rPr>
              <a:t>Review agenda and supporting materials prior to Board meetings</a:t>
            </a:r>
          </a:p>
          <a:p>
            <a:pPr>
              <a:spcBef>
                <a:spcPts val="600"/>
              </a:spcBef>
              <a:spcAft>
                <a:spcPts val="600"/>
              </a:spcAft>
            </a:pPr>
            <a:r>
              <a:rPr lang="en-US" sz="2600" dirty="0">
                <a:solidFill>
                  <a:schemeClr val="bg1"/>
                </a:solidFill>
              </a:rPr>
              <a:t>Learn the basics</a:t>
            </a:r>
          </a:p>
          <a:p>
            <a:pPr>
              <a:spcBef>
                <a:spcPts val="600"/>
              </a:spcBef>
              <a:spcAft>
                <a:spcPts val="600"/>
              </a:spcAft>
            </a:pPr>
            <a:r>
              <a:rPr lang="en-US" sz="2600" dirty="0">
                <a:solidFill>
                  <a:schemeClr val="bg1"/>
                </a:solidFill>
              </a:rPr>
              <a:t>Work to ensure financial, legal and programmatic integrity</a:t>
            </a:r>
          </a:p>
          <a:p>
            <a:pPr>
              <a:spcBef>
                <a:spcPts val="600"/>
              </a:spcBef>
              <a:spcAft>
                <a:spcPts val="600"/>
              </a:spcAft>
            </a:pPr>
            <a:r>
              <a:rPr lang="en-US" sz="2600" dirty="0">
                <a:solidFill>
                  <a:schemeClr val="bg1"/>
                </a:solidFill>
              </a:rPr>
              <a:t>If something seems odd, check it out further</a:t>
            </a:r>
          </a:p>
          <a:p>
            <a:pPr>
              <a:spcBef>
                <a:spcPts val="600"/>
              </a:spcBef>
              <a:spcAft>
                <a:spcPts val="600"/>
              </a:spcAft>
            </a:pPr>
            <a:r>
              <a:rPr lang="en-US" sz="2600" dirty="0">
                <a:solidFill>
                  <a:schemeClr val="bg1"/>
                </a:solidFill>
              </a:rPr>
              <a:t>Make sure decisions are appropriately justified and reasoned</a:t>
            </a:r>
          </a:p>
          <a:p>
            <a:pPr>
              <a:spcBef>
                <a:spcPts val="600"/>
              </a:spcBef>
              <a:spcAft>
                <a:spcPts val="600"/>
              </a:spcAft>
            </a:pPr>
            <a:r>
              <a:rPr lang="en-US" sz="2600" dirty="0">
                <a:solidFill>
                  <a:schemeClr val="bg1"/>
                </a:solidFill>
              </a:rPr>
              <a:t>Ask questions — silence is complicity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47</a:t>
            </a:fld>
            <a:endParaRPr lang="en-US" dirty="0"/>
          </a:p>
        </p:txBody>
      </p:sp>
    </p:spTree>
    <p:extLst>
      <p:ext uri="{BB962C8B-B14F-4D97-AF65-F5344CB8AC3E}">
        <p14:creationId xmlns:p14="http://schemas.microsoft.com/office/powerpoint/2010/main" val="4206710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6FDC77-B63D-7780-AC62-2B62B2030C47}"/>
              </a:ext>
            </a:extLst>
          </p:cNvPr>
          <p:cNvSpPr/>
          <p:nvPr/>
        </p:nvSpPr>
        <p:spPr>
          <a:xfrm>
            <a:off x="609600" y="656327"/>
            <a:ext cx="108966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639763"/>
            <a:ext cx="10972800" cy="1143000"/>
          </a:xfrm>
        </p:spPr>
        <p:txBody>
          <a:bodyPr/>
          <a:lstStyle/>
          <a:p>
            <a:r>
              <a:rPr lang="en-US" b="1" dirty="0">
                <a:solidFill>
                  <a:schemeClr val="bg1"/>
                </a:solidFill>
              </a:rPr>
              <a:t>Trustee Responsibilities</a:t>
            </a:r>
          </a:p>
        </p:txBody>
      </p:sp>
      <p:sp>
        <p:nvSpPr>
          <p:cNvPr id="3" name="Content Placeholder 2"/>
          <p:cNvSpPr>
            <a:spLocks noGrp="1"/>
          </p:cNvSpPr>
          <p:nvPr>
            <p:ph idx="1"/>
          </p:nvPr>
        </p:nvSpPr>
        <p:spPr>
          <a:xfrm>
            <a:off x="990600" y="1676399"/>
            <a:ext cx="9982200" cy="4525273"/>
          </a:xfrm>
        </p:spPr>
        <p:txBody>
          <a:bodyPr>
            <a:noAutofit/>
          </a:bodyPr>
          <a:lstStyle/>
          <a:p>
            <a:pPr>
              <a:spcBef>
                <a:spcPts val="600"/>
              </a:spcBef>
              <a:spcAft>
                <a:spcPts val="600"/>
              </a:spcAft>
            </a:pPr>
            <a:r>
              <a:rPr lang="en-US" sz="2800" dirty="0">
                <a:solidFill>
                  <a:schemeClr val="bg1"/>
                </a:solidFill>
              </a:rPr>
              <a:t>Represent your entity, </a:t>
            </a:r>
            <a:r>
              <a:rPr lang="en-US" sz="2800" b="1" i="1" dirty="0">
                <a:solidFill>
                  <a:schemeClr val="bg1"/>
                </a:solidFill>
              </a:rPr>
              <a:t>but more importantly</a:t>
            </a:r>
            <a:r>
              <a:rPr lang="en-US" sz="2800" dirty="0">
                <a:solidFill>
                  <a:schemeClr val="bg1"/>
                </a:solidFill>
              </a:rPr>
              <a:t> represent ALL members of the pool</a:t>
            </a:r>
          </a:p>
          <a:p>
            <a:pPr>
              <a:spcBef>
                <a:spcPts val="600"/>
              </a:spcBef>
              <a:spcAft>
                <a:spcPts val="600"/>
              </a:spcAft>
            </a:pPr>
            <a:r>
              <a:rPr lang="en-US" sz="2800" dirty="0">
                <a:solidFill>
                  <a:schemeClr val="bg1"/>
                </a:solidFill>
              </a:rPr>
              <a:t>Refrain from making special requests from staff </a:t>
            </a:r>
          </a:p>
          <a:p>
            <a:pPr>
              <a:spcBef>
                <a:spcPts val="600"/>
              </a:spcBef>
              <a:spcAft>
                <a:spcPts val="600"/>
              </a:spcAft>
            </a:pPr>
            <a:r>
              <a:rPr lang="en-US" sz="2800" dirty="0">
                <a:solidFill>
                  <a:schemeClr val="bg1"/>
                </a:solidFill>
              </a:rPr>
              <a:t>Protect assets and provide for financial oversight  (you are a fiduciary)</a:t>
            </a:r>
          </a:p>
          <a:p>
            <a:pPr>
              <a:spcBef>
                <a:spcPts val="600"/>
              </a:spcBef>
              <a:spcAft>
                <a:spcPts val="600"/>
              </a:spcAft>
            </a:pPr>
            <a:r>
              <a:rPr lang="en-US" sz="2800" dirty="0">
                <a:solidFill>
                  <a:schemeClr val="bg1"/>
                </a:solidFill>
              </a:rPr>
              <a:t>Keep building on your knowledge as a Trustee</a:t>
            </a:r>
          </a:p>
          <a:p>
            <a:pPr lvl="1">
              <a:spcBef>
                <a:spcPts val="600"/>
              </a:spcBef>
            </a:pPr>
            <a:r>
              <a:rPr lang="en-US" sz="2400" dirty="0">
                <a:solidFill>
                  <a:schemeClr val="bg1"/>
                </a:solidFill>
              </a:rPr>
              <a:t>Your pool’s resources</a:t>
            </a:r>
          </a:p>
          <a:p>
            <a:pPr lvl="1">
              <a:spcBef>
                <a:spcPts val="600"/>
              </a:spcBef>
            </a:pPr>
            <a:r>
              <a:rPr lang="en-US" sz="2400" dirty="0">
                <a:solidFill>
                  <a:schemeClr val="bg1"/>
                </a:solidFill>
              </a:rPr>
              <a:t>NLC-RISC	</a:t>
            </a:r>
          </a:p>
          <a:p>
            <a:pPr lvl="1">
              <a:spcBef>
                <a:spcPts val="600"/>
              </a:spcBef>
            </a:pPr>
            <a:r>
              <a:rPr lang="en-US" sz="2400" dirty="0">
                <a:solidFill>
                  <a:schemeClr val="bg1"/>
                </a:solidFill>
              </a:rPr>
              <a:t>AGRiP</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48</a:t>
            </a:fld>
            <a:endParaRPr lang="en-US" dirty="0"/>
          </a:p>
        </p:txBody>
      </p:sp>
    </p:spTree>
    <p:extLst>
      <p:ext uri="{BB962C8B-B14F-4D97-AF65-F5344CB8AC3E}">
        <p14:creationId xmlns:p14="http://schemas.microsoft.com/office/powerpoint/2010/main" val="3278946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868336-7FDD-DD5B-7ED9-261BF595E565}"/>
              </a:ext>
            </a:extLst>
          </p:cNvPr>
          <p:cNvSpPr>
            <a:spLocks noGrp="1"/>
          </p:cNvSpPr>
          <p:nvPr>
            <p:ph type="title"/>
          </p:nvPr>
        </p:nvSpPr>
        <p:spPr>
          <a:xfrm>
            <a:off x="609600" y="457200"/>
            <a:ext cx="10972800" cy="1143000"/>
          </a:xfrm>
        </p:spPr>
        <p:txBody>
          <a:bodyPr>
            <a:normAutofit/>
          </a:bodyPr>
          <a:lstStyle/>
          <a:p>
            <a:r>
              <a:rPr lang="en-US" sz="5400" dirty="0">
                <a:solidFill>
                  <a:schemeClr val="tx2"/>
                </a:solidFill>
              </a:rPr>
              <a:t>Questions?</a:t>
            </a:r>
          </a:p>
        </p:txBody>
      </p:sp>
      <p:sp>
        <p:nvSpPr>
          <p:cNvPr id="2" name="Slide Number Placeholder 1"/>
          <p:cNvSpPr>
            <a:spLocks noGrp="1"/>
          </p:cNvSpPr>
          <p:nvPr>
            <p:ph type="sldNum" sz="quarter" idx="12"/>
          </p:nvPr>
        </p:nvSpPr>
        <p:spPr/>
        <p:txBody>
          <a:bodyPr/>
          <a:lstStyle/>
          <a:p>
            <a:fld id="{6E2D2B3B-882E-40F3-A32F-6DD516915044}" type="slidenum">
              <a:rPr lang="en-US" smtClean="0"/>
              <a:pPr/>
              <a:t>49</a:t>
            </a:fld>
            <a:endParaRPr lang="en-US" dirty="0"/>
          </a:p>
        </p:txBody>
      </p:sp>
      <p:grpSp>
        <p:nvGrpSpPr>
          <p:cNvPr id="7" name="Group 6">
            <a:extLst>
              <a:ext uri="{FF2B5EF4-FFF2-40B4-BE49-F238E27FC236}">
                <a16:creationId xmlns:a16="http://schemas.microsoft.com/office/drawing/2014/main" id="{4D407CC6-289C-D685-376E-E5161E48FAEF}"/>
              </a:ext>
            </a:extLst>
          </p:cNvPr>
          <p:cNvGrpSpPr/>
          <p:nvPr/>
        </p:nvGrpSpPr>
        <p:grpSpPr>
          <a:xfrm>
            <a:off x="2840736" y="4597301"/>
            <a:ext cx="2395729" cy="1067032"/>
            <a:chOff x="761999" y="4038975"/>
            <a:chExt cx="2395729" cy="1067032"/>
          </a:xfrm>
        </p:grpSpPr>
        <p:sp>
          <p:nvSpPr>
            <p:cNvPr id="8" name="Content Placeholder 2">
              <a:extLst>
                <a:ext uri="{FF2B5EF4-FFF2-40B4-BE49-F238E27FC236}">
                  <a16:creationId xmlns:a16="http://schemas.microsoft.com/office/drawing/2014/main" id="{1B71877D-999D-313F-A181-0C1F224B0087}"/>
                </a:ext>
              </a:extLst>
            </p:cNvPr>
            <p:cNvSpPr txBox="1">
              <a:spLocks/>
            </p:cNvSpPr>
            <p:nvPr/>
          </p:nvSpPr>
          <p:spPr bwMode="auto">
            <a:xfrm>
              <a:off x="762000" y="4038975"/>
              <a:ext cx="2395728" cy="33187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Century Gothic" panose="020B0502020202020204" pitchFamily="34" charset="0"/>
                  <a:cs typeface="Lato Regular"/>
                </a:rPr>
                <a:t>Patrick Priest</a:t>
              </a:r>
            </a:p>
          </p:txBody>
        </p:sp>
        <p:grpSp>
          <p:nvGrpSpPr>
            <p:cNvPr id="9" name="Group 8">
              <a:extLst>
                <a:ext uri="{FF2B5EF4-FFF2-40B4-BE49-F238E27FC236}">
                  <a16:creationId xmlns:a16="http://schemas.microsoft.com/office/drawing/2014/main" id="{416EA1CC-C92A-567F-BE12-859921DFE632}"/>
                </a:ext>
              </a:extLst>
            </p:cNvPr>
            <p:cNvGrpSpPr/>
            <p:nvPr/>
          </p:nvGrpSpPr>
          <p:grpSpPr>
            <a:xfrm>
              <a:off x="761999" y="4444771"/>
              <a:ext cx="2395729" cy="661236"/>
              <a:chOff x="761999" y="4444771"/>
              <a:chExt cx="2395729" cy="661236"/>
            </a:xfrm>
          </p:grpSpPr>
          <p:sp>
            <p:nvSpPr>
              <p:cNvPr id="10" name="Content Placeholder 2">
                <a:extLst>
                  <a:ext uri="{FF2B5EF4-FFF2-40B4-BE49-F238E27FC236}">
                    <a16:creationId xmlns:a16="http://schemas.microsoft.com/office/drawing/2014/main" id="{0BB32C46-ABC5-C0A6-27C5-9AF0E03BFDF8}"/>
                  </a:ext>
                </a:extLst>
              </p:cNvPr>
              <p:cNvSpPr txBox="1">
                <a:spLocks/>
              </p:cNvSpPr>
              <p:nvPr/>
            </p:nvSpPr>
            <p:spPr bwMode="auto">
              <a:xfrm>
                <a:off x="761999" y="4594896"/>
                <a:ext cx="2395729"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chemeClr val="tx1"/>
                    </a:solidFill>
                    <a:latin typeface="Century Gothic" panose="020B0502020202020204" pitchFamily="34" charset="0"/>
                    <a:cs typeface="Lato Light"/>
                  </a:rPr>
                  <a:t>CIS Executive Director</a:t>
                </a:r>
              </a:p>
              <a:p>
                <a:pPr marL="0" indent="0" algn="ctr">
                  <a:buNone/>
                  <a:defRPr/>
                </a:pPr>
                <a:r>
                  <a:rPr lang="en-US" sz="1600" dirty="0">
                    <a:solidFill>
                      <a:schemeClr val="tx1"/>
                    </a:solidFill>
                    <a:latin typeface="Century Gothic" panose="020B0502020202020204" pitchFamily="34" charset="0"/>
                    <a:cs typeface="Lato Light"/>
                  </a:rPr>
                  <a:t>ppriest@cisoregon.org</a:t>
                </a:r>
              </a:p>
            </p:txBody>
          </p:sp>
          <p:grpSp>
            <p:nvGrpSpPr>
              <p:cNvPr id="11" name="Group 10">
                <a:extLst>
                  <a:ext uri="{FF2B5EF4-FFF2-40B4-BE49-F238E27FC236}">
                    <a16:creationId xmlns:a16="http://schemas.microsoft.com/office/drawing/2014/main" id="{CA015D16-47F6-1404-5067-6695B7AE0F59}"/>
                  </a:ext>
                </a:extLst>
              </p:cNvPr>
              <p:cNvGrpSpPr/>
              <p:nvPr/>
            </p:nvGrpSpPr>
            <p:grpSpPr>
              <a:xfrm>
                <a:off x="762000" y="4444771"/>
                <a:ext cx="2395728" cy="76200"/>
                <a:chOff x="1775295" y="2028842"/>
                <a:chExt cx="3631535" cy="45719"/>
              </a:xfrm>
            </p:grpSpPr>
            <p:sp>
              <p:nvSpPr>
                <p:cNvPr id="12" name="Rectangle 11">
                  <a:extLst>
                    <a:ext uri="{FF2B5EF4-FFF2-40B4-BE49-F238E27FC236}">
                      <a16:creationId xmlns:a16="http://schemas.microsoft.com/office/drawing/2014/main" id="{FE71CD9C-4DE0-284D-814E-789890E87233}"/>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13" name="Rectangle 12">
                  <a:extLst>
                    <a:ext uri="{FF2B5EF4-FFF2-40B4-BE49-F238E27FC236}">
                      <a16:creationId xmlns:a16="http://schemas.microsoft.com/office/drawing/2014/main" id="{BFB4D25A-9025-F9F4-B2FA-80D6686FBBB2}"/>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14" name="Rectangle 13">
                  <a:extLst>
                    <a:ext uri="{FF2B5EF4-FFF2-40B4-BE49-F238E27FC236}">
                      <a16:creationId xmlns:a16="http://schemas.microsoft.com/office/drawing/2014/main" id="{92065C7E-5E00-3E2A-5C10-67BF7F79D0CE}"/>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15" name="Rectangle 14">
                  <a:extLst>
                    <a:ext uri="{FF2B5EF4-FFF2-40B4-BE49-F238E27FC236}">
                      <a16:creationId xmlns:a16="http://schemas.microsoft.com/office/drawing/2014/main" id="{8DAB89B6-C067-420C-E9D9-64A63B65D0F6}"/>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16" name="Rectangle 15">
                  <a:extLst>
                    <a:ext uri="{FF2B5EF4-FFF2-40B4-BE49-F238E27FC236}">
                      <a16:creationId xmlns:a16="http://schemas.microsoft.com/office/drawing/2014/main" id="{26EB7271-FE5F-DA1E-94C1-7E1D019E5417}"/>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17" name="Rectangle 16">
                  <a:extLst>
                    <a:ext uri="{FF2B5EF4-FFF2-40B4-BE49-F238E27FC236}">
                      <a16:creationId xmlns:a16="http://schemas.microsoft.com/office/drawing/2014/main" id="{C200DB4E-4959-64E8-2746-F47B8CEADD4C}"/>
                    </a:ext>
                  </a:extLst>
                </p:cNvPr>
                <p:cNvSpPr/>
                <p:nvPr/>
              </p:nvSpPr>
              <p:spPr>
                <a:xfrm flipV="1">
                  <a:off x="4866477" y="2028842"/>
                  <a:ext cx="540353" cy="4571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grpSp>
        </p:grpSp>
      </p:grpSp>
      <p:grpSp>
        <p:nvGrpSpPr>
          <p:cNvPr id="18" name="Group 17">
            <a:extLst>
              <a:ext uri="{FF2B5EF4-FFF2-40B4-BE49-F238E27FC236}">
                <a16:creationId xmlns:a16="http://schemas.microsoft.com/office/drawing/2014/main" id="{453CF8DE-C81D-1797-DD31-9567B528C1E2}"/>
              </a:ext>
            </a:extLst>
          </p:cNvPr>
          <p:cNvGrpSpPr/>
          <p:nvPr/>
        </p:nvGrpSpPr>
        <p:grpSpPr>
          <a:xfrm>
            <a:off x="6229365" y="4586022"/>
            <a:ext cx="2844800" cy="1067032"/>
            <a:chOff x="537464" y="4038975"/>
            <a:chExt cx="2844800" cy="1067032"/>
          </a:xfrm>
        </p:grpSpPr>
        <p:sp>
          <p:nvSpPr>
            <p:cNvPr id="19" name="Content Placeholder 2">
              <a:extLst>
                <a:ext uri="{FF2B5EF4-FFF2-40B4-BE49-F238E27FC236}">
                  <a16:creationId xmlns:a16="http://schemas.microsoft.com/office/drawing/2014/main" id="{9D7FEA94-F1E4-B37B-EF38-1F8A7B91AD7F}"/>
                </a:ext>
              </a:extLst>
            </p:cNvPr>
            <p:cNvSpPr txBox="1">
              <a:spLocks/>
            </p:cNvSpPr>
            <p:nvPr/>
          </p:nvSpPr>
          <p:spPr bwMode="auto">
            <a:xfrm>
              <a:off x="762000" y="4038975"/>
              <a:ext cx="2395728" cy="33187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Century Gothic" panose="020B0502020202020204" pitchFamily="34" charset="0"/>
                  <a:cs typeface="Lato Regular"/>
                </a:rPr>
                <a:t>Kirk Mylander</a:t>
              </a:r>
            </a:p>
          </p:txBody>
        </p:sp>
        <p:grpSp>
          <p:nvGrpSpPr>
            <p:cNvPr id="20" name="Group 19">
              <a:extLst>
                <a:ext uri="{FF2B5EF4-FFF2-40B4-BE49-F238E27FC236}">
                  <a16:creationId xmlns:a16="http://schemas.microsoft.com/office/drawing/2014/main" id="{7F5D07DE-AD59-0E90-ECC8-CEF5A538BB34}"/>
                </a:ext>
              </a:extLst>
            </p:cNvPr>
            <p:cNvGrpSpPr/>
            <p:nvPr/>
          </p:nvGrpSpPr>
          <p:grpSpPr>
            <a:xfrm>
              <a:off x="537464" y="4444771"/>
              <a:ext cx="2844800" cy="661236"/>
              <a:chOff x="537464" y="4444771"/>
              <a:chExt cx="2844800" cy="661236"/>
            </a:xfrm>
          </p:grpSpPr>
          <p:sp>
            <p:nvSpPr>
              <p:cNvPr id="21" name="Content Placeholder 2">
                <a:extLst>
                  <a:ext uri="{FF2B5EF4-FFF2-40B4-BE49-F238E27FC236}">
                    <a16:creationId xmlns:a16="http://schemas.microsoft.com/office/drawing/2014/main" id="{E8CBC46A-79A2-BBBB-92D6-90A49FF422BD}"/>
                  </a:ext>
                </a:extLst>
              </p:cNvPr>
              <p:cNvSpPr txBox="1">
                <a:spLocks/>
              </p:cNvSpPr>
              <p:nvPr/>
            </p:nvSpPr>
            <p:spPr bwMode="auto">
              <a:xfrm>
                <a:off x="537464" y="4594896"/>
                <a:ext cx="2844800"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chemeClr val="tx1"/>
                    </a:solidFill>
                    <a:latin typeface="Century Gothic" panose="020B0502020202020204" pitchFamily="34" charset="0"/>
                    <a:cs typeface="Lato Light"/>
                  </a:rPr>
                  <a:t>CIS General Counsel</a:t>
                </a:r>
              </a:p>
              <a:p>
                <a:pPr marL="0" indent="0" algn="ctr">
                  <a:buNone/>
                  <a:defRPr/>
                </a:pPr>
                <a:r>
                  <a:rPr lang="en-US" sz="1600" dirty="0">
                    <a:solidFill>
                      <a:schemeClr val="tx1"/>
                    </a:solidFill>
                    <a:latin typeface="Century Gothic" panose="020B0502020202020204" pitchFamily="34" charset="0"/>
                    <a:cs typeface="Lato Light"/>
                  </a:rPr>
                  <a:t>kmylander@cisoregon.org</a:t>
                </a:r>
              </a:p>
            </p:txBody>
          </p:sp>
          <p:grpSp>
            <p:nvGrpSpPr>
              <p:cNvPr id="22" name="Group 21">
                <a:extLst>
                  <a:ext uri="{FF2B5EF4-FFF2-40B4-BE49-F238E27FC236}">
                    <a16:creationId xmlns:a16="http://schemas.microsoft.com/office/drawing/2014/main" id="{68428380-65D7-9825-F775-34AADABC1063}"/>
                  </a:ext>
                </a:extLst>
              </p:cNvPr>
              <p:cNvGrpSpPr/>
              <p:nvPr/>
            </p:nvGrpSpPr>
            <p:grpSpPr>
              <a:xfrm>
                <a:off x="762000" y="4444771"/>
                <a:ext cx="2395728" cy="76200"/>
                <a:chOff x="1775295" y="2028842"/>
                <a:chExt cx="3631535" cy="45719"/>
              </a:xfrm>
            </p:grpSpPr>
            <p:sp>
              <p:nvSpPr>
                <p:cNvPr id="23" name="Rectangle 22">
                  <a:extLst>
                    <a:ext uri="{FF2B5EF4-FFF2-40B4-BE49-F238E27FC236}">
                      <a16:creationId xmlns:a16="http://schemas.microsoft.com/office/drawing/2014/main" id="{98F11795-85C7-2D09-2FA4-EE40215007A3}"/>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24" name="Rectangle 23">
                  <a:extLst>
                    <a:ext uri="{FF2B5EF4-FFF2-40B4-BE49-F238E27FC236}">
                      <a16:creationId xmlns:a16="http://schemas.microsoft.com/office/drawing/2014/main" id="{ED574550-BE1A-01D2-B35F-2A7CD1C85AC4}"/>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25" name="Rectangle 24">
                  <a:extLst>
                    <a:ext uri="{FF2B5EF4-FFF2-40B4-BE49-F238E27FC236}">
                      <a16:creationId xmlns:a16="http://schemas.microsoft.com/office/drawing/2014/main" id="{25F3B3F4-095B-1132-DA15-1C120C5595CE}"/>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26" name="Rectangle 25">
                  <a:extLst>
                    <a:ext uri="{FF2B5EF4-FFF2-40B4-BE49-F238E27FC236}">
                      <a16:creationId xmlns:a16="http://schemas.microsoft.com/office/drawing/2014/main" id="{AE5EC1F6-985A-34C7-6213-4E268499597C}"/>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27" name="Rectangle 26">
                  <a:extLst>
                    <a:ext uri="{FF2B5EF4-FFF2-40B4-BE49-F238E27FC236}">
                      <a16:creationId xmlns:a16="http://schemas.microsoft.com/office/drawing/2014/main" id="{D915D794-00D3-F348-A704-7E70068AB15D}"/>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sp>
              <p:nvSpPr>
                <p:cNvPr id="28" name="Rectangle 27">
                  <a:extLst>
                    <a:ext uri="{FF2B5EF4-FFF2-40B4-BE49-F238E27FC236}">
                      <a16:creationId xmlns:a16="http://schemas.microsoft.com/office/drawing/2014/main" id="{A690DC5B-67EE-2DB1-E322-E5D3095E644A}"/>
                    </a:ext>
                  </a:extLst>
                </p:cNvPr>
                <p:cNvSpPr/>
                <p:nvPr/>
              </p:nvSpPr>
              <p:spPr>
                <a:xfrm flipV="1">
                  <a:off x="4866477" y="2028842"/>
                  <a:ext cx="540353" cy="4571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sz="1200" dirty="0">
                    <a:latin typeface="Century Gothic" panose="020B0502020202020204" pitchFamily="34" charset="0"/>
                  </a:endParaRPr>
                </a:p>
              </p:txBody>
            </p:sp>
          </p:grpSp>
        </p:grpSp>
      </p:grpSp>
      <p:sp>
        <p:nvSpPr>
          <p:cNvPr id="29" name="Oval 28">
            <a:extLst>
              <a:ext uri="{FF2B5EF4-FFF2-40B4-BE49-F238E27FC236}">
                <a16:creationId xmlns:a16="http://schemas.microsoft.com/office/drawing/2014/main" id="{97F771E3-5055-7D63-84FA-2332002F621F}"/>
              </a:ext>
            </a:extLst>
          </p:cNvPr>
          <p:cNvSpPr/>
          <p:nvPr/>
        </p:nvSpPr>
        <p:spPr bwMode="auto">
          <a:xfrm>
            <a:off x="2895600" y="2109656"/>
            <a:ext cx="2286000" cy="2286000"/>
          </a:xfrm>
          <a:prstGeom prst="ellipse">
            <a:avLst/>
          </a:prstGeom>
          <a:blipFill>
            <a:blip r:embed="rId3" cstate="print">
              <a:extLst>
                <a:ext uri="{28A0092B-C50C-407E-A947-70E740481C1C}">
                  <a14:useLocalDpi xmlns:a14="http://schemas.microsoft.com/office/drawing/2010/main" val="0"/>
                </a:ext>
              </a:extLst>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0" name="Oval 29">
            <a:extLst>
              <a:ext uri="{FF2B5EF4-FFF2-40B4-BE49-F238E27FC236}">
                <a16:creationId xmlns:a16="http://schemas.microsoft.com/office/drawing/2014/main" id="{D2E20846-613E-60C7-A8BE-62C4DCC2FC1D}"/>
              </a:ext>
            </a:extLst>
          </p:cNvPr>
          <p:cNvSpPr/>
          <p:nvPr/>
        </p:nvSpPr>
        <p:spPr bwMode="auto">
          <a:xfrm>
            <a:off x="6492198" y="2109656"/>
            <a:ext cx="2286000" cy="2286000"/>
          </a:xfrm>
          <a:prstGeom prst="ellipse">
            <a:avLst/>
          </a:prstGeom>
          <a:blipFill dpi="0" rotWithShape="1">
            <a:blip r:embed="rId4"/>
            <a:srcRect/>
            <a:stretch>
              <a:fillRect t="164" r="-2617" b="-3284"/>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D6F459-D4A4-FD63-8D25-3C6A408099CD}"/>
              </a:ext>
            </a:extLst>
          </p:cNvPr>
          <p:cNvSpPr/>
          <p:nvPr/>
        </p:nvSpPr>
        <p:spPr>
          <a:xfrm>
            <a:off x="6858000" y="0"/>
            <a:ext cx="533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7280" y="529829"/>
            <a:ext cx="6553200" cy="1249362"/>
          </a:xfrm>
        </p:spPr>
        <p:txBody>
          <a:bodyPr>
            <a:normAutofit fontScale="90000"/>
          </a:bodyPr>
          <a:lstStyle/>
          <a:p>
            <a:r>
              <a:rPr lang="en-US" b="1" dirty="0">
                <a:solidFill>
                  <a:schemeClr val="tx2"/>
                </a:solidFill>
              </a:rPr>
              <a:t>Why were pools created?</a:t>
            </a:r>
          </a:p>
        </p:txBody>
      </p:sp>
      <p:sp>
        <p:nvSpPr>
          <p:cNvPr id="3" name="Content Placeholder 2"/>
          <p:cNvSpPr>
            <a:spLocks noGrp="1"/>
          </p:cNvSpPr>
          <p:nvPr>
            <p:ph idx="1"/>
          </p:nvPr>
        </p:nvSpPr>
        <p:spPr/>
        <p:txBody>
          <a:bodyPr/>
          <a:lstStyle/>
          <a:p>
            <a:r>
              <a:rPr lang="en-US" dirty="0"/>
              <a:t>Hard market cycles </a:t>
            </a:r>
          </a:p>
          <a:p>
            <a:pPr lvl="1"/>
            <a:r>
              <a:rPr lang="en-US" dirty="0"/>
              <a:t>1972-1974</a:t>
            </a:r>
          </a:p>
          <a:p>
            <a:pPr lvl="1"/>
            <a:r>
              <a:rPr lang="en-US" dirty="0"/>
              <a:t>1976-1979</a:t>
            </a:r>
          </a:p>
          <a:p>
            <a:pPr lvl="1"/>
            <a:r>
              <a:rPr lang="en-US" dirty="0"/>
              <a:t>1984-1988</a:t>
            </a:r>
          </a:p>
          <a:p>
            <a:pPr lvl="1"/>
            <a:r>
              <a:rPr lang="en-US" dirty="0"/>
              <a:t>2000-2003</a:t>
            </a:r>
          </a:p>
          <a:p>
            <a:pPr lvl="1"/>
            <a:r>
              <a:rPr lang="en-US" dirty="0"/>
              <a:t>Now</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dirty="0"/>
          </a:p>
        </p:txBody>
      </p:sp>
      <p:pic>
        <p:nvPicPr>
          <p:cNvPr id="5" name="Picture 2" descr="TIME Magazine Cover: Insurance -- Mar. 24, 1986">
            <a:hlinkClick r:id="rId3" tooltip="TIME Magazine Cover: Insurance -- Mar. 24, 1986"/>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8299" y="708819"/>
            <a:ext cx="4098202" cy="5440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4791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0FAE1-E57F-B688-B44E-DF745E960EA0}"/>
              </a:ext>
            </a:extLst>
          </p:cNvPr>
          <p:cNvSpPr>
            <a:spLocks noGrp="1"/>
          </p:cNvSpPr>
          <p:nvPr>
            <p:ph type="sldNum" sz="quarter" idx="12"/>
          </p:nvPr>
        </p:nvSpPr>
        <p:spPr>
          <a:xfrm>
            <a:off x="8610600" y="6356350"/>
            <a:ext cx="2743200" cy="365125"/>
          </a:xfrm>
        </p:spPr>
        <p:txBody>
          <a:bodyPr>
            <a:normAutofit/>
          </a:bodyPr>
          <a:lstStyle/>
          <a:p>
            <a:pPr>
              <a:spcAft>
                <a:spcPts val="600"/>
              </a:spcAft>
            </a:pPr>
            <a:fld id="{6E2D2B3B-882E-40F3-A32F-6DD516915044}" type="slidenum">
              <a:rPr lang="en-US" smtClean="0"/>
              <a:pPr>
                <a:spcAft>
                  <a:spcPts val="600"/>
                </a:spcAft>
              </a:pPr>
              <a:t>6</a:t>
            </a:fld>
            <a:endParaRPr lang="en-US"/>
          </a:p>
        </p:txBody>
      </p:sp>
      <p:sp>
        <p:nvSpPr>
          <p:cNvPr id="7" name="Rectangle 6">
            <a:extLst>
              <a:ext uri="{FF2B5EF4-FFF2-40B4-BE49-F238E27FC236}">
                <a16:creationId xmlns:a16="http://schemas.microsoft.com/office/drawing/2014/main" id="{F8EFE8E6-79B7-C9B5-4C94-AA398B2E2625}"/>
              </a:ext>
            </a:extLst>
          </p:cNvPr>
          <p:cNvSpPr/>
          <p:nvPr/>
        </p:nvSpPr>
        <p:spPr>
          <a:xfrm>
            <a:off x="0" y="0"/>
            <a:ext cx="4114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A6634B1-AD50-6DC6-EAE7-5484B6C90908}"/>
              </a:ext>
            </a:extLst>
          </p:cNvPr>
          <p:cNvSpPr txBox="1">
            <a:spLocks/>
          </p:cNvSpPr>
          <p:nvPr/>
        </p:nvSpPr>
        <p:spPr>
          <a:xfrm>
            <a:off x="381000" y="2133600"/>
            <a:ext cx="3273056" cy="715962"/>
          </a:xfrm>
          <a:prstGeom prst="rect">
            <a:avLst/>
          </a:prstGeom>
        </p:spPr>
        <p:txBody>
          <a:bodyPr/>
          <a:lst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8000" b="1" dirty="0">
                <a:solidFill>
                  <a:schemeClr val="bg1"/>
                </a:solidFill>
              </a:rPr>
              <a:t>About CIS</a:t>
            </a:r>
          </a:p>
        </p:txBody>
      </p:sp>
      <p:pic>
        <p:nvPicPr>
          <p:cNvPr id="12" name="Picture 11" descr="A picture containing text, screenshot, diagram, font&#10;&#10;Description automatically generated">
            <a:extLst>
              <a:ext uri="{FF2B5EF4-FFF2-40B4-BE49-F238E27FC236}">
                <a16:creationId xmlns:a16="http://schemas.microsoft.com/office/drawing/2014/main" id="{5F3FB507-7F12-82EE-6A87-F76BDD073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34" t="4444" r="15455" b="10000"/>
          <a:stretch/>
        </p:blipFill>
        <p:spPr>
          <a:xfrm>
            <a:off x="4800600" y="38100"/>
            <a:ext cx="6781800" cy="6781800"/>
          </a:xfrm>
          <a:prstGeom prst="rect">
            <a:avLst/>
          </a:prstGeom>
        </p:spPr>
      </p:pic>
    </p:spTree>
    <p:extLst>
      <p:ext uri="{BB962C8B-B14F-4D97-AF65-F5344CB8AC3E}">
        <p14:creationId xmlns:p14="http://schemas.microsoft.com/office/powerpoint/2010/main" val="39657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reenshot, circle, art&#10;&#10;Description automatically generated">
            <a:extLst>
              <a:ext uri="{FF2B5EF4-FFF2-40B4-BE49-F238E27FC236}">
                <a16:creationId xmlns:a16="http://schemas.microsoft.com/office/drawing/2014/main" id="{8A1228A6-CD83-C1A8-DF03-F56CEA930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9548"/>
            <a:ext cx="10715386" cy="6818452"/>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dirty="0"/>
          </a:p>
        </p:txBody>
      </p:sp>
      <p:sp>
        <p:nvSpPr>
          <p:cNvPr id="7" name="Oval 6">
            <a:extLst>
              <a:ext uri="{FF2B5EF4-FFF2-40B4-BE49-F238E27FC236}">
                <a16:creationId xmlns:a16="http://schemas.microsoft.com/office/drawing/2014/main" id="{49F18FFE-D335-D97E-A6E3-5016952ABC4C}"/>
              </a:ext>
            </a:extLst>
          </p:cNvPr>
          <p:cNvSpPr/>
          <p:nvPr/>
        </p:nvSpPr>
        <p:spPr>
          <a:xfrm>
            <a:off x="-124047" y="-64335"/>
            <a:ext cx="6648893" cy="685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7516" y="2971800"/>
            <a:ext cx="5715000" cy="2878514"/>
          </a:xfrm>
        </p:spPr>
        <p:txBody>
          <a:bodyPr vert="horz" anchor="t">
            <a:normAutofit/>
          </a:bodyPr>
          <a:lstStyle/>
          <a:p>
            <a:r>
              <a:rPr lang="en-US" dirty="0"/>
              <a:t>Health coverage markets differ from state to state</a:t>
            </a:r>
          </a:p>
          <a:p>
            <a:r>
              <a:rPr lang="en-US" dirty="0"/>
              <a:t>Reasons for forming health pools differ too</a:t>
            </a:r>
          </a:p>
        </p:txBody>
      </p:sp>
      <p:sp>
        <p:nvSpPr>
          <p:cNvPr id="2" name="Title 1"/>
          <p:cNvSpPr>
            <a:spLocks noGrp="1"/>
          </p:cNvSpPr>
          <p:nvPr>
            <p:ph type="title"/>
          </p:nvPr>
        </p:nvSpPr>
        <p:spPr>
          <a:xfrm>
            <a:off x="457200" y="1638299"/>
            <a:ext cx="5338011" cy="1143000"/>
          </a:xfrm>
        </p:spPr>
        <p:txBody>
          <a:bodyPr>
            <a:normAutofit fontScale="90000"/>
          </a:bodyPr>
          <a:lstStyle/>
          <a:p>
            <a:pPr algn="l"/>
            <a:r>
              <a:rPr lang="en-US" b="1" dirty="0">
                <a:solidFill>
                  <a:schemeClr val="tx2"/>
                </a:solidFill>
              </a:rPr>
              <a:t>Why were health pools created?</a:t>
            </a:r>
          </a:p>
        </p:txBody>
      </p:sp>
    </p:spTree>
    <p:extLst>
      <p:ext uri="{BB962C8B-B14F-4D97-AF65-F5344CB8AC3E}">
        <p14:creationId xmlns:p14="http://schemas.microsoft.com/office/powerpoint/2010/main" val="87369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6858000" cy="1143000"/>
          </a:xfrm>
        </p:spPr>
        <p:txBody>
          <a:bodyPr>
            <a:noAutofit/>
          </a:bodyPr>
          <a:lstStyle/>
          <a:p>
            <a:r>
              <a:rPr lang="en-US" b="1" dirty="0">
                <a:solidFill>
                  <a:schemeClr val="tx2"/>
                </a:solidFill>
              </a:rPr>
              <a:t>Pooling Solution</a:t>
            </a:r>
          </a:p>
        </p:txBody>
      </p:sp>
      <p:sp>
        <p:nvSpPr>
          <p:cNvPr id="3" name="Content Placeholder 2"/>
          <p:cNvSpPr>
            <a:spLocks noGrp="1"/>
          </p:cNvSpPr>
          <p:nvPr>
            <p:ph idx="1"/>
          </p:nvPr>
        </p:nvSpPr>
        <p:spPr>
          <a:xfrm>
            <a:off x="4724400" y="1295401"/>
            <a:ext cx="7315200" cy="5562600"/>
          </a:xfrm>
        </p:spPr>
        <p:txBody>
          <a:bodyPr>
            <a:normAutofit lnSpcReduction="10000"/>
          </a:bodyPr>
          <a:lstStyle/>
          <a:p>
            <a:pPr>
              <a:lnSpc>
                <a:spcPct val="110000"/>
              </a:lnSpc>
            </a:pPr>
            <a:r>
              <a:rPr lang="en-US" b="1" dirty="0">
                <a:ea typeface="Times New Roman" pitchFamily="-72" charset="0"/>
                <a:cs typeface="Times New Roman" pitchFamily="-72" charset="0"/>
              </a:rPr>
              <a:t>Like an insurance company, but different</a:t>
            </a:r>
          </a:p>
          <a:p>
            <a:pPr lvl="1" indent="-342900">
              <a:lnSpc>
                <a:spcPct val="110000"/>
              </a:lnSpc>
            </a:pPr>
            <a:r>
              <a:rPr lang="en-US" dirty="0">
                <a:ea typeface="Times New Roman" pitchFamily="-72" charset="0"/>
                <a:cs typeface="Times New Roman" pitchFamily="-72" charset="0"/>
              </a:rPr>
              <a:t>Non-profit</a:t>
            </a:r>
          </a:p>
          <a:p>
            <a:pPr lvl="2" indent="-342900">
              <a:lnSpc>
                <a:spcPct val="110000"/>
              </a:lnSpc>
            </a:pPr>
            <a:r>
              <a:rPr lang="en-US" dirty="0">
                <a:ea typeface="Times New Roman" pitchFamily="-72" charset="0"/>
                <a:cs typeface="Times New Roman" pitchFamily="-72" charset="0"/>
              </a:rPr>
              <a:t>If a pool charges more than needed for losses and expenses, it’s still the members’ money  </a:t>
            </a:r>
          </a:p>
          <a:p>
            <a:pPr lvl="1" indent="-342900">
              <a:lnSpc>
                <a:spcPct val="110000"/>
              </a:lnSpc>
            </a:pPr>
            <a:r>
              <a:rPr lang="en-US" dirty="0">
                <a:ea typeface="Times New Roman" pitchFamily="-72" charset="0"/>
                <a:cs typeface="Times New Roman" pitchFamily="-72" charset="0"/>
              </a:rPr>
              <a:t>Owned and controlled by members</a:t>
            </a:r>
          </a:p>
          <a:p>
            <a:pPr lvl="2" indent="-342900">
              <a:lnSpc>
                <a:spcPct val="110000"/>
              </a:lnSpc>
            </a:pPr>
            <a:r>
              <a:rPr lang="en-US" dirty="0">
                <a:ea typeface="Times New Roman" pitchFamily="-72" charset="0"/>
                <a:cs typeface="Times New Roman" pitchFamily="-72" charset="0"/>
              </a:rPr>
              <a:t>Sole purpose is to cover members’ risks</a:t>
            </a:r>
          </a:p>
          <a:p>
            <a:pPr lvl="1" indent="-342900">
              <a:lnSpc>
                <a:spcPct val="110000"/>
              </a:lnSpc>
            </a:pPr>
            <a:r>
              <a:rPr lang="en-US" dirty="0">
                <a:ea typeface="Times New Roman" pitchFamily="-72" charset="0"/>
                <a:cs typeface="Times New Roman" pitchFamily="-72" charset="0"/>
              </a:rPr>
              <a:t>Expertise and focus on local government risks</a:t>
            </a:r>
          </a:p>
          <a:p>
            <a:pPr lvl="2" indent="-342900">
              <a:lnSpc>
                <a:spcPct val="110000"/>
              </a:lnSpc>
            </a:pPr>
            <a:r>
              <a:rPr lang="en-US" dirty="0">
                <a:ea typeface="Times New Roman" pitchFamily="-72" charset="0"/>
                <a:cs typeface="Times New Roman" pitchFamily="-72" charset="0"/>
              </a:rPr>
              <a:t>How to cover those risks</a:t>
            </a:r>
          </a:p>
          <a:p>
            <a:pPr lvl="2" indent="-342900">
              <a:lnSpc>
                <a:spcPct val="110000"/>
              </a:lnSpc>
            </a:pPr>
            <a:r>
              <a:rPr lang="en-US" dirty="0">
                <a:ea typeface="Times New Roman" pitchFamily="-72" charset="0"/>
                <a:cs typeface="Times New Roman" pitchFamily="-72" charset="0"/>
              </a:rPr>
              <a:t>How to help control those risks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6" name="Picture 5" descr="A picture containing puzzle, mechanical puzzle, person, indoor&#10;&#10;Description automatically generated">
            <a:extLst>
              <a:ext uri="{FF2B5EF4-FFF2-40B4-BE49-F238E27FC236}">
                <a16:creationId xmlns:a16="http://schemas.microsoft.com/office/drawing/2014/main" id="{FEF29CD7-C8CB-ACA8-05DA-3E3D3BDB3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 y="0"/>
            <a:ext cx="4572000" cy="6858000"/>
          </a:xfrm>
          <a:prstGeom prst="rect">
            <a:avLst/>
          </a:prstGeom>
        </p:spPr>
      </p:pic>
    </p:spTree>
    <p:extLst>
      <p:ext uri="{BB962C8B-B14F-4D97-AF65-F5344CB8AC3E}">
        <p14:creationId xmlns:p14="http://schemas.microsoft.com/office/powerpoint/2010/main" val="184374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Does pooling work?</a:t>
            </a:r>
          </a:p>
        </p:txBody>
      </p:sp>
      <p:sp>
        <p:nvSpPr>
          <p:cNvPr id="3" name="Content Placeholder 2"/>
          <p:cNvSpPr>
            <a:spLocks noGrp="1"/>
          </p:cNvSpPr>
          <p:nvPr>
            <p:ph idx="1"/>
          </p:nvPr>
        </p:nvSpPr>
        <p:spPr>
          <a:xfrm>
            <a:off x="838200" y="1834816"/>
            <a:ext cx="2743200" cy="1143000"/>
          </a:xfrm>
        </p:spPr>
        <p:txBody>
          <a:bodyPr vert="horz" anchor="t">
            <a:normAutofit lnSpcReduction="10000"/>
          </a:bodyPr>
          <a:lstStyle/>
          <a:p>
            <a:pPr marL="0" indent="0">
              <a:spcBef>
                <a:spcPts val="576"/>
              </a:spcBef>
              <a:buNone/>
            </a:pPr>
            <a:r>
              <a:rPr lang="en-US" sz="7200" b="1" dirty="0">
                <a:solidFill>
                  <a:schemeClr val="accent2"/>
                </a:solidFill>
              </a:rPr>
              <a:t>500</a:t>
            </a:r>
            <a:endParaRPr lang="en-US" sz="4000" b="1" dirty="0">
              <a:solidFill>
                <a:schemeClr val="accent2"/>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dirty="0"/>
          </a:p>
        </p:txBody>
      </p:sp>
      <p:sp>
        <p:nvSpPr>
          <p:cNvPr id="5" name="Content Placeholder 2">
            <a:extLst>
              <a:ext uri="{FF2B5EF4-FFF2-40B4-BE49-F238E27FC236}">
                <a16:creationId xmlns:a16="http://schemas.microsoft.com/office/drawing/2014/main" id="{849B47A9-E2C3-EEEC-2745-426B550C6008}"/>
              </a:ext>
            </a:extLst>
          </p:cNvPr>
          <p:cNvSpPr txBox="1">
            <a:spLocks/>
          </p:cNvSpPr>
          <p:nvPr/>
        </p:nvSpPr>
        <p:spPr>
          <a:xfrm>
            <a:off x="3638550" y="2060575"/>
            <a:ext cx="4914900" cy="608348"/>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76"/>
              </a:spcBef>
              <a:buFont typeface="Arial" pitchFamily="34" charset="0"/>
              <a:buNone/>
            </a:pPr>
            <a:r>
              <a:rPr lang="en-US" sz="4300" dirty="0"/>
              <a:t>pools</a:t>
            </a:r>
            <a:r>
              <a:rPr lang="en-US" sz="4000" dirty="0"/>
              <a:t> </a:t>
            </a:r>
            <a:r>
              <a:rPr lang="en-US" sz="4300" dirty="0"/>
              <a:t>nationwide</a:t>
            </a:r>
            <a:endParaRPr lang="en-US" sz="4000" dirty="0"/>
          </a:p>
        </p:txBody>
      </p:sp>
      <p:sp>
        <p:nvSpPr>
          <p:cNvPr id="6" name="Content Placeholder 2">
            <a:extLst>
              <a:ext uri="{FF2B5EF4-FFF2-40B4-BE49-F238E27FC236}">
                <a16:creationId xmlns:a16="http://schemas.microsoft.com/office/drawing/2014/main" id="{CB55C0CC-DCD4-B5E3-F16E-7D4D6BC07FE6}"/>
              </a:ext>
            </a:extLst>
          </p:cNvPr>
          <p:cNvSpPr txBox="1">
            <a:spLocks/>
          </p:cNvSpPr>
          <p:nvPr/>
        </p:nvSpPr>
        <p:spPr>
          <a:xfrm>
            <a:off x="830179" y="3011822"/>
            <a:ext cx="3132221" cy="125128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76"/>
              </a:spcBef>
              <a:buFont typeface="Arial" pitchFamily="34" charset="0"/>
              <a:buNone/>
            </a:pPr>
            <a:r>
              <a:rPr lang="en-US" sz="7200" b="1" dirty="0">
                <a:solidFill>
                  <a:schemeClr val="accent2"/>
                </a:solidFill>
              </a:rPr>
              <a:t>75,000</a:t>
            </a:r>
            <a:endParaRPr lang="en-US" sz="4000" b="1" dirty="0">
              <a:solidFill>
                <a:schemeClr val="accent2"/>
              </a:solidFill>
            </a:endParaRPr>
          </a:p>
        </p:txBody>
      </p:sp>
      <p:sp>
        <p:nvSpPr>
          <p:cNvPr id="7" name="Content Placeholder 2">
            <a:extLst>
              <a:ext uri="{FF2B5EF4-FFF2-40B4-BE49-F238E27FC236}">
                <a16:creationId xmlns:a16="http://schemas.microsoft.com/office/drawing/2014/main" id="{73A92F98-39AD-26D3-EC54-236BF902CEB9}"/>
              </a:ext>
            </a:extLst>
          </p:cNvPr>
          <p:cNvSpPr txBox="1">
            <a:spLocks/>
          </p:cNvSpPr>
          <p:nvPr/>
        </p:nvSpPr>
        <p:spPr>
          <a:xfrm>
            <a:off x="619125" y="4606006"/>
            <a:ext cx="4791075" cy="125128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76"/>
              </a:spcBef>
              <a:buFont typeface="Arial" pitchFamily="34" charset="0"/>
              <a:buNone/>
            </a:pPr>
            <a:r>
              <a:rPr lang="en-US" sz="7200" b="1" dirty="0">
                <a:solidFill>
                  <a:schemeClr val="accent2"/>
                </a:solidFill>
              </a:rPr>
              <a:t>$17 billion</a:t>
            </a:r>
            <a:endParaRPr lang="en-US" sz="4000" b="1" dirty="0">
              <a:solidFill>
                <a:schemeClr val="accent2"/>
              </a:solidFill>
            </a:endParaRPr>
          </a:p>
        </p:txBody>
      </p:sp>
      <p:pic>
        <p:nvPicPr>
          <p:cNvPr id="9" name="Graphic 8" descr="Add with solid fill">
            <a:extLst>
              <a:ext uri="{FF2B5EF4-FFF2-40B4-BE49-F238E27FC236}">
                <a16:creationId xmlns:a16="http://schemas.microsoft.com/office/drawing/2014/main" id="{A146A628-3704-F129-F222-A70232687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5562" y="2034757"/>
            <a:ext cx="838200" cy="672766"/>
          </a:xfrm>
          <a:prstGeom prst="rect">
            <a:avLst/>
          </a:prstGeom>
        </p:spPr>
      </p:pic>
      <p:pic>
        <p:nvPicPr>
          <p:cNvPr id="10" name="Graphic 9" descr="Add with solid fill">
            <a:extLst>
              <a:ext uri="{FF2B5EF4-FFF2-40B4-BE49-F238E27FC236}">
                <a16:creationId xmlns:a16="http://schemas.microsoft.com/office/drawing/2014/main" id="{0F339611-685F-B45C-3C39-5E50F9524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2670" y="3301081"/>
            <a:ext cx="838200" cy="672766"/>
          </a:xfrm>
          <a:prstGeom prst="rect">
            <a:avLst/>
          </a:prstGeom>
        </p:spPr>
      </p:pic>
      <p:pic>
        <p:nvPicPr>
          <p:cNvPr id="11" name="Graphic 10" descr="Add with solid fill">
            <a:extLst>
              <a:ext uri="{FF2B5EF4-FFF2-40B4-BE49-F238E27FC236}">
                <a16:creationId xmlns:a16="http://schemas.microsoft.com/office/drawing/2014/main" id="{9871E9EC-201E-C351-C585-CB25E7704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039" y="4953000"/>
            <a:ext cx="838200" cy="672766"/>
          </a:xfrm>
          <a:prstGeom prst="rect">
            <a:avLst/>
          </a:prstGeom>
        </p:spPr>
      </p:pic>
      <p:sp>
        <p:nvSpPr>
          <p:cNvPr id="12" name="Content Placeholder 2">
            <a:extLst>
              <a:ext uri="{FF2B5EF4-FFF2-40B4-BE49-F238E27FC236}">
                <a16:creationId xmlns:a16="http://schemas.microsoft.com/office/drawing/2014/main" id="{33C2E741-D041-EB3C-8176-54C9FF0DA089}"/>
              </a:ext>
            </a:extLst>
          </p:cNvPr>
          <p:cNvSpPr txBox="1">
            <a:spLocks/>
          </p:cNvSpPr>
          <p:nvPr/>
        </p:nvSpPr>
        <p:spPr>
          <a:xfrm>
            <a:off x="4962525" y="3280778"/>
            <a:ext cx="6619875" cy="672766"/>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76"/>
              </a:spcBef>
              <a:buFont typeface="Arial" pitchFamily="34" charset="0"/>
              <a:buNone/>
            </a:pPr>
            <a:r>
              <a:rPr lang="en-US" sz="4000" dirty="0"/>
              <a:t>public entity members</a:t>
            </a:r>
          </a:p>
        </p:txBody>
      </p:sp>
      <p:sp>
        <p:nvSpPr>
          <p:cNvPr id="13" name="Content Placeholder 2">
            <a:extLst>
              <a:ext uri="{FF2B5EF4-FFF2-40B4-BE49-F238E27FC236}">
                <a16:creationId xmlns:a16="http://schemas.microsoft.com/office/drawing/2014/main" id="{B65FED04-4F81-EBED-B3F8-60C9B5F9932E}"/>
              </a:ext>
            </a:extLst>
          </p:cNvPr>
          <p:cNvSpPr txBox="1">
            <a:spLocks/>
          </p:cNvSpPr>
          <p:nvPr/>
        </p:nvSpPr>
        <p:spPr>
          <a:xfrm>
            <a:off x="6248400" y="4904122"/>
            <a:ext cx="2660650" cy="77052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76"/>
              </a:spcBef>
              <a:buFont typeface="Arial" pitchFamily="34" charset="0"/>
              <a:buNone/>
            </a:pPr>
            <a:r>
              <a:rPr lang="en-US" sz="4000" dirty="0"/>
              <a:t>premium</a:t>
            </a:r>
          </a:p>
        </p:txBody>
      </p:sp>
    </p:spTree>
    <p:extLst>
      <p:ext uri="{BB962C8B-B14F-4D97-AF65-F5344CB8AC3E}">
        <p14:creationId xmlns:p14="http://schemas.microsoft.com/office/powerpoint/2010/main" val="3287757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SMARTSHAPE" val="N"/>
  <p:tag name="MMCOA_DISABLETABLEREFORMAT" val="N"/>
</p:tagLst>
</file>

<file path=ppt/theme/theme1.xml><?xml version="1.0" encoding="utf-8"?>
<a:theme xmlns:a="http://schemas.openxmlformats.org/drawingml/2006/main" name="Office Theme">
  <a:themeElements>
    <a:clrScheme name="CIS Brand">
      <a:dk1>
        <a:srgbClr val="3F3F3F"/>
      </a:dk1>
      <a:lt1>
        <a:sysClr val="window" lastClr="FFFFFF"/>
      </a:lt1>
      <a:dk2>
        <a:srgbClr val="003A70"/>
      </a:dk2>
      <a:lt2>
        <a:srgbClr val="7D9BC1"/>
      </a:lt2>
      <a:accent1>
        <a:srgbClr val="009CA6"/>
      </a:accent1>
      <a:accent2>
        <a:srgbClr val="E57200"/>
      </a:accent2>
      <a:accent3>
        <a:srgbClr val="789D4A"/>
      </a:accent3>
      <a:accent4>
        <a:srgbClr val="C4D600"/>
      </a:accent4>
      <a:accent5>
        <a:srgbClr val="E0004D"/>
      </a:accent5>
      <a:accent6>
        <a:srgbClr val="00A3E0"/>
      </a:accent6>
      <a:hlink>
        <a:srgbClr val="00A3E0"/>
      </a:hlink>
      <a:folHlink>
        <a:srgbClr val="C4D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itle Only">
  <a:themeElements>
    <a:clrScheme name="Custom 1">
      <a:dk1>
        <a:srgbClr val="003865"/>
      </a:dk1>
      <a:lt1>
        <a:srgbClr val="FFFFFF"/>
      </a:lt1>
      <a:dk2>
        <a:srgbClr val="868D95"/>
      </a:dk2>
      <a:lt2>
        <a:srgbClr val="B9BFC7"/>
      </a:lt2>
      <a:accent1>
        <a:srgbClr val="009DE0"/>
      </a:accent1>
      <a:accent2>
        <a:srgbClr val="00AC41"/>
      </a:accent2>
      <a:accent3>
        <a:srgbClr val="8246AF"/>
      </a:accent3>
      <a:accent4>
        <a:srgbClr val="00968F"/>
      </a:accent4>
      <a:accent5>
        <a:srgbClr val="0077A0"/>
      </a:accent5>
      <a:accent6>
        <a:srgbClr val="EE3D8B"/>
      </a:accent6>
      <a:hlink>
        <a:srgbClr val="003865"/>
      </a:hlink>
      <a:folHlink>
        <a:srgbClr val="009DE0"/>
      </a:folHlink>
    </a:clrScheme>
    <a:fontScheme name="Mercer 202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t" anchorCtr="0">
        <a:noAutofit/>
      </a:bodyPr>
      <a:lstStyle>
        <a:defPPr>
          <a:defRPr dirty="0" err="1"/>
        </a:defPPr>
      </a:lstStyle>
    </a:txDef>
  </a:objectDefaults>
  <a:extraClrSchemeLst/>
  <a:extLst>
    <a:ext uri="{05A4C25C-085E-4340-85A3-A5531E510DB2}">
      <thm15:themeFamily xmlns:thm15="http://schemas.microsoft.com/office/thememl/2012/main" name="MER2020.Classic16x9.potx" id="{B40D1C78-92B3-4F56-BD2C-0A4CFFE97494}" vid="{75F7AFB2-24B5-4147-9935-A28C141364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 g r a d ; s i m p l e - b r i g h t - t e a l < / P r e s e n t a t i o n O b j e c t T a g >  
     < P r e s e n t a t i o n O b j e c t T a g   T a g N a m e = " M M C O A _ F U L L I M A G E _ I D " / >  
     < P r e s e n t a t i o n O b j e c t T a g   T a g N a m e = " M M C O A _ S I L H O U E T T E _ I D " > c 9 9 f 1 f e e - a f c 9 - 4 9 8 1 - b 1 3 5 - 3 5 8 9 1 2 3 5 e d 1 d < / P r e s e n t a t i o n O b j e c t T a g >  
 < / M M C O A _ O b j e c t T a g 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SharedWithUsers xmlns="d3176b68-ad26-48d2-8a37-5330accca0f9">
      <UserInfo>
        <DisplayName>Erin Peterson</DisplayName>
        <AccountId>13</AccountId>
        <AccountType/>
      </UserInfo>
      <UserInfo>
        <DisplayName>Claire Buchwald</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18" ma:contentTypeDescription="Create a new document." ma:contentTypeScope="" ma:versionID="5bf4665ff8feaf0970ba3b8d44fcbe8a">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c38e5db0a313f3e3db960b24db7462c0"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1 6 " ? > < M M C O A _ O b j e c t T a g s   x m l n s : x s i = " h t t p : / / w w w . w 3 . o r g / 2 0 0 1 / X M L S c h e m a - i n s t a n c e "   x m l n s : x s d = " h t t p : / / w w w . w 3 . o r g / 2 0 0 1 / X M L S c h e m a " >  
     < P r e s e n t a t i o n O b j e c t T a g   T a g N a m e = " M M C A L _ A s s e t I D " > c 9 9 f 1 f e e - a f c 9 - 4 9 8 1 - b 1 3 5 - 3 5 8 9 1 2 3 5 e d 1 d < / P r e s e n t a t i o n O b j e c t T a g >  
 < / M M C O A _ O b j e c t T a g s > 
</file>

<file path=customXml/item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xml>��< ? x m l   v e r s i o n = " 1 . 0 "   e n c o d i n g = " u t f - 1 6 " ? > < M M C O A _ O b j e c t T a g s   x m l n s : x s i = " h t t p : / / w w w . w 3 . o r g / 2 0 0 1 / X M L S c h e m a - i n s t a n c e "   x m l n s : x s d = " h t t p : / / w w w . w 3 . o r g / 2 0 0 1 / X M L S c h e m a " >  
     < P r e s e n t a t i o n O b j e c t T a g   T a g N a m e = " M M C 0 9 _ B R A N D F O N T S T Y L E " > C o v e r T e x t < / P r e s e n t a t i o n O b j e c t T a g >  
 < / M M C O A _ O b j e c t T a g s > 
</file>

<file path=customXml/item8.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9.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Props1.xml><?xml version="1.0" encoding="utf-8"?>
<ds:datastoreItem xmlns:ds="http://schemas.openxmlformats.org/officeDocument/2006/customXml" ds:itemID="{BA7960CB-8904-42C7-BA2C-C07AE5A8A9CE}">
  <ds:schemaRefs>
    <ds:schemaRef ds:uri="http://schemas.microsoft.com/sharepoint/v3/contenttype/forms"/>
  </ds:schemaRefs>
</ds:datastoreItem>
</file>

<file path=customXml/itemProps10.xml><?xml version="1.0" encoding="utf-8"?>
<ds:datastoreItem xmlns:ds="http://schemas.openxmlformats.org/officeDocument/2006/customXml" ds:itemID="{41A186DD-7678-4A10-B14B-B73B1AA9B945}">
  <ds:schemaRefs>
    <ds:schemaRef ds:uri="http://www.w3.org/2001/XMLSchema"/>
  </ds:schemaRefs>
</ds:datastoreItem>
</file>

<file path=customXml/itemProps2.xml><?xml version="1.0" encoding="utf-8"?>
<ds:datastoreItem xmlns:ds="http://schemas.openxmlformats.org/officeDocument/2006/customXml" ds:itemID="{80F88F1B-A776-4885-B1EE-FF6A4BA9E5FB}">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sharepoint/v3"/>
    <ds:schemaRef ds:uri="http://purl.org/dc/elements/1.1/"/>
    <ds:schemaRef ds:uri="http://www.w3.org/XML/1998/namespace"/>
    <ds:schemaRef ds:uri="3311db4f-c83e-4f19-9b1a-85740e60a0ff"/>
    <ds:schemaRef ds:uri="http://schemas.microsoft.com/office/infopath/2007/PartnerControls"/>
    <ds:schemaRef ds:uri="d3176b68-ad26-48d2-8a37-5330accca0f9"/>
    <ds:schemaRef ds:uri="http://purl.org/dc/dcmitype/"/>
  </ds:schemaRefs>
</ds:datastoreItem>
</file>

<file path=customXml/itemProps3.xml><?xml version="1.0" encoding="utf-8"?>
<ds:datastoreItem xmlns:ds="http://schemas.openxmlformats.org/officeDocument/2006/customXml" ds:itemID="{59F197C9-1A09-4F9B-BFFB-9AC9F69A3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8CB4CC-3D02-4543-9F76-06E7173C5A0D}">
  <ds:schemaRefs>
    <ds:schemaRef ds:uri="http://www.w3.org/2001/XMLSchema"/>
  </ds:schemaRefs>
</ds:datastoreItem>
</file>

<file path=customXml/itemProps5.xml><?xml version="1.0" encoding="utf-8"?>
<ds:datastoreItem xmlns:ds="http://schemas.openxmlformats.org/officeDocument/2006/customXml" ds:itemID="{3EB98802-1487-4949-87DB-2F8D4096529A}">
  <ds:schemaRefs>
    <ds:schemaRef ds:uri="http://www.w3.org/2001/XMLSchema"/>
  </ds:schemaRefs>
</ds:datastoreItem>
</file>

<file path=customXml/itemProps6.xml><?xml version="1.0" encoding="utf-8"?>
<ds:datastoreItem xmlns:ds="http://schemas.openxmlformats.org/officeDocument/2006/customXml" ds:itemID="{B670643A-AAFA-4E53-9E0C-0F1EBB84CC2C}">
  <ds:schemaRefs>
    <ds:schemaRef ds:uri="http://www.w3.org/2001/XMLSchema"/>
  </ds:schemaRefs>
</ds:datastoreItem>
</file>

<file path=customXml/itemProps7.xml><?xml version="1.0" encoding="utf-8"?>
<ds:datastoreItem xmlns:ds="http://schemas.openxmlformats.org/officeDocument/2006/customXml" ds:itemID="{B91137D5-19CF-4BCA-95D0-ED4E59484343}">
  <ds:schemaRefs>
    <ds:schemaRef ds:uri="http://www.w3.org/2001/XMLSchema"/>
  </ds:schemaRefs>
</ds:datastoreItem>
</file>

<file path=customXml/itemProps8.xml><?xml version="1.0" encoding="utf-8"?>
<ds:datastoreItem xmlns:ds="http://schemas.openxmlformats.org/officeDocument/2006/customXml" ds:itemID="{71E137FF-DDFE-4E45-BA22-D106DF68BAB9}">
  <ds:schemaRefs>
    <ds:schemaRef ds:uri="http://www.w3.org/2001/XMLSchema"/>
  </ds:schemaRefs>
</ds:datastoreItem>
</file>

<file path=customXml/itemProps9.xml><?xml version="1.0" encoding="utf-8"?>
<ds:datastoreItem xmlns:ds="http://schemas.openxmlformats.org/officeDocument/2006/customXml" ds:itemID="{486EE207-175B-4255-85B0-389F44DC8333}">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9392</TotalTime>
  <Words>13709</Words>
  <Application>Microsoft Office PowerPoint</Application>
  <PresentationFormat>Widescreen</PresentationFormat>
  <Paragraphs>874</Paragraphs>
  <Slides>49</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Arial</vt:lpstr>
      <vt:lpstr>Calibri</vt:lpstr>
      <vt:lpstr>Century Gothic</vt:lpstr>
      <vt:lpstr>Gill Sans</vt:lpstr>
      <vt:lpstr>Lato Light</vt:lpstr>
      <vt:lpstr>Lato Regular</vt:lpstr>
      <vt:lpstr>MMC Display</vt:lpstr>
      <vt:lpstr>Myriad Pro</vt:lpstr>
      <vt:lpstr>Noto Sans</vt:lpstr>
      <vt:lpstr>Times New Roman</vt:lpstr>
      <vt:lpstr>Wingdings</vt:lpstr>
      <vt:lpstr>Wingdings 2</vt:lpstr>
      <vt:lpstr>Office Theme</vt:lpstr>
      <vt:lpstr>4_Title Only</vt:lpstr>
      <vt:lpstr>PowerPoint Presentation</vt:lpstr>
      <vt:lpstr>New Trustee Orientation NLC-RISC TRUSTEES CONFERENCE 2023</vt:lpstr>
      <vt:lpstr>New Trustee Questions</vt:lpstr>
      <vt:lpstr>Why were pools created?</vt:lpstr>
      <vt:lpstr>Why were pools created?</vt:lpstr>
      <vt:lpstr>PowerPoint Presentation</vt:lpstr>
      <vt:lpstr>Why were health pools created?</vt:lpstr>
      <vt:lpstr>Pooling Solution</vt:lpstr>
      <vt:lpstr>Does pooling work?</vt:lpstr>
      <vt:lpstr>What is a risk pool?</vt:lpstr>
      <vt:lpstr>The Pooling Solution</vt:lpstr>
      <vt:lpstr>ISSUE</vt:lpstr>
      <vt:lpstr>Things to Know</vt:lpstr>
      <vt:lpstr>Things to Know</vt:lpstr>
      <vt:lpstr>Things to Know</vt:lpstr>
      <vt:lpstr>PowerPoint Presentation</vt:lpstr>
      <vt:lpstr>Things to Know</vt:lpstr>
      <vt:lpstr>Things to Know</vt:lpstr>
      <vt:lpstr>Things to Know</vt:lpstr>
      <vt:lpstr>CIS Lines of Coverage </vt:lpstr>
      <vt:lpstr>Pool Functions</vt:lpstr>
      <vt:lpstr>Things to Know</vt:lpstr>
      <vt:lpstr>Things to Know</vt:lpstr>
      <vt:lpstr>ISSUE</vt:lpstr>
      <vt:lpstr>PowerPoint Presentation</vt:lpstr>
      <vt:lpstr>Things to Know</vt:lpstr>
      <vt:lpstr>Things to Know</vt:lpstr>
      <vt:lpstr>Loss Trends to Watch</vt:lpstr>
      <vt:lpstr>Loss Control – Risk Management</vt:lpstr>
      <vt:lpstr>Things to Know</vt:lpstr>
      <vt:lpstr>Setting rates</vt:lpstr>
      <vt:lpstr>Setting rates</vt:lpstr>
      <vt:lpstr>Setting Rates</vt:lpstr>
      <vt:lpstr>Things to Know</vt:lpstr>
      <vt:lpstr>Things to Know</vt:lpstr>
      <vt:lpstr>More Questions to Ask</vt:lpstr>
      <vt:lpstr>Understanding Pool Finances</vt:lpstr>
      <vt:lpstr>Questions to Ask When Looking at  Pool Financial Statements</vt:lpstr>
      <vt:lpstr>Things to Know</vt:lpstr>
      <vt:lpstr>Why do we need surplus? </vt:lpstr>
      <vt:lpstr>ISSUE</vt:lpstr>
      <vt:lpstr>How much surplus is enough?</vt:lpstr>
      <vt:lpstr>Target Capital Model</vt:lpstr>
      <vt:lpstr>Trustee Responsibilities</vt:lpstr>
      <vt:lpstr>Trustee Responsibilities </vt:lpstr>
      <vt:lpstr>Trustee Responsibilities</vt:lpstr>
      <vt:lpstr>Trustee Responsibilities</vt:lpstr>
      <vt:lpstr>Trustee Responsibilities</vt:lpstr>
      <vt:lpstr>Questions?</vt:lpstr>
    </vt:vector>
  </TitlesOfParts>
  <Company>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trustee orientation - Part I</dc:title>
  <dc:creator>Catherine Marfiz</dc:creator>
  <cp:lastModifiedBy>Erin Peterson</cp:lastModifiedBy>
  <cp:revision>254</cp:revision>
  <cp:lastPrinted>2016-05-02T23:32:05Z</cp:lastPrinted>
  <dcterms:created xsi:type="dcterms:W3CDTF">2013-05-06T14:03:11Z</dcterms:created>
  <dcterms:modified xsi:type="dcterms:W3CDTF">2023-05-10T20:01:59Z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0x0101009C16E2FBB7F9D84FA6316A872BA0EAA1</vt:lpwstr>
  </property>
  <property fmtid="{D5CDD505-2E9C-101B-9397-08002B2CF9AE}" pid="3" name="MediaServiceImageTags">
    <vt:lpwstr/>
  </property>
</Properties>
</file>