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5" r:id="rId5"/>
    <p:sldId id="264" r:id="rId6"/>
    <p:sldId id="256" r:id="rId7"/>
    <p:sldId id="257" r:id="rId8"/>
    <p:sldId id="265" r:id="rId9"/>
    <p:sldId id="258" r:id="rId10"/>
    <p:sldId id="260" r:id="rId11"/>
    <p:sldId id="259" r:id="rId12"/>
    <p:sldId id="262" r:id="rId13"/>
    <p:sldId id="261" r:id="rId14"/>
    <p:sldId id="269" r:id="rId15"/>
    <p:sldId id="273" r:id="rId16"/>
    <p:sldId id="274" r:id="rId17"/>
    <p:sldId id="271" r:id="rId18"/>
    <p:sldId id="267"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ED2189-A46A-4E8B-882F-4DF641364DCC}" v="1" dt="2023-05-03T20:01:35.721"/>
    <p1510:client id="{DC4DE2D7-F296-4893-A504-8CF5CB932A88}" v="1" dt="2023-05-03T19:31:33.0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107" d="100"/>
          <a:sy n="107" d="100"/>
        </p:scale>
        <p:origin x="5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Peterson" userId="2bdf3cb2-e43c-4667-b700-b26634b6a1f0" providerId="ADAL" clId="{93ED2189-A46A-4E8B-882F-4DF641364DCC}"/>
    <pc:docChg chg="modSld">
      <pc:chgData name="Erin Peterson" userId="2bdf3cb2-e43c-4667-b700-b26634b6a1f0" providerId="ADAL" clId="{93ED2189-A46A-4E8B-882F-4DF641364DCC}" dt="2023-05-03T20:01:35.721" v="0" actId="732"/>
      <pc:docMkLst>
        <pc:docMk/>
      </pc:docMkLst>
      <pc:sldChg chg="modSp">
        <pc:chgData name="Erin Peterson" userId="2bdf3cb2-e43c-4667-b700-b26634b6a1f0" providerId="ADAL" clId="{93ED2189-A46A-4E8B-882F-4DF641364DCC}" dt="2023-05-03T20:01:35.721" v="0" actId="732"/>
        <pc:sldMkLst>
          <pc:docMk/>
          <pc:sldMk cId="1917002916" sldId="275"/>
        </pc:sldMkLst>
        <pc:picChg chg="mod">
          <ac:chgData name="Erin Peterson" userId="2bdf3cb2-e43c-4667-b700-b26634b6a1f0" providerId="ADAL" clId="{93ED2189-A46A-4E8B-882F-4DF641364DCC}" dt="2023-05-03T20:01:35.721" v="0" actId="732"/>
          <ac:picMkLst>
            <pc:docMk/>
            <pc:sldMk cId="1917002916" sldId="275"/>
            <ac:picMk id="1026" creationId="{8339185A-AE7A-A2D0-174D-65EB11968170}"/>
          </ac:picMkLst>
        </pc:picChg>
      </pc:sldChg>
    </pc:docChg>
  </pc:docChgLst>
  <pc:docChgLst>
    <pc:chgData name="Erin Peterson" userId="2bdf3cb2-e43c-4667-b700-b26634b6a1f0" providerId="ADAL" clId="{DC4DE2D7-F296-4893-A504-8CF5CB932A88}"/>
    <pc:docChg chg="undo custSel addSld modSld">
      <pc:chgData name="Erin Peterson" userId="2bdf3cb2-e43c-4667-b700-b26634b6a1f0" providerId="ADAL" clId="{DC4DE2D7-F296-4893-A504-8CF5CB932A88}" dt="2023-05-03T19:32:13.997" v="22" actId="20577"/>
      <pc:docMkLst>
        <pc:docMk/>
      </pc:docMkLst>
      <pc:sldChg chg="addSp delSp mod">
        <pc:chgData name="Erin Peterson" userId="2bdf3cb2-e43c-4667-b700-b26634b6a1f0" providerId="ADAL" clId="{DC4DE2D7-F296-4893-A504-8CF5CB932A88}" dt="2023-05-03T19:31:26.923" v="5" actId="22"/>
        <pc:sldMkLst>
          <pc:docMk/>
          <pc:sldMk cId="2297544035" sldId="264"/>
        </pc:sldMkLst>
        <pc:spChg chg="add del">
          <ac:chgData name="Erin Peterson" userId="2bdf3cb2-e43c-4667-b700-b26634b6a1f0" providerId="ADAL" clId="{DC4DE2D7-F296-4893-A504-8CF5CB932A88}" dt="2023-05-03T19:31:19.792" v="1" actId="22"/>
          <ac:spMkLst>
            <pc:docMk/>
            <pc:sldMk cId="2297544035" sldId="264"/>
            <ac:spMk id="6" creationId="{6095B033-D72E-3EC0-C0F9-54ED610607E1}"/>
          </ac:spMkLst>
        </pc:spChg>
        <pc:spChg chg="add del">
          <ac:chgData name="Erin Peterson" userId="2bdf3cb2-e43c-4667-b700-b26634b6a1f0" providerId="ADAL" clId="{DC4DE2D7-F296-4893-A504-8CF5CB932A88}" dt="2023-05-03T19:31:23.001" v="3" actId="22"/>
          <ac:spMkLst>
            <pc:docMk/>
            <pc:sldMk cId="2297544035" sldId="264"/>
            <ac:spMk id="8" creationId="{CE926857-E904-5BE4-BCA2-18BD80F5CDC9}"/>
          </ac:spMkLst>
        </pc:spChg>
        <pc:spChg chg="add del">
          <ac:chgData name="Erin Peterson" userId="2bdf3cb2-e43c-4667-b700-b26634b6a1f0" providerId="ADAL" clId="{DC4DE2D7-F296-4893-A504-8CF5CB932A88}" dt="2023-05-03T19:31:26.923" v="5" actId="22"/>
          <ac:spMkLst>
            <pc:docMk/>
            <pc:sldMk cId="2297544035" sldId="264"/>
            <ac:spMk id="11" creationId="{C5D91C9A-5447-9376-5433-BAC542BB9CC4}"/>
          </ac:spMkLst>
        </pc:spChg>
      </pc:sldChg>
      <pc:sldChg chg="modSp add mod">
        <pc:chgData name="Erin Peterson" userId="2bdf3cb2-e43c-4667-b700-b26634b6a1f0" providerId="ADAL" clId="{DC4DE2D7-F296-4893-A504-8CF5CB932A88}" dt="2023-05-03T19:32:13.997" v="22" actId="20577"/>
        <pc:sldMkLst>
          <pc:docMk/>
          <pc:sldMk cId="1917002916" sldId="275"/>
        </pc:sldMkLst>
        <pc:spChg chg="mod">
          <ac:chgData name="Erin Peterson" userId="2bdf3cb2-e43c-4667-b700-b26634b6a1f0" providerId="ADAL" clId="{DC4DE2D7-F296-4893-A504-8CF5CB932A88}" dt="2023-05-03T19:32:13.997" v="22" actId="20577"/>
          <ac:spMkLst>
            <pc:docMk/>
            <pc:sldMk cId="1917002916" sldId="275"/>
            <ac:spMk id="2" creationId="{33CE1731-DF73-F13D-7DE0-8E7DBBC8025D}"/>
          </ac:spMkLst>
        </pc:spChg>
        <pc:spChg chg="mod">
          <ac:chgData name="Erin Peterson" userId="2bdf3cb2-e43c-4667-b700-b26634b6a1f0" providerId="ADAL" clId="{DC4DE2D7-F296-4893-A504-8CF5CB932A88}" dt="2023-05-03T19:31:52.383" v="10" actId="20577"/>
          <ac:spMkLst>
            <pc:docMk/>
            <pc:sldMk cId="1917002916" sldId="275"/>
            <ac:spMk id="5" creationId="{C3B109B3-35BF-CC49-8961-A8E00F6581D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7734-DC4D-4868-8B29-064009F0E8DA}" type="doc">
      <dgm:prSet loTypeId="urn:microsoft.com/office/officeart/2005/8/layout/process1" loCatId="process" qsTypeId="urn:microsoft.com/office/officeart/2005/8/quickstyle/simple1" qsCatId="simple" csTypeId="urn:microsoft.com/office/officeart/2005/8/colors/accent1_2" csCatId="accent1" phldr="1"/>
      <dgm:spPr/>
    </dgm:pt>
    <dgm:pt modelId="{7CD51124-97D3-4F78-93F8-20889E977F5E}">
      <dgm:prSet phldrT="[Text]"/>
      <dgm:spPr>
        <a:solidFill>
          <a:schemeClr val="accent2">
            <a:lumMod val="75000"/>
          </a:schemeClr>
        </a:solidFill>
      </dgm:spPr>
      <dgm:t>
        <a:bodyPr/>
        <a:lstStyle/>
        <a:p>
          <a:r>
            <a:rPr lang="en-US" dirty="0"/>
            <a:t>Homeless and Unsheltered</a:t>
          </a:r>
        </a:p>
      </dgm:t>
    </dgm:pt>
    <dgm:pt modelId="{B74E736B-532D-4987-9A52-FDC4EB65571B}" type="parTrans" cxnId="{0EAB70A3-0887-4B41-91DB-D665C4850202}">
      <dgm:prSet/>
      <dgm:spPr/>
      <dgm:t>
        <a:bodyPr/>
        <a:lstStyle/>
        <a:p>
          <a:endParaRPr lang="en-US"/>
        </a:p>
      </dgm:t>
    </dgm:pt>
    <dgm:pt modelId="{4ED78907-C3D3-421C-A603-0B87A3C236C0}" type="sibTrans" cxnId="{0EAB70A3-0887-4B41-91DB-D665C4850202}">
      <dgm:prSet/>
      <dgm:spPr/>
      <dgm:t>
        <a:bodyPr/>
        <a:lstStyle/>
        <a:p>
          <a:endParaRPr lang="en-US"/>
        </a:p>
      </dgm:t>
    </dgm:pt>
    <dgm:pt modelId="{C90008CF-7BBE-4293-B4BB-A8FF4BE3C898}">
      <dgm:prSet phldrT="[Text]"/>
      <dgm:spPr/>
      <dgm:t>
        <a:bodyPr/>
        <a:lstStyle/>
        <a:p>
          <a:r>
            <a:rPr lang="en-US" dirty="0"/>
            <a:t>Homeless and Sheltered</a:t>
          </a:r>
        </a:p>
      </dgm:t>
    </dgm:pt>
    <dgm:pt modelId="{3838962F-8439-4669-9143-9D6C384E3E57}" type="parTrans" cxnId="{6CFB7FF6-1AC7-4415-8C81-8E554326B115}">
      <dgm:prSet/>
      <dgm:spPr/>
      <dgm:t>
        <a:bodyPr/>
        <a:lstStyle/>
        <a:p>
          <a:endParaRPr lang="en-US"/>
        </a:p>
      </dgm:t>
    </dgm:pt>
    <dgm:pt modelId="{45D3C371-BD6C-47B6-95A2-82F8CFB77C97}" type="sibTrans" cxnId="{6CFB7FF6-1AC7-4415-8C81-8E554326B115}">
      <dgm:prSet/>
      <dgm:spPr/>
      <dgm:t>
        <a:bodyPr/>
        <a:lstStyle/>
        <a:p>
          <a:endParaRPr lang="en-US"/>
        </a:p>
      </dgm:t>
    </dgm:pt>
    <dgm:pt modelId="{C8B75646-F692-45FB-B3D5-EC88A615C044}">
      <dgm:prSet phldrT="[Text]"/>
      <dgm:spPr/>
      <dgm:t>
        <a:bodyPr/>
        <a:lstStyle/>
        <a:p>
          <a:r>
            <a:rPr lang="en-US" dirty="0"/>
            <a:t>Subsidized Housing</a:t>
          </a:r>
        </a:p>
      </dgm:t>
    </dgm:pt>
    <dgm:pt modelId="{B243D963-56CF-434F-93E1-AD2B9A9FA2E3}" type="parTrans" cxnId="{E6724AF6-8484-4BF0-AB2B-FC571CAE4217}">
      <dgm:prSet/>
      <dgm:spPr/>
      <dgm:t>
        <a:bodyPr/>
        <a:lstStyle/>
        <a:p>
          <a:endParaRPr lang="en-US"/>
        </a:p>
      </dgm:t>
    </dgm:pt>
    <dgm:pt modelId="{12A105C7-F2FA-42B7-9957-B252C39D70FA}" type="sibTrans" cxnId="{E6724AF6-8484-4BF0-AB2B-FC571CAE4217}">
      <dgm:prSet/>
      <dgm:spPr/>
      <dgm:t>
        <a:bodyPr/>
        <a:lstStyle/>
        <a:p>
          <a:endParaRPr lang="en-US"/>
        </a:p>
      </dgm:t>
    </dgm:pt>
    <dgm:pt modelId="{9010CC6E-C5E5-46DF-A6CF-83F402155EC3}">
      <dgm:prSet phldrT="[Text]"/>
      <dgm:spPr/>
      <dgm:t>
        <a:bodyPr/>
        <a:lstStyle/>
        <a:p>
          <a:r>
            <a:rPr lang="en-US" dirty="0"/>
            <a:t>Market Rate Housing</a:t>
          </a:r>
        </a:p>
      </dgm:t>
    </dgm:pt>
    <dgm:pt modelId="{32F85FE8-637E-4619-9263-C3DF8C6D4AC9}" type="parTrans" cxnId="{DC37D9AB-BF6B-43B5-AB1A-C4EC2C66BCE4}">
      <dgm:prSet/>
      <dgm:spPr/>
      <dgm:t>
        <a:bodyPr/>
        <a:lstStyle/>
        <a:p>
          <a:endParaRPr lang="en-US"/>
        </a:p>
      </dgm:t>
    </dgm:pt>
    <dgm:pt modelId="{9DEDB5A0-C570-40A6-A9AF-5FED0FD09D91}" type="sibTrans" cxnId="{DC37D9AB-BF6B-43B5-AB1A-C4EC2C66BCE4}">
      <dgm:prSet/>
      <dgm:spPr/>
      <dgm:t>
        <a:bodyPr/>
        <a:lstStyle/>
        <a:p>
          <a:endParaRPr lang="en-US"/>
        </a:p>
      </dgm:t>
    </dgm:pt>
    <dgm:pt modelId="{144F1A99-9284-469A-B6BA-1B67D9B1BDC8}" type="pres">
      <dgm:prSet presAssocID="{7C1F7734-DC4D-4868-8B29-064009F0E8DA}" presName="Name0" presStyleCnt="0">
        <dgm:presLayoutVars>
          <dgm:dir/>
          <dgm:resizeHandles val="exact"/>
        </dgm:presLayoutVars>
      </dgm:prSet>
      <dgm:spPr/>
    </dgm:pt>
    <dgm:pt modelId="{31F90322-11A2-451B-BFF3-7708DE6D74A5}" type="pres">
      <dgm:prSet presAssocID="{7CD51124-97D3-4F78-93F8-20889E977F5E}" presName="node" presStyleLbl="node1" presStyleIdx="0" presStyleCnt="4" custScaleX="176056" custScaleY="165031">
        <dgm:presLayoutVars>
          <dgm:bulletEnabled val="1"/>
        </dgm:presLayoutVars>
      </dgm:prSet>
      <dgm:spPr/>
    </dgm:pt>
    <dgm:pt modelId="{8D644EB4-F083-42B1-BCD1-A545CA22F329}" type="pres">
      <dgm:prSet presAssocID="{4ED78907-C3D3-421C-A603-0B87A3C236C0}" presName="sibTrans" presStyleLbl="sibTrans2D1" presStyleIdx="0" presStyleCnt="3"/>
      <dgm:spPr/>
    </dgm:pt>
    <dgm:pt modelId="{E7B50E68-C3C9-422D-8D33-2AA1CC30EC80}" type="pres">
      <dgm:prSet presAssocID="{4ED78907-C3D3-421C-A603-0B87A3C236C0}" presName="connectorText" presStyleLbl="sibTrans2D1" presStyleIdx="0" presStyleCnt="3"/>
      <dgm:spPr/>
    </dgm:pt>
    <dgm:pt modelId="{BCC8E231-4B0A-4E3F-9F9F-5F1EEE3E4FC0}" type="pres">
      <dgm:prSet presAssocID="{C90008CF-7BBE-4293-B4BB-A8FF4BE3C898}" presName="node" presStyleLbl="node1" presStyleIdx="1" presStyleCnt="4" custScaleX="157144" custScaleY="176375" custLinFactNeighborX="2175" custLinFactNeighborY="-2063">
        <dgm:presLayoutVars>
          <dgm:bulletEnabled val="1"/>
        </dgm:presLayoutVars>
      </dgm:prSet>
      <dgm:spPr/>
    </dgm:pt>
    <dgm:pt modelId="{11BC323E-8C0B-4B87-A840-620271007644}" type="pres">
      <dgm:prSet presAssocID="{45D3C371-BD6C-47B6-95A2-82F8CFB77C97}" presName="sibTrans" presStyleLbl="sibTrans2D1" presStyleIdx="1" presStyleCnt="3"/>
      <dgm:spPr/>
    </dgm:pt>
    <dgm:pt modelId="{53BBD8F6-D03A-4844-BB18-D9781D2E5624}" type="pres">
      <dgm:prSet presAssocID="{45D3C371-BD6C-47B6-95A2-82F8CFB77C97}" presName="connectorText" presStyleLbl="sibTrans2D1" presStyleIdx="1" presStyleCnt="3"/>
      <dgm:spPr/>
    </dgm:pt>
    <dgm:pt modelId="{10EE978D-0E66-4960-824C-46D4715E9EF8}" type="pres">
      <dgm:prSet presAssocID="{C8B75646-F692-45FB-B3D5-EC88A615C044}" presName="node" presStyleLbl="node1" presStyleIdx="2" presStyleCnt="4" custScaleX="148562" custScaleY="181183">
        <dgm:presLayoutVars>
          <dgm:bulletEnabled val="1"/>
        </dgm:presLayoutVars>
      </dgm:prSet>
      <dgm:spPr/>
    </dgm:pt>
    <dgm:pt modelId="{357C565D-3CA0-4838-A87C-A07EF8B76524}" type="pres">
      <dgm:prSet presAssocID="{12A105C7-F2FA-42B7-9957-B252C39D70FA}" presName="sibTrans" presStyleLbl="sibTrans2D1" presStyleIdx="2" presStyleCnt="3"/>
      <dgm:spPr/>
    </dgm:pt>
    <dgm:pt modelId="{27A94880-9970-4900-99F3-2071928758DC}" type="pres">
      <dgm:prSet presAssocID="{12A105C7-F2FA-42B7-9957-B252C39D70FA}" presName="connectorText" presStyleLbl="sibTrans2D1" presStyleIdx="2" presStyleCnt="3"/>
      <dgm:spPr/>
    </dgm:pt>
    <dgm:pt modelId="{54CAAC58-8405-4469-9E9F-67964A352D01}" type="pres">
      <dgm:prSet presAssocID="{9010CC6E-C5E5-46DF-A6CF-83F402155EC3}" presName="node" presStyleLbl="node1" presStyleIdx="3" presStyleCnt="4" custScaleX="196310" custScaleY="182711" custLinFactNeighborX="2408" custLinFactNeighborY="535">
        <dgm:presLayoutVars>
          <dgm:bulletEnabled val="1"/>
        </dgm:presLayoutVars>
      </dgm:prSet>
      <dgm:spPr/>
    </dgm:pt>
  </dgm:ptLst>
  <dgm:cxnLst>
    <dgm:cxn modelId="{03C70D08-7AEE-4259-90FA-4E03717D7D4E}" type="presOf" srcId="{C8B75646-F692-45FB-B3D5-EC88A615C044}" destId="{10EE978D-0E66-4960-824C-46D4715E9EF8}" srcOrd="0" destOrd="0" presId="urn:microsoft.com/office/officeart/2005/8/layout/process1"/>
    <dgm:cxn modelId="{EED28D09-AF7D-4658-890D-39EA8BCE7906}" type="presOf" srcId="{9010CC6E-C5E5-46DF-A6CF-83F402155EC3}" destId="{54CAAC58-8405-4469-9E9F-67964A352D01}" srcOrd="0" destOrd="0" presId="urn:microsoft.com/office/officeart/2005/8/layout/process1"/>
    <dgm:cxn modelId="{69765619-8336-4C38-A196-7789008FB809}" type="presOf" srcId="{4ED78907-C3D3-421C-A603-0B87A3C236C0}" destId="{8D644EB4-F083-42B1-BCD1-A545CA22F329}" srcOrd="0" destOrd="0" presId="urn:microsoft.com/office/officeart/2005/8/layout/process1"/>
    <dgm:cxn modelId="{32A1773E-27C2-46DD-8E8B-7CCD82454482}" type="presOf" srcId="{12A105C7-F2FA-42B7-9957-B252C39D70FA}" destId="{357C565D-3CA0-4838-A87C-A07EF8B76524}" srcOrd="0" destOrd="0" presId="urn:microsoft.com/office/officeart/2005/8/layout/process1"/>
    <dgm:cxn modelId="{4CD6C974-AFD5-4CB5-B0CC-D470F8927628}" type="presOf" srcId="{12A105C7-F2FA-42B7-9957-B252C39D70FA}" destId="{27A94880-9970-4900-99F3-2071928758DC}" srcOrd="1" destOrd="0" presId="urn:microsoft.com/office/officeart/2005/8/layout/process1"/>
    <dgm:cxn modelId="{14E43481-6DF2-4E44-A5F7-DC86286960D9}" type="presOf" srcId="{4ED78907-C3D3-421C-A603-0B87A3C236C0}" destId="{E7B50E68-C3C9-422D-8D33-2AA1CC30EC80}" srcOrd="1" destOrd="0" presId="urn:microsoft.com/office/officeart/2005/8/layout/process1"/>
    <dgm:cxn modelId="{3A17298D-8857-47B0-AA0E-DC32D1EE5C33}" type="presOf" srcId="{45D3C371-BD6C-47B6-95A2-82F8CFB77C97}" destId="{53BBD8F6-D03A-4844-BB18-D9781D2E5624}" srcOrd="1" destOrd="0" presId="urn:microsoft.com/office/officeart/2005/8/layout/process1"/>
    <dgm:cxn modelId="{0EAB70A3-0887-4B41-91DB-D665C4850202}" srcId="{7C1F7734-DC4D-4868-8B29-064009F0E8DA}" destId="{7CD51124-97D3-4F78-93F8-20889E977F5E}" srcOrd="0" destOrd="0" parTransId="{B74E736B-532D-4987-9A52-FDC4EB65571B}" sibTransId="{4ED78907-C3D3-421C-A603-0B87A3C236C0}"/>
    <dgm:cxn modelId="{DC37D9AB-BF6B-43B5-AB1A-C4EC2C66BCE4}" srcId="{7C1F7734-DC4D-4868-8B29-064009F0E8DA}" destId="{9010CC6E-C5E5-46DF-A6CF-83F402155EC3}" srcOrd="3" destOrd="0" parTransId="{32F85FE8-637E-4619-9263-C3DF8C6D4AC9}" sibTransId="{9DEDB5A0-C570-40A6-A9AF-5FED0FD09D91}"/>
    <dgm:cxn modelId="{D6CB0BB1-9BE4-4EDF-BBA7-D1F0742DAC3B}" type="presOf" srcId="{7C1F7734-DC4D-4868-8B29-064009F0E8DA}" destId="{144F1A99-9284-469A-B6BA-1B67D9B1BDC8}" srcOrd="0" destOrd="0" presId="urn:microsoft.com/office/officeart/2005/8/layout/process1"/>
    <dgm:cxn modelId="{FC7656E0-8DC7-4CDE-AA11-A4F10932237F}" type="presOf" srcId="{45D3C371-BD6C-47B6-95A2-82F8CFB77C97}" destId="{11BC323E-8C0B-4B87-A840-620271007644}" srcOrd="0" destOrd="0" presId="urn:microsoft.com/office/officeart/2005/8/layout/process1"/>
    <dgm:cxn modelId="{E6724AF6-8484-4BF0-AB2B-FC571CAE4217}" srcId="{7C1F7734-DC4D-4868-8B29-064009F0E8DA}" destId="{C8B75646-F692-45FB-B3D5-EC88A615C044}" srcOrd="2" destOrd="0" parTransId="{B243D963-56CF-434F-93E1-AD2B9A9FA2E3}" sibTransId="{12A105C7-F2FA-42B7-9957-B252C39D70FA}"/>
    <dgm:cxn modelId="{6CFB7FF6-1AC7-4415-8C81-8E554326B115}" srcId="{7C1F7734-DC4D-4868-8B29-064009F0E8DA}" destId="{C90008CF-7BBE-4293-B4BB-A8FF4BE3C898}" srcOrd="1" destOrd="0" parTransId="{3838962F-8439-4669-9143-9D6C384E3E57}" sibTransId="{45D3C371-BD6C-47B6-95A2-82F8CFB77C97}"/>
    <dgm:cxn modelId="{796B03F7-60EE-4E3B-AFE8-D32DEB131D2A}" type="presOf" srcId="{C90008CF-7BBE-4293-B4BB-A8FF4BE3C898}" destId="{BCC8E231-4B0A-4E3F-9F9F-5F1EEE3E4FC0}" srcOrd="0" destOrd="0" presId="urn:microsoft.com/office/officeart/2005/8/layout/process1"/>
    <dgm:cxn modelId="{B57230FA-E0E3-452D-9C74-8757D890F12F}" type="presOf" srcId="{7CD51124-97D3-4F78-93F8-20889E977F5E}" destId="{31F90322-11A2-451B-BFF3-7708DE6D74A5}" srcOrd="0" destOrd="0" presId="urn:microsoft.com/office/officeart/2005/8/layout/process1"/>
    <dgm:cxn modelId="{78DAD959-7764-4554-B48D-949678ABA123}" type="presParOf" srcId="{144F1A99-9284-469A-B6BA-1B67D9B1BDC8}" destId="{31F90322-11A2-451B-BFF3-7708DE6D74A5}" srcOrd="0" destOrd="0" presId="urn:microsoft.com/office/officeart/2005/8/layout/process1"/>
    <dgm:cxn modelId="{000D067C-898B-46E3-845B-C71F226E14B5}" type="presParOf" srcId="{144F1A99-9284-469A-B6BA-1B67D9B1BDC8}" destId="{8D644EB4-F083-42B1-BCD1-A545CA22F329}" srcOrd="1" destOrd="0" presId="urn:microsoft.com/office/officeart/2005/8/layout/process1"/>
    <dgm:cxn modelId="{BC7CB903-DD2C-470E-8A91-F34380726334}" type="presParOf" srcId="{8D644EB4-F083-42B1-BCD1-A545CA22F329}" destId="{E7B50E68-C3C9-422D-8D33-2AA1CC30EC80}" srcOrd="0" destOrd="0" presId="urn:microsoft.com/office/officeart/2005/8/layout/process1"/>
    <dgm:cxn modelId="{8D1F336E-62C9-44F6-9951-E91AB8A97AA1}" type="presParOf" srcId="{144F1A99-9284-469A-B6BA-1B67D9B1BDC8}" destId="{BCC8E231-4B0A-4E3F-9F9F-5F1EEE3E4FC0}" srcOrd="2" destOrd="0" presId="urn:microsoft.com/office/officeart/2005/8/layout/process1"/>
    <dgm:cxn modelId="{41277941-A909-4158-B5D5-E91476E77912}" type="presParOf" srcId="{144F1A99-9284-469A-B6BA-1B67D9B1BDC8}" destId="{11BC323E-8C0B-4B87-A840-620271007644}" srcOrd="3" destOrd="0" presId="urn:microsoft.com/office/officeart/2005/8/layout/process1"/>
    <dgm:cxn modelId="{18228EB8-8C00-4178-936D-4CB733546B81}" type="presParOf" srcId="{11BC323E-8C0B-4B87-A840-620271007644}" destId="{53BBD8F6-D03A-4844-BB18-D9781D2E5624}" srcOrd="0" destOrd="0" presId="urn:microsoft.com/office/officeart/2005/8/layout/process1"/>
    <dgm:cxn modelId="{0BA4DDD7-4631-4FBF-BD35-EEBC70F85F59}" type="presParOf" srcId="{144F1A99-9284-469A-B6BA-1B67D9B1BDC8}" destId="{10EE978D-0E66-4960-824C-46D4715E9EF8}" srcOrd="4" destOrd="0" presId="urn:microsoft.com/office/officeart/2005/8/layout/process1"/>
    <dgm:cxn modelId="{8CA072B2-38DE-4F6C-B140-30149FD2851F}" type="presParOf" srcId="{144F1A99-9284-469A-B6BA-1B67D9B1BDC8}" destId="{357C565D-3CA0-4838-A87C-A07EF8B76524}" srcOrd="5" destOrd="0" presId="urn:microsoft.com/office/officeart/2005/8/layout/process1"/>
    <dgm:cxn modelId="{C7DEC850-1C3F-42E6-8563-A5989E82B818}" type="presParOf" srcId="{357C565D-3CA0-4838-A87C-A07EF8B76524}" destId="{27A94880-9970-4900-99F3-2071928758DC}" srcOrd="0" destOrd="0" presId="urn:microsoft.com/office/officeart/2005/8/layout/process1"/>
    <dgm:cxn modelId="{8593AD92-FF09-4D41-B2CE-202EBFBB2000}" type="presParOf" srcId="{144F1A99-9284-469A-B6BA-1B67D9B1BDC8}" destId="{54CAAC58-8405-4469-9E9F-67964A352D0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1F7734-DC4D-4868-8B29-064009F0E8DA}" type="doc">
      <dgm:prSet loTypeId="urn:microsoft.com/office/officeart/2005/8/layout/process1" loCatId="process" qsTypeId="urn:microsoft.com/office/officeart/2005/8/quickstyle/simple1" qsCatId="simple" csTypeId="urn:microsoft.com/office/officeart/2005/8/colors/accent1_2" csCatId="accent1" phldr="1"/>
      <dgm:spPr/>
    </dgm:pt>
    <dgm:pt modelId="{7CD51124-97D3-4F78-93F8-20889E977F5E}">
      <dgm:prSet phldrT="[Text]"/>
      <dgm:spPr>
        <a:solidFill>
          <a:schemeClr val="accent2">
            <a:lumMod val="75000"/>
          </a:schemeClr>
        </a:solidFill>
      </dgm:spPr>
      <dgm:t>
        <a:bodyPr/>
        <a:lstStyle/>
        <a:p>
          <a:r>
            <a:rPr lang="en-US" dirty="0"/>
            <a:t>Homeless and Unsheltered</a:t>
          </a:r>
        </a:p>
      </dgm:t>
    </dgm:pt>
    <dgm:pt modelId="{B74E736B-532D-4987-9A52-FDC4EB65571B}" type="parTrans" cxnId="{0EAB70A3-0887-4B41-91DB-D665C4850202}">
      <dgm:prSet/>
      <dgm:spPr/>
      <dgm:t>
        <a:bodyPr/>
        <a:lstStyle/>
        <a:p>
          <a:endParaRPr lang="en-US"/>
        </a:p>
      </dgm:t>
    </dgm:pt>
    <dgm:pt modelId="{4ED78907-C3D3-421C-A603-0B87A3C236C0}" type="sibTrans" cxnId="{0EAB70A3-0887-4B41-91DB-D665C4850202}">
      <dgm:prSet/>
      <dgm:spPr/>
      <dgm:t>
        <a:bodyPr/>
        <a:lstStyle/>
        <a:p>
          <a:endParaRPr lang="en-US"/>
        </a:p>
      </dgm:t>
    </dgm:pt>
    <dgm:pt modelId="{C90008CF-7BBE-4293-B4BB-A8FF4BE3C898}">
      <dgm:prSet phldrT="[Text]"/>
      <dgm:spPr/>
      <dgm:t>
        <a:bodyPr/>
        <a:lstStyle/>
        <a:p>
          <a:r>
            <a:rPr lang="en-US" dirty="0"/>
            <a:t>Homeless and Sheltered</a:t>
          </a:r>
        </a:p>
      </dgm:t>
    </dgm:pt>
    <dgm:pt modelId="{3838962F-8439-4669-9143-9D6C384E3E57}" type="parTrans" cxnId="{6CFB7FF6-1AC7-4415-8C81-8E554326B115}">
      <dgm:prSet/>
      <dgm:spPr/>
      <dgm:t>
        <a:bodyPr/>
        <a:lstStyle/>
        <a:p>
          <a:endParaRPr lang="en-US"/>
        </a:p>
      </dgm:t>
    </dgm:pt>
    <dgm:pt modelId="{45D3C371-BD6C-47B6-95A2-82F8CFB77C97}" type="sibTrans" cxnId="{6CFB7FF6-1AC7-4415-8C81-8E554326B115}">
      <dgm:prSet/>
      <dgm:spPr/>
      <dgm:t>
        <a:bodyPr/>
        <a:lstStyle/>
        <a:p>
          <a:endParaRPr lang="en-US"/>
        </a:p>
      </dgm:t>
    </dgm:pt>
    <dgm:pt modelId="{C8B75646-F692-45FB-B3D5-EC88A615C044}">
      <dgm:prSet phldrT="[Text]"/>
      <dgm:spPr/>
      <dgm:t>
        <a:bodyPr/>
        <a:lstStyle/>
        <a:p>
          <a:r>
            <a:rPr lang="en-US" dirty="0"/>
            <a:t>Subsidized Housing</a:t>
          </a:r>
        </a:p>
      </dgm:t>
    </dgm:pt>
    <dgm:pt modelId="{B243D963-56CF-434F-93E1-AD2B9A9FA2E3}" type="parTrans" cxnId="{E6724AF6-8484-4BF0-AB2B-FC571CAE4217}">
      <dgm:prSet/>
      <dgm:spPr/>
      <dgm:t>
        <a:bodyPr/>
        <a:lstStyle/>
        <a:p>
          <a:endParaRPr lang="en-US"/>
        </a:p>
      </dgm:t>
    </dgm:pt>
    <dgm:pt modelId="{12A105C7-F2FA-42B7-9957-B252C39D70FA}" type="sibTrans" cxnId="{E6724AF6-8484-4BF0-AB2B-FC571CAE4217}">
      <dgm:prSet/>
      <dgm:spPr/>
      <dgm:t>
        <a:bodyPr/>
        <a:lstStyle/>
        <a:p>
          <a:endParaRPr lang="en-US"/>
        </a:p>
      </dgm:t>
    </dgm:pt>
    <dgm:pt modelId="{9010CC6E-C5E5-46DF-A6CF-83F402155EC3}">
      <dgm:prSet phldrT="[Text]"/>
      <dgm:spPr/>
      <dgm:t>
        <a:bodyPr/>
        <a:lstStyle/>
        <a:p>
          <a:r>
            <a:rPr lang="en-US" dirty="0"/>
            <a:t>Market Rate Housing</a:t>
          </a:r>
        </a:p>
      </dgm:t>
    </dgm:pt>
    <dgm:pt modelId="{32F85FE8-637E-4619-9263-C3DF8C6D4AC9}" type="parTrans" cxnId="{DC37D9AB-BF6B-43B5-AB1A-C4EC2C66BCE4}">
      <dgm:prSet/>
      <dgm:spPr/>
      <dgm:t>
        <a:bodyPr/>
        <a:lstStyle/>
        <a:p>
          <a:endParaRPr lang="en-US"/>
        </a:p>
      </dgm:t>
    </dgm:pt>
    <dgm:pt modelId="{9DEDB5A0-C570-40A6-A9AF-5FED0FD09D91}" type="sibTrans" cxnId="{DC37D9AB-BF6B-43B5-AB1A-C4EC2C66BCE4}">
      <dgm:prSet/>
      <dgm:spPr/>
      <dgm:t>
        <a:bodyPr/>
        <a:lstStyle/>
        <a:p>
          <a:endParaRPr lang="en-US"/>
        </a:p>
      </dgm:t>
    </dgm:pt>
    <dgm:pt modelId="{144F1A99-9284-469A-B6BA-1B67D9B1BDC8}" type="pres">
      <dgm:prSet presAssocID="{7C1F7734-DC4D-4868-8B29-064009F0E8DA}" presName="Name0" presStyleCnt="0">
        <dgm:presLayoutVars>
          <dgm:dir/>
          <dgm:resizeHandles val="exact"/>
        </dgm:presLayoutVars>
      </dgm:prSet>
      <dgm:spPr/>
    </dgm:pt>
    <dgm:pt modelId="{31F90322-11A2-451B-BFF3-7708DE6D74A5}" type="pres">
      <dgm:prSet presAssocID="{7CD51124-97D3-4F78-93F8-20889E977F5E}" presName="node" presStyleLbl="node1" presStyleIdx="0" presStyleCnt="4" custScaleX="176056" custScaleY="165031">
        <dgm:presLayoutVars>
          <dgm:bulletEnabled val="1"/>
        </dgm:presLayoutVars>
      </dgm:prSet>
      <dgm:spPr/>
    </dgm:pt>
    <dgm:pt modelId="{8D644EB4-F083-42B1-BCD1-A545CA22F329}" type="pres">
      <dgm:prSet presAssocID="{4ED78907-C3D3-421C-A603-0B87A3C236C0}" presName="sibTrans" presStyleLbl="sibTrans2D1" presStyleIdx="0" presStyleCnt="3"/>
      <dgm:spPr/>
    </dgm:pt>
    <dgm:pt modelId="{E7B50E68-C3C9-422D-8D33-2AA1CC30EC80}" type="pres">
      <dgm:prSet presAssocID="{4ED78907-C3D3-421C-A603-0B87A3C236C0}" presName="connectorText" presStyleLbl="sibTrans2D1" presStyleIdx="0" presStyleCnt="3"/>
      <dgm:spPr/>
    </dgm:pt>
    <dgm:pt modelId="{BCC8E231-4B0A-4E3F-9F9F-5F1EEE3E4FC0}" type="pres">
      <dgm:prSet presAssocID="{C90008CF-7BBE-4293-B4BB-A8FF4BE3C898}" presName="node" presStyleLbl="node1" presStyleIdx="1" presStyleCnt="4" custScaleX="157144" custScaleY="176375" custLinFactNeighborX="2175" custLinFactNeighborY="-2063">
        <dgm:presLayoutVars>
          <dgm:bulletEnabled val="1"/>
        </dgm:presLayoutVars>
      </dgm:prSet>
      <dgm:spPr/>
    </dgm:pt>
    <dgm:pt modelId="{11BC323E-8C0B-4B87-A840-620271007644}" type="pres">
      <dgm:prSet presAssocID="{45D3C371-BD6C-47B6-95A2-82F8CFB77C97}" presName="sibTrans" presStyleLbl="sibTrans2D1" presStyleIdx="1" presStyleCnt="3"/>
      <dgm:spPr/>
    </dgm:pt>
    <dgm:pt modelId="{53BBD8F6-D03A-4844-BB18-D9781D2E5624}" type="pres">
      <dgm:prSet presAssocID="{45D3C371-BD6C-47B6-95A2-82F8CFB77C97}" presName="connectorText" presStyleLbl="sibTrans2D1" presStyleIdx="1" presStyleCnt="3"/>
      <dgm:spPr/>
    </dgm:pt>
    <dgm:pt modelId="{10EE978D-0E66-4960-824C-46D4715E9EF8}" type="pres">
      <dgm:prSet presAssocID="{C8B75646-F692-45FB-B3D5-EC88A615C044}" presName="node" presStyleLbl="node1" presStyleIdx="2" presStyleCnt="4" custScaleX="148562" custScaleY="181183">
        <dgm:presLayoutVars>
          <dgm:bulletEnabled val="1"/>
        </dgm:presLayoutVars>
      </dgm:prSet>
      <dgm:spPr/>
    </dgm:pt>
    <dgm:pt modelId="{357C565D-3CA0-4838-A87C-A07EF8B76524}" type="pres">
      <dgm:prSet presAssocID="{12A105C7-F2FA-42B7-9957-B252C39D70FA}" presName="sibTrans" presStyleLbl="sibTrans2D1" presStyleIdx="2" presStyleCnt="3"/>
      <dgm:spPr/>
    </dgm:pt>
    <dgm:pt modelId="{27A94880-9970-4900-99F3-2071928758DC}" type="pres">
      <dgm:prSet presAssocID="{12A105C7-F2FA-42B7-9957-B252C39D70FA}" presName="connectorText" presStyleLbl="sibTrans2D1" presStyleIdx="2" presStyleCnt="3"/>
      <dgm:spPr/>
    </dgm:pt>
    <dgm:pt modelId="{54CAAC58-8405-4469-9E9F-67964A352D01}" type="pres">
      <dgm:prSet presAssocID="{9010CC6E-C5E5-46DF-A6CF-83F402155EC3}" presName="node" presStyleLbl="node1" presStyleIdx="3" presStyleCnt="4" custScaleX="196310" custScaleY="182711" custLinFactNeighborX="2408" custLinFactNeighborY="535">
        <dgm:presLayoutVars>
          <dgm:bulletEnabled val="1"/>
        </dgm:presLayoutVars>
      </dgm:prSet>
      <dgm:spPr/>
    </dgm:pt>
  </dgm:ptLst>
  <dgm:cxnLst>
    <dgm:cxn modelId="{03C70D08-7AEE-4259-90FA-4E03717D7D4E}" type="presOf" srcId="{C8B75646-F692-45FB-B3D5-EC88A615C044}" destId="{10EE978D-0E66-4960-824C-46D4715E9EF8}" srcOrd="0" destOrd="0" presId="urn:microsoft.com/office/officeart/2005/8/layout/process1"/>
    <dgm:cxn modelId="{EED28D09-AF7D-4658-890D-39EA8BCE7906}" type="presOf" srcId="{9010CC6E-C5E5-46DF-A6CF-83F402155EC3}" destId="{54CAAC58-8405-4469-9E9F-67964A352D01}" srcOrd="0" destOrd="0" presId="urn:microsoft.com/office/officeart/2005/8/layout/process1"/>
    <dgm:cxn modelId="{69765619-8336-4C38-A196-7789008FB809}" type="presOf" srcId="{4ED78907-C3D3-421C-A603-0B87A3C236C0}" destId="{8D644EB4-F083-42B1-BCD1-A545CA22F329}" srcOrd="0" destOrd="0" presId="urn:microsoft.com/office/officeart/2005/8/layout/process1"/>
    <dgm:cxn modelId="{32A1773E-27C2-46DD-8E8B-7CCD82454482}" type="presOf" srcId="{12A105C7-F2FA-42B7-9957-B252C39D70FA}" destId="{357C565D-3CA0-4838-A87C-A07EF8B76524}" srcOrd="0" destOrd="0" presId="urn:microsoft.com/office/officeart/2005/8/layout/process1"/>
    <dgm:cxn modelId="{4CD6C974-AFD5-4CB5-B0CC-D470F8927628}" type="presOf" srcId="{12A105C7-F2FA-42B7-9957-B252C39D70FA}" destId="{27A94880-9970-4900-99F3-2071928758DC}" srcOrd="1" destOrd="0" presId="urn:microsoft.com/office/officeart/2005/8/layout/process1"/>
    <dgm:cxn modelId="{14E43481-6DF2-4E44-A5F7-DC86286960D9}" type="presOf" srcId="{4ED78907-C3D3-421C-A603-0B87A3C236C0}" destId="{E7B50E68-C3C9-422D-8D33-2AA1CC30EC80}" srcOrd="1" destOrd="0" presId="urn:microsoft.com/office/officeart/2005/8/layout/process1"/>
    <dgm:cxn modelId="{3A17298D-8857-47B0-AA0E-DC32D1EE5C33}" type="presOf" srcId="{45D3C371-BD6C-47B6-95A2-82F8CFB77C97}" destId="{53BBD8F6-D03A-4844-BB18-D9781D2E5624}" srcOrd="1" destOrd="0" presId="urn:microsoft.com/office/officeart/2005/8/layout/process1"/>
    <dgm:cxn modelId="{0EAB70A3-0887-4B41-91DB-D665C4850202}" srcId="{7C1F7734-DC4D-4868-8B29-064009F0E8DA}" destId="{7CD51124-97D3-4F78-93F8-20889E977F5E}" srcOrd="0" destOrd="0" parTransId="{B74E736B-532D-4987-9A52-FDC4EB65571B}" sibTransId="{4ED78907-C3D3-421C-A603-0B87A3C236C0}"/>
    <dgm:cxn modelId="{DC37D9AB-BF6B-43B5-AB1A-C4EC2C66BCE4}" srcId="{7C1F7734-DC4D-4868-8B29-064009F0E8DA}" destId="{9010CC6E-C5E5-46DF-A6CF-83F402155EC3}" srcOrd="3" destOrd="0" parTransId="{32F85FE8-637E-4619-9263-C3DF8C6D4AC9}" sibTransId="{9DEDB5A0-C570-40A6-A9AF-5FED0FD09D91}"/>
    <dgm:cxn modelId="{D6CB0BB1-9BE4-4EDF-BBA7-D1F0742DAC3B}" type="presOf" srcId="{7C1F7734-DC4D-4868-8B29-064009F0E8DA}" destId="{144F1A99-9284-469A-B6BA-1B67D9B1BDC8}" srcOrd="0" destOrd="0" presId="urn:microsoft.com/office/officeart/2005/8/layout/process1"/>
    <dgm:cxn modelId="{FC7656E0-8DC7-4CDE-AA11-A4F10932237F}" type="presOf" srcId="{45D3C371-BD6C-47B6-95A2-82F8CFB77C97}" destId="{11BC323E-8C0B-4B87-A840-620271007644}" srcOrd="0" destOrd="0" presId="urn:microsoft.com/office/officeart/2005/8/layout/process1"/>
    <dgm:cxn modelId="{E6724AF6-8484-4BF0-AB2B-FC571CAE4217}" srcId="{7C1F7734-DC4D-4868-8B29-064009F0E8DA}" destId="{C8B75646-F692-45FB-B3D5-EC88A615C044}" srcOrd="2" destOrd="0" parTransId="{B243D963-56CF-434F-93E1-AD2B9A9FA2E3}" sibTransId="{12A105C7-F2FA-42B7-9957-B252C39D70FA}"/>
    <dgm:cxn modelId="{6CFB7FF6-1AC7-4415-8C81-8E554326B115}" srcId="{7C1F7734-DC4D-4868-8B29-064009F0E8DA}" destId="{C90008CF-7BBE-4293-B4BB-A8FF4BE3C898}" srcOrd="1" destOrd="0" parTransId="{3838962F-8439-4669-9143-9D6C384E3E57}" sibTransId="{45D3C371-BD6C-47B6-95A2-82F8CFB77C97}"/>
    <dgm:cxn modelId="{796B03F7-60EE-4E3B-AFE8-D32DEB131D2A}" type="presOf" srcId="{C90008CF-7BBE-4293-B4BB-A8FF4BE3C898}" destId="{BCC8E231-4B0A-4E3F-9F9F-5F1EEE3E4FC0}" srcOrd="0" destOrd="0" presId="urn:microsoft.com/office/officeart/2005/8/layout/process1"/>
    <dgm:cxn modelId="{B57230FA-E0E3-452D-9C74-8757D890F12F}" type="presOf" srcId="{7CD51124-97D3-4F78-93F8-20889E977F5E}" destId="{31F90322-11A2-451B-BFF3-7708DE6D74A5}" srcOrd="0" destOrd="0" presId="urn:microsoft.com/office/officeart/2005/8/layout/process1"/>
    <dgm:cxn modelId="{78DAD959-7764-4554-B48D-949678ABA123}" type="presParOf" srcId="{144F1A99-9284-469A-B6BA-1B67D9B1BDC8}" destId="{31F90322-11A2-451B-BFF3-7708DE6D74A5}" srcOrd="0" destOrd="0" presId="urn:microsoft.com/office/officeart/2005/8/layout/process1"/>
    <dgm:cxn modelId="{000D067C-898B-46E3-845B-C71F226E14B5}" type="presParOf" srcId="{144F1A99-9284-469A-B6BA-1B67D9B1BDC8}" destId="{8D644EB4-F083-42B1-BCD1-A545CA22F329}" srcOrd="1" destOrd="0" presId="urn:microsoft.com/office/officeart/2005/8/layout/process1"/>
    <dgm:cxn modelId="{BC7CB903-DD2C-470E-8A91-F34380726334}" type="presParOf" srcId="{8D644EB4-F083-42B1-BCD1-A545CA22F329}" destId="{E7B50E68-C3C9-422D-8D33-2AA1CC30EC80}" srcOrd="0" destOrd="0" presId="urn:microsoft.com/office/officeart/2005/8/layout/process1"/>
    <dgm:cxn modelId="{8D1F336E-62C9-44F6-9951-E91AB8A97AA1}" type="presParOf" srcId="{144F1A99-9284-469A-B6BA-1B67D9B1BDC8}" destId="{BCC8E231-4B0A-4E3F-9F9F-5F1EEE3E4FC0}" srcOrd="2" destOrd="0" presId="urn:microsoft.com/office/officeart/2005/8/layout/process1"/>
    <dgm:cxn modelId="{41277941-A909-4158-B5D5-E91476E77912}" type="presParOf" srcId="{144F1A99-9284-469A-B6BA-1B67D9B1BDC8}" destId="{11BC323E-8C0B-4B87-A840-620271007644}" srcOrd="3" destOrd="0" presId="urn:microsoft.com/office/officeart/2005/8/layout/process1"/>
    <dgm:cxn modelId="{18228EB8-8C00-4178-936D-4CB733546B81}" type="presParOf" srcId="{11BC323E-8C0B-4B87-A840-620271007644}" destId="{53BBD8F6-D03A-4844-BB18-D9781D2E5624}" srcOrd="0" destOrd="0" presId="urn:microsoft.com/office/officeart/2005/8/layout/process1"/>
    <dgm:cxn modelId="{0BA4DDD7-4631-4FBF-BD35-EEBC70F85F59}" type="presParOf" srcId="{144F1A99-9284-469A-B6BA-1B67D9B1BDC8}" destId="{10EE978D-0E66-4960-824C-46D4715E9EF8}" srcOrd="4" destOrd="0" presId="urn:microsoft.com/office/officeart/2005/8/layout/process1"/>
    <dgm:cxn modelId="{8CA072B2-38DE-4F6C-B140-30149FD2851F}" type="presParOf" srcId="{144F1A99-9284-469A-B6BA-1B67D9B1BDC8}" destId="{357C565D-3CA0-4838-A87C-A07EF8B76524}" srcOrd="5" destOrd="0" presId="urn:microsoft.com/office/officeart/2005/8/layout/process1"/>
    <dgm:cxn modelId="{C7DEC850-1C3F-42E6-8563-A5989E82B818}" type="presParOf" srcId="{357C565D-3CA0-4838-A87C-A07EF8B76524}" destId="{27A94880-9970-4900-99F3-2071928758DC}" srcOrd="0" destOrd="0" presId="urn:microsoft.com/office/officeart/2005/8/layout/process1"/>
    <dgm:cxn modelId="{8593AD92-FF09-4D41-B2CE-202EBFBB2000}" type="presParOf" srcId="{144F1A99-9284-469A-B6BA-1B67D9B1BDC8}" destId="{54CAAC58-8405-4469-9E9F-67964A352D0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1F7734-DC4D-4868-8B29-064009F0E8DA}" type="doc">
      <dgm:prSet loTypeId="urn:microsoft.com/office/officeart/2005/8/layout/process1" loCatId="process" qsTypeId="urn:microsoft.com/office/officeart/2005/8/quickstyle/simple1" qsCatId="simple" csTypeId="urn:microsoft.com/office/officeart/2005/8/colors/accent1_2" csCatId="accent1" phldr="1"/>
      <dgm:spPr/>
    </dgm:pt>
    <dgm:pt modelId="{7CD51124-97D3-4F78-93F8-20889E977F5E}">
      <dgm:prSet phldrT="[Text]"/>
      <dgm:spPr>
        <a:solidFill>
          <a:schemeClr val="accent2">
            <a:lumMod val="75000"/>
          </a:schemeClr>
        </a:solidFill>
      </dgm:spPr>
      <dgm:t>
        <a:bodyPr/>
        <a:lstStyle/>
        <a:p>
          <a:r>
            <a:rPr lang="en-US" dirty="0"/>
            <a:t>Homeless and Unsheltered</a:t>
          </a:r>
        </a:p>
      </dgm:t>
    </dgm:pt>
    <dgm:pt modelId="{B74E736B-532D-4987-9A52-FDC4EB65571B}" type="parTrans" cxnId="{0EAB70A3-0887-4B41-91DB-D665C4850202}">
      <dgm:prSet/>
      <dgm:spPr/>
      <dgm:t>
        <a:bodyPr/>
        <a:lstStyle/>
        <a:p>
          <a:endParaRPr lang="en-US"/>
        </a:p>
      </dgm:t>
    </dgm:pt>
    <dgm:pt modelId="{4ED78907-C3D3-421C-A603-0B87A3C236C0}" type="sibTrans" cxnId="{0EAB70A3-0887-4B41-91DB-D665C4850202}">
      <dgm:prSet/>
      <dgm:spPr/>
      <dgm:t>
        <a:bodyPr/>
        <a:lstStyle/>
        <a:p>
          <a:endParaRPr lang="en-US"/>
        </a:p>
      </dgm:t>
    </dgm:pt>
    <dgm:pt modelId="{C90008CF-7BBE-4293-B4BB-A8FF4BE3C898}">
      <dgm:prSet phldrT="[Text]"/>
      <dgm:spPr/>
      <dgm:t>
        <a:bodyPr/>
        <a:lstStyle/>
        <a:p>
          <a:r>
            <a:rPr lang="en-US" dirty="0"/>
            <a:t>Homeless and Sheltered</a:t>
          </a:r>
        </a:p>
      </dgm:t>
    </dgm:pt>
    <dgm:pt modelId="{3838962F-8439-4669-9143-9D6C384E3E57}" type="parTrans" cxnId="{6CFB7FF6-1AC7-4415-8C81-8E554326B115}">
      <dgm:prSet/>
      <dgm:spPr/>
      <dgm:t>
        <a:bodyPr/>
        <a:lstStyle/>
        <a:p>
          <a:endParaRPr lang="en-US"/>
        </a:p>
      </dgm:t>
    </dgm:pt>
    <dgm:pt modelId="{45D3C371-BD6C-47B6-95A2-82F8CFB77C97}" type="sibTrans" cxnId="{6CFB7FF6-1AC7-4415-8C81-8E554326B115}">
      <dgm:prSet/>
      <dgm:spPr/>
      <dgm:t>
        <a:bodyPr/>
        <a:lstStyle/>
        <a:p>
          <a:endParaRPr lang="en-US"/>
        </a:p>
      </dgm:t>
    </dgm:pt>
    <dgm:pt modelId="{C8B75646-F692-45FB-B3D5-EC88A615C044}">
      <dgm:prSet phldrT="[Text]"/>
      <dgm:spPr/>
      <dgm:t>
        <a:bodyPr/>
        <a:lstStyle/>
        <a:p>
          <a:r>
            <a:rPr lang="en-US" dirty="0"/>
            <a:t>Subsidized Housing</a:t>
          </a:r>
        </a:p>
      </dgm:t>
    </dgm:pt>
    <dgm:pt modelId="{B243D963-56CF-434F-93E1-AD2B9A9FA2E3}" type="parTrans" cxnId="{E6724AF6-8484-4BF0-AB2B-FC571CAE4217}">
      <dgm:prSet/>
      <dgm:spPr/>
      <dgm:t>
        <a:bodyPr/>
        <a:lstStyle/>
        <a:p>
          <a:endParaRPr lang="en-US"/>
        </a:p>
      </dgm:t>
    </dgm:pt>
    <dgm:pt modelId="{12A105C7-F2FA-42B7-9957-B252C39D70FA}" type="sibTrans" cxnId="{E6724AF6-8484-4BF0-AB2B-FC571CAE4217}">
      <dgm:prSet/>
      <dgm:spPr/>
      <dgm:t>
        <a:bodyPr/>
        <a:lstStyle/>
        <a:p>
          <a:endParaRPr lang="en-US"/>
        </a:p>
      </dgm:t>
    </dgm:pt>
    <dgm:pt modelId="{9010CC6E-C5E5-46DF-A6CF-83F402155EC3}">
      <dgm:prSet phldrT="[Text]"/>
      <dgm:spPr/>
      <dgm:t>
        <a:bodyPr/>
        <a:lstStyle/>
        <a:p>
          <a:r>
            <a:rPr lang="en-US" dirty="0"/>
            <a:t>Market Rate Housing</a:t>
          </a:r>
        </a:p>
      </dgm:t>
    </dgm:pt>
    <dgm:pt modelId="{32F85FE8-637E-4619-9263-C3DF8C6D4AC9}" type="parTrans" cxnId="{DC37D9AB-BF6B-43B5-AB1A-C4EC2C66BCE4}">
      <dgm:prSet/>
      <dgm:spPr/>
      <dgm:t>
        <a:bodyPr/>
        <a:lstStyle/>
        <a:p>
          <a:endParaRPr lang="en-US"/>
        </a:p>
      </dgm:t>
    </dgm:pt>
    <dgm:pt modelId="{9DEDB5A0-C570-40A6-A9AF-5FED0FD09D91}" type="sibTrans" cxnId="{DC37D9AB-BF6B-43B5-AB1A-C4EC2C66BCE4}">
      <dgm:prSet/>
      <dgm:spPr/>
      <dgm:t>
        <a:bodyPr/>
        <a:lstStyle/>
        <a:p>
          <a:endParaRPr lang="en-US"/>
        </a:p>
      </dgm:t>
    </dgm:pt>
    <dgm:pt modelId="{144F1A99-9284-469A-B6BA-1B67D9B1BDC8}" type="pres">
      <dgm:prSet presAssocID="{7C1F7734-DC4D-4868-8B29-064009F0E8DA}" presName="Name0" presStyleCnt="0">
        <dgm:presLayoutVars>
          <dgm:dir/>
          <dgm:resizeHandles val="exact"/>
        </dgm:presLayoutVars>
      </dgm:prSet>
      <dgm:spPr/>
    </dgm:pt>
    <dgm:pt modelId="{31F90322-11A2-451B-BFF3-7708DE6D74A5}" type="pres">
      <dgm:prSet presAssocID="{7CD51124-97D3-4F78-93F8-20889E977F5E}" presName="node" presStyleLbl="node1" presStyleIdx="0" presStyleCnt="4" custScaleX="176056" custScaleY="165031">
        <dgm:presLayoutVars>
          <dgm:bulletEnabled val="1"/>
        </dgm:presLayoutVars>
      </dgm:prSet>
      <dgm:spPr/>
    </dgm:pt>
    <dgm:pt modelId="{8D644EB4-F083-42B1-BCD1-A545CA22F329}" type="pres">
      <dgm:prSet presAssocID="{4ED78907-C3D3-421C-A603-0B87A3C236C0}" presName="sibTrans" presStyleLbl="sibTrans2D1" presStyleIdx="0" presStyleCnt="3"/>
      <dgm:spPr/>
    </dgm:pt>
    <dgm:pt modelId="{E7B50E68-C3C9-422D-8D33-2AA1CC30EC80}" type="pres">
      <dgm:prSet presAssocID="{4ED78907-C3D3-421C-A603-0B87A3C236C0}" presName="connectorText" presStyleLbl="sibTrans2D1" presStyleIdx="0" presStyleCnt="3"/>
      <dgm:spPr/>
    </dgm:pt>
    <dgm:pt modelId="{BCC8E231-4B0A-4E3F-9F9F-5F1EEE3E4FC0}" type="pres">
      <dgm:prSet presAssocID="{C90008CF-7BBE-4293-B4BB-A8FF4BE3C898}" presName="node" presStyleLbl="node1" presStyleIdx="1" presStyleCnt="4" custScaleX="157144" custScaleY="176375" custLinFactNeighborX="2175" custLinFactNeighborY="-2063">
        <dgm:presLayoutVars>
          <dgm:bulletEnabled val="1"/>
        </dgm:presLayoutVars>
      </dgm:prSet>
      <dgm:spPr/>
    </dgm:pt>
    <dgm:pt modelId="{11BC323E-8C0B-4B87-A840-620271007644}" type="pres">
      <dgm:prSet presAssocID="{45D3C371-BD6C-47B6-95A2-82F8CFB77C97}" presName="sibTrans" presStyleLbl="sibTrans2D1" presStyleIdx="1" presStyleCnt="3"/>
      <dgm:spPr/>
    </dgm:pt>
    <dgm:pt modelId="{53BBD8F6-D03A-4844-BB18-D9781D2E5624}" type="pres">
      <dgm:prSet presAssocID="{45D3C371-BD6C-47B6-95A2-82F8CFB77C97}" presName="connectorText" presStyleLbl="sibTrans2D1" presStyleIdx="1" presStyleCnt="3"/>
      <dgm:spPr/>
    </dgm:pt>
    <dgm:pt modelId="{10EE978D-0E66-4960-824C-46D4715E9EF8}" type="pres">
      <dgm:prSet presAssocID="{C8B75646-F692-45FB-B3D5-EC88A615C044}" presName="node" presStyleLbl="node1" presStyleIdx="2" presStyleCnt="4" custScaleX="148562" custScaleY="181183">
        <dgm:presLayoutVars>
          <dgm:bulletEnabled val="1"/>
        </dgm:presLayoutVars>
      </dgm:prSet>
      <dgm:spPr/>
    </dgm:pt>
    <dgm:pt modelId="{357C565D-3CA0-4838-A87C-A07EF8B76524}" type="pres">
      <dgm:prSet presAssocID="{12A105C7-F2FA-42B7-9957-B252C39D70FA}" presName="sibTrans" presStyleLbl="sibTrans2D1" presStyleIdx="2" presStyleCnt="3"/>
      <dgm:spPr/>
    </dgm:pt>
    <dgm:pt modelId="{27A94880-9970-4900-99F3-2071928758DC}" type="pres">
      <dgm:prSet presAssocID="{12A105C7-F2FA-42B7-9957-B252C39D70FA}" presName="connectorText" presStyleLbl="sibTrans2D1" presStyleIdx="2" presStyleCnt="3"/>
      <dgm:spPr/>
    </dgm:pt>
    <dgm:pt modelId="{54CAAC58-8405-4469-9E9F-67964A352D01}" type="pres">
      <dgm:prSet presAssocID="{9010CC6E-C5E5-46DF-A6CF-83F402155EC3}" presName="node" presStyleLbl="node1" presStyleIdx="3" presStyleCnt="4" custScaleX="196310" custScaleY="182711" custLinFactNeighborX="2408" custLinFactNeighborY="535">
        <dgm:presLayoutVars>
          <dgm:bulletEnabled val="1"/>
        </dgm:presLayoutVars>
      </dgm:prSet>
      <dgm:spPr/>
    </dgm:pt>
  </dgm:ptLst>
  <dgm:cxnLst>
    <dgm:cxn modelId="{03C70D08-7AEE-4259-90FA-4E03717D7D4E}" type="presOf" srcId="{C8B75646-F692-45FB-B3D5-EC88A615C044}" destId="{10EE978D-0E66-4960-824C-46D4715E9EF8}" srcOrd="0" destOrd="0" presId="urn:microsoft.com/office/officeart/2005/8/layout/process1"/>
    <dgm:cxn modelId="{EED28D09-AF7D-4658-890D-39EA8BCE7906}" type="presOf" srcId="{9010CC6E-C5E5-46DF-A6CF-83F402155EC3}" destId="{54CAAC58-8405-4469-9E9F-67964A352D01}" srcOrd="0" destOrd="0" presId="urn:microsoft.com/office/officeart/2005/8/layout/process1"/>
    <dgm:cxn modelId="{69765619-8336-4C38-A196-7789008FB809}" type="presOf" srcId="{4ED78907-C3D3-421C-A603-0B87A3C236C0}" destId="{8D644EB4-F083-42B1-BCD1-A545CA22F329}" srcOrd="0" destOrd="0" presId="urn:microsoft.com/office/officeart/2005/8/layout/process1"/>
    <dgm:cxn modelId="{32A1773E-27C2-46DD-8E8B-7CCD82454482}" type="presOf" srcId="{12A105C7-F2FA-42B7-9957-B252C39D70FA}" destId="{357C565D-3CA0-4838-A87C-A07EF8B76524}" srcOrd="0" destOrd="0" presId="urn:microsoft.com/office/officeart/2005/8/layout/process1"/>
    <dgm:cxn modelId="{4CD6C974-AFD5-4CB5-B0CC-D470F8927628}" type="presOf" srcId="{12A105C7-F2FA-42B7-9957-B252C39D70FA}" destId="{27A94880-9970-4900-99F3-2071928758DC}" srcOrd="1" destOrd="0" presId="urn:microsoft.com/office/officeart/2005/8/layout/process1"/>
    <dgm:cxn modelId="{14E43481-6DF2-4E44-A5F7-DC86286960D9}" type="presOf" srcId="{4ED78907-C3D3-421C-A603-0B87A3C236C0}" destId="{E7B50E68-C3C9-422D-8D33-2AA1CC30EC80}" srcOrd="1" destOrd="0" presId="urn:microsoft.com/office/officeart/2005/8/layout/process1"/>
    <dgm:cxn modelId="{3A17298D-8857-47B0-AA0E-DC32D1EE5C33}" type="presOf" srcId="{45D3C371-BD6C-47B6-95A2-82F8CFB77C97}" destId="{53BBD8F6-D03A-4844-BB18-D9781D2E5624}" srcOrd="1" destOrd="0" presId="urn:microsoft.com/office/officeart/2005/8/layout/process1"/>
    <dgm:cxn modelId="{0EAB70A3-0887-4B41-91DB-D665C4850202}" srcId="{7C1F7734-DC4D-4868-8B29-064009F0E8DA}" destId="{7CD51124-97D3-4F78-93F8-20889E977F5E}" srcOrd="0" destOrd="0" parTransId="{B74E736B-532D-4987-9A52-FDC4EB65571B}" sibTransId="{4ED78907-C3D3-421C-A603-0B87A3C236C0}"/>
    <dgm:cxn modelId="{DC37D9AB-BF6B-43B5-AB1A-C4EC2C66BCE4}" srcId="{7C1F7734-DC4D-4868-8B29-064009F0E8DA}" destId="{9010CC6E-C5E5-46DF-A6CF-83F402155EC3}" srcOrd="3" destOrd="0" parTransId="{32F85FE8-637E-4619-9263-C3DF8C6D4AC9}" sibTransId="{9DEDB5A0-C570-40A6-A9AF-5FED0FD09D91}"/>
    <dgm:cxn modelId="{D6CB0BB1-9BE4-4EDF-BBA7-D1F0742DAC3B}" type="presOf" srcId="{7C1F7734-DC4D-4868-8B29-064009F0E8DA}" destId="{144F1A99-9284-469A-B6BA-1B67D9B1BDC8}" srcOrd="0" destOrd="0" presId="urn:microsoft.com/office/officeart/2005/8/layout/process1"/>
    <dgm:cxn modelId="{FC7656E0-8DC7-4CDE-AA11-A4F10932237F}" type="presOf" srcId="{45D3C371-BD6C-47B6-95A2-82F8CFB77C97}" destId="{11BC323E-8C0B-4B87-A840-620271007644}" srcOrd="0" destOrd="0" presId="urn:microsoft.com/office/officeart/2005/8/layout/process1"/>
    <dgm:cxn modelId="{E6724AF6-8484-4BF0-AB2B-FC571CAE4217}" srcId="{7C1F7734-DC4D-4868-8B29-064009F0E8DA}" destId="{C8B75646-F692-45FB-B3D5-EC88A615C044}" srcOrd="2" destOrd="0" parTransId="{B243D963-56CF-434F-93E1-AD2B9A9FA2E3}" sibTransId="{12A105C7-F2FA-42B7-9957-B252C39D70FA}"/>
    <dgm:cxn modelId="{6CFB7FF6-1AC7-4415-8C81-8E554326B115}" srcId="{7C1F7734-DC4D-4868-8B29-064009F0E8DA}" destId="{C90008CF-7BBE-4293-B4BB-A8FF4BE3C898}" srcOrd="1" destOrd="0" parTransId="{3838962F-8439-4669-9143-9D6C384E3E57}" sibTransId="{45D3C371-BD6C-47B6-95A2-82F8CFB77C97}"/>
    <dgm:cxn modelId="{796B03F7-60EE-4E3B-AFE8-D32DEB131D2A}" type="presOf" srcId="{C90008CF-7BBE-4293-B4BB-A8FF4BE3C898}" destId="{BCC8E231-4B0A-4E3F-9F9F-5F1EEE3E4FC0}" srcOrd="0" destOrd="0" presId="urn:microsoft.com/office/officeart/2005/8/layout/process1"/>
    <dgm:cxn modelId="{B57230FA-E0E3-452D-9C74-8757D890F12F}" type="presOf" srcId="{7CD51124-97D3-4F78-93F8-20889E977F5E}" destId="{31F90322-11A2-451B-BFF3-7708DE6D74A5}" srcOrd="0" destOrd="0" presId="urn:microsoft.com/office/officeart/2005/8/layout/process1"/>
    <dgm:cxn modelId="{78DAD959-7764-4554-B48D-949678ABA123}" type="presParOf" srcId="{144F1A99-9284-469A-B6BA-1B67D9B1BDC8}" destId="{31F90322-11A2-451B-BFF3-7708DE6D74A5}" srcOrd="0" destOrd="0" presId="urn:microsoft.com/office/officeart/2005/8/layout/process1"/>
    <dgm:cxn modelId="{000D067C-898B-46E3-845B-C71F226E14B5}" type="presParOf" srcId="{144F1A99-9284-469A-B6BA-1B67D9B1BDC8}" destId="{8D644EB4-F083-42B1-BCD1-A545CA22F329}" srcOrd="1" destOrd="0" presId="urn:microsoft.com/office/officeart/2005/8/layout/process1"/>
    <dgm:cxn modelId="{BC7CB903-DD2C-470E-8A91-F34380726334}" type="presParOf" srcId="{8D644EB4-F083-42B1-BCD1-A545CA22F329}" destId="{E7B50E68-C3C9-422D-8D33-2AA1CC30EC80}" srcOrd="0" destOrd="0" presId="urn:microsoft.com/office/officeart/2005/8/layout/process1"/>
    <dgm:cxn modelId="{8D1F336E-62C9-44F6-9951-E91AB8A97AA1}" type="presParOf" srcId="{144F1A99-9284-469A-B6BA-1B67D9B1BDC8}" destId="{BCC8E231-4B0A-4E3F-9F9F-5F1EEE3E4FC0}" srcOrd="2" destOrd="0" presId="urn:microsoft.com/office/officeart/2005/8/layout/process1"/>
    <dgm:cxn modelId="{41277941-A909-4158-B5D5-E91476E77912}" type="presParOf" srcId="{144F1A99-9284-469A-B6BA-1B67D9B1BDC8}" destId="{11BC323E-8C0B-4B87-A840-620271007644}" srcOrd="3" destOrd="0" presId="urn:microsoft.com/office/officeart/2005/8/layout/process1"/>
    <dgm:cxn modelId="{18228EB8-8C00-4178-936D-4CB733546B81}" type="presParOf" srcId="{11BC323E-8C0B-4B87-A840-620271007644}" destId="{53BBD8F6-D03A-4844-BB18-D9781D2E5624}" srcOrd="0" destOrd="0" presId="urn:microsoft.com/office/officeart/2005/8/layout/process1"/>
    <dgm:cxn modelId="{0BA4DDD7-4631-4FBF-BD35-EEBC70F85F59}" type="presParOf" srcId="{144F1A99-9284-469A-B6BA-1B67D9B1BDC8}" destId="{10EE978D-0E66-4960-824C-46D4715E9EF8}" srcOrd="4" destOrd="0" presId="urn:microsoft.com/office/officeart/2005/8/layout/process1"/>
    <dgm:cxn modelId="{8CA072B2-38DE-4F6C-B140-30149FD2851F}" type="presParOf" srcId="{144F1A99-9284-469A-B6BA-1B67D9B1BDC8}" destId="{357C565D-3CA0-4838-A87C-A07EF8B76524}" srcOrd="5" destOrd="0" presId="urn:microsoft.com/office/officeart/2005/8/layout/process1"/>
    <dgm:cxn modelId="{C7DEC850-1C3F-42E6-8563-A5989E82B818}" type="presParOf" srcId="{357C565D-3CA0-4838-A87C-A07EF8B76524}" destId="{27A94880-9970-4900-99F3-2071928758DC}" srcOrd="0" destOrd="0" presId="urn:microsoft.com/office/officeart/2005/8/layout/process1"/>
    <dgm:cxn modelId="{8593AD92-FF09-4D41-B2CE-202EBFBB2000}" type="presParOf" srcId="{144F1A99-9284-469A-B6BA-1B67D9B1BDC8}" destId="{54CAAC58-8405-4469-9E9F-67964A352D0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90322-11A2-451B-BFF3-7708DE6D74A5}">
      <dsp:nvSpPr>
        <dsp:cNvPr id="0" name=""/>
        <dsp:cNvSpPr/>
      </dsp:nvSpPr>
      <dsp:spPr>
        <a:xfrm>
          <a:off x="2545" y="2113782"/>
          <a:ext cx="2431773" cy="1367694"/>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Homeless and Unsheltered</a:t>
          </a:r>
        </a:p>
      </dsp:txBody>
      <dsp:txXfrm>
        <a:off x="42603" y="2153840"/>
        <a:ext cx="2351657" cy="1287578"/>
      </dsp:txXfrm>
    </dsp:sp>
    <dsp:sp modelId="{8D644EB4-F083-42B1-BCD1-A545CA22F329}">
      <dsp:nvSpPr>
        <dsp:cNvPr id="0" name=""/>
        <dsp:cNvSpPr/>
      </dsp:nvSpPr>
      <dsp:spPr>
        <a:xfrm rot="21579490">
          <a:off x="2575445" y="2617365"/>
          <a:ext cx="299199" cy="3425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575446" y="2686143"/>
        <a:ext cx="209439" cy="205529"/>
      </dsp:txXfrm>
    </dsp:sp>
    <dsp:sp modelId="{BCC8E231-4B0A-4E3F-9F9F-5F1EEE3E4FC0}">
      <dsp:nvSpPr>
        <dsp:cNvPr id="0" name=""/>
        <dsp:cNvSpPr/>
      </dsp:nvSpPr>
      <dsp:spPr>
        <a:xfrm>
          <a:off x="2998835" y="2049678"/>
          <a:ext cx="2170551" cy="14617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Homeless and Sheltered</a:t>
          </a:r>
        </a:p>
      </dsp:txBody>
      <dsp:txXfrm>
        <a:off x="3041647" y="2092490"/>
        <a:ext cx="2084927" cy="1376083"/>
      </dsp:txXfrm>
    </dsp:sp>
    <dsp:sp modelId="{11BC323E-8C0B-4B87-A840-620271007644}">
      <dsp:nvSpPr>
        <dsp:cNvPr id="0" name=""/>
        <dsp:cNvSpPr/>
      </dsp:nvSpPr>
      <dsp:spPr>
        <a:xfrm rot="22164">
          <a:off x="5304504" y="2618049"/>
          <a:ext cx="286462" cy="3425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304505" y="2686282"/>
        <a:ext cx="200523" cy="205529"/>
      </dsp:txXfrm>
    </dsp:sp>
    <dsp:sp modelId="{10EE978D-0E66-4960-824C-46D4715E9EF8}">
      <dsp:nvSpPr>
        <dsp:cNvPr id="0" name=""/>
        <dsp:cNvSpPr/>
      </dsp:nvSpPr>
      <dsp:spPr>
        <a:xfrm>
          <a:off x="5709870" y="2046852"/>
          <a:ext cx="2052012" cy="15015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Subsidized Housing</a:t>
          </a:r>
        </a:p>
      </dsp:txBody>
      <dsp:txXfrm>
        <a:off x="5753849" y="2090831"/>
        <a:ext cx="1964054" cy="1413596"/>
      </dsp:txXfrm>
    </dsp:sp>
    <dsp:sp modelId="{357C565D-3CA0-4838-A87C-A07EF8B76524}">
      <dsp:nvSpPr>
        <dsp:cNvPr id="0" name=""/>
        <dsp:cNvSpPr/>
      </dsp:nvSpPr>
      <dsp:spPr>
        <a:xfrm rot="5190">
          <a:off x="7900644" y="2628335"/>
          <a:ext cx="294174" cy="3425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900644" y="2696778"/>
        <a:ext cx="205922" cy="205529"/>
      </dsp:txXfrm>
    </dsp:sp>
    <dsp:sp modelId="{54CAAC58-8405-4469-9E9F-67964A352D01}">
      <dsp:nvSpPr>
        <dsp:cNvPr id="0" name=""/>
        <dsp:cNvSpPr/>
      </dsp:nvSpPr>
      <dsp:spPr>
        <a:xfrm>
          <a:off x="8316928" y="2044954"/>
          <a:ext cx="2711531" cy="15142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Market Rate Housing</a:t>
          </a:r>
        </a:p>
      </dsp:txBody>
      <dsp:txXfrm>
        <a:off x="8361278" y="2089304"/>
        <a:ext cx="2622831" cy="14255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90322-11A2-451B-BFF3-7708DE6D74A5}">
      <dsp:nvSpPr>
        <dsp:cNvPr id="0" name=""/>
        <dsp:cNvSpPr/>
      </dsp:nvSpPr>
      <dsp:spPr>
        <a:xfrm>
          <a:off x="2545" y="2113782"/>
          <a:ext cx="2431773" cy="1367694"/>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Homeless and Unsheltered</a:t>
          </a:r>
        </a:p>
      </dsp:txBody>
      <dsp:txXfrm>
        <a:off x="42603" y="2153840"/>
        <a:ext cx="2351657" cy="1287578"/>
      </dsp:txXfrm>
    </dsp:sp>
    <dsp:sp modelId="{8D644EB4-F083-42B1-BCD1-A545CA22F329}">
      <dsp:nvSpPr>
        <dsp:cNvPr id="0" name=""/>
        <dsp:cNvSpPr/>
      </dsp:nvSpPr>
      <dsp:spPr>
        <a:xfrm rot="21579490">
          <a:off x="2575445" y="2617365"/>
          <a:ext cx="299199" cy="3425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575446" y="2686143"/>
        <a:ext cx="209439" cy="205529"/>
      </dsp:txXfrm>
    </dsp:sp>
    <dsp:sp modelId="{BCC8E231-4B0A-4E3F-9F9F-5F1EEE3E4FC0}">
      <dsp:nvSpPr>
        <dsp:cNvPr id="0" name=""/>
        <dsp:cNvSpPr/>
      </dsp:nvSpPr>
      <dsp:spPr>
        <a:xfrm>
          <a:off x="2998835" y="2049678"/>
          <a:ext cx="2170551" cy="14617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Homeless and Sheltered</a:t>
          </a:r>
        </a:p>
      </dsp:txBody>
      <dsp:txXfrm>
        <a:off x="3041647" y="2092490"/>
        <a:ext cx="2084927" cy="1376083"/>
      </dsp:txXfrm>
    </dsp:sp>
    <dsp:sp modelId="{11BC323E-8C0B-4B87-A840-620271007644}">
      <dsp:nvSpPr>
        <dsp:cNvPr id="0" name=""/>
        <dsp:cNvSpPr/>
      </dsp:nvSpPr>
      <dsp:spPr>
        <a:xfrm rot="22164">
          <a:off x="5304504" y="2618049"/>
          <a:ext cx="286462" cy="3425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304505" y="2686282"/>
        <a:ext cx="200523" cy="205529"/>
      </dsp:txXfrm>
    </dsp:sp>
    <dsp:sp modelId="{10EE978D-0E66-4960-824C-46D4715E9EF8}">
      <dsp:nvSpPr>
        <dsp:cNvPr id="0" name=""/>
        <dsp:cNvSpPr/>
      </dsp:nvSpPr>
      <dsp:spPr>
        <a:xfrm>
          <a:off x="5709870" y="2046852"/>
          <a:ext cx="2052012" cy="15015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Subsidized Housing</a:t>
          </a:r>
        </a:p>
      </dsp:txBody>
      <dsp:txXfrm>
        <a:off x="5753849" y="2090831"/>
        <a:ext cx="1964054" cy="1413596"/>
      </dsp:txXfrm>
    </dsp:sp>
    <dsp:sp modelId="{357C565D-3CA0-4838-A87C-A07EF8B76524}">
      <dsp:nvSpPr>
        <dsp:cNvPr id="0" name=""/>
        <dsp:cNvSpPr/>
      </dsp:nvSpPr>
      <dsp:spPr>
        <a:xfrm rot="5190">
          <a:off x="7900644" y="2628335"/>
          <a:ext cx="294174" cy="3425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900644" y="2696778"/>
        <a:ext cx="205922" cy="205529"/>
      </dsp:txXfrm>
    </dsp:sp>
    <dsp:sp modelId="{54CAAC58-8405-4469-9E9F-67964A352D01}">
      <dsp:nvSpPr>
        <dsp:cNvPr id="0" name=""/>
        <dsp:cNvSpPr/>
      </dsp:nvSpPr>
      <dsp:spPr>
        <a:xfrm>
          <a:off x="8316928" y="2044954"/>
          <a:ext cx="2711531" cy="15142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Market Rate Housing</a:t>
          </a:r>
        </a:p>
      </dsp:txBody>
      <dsp:txXfrm>
        <a:off x="8361278" y="2089304"/>
        <a:ext cx="2622831" cy="14255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90322-11A2-451B-BFF3-7708DE6D74A5}">
      <dsp:nvSpPr>
        <dsp:cNvPr id="0" name=""/>
        <dsp:cNvSpPr/>
      </dsp:nvSpPr>
      <dsp:spPr>
        <a:xfrm>
          <a:off x="2545" y="2113782"/>
          <a:ext cx="2431773" cy="1367694"/>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Homeless and Unsheltered</a:t>
          </a:r>
        </a:p>
      </dsp:txBody>
      <dsp:txXfrm>
        <a:off x="42603" y="2153840"/>
        <a:ext cx="2351657" cy="1287578"/>
      </dsp:txXfrm>
    </dsp:sp>
    <dsp:sp modelId="{8D644EB4-F083-42B1-BCD1-A545CA22F329}">
      <dsp:nvSpPr>
        <dsp:cNvPr id="0" name=""/>
        <dsp:cNvSpPr/>
      </dsp:nvSpPr>
      <dsp:spPr>
        <a:xfrm rot="21579490">
          <a:off x="2575445" y="2617365"/>
          <a:ext cx="299199" cy="3425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575446" y="2686143"/>
        <a:ext cx="209439" cy="205529"/>
      </dsp:txXfrm>
    </dsp:sp>
    <dsp:sp modelId="{BCC8E231-4B0A-4E3F-9F9F-5F1EEE3E4FC0}">
      <dsp:nvSpPr>
        <dsp:cNvPr id="0" name=""/>
        <dsp:cNvSpPr/>
      </dsp:nvSpPr>
      <dsp:spPr>
        <a:xfrm>
          <a:off x="2998835" y="2049678"/>
          <a:ext cx="2170551" cy="14617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Homeless and Sheltered</a:t>
          </a:r>
        </a:p>
      </dsp:txBody>
      <dsp:txXfrm>
        <a:off x="3041647" y="2092490"/>
        <a:ext cx="2084927" cy="1376083"/>
      </dsp:txXfrm>
    </dsp:sp>
    <dsp:sp modelId="{11BC323E-8C0B-4B87-A840-620271007644}">
      <dsp:nvSpPr>
        <dsp:cNvPr id="0" name=""/>
        <dsp:cNvSpPr/>
      </dsp:nvSpPr>
      <dsp:spPr>
        <a:xfrm rot="22164">
          <a:off x="5304504" y="2618049"/>
          <a:ext cx="286462" cy="3425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304505" y="2686282"/>
        <a:ext cx="200523" cy="205529"/>
      </dsp:txXfrm>
    </dsp:sp>
    <dsp:sp modelId="{10EE978D-0E66-4960-824C-46D4715E9EF8}">
      <dsp:nvSpPr>
        <dsp:cNvPr id="0" name=""/>
        <dsp:cNvSpPr/>
      </dsp:nvSpPr>
      <dsp:spPr>
        <a:xfrm>
          <a:off x="5709870" y="2046852"/>
          <a:ext cx="2052012" cy="15015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Subsidized Housing</a:t>
          </a:r>
        </a:p>
      </dsp:txBody>
      <dsp:txXfrm>
        <a:off x="5753849" y="2090831"/>
        <a:ext cx="1964054" cy="1413596"/>
      </dsp:txXfrm>
    </dsp:sp>
    <dsp:sp modelId="{357C565D-3CA0-4838-A87C-A07EF8B76524}">
      <dsp:nvSpPr>
        <dsp:cNvPr id="0" name=""/>
        <dsp:cNvSpPr/>
      </dsp:nvSpPr>
      <dsp:spPr>
        <a:xfrm rot="5190">
          <a:off x="7900644" y="2628335"/>
          <a:ext cx="294174" cy="3425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900644" y="2696778"/>
        <a:ext cx="205922" cy="205529"/>
      </dsp:txXfrm>
    </dsp:sp>
    <dsp:sp modelId="{54CAAC58-8405-4469-9E9F-67964A352D01}">
      <dsp:nvSpPr>
        <dsp:cNvPr id="0" name=""/>
        <dsp:cNvSpPr/>
      </dsp:nvSpPr>
      <dsp:spPr>
        <a:xfrm>
          <a:off x="8316928" y="2044954"/>
          <a:ext cx="2711531" cy="15142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Market Rate Housing</a:t>
          </a:r>
        </a:p>
      </dsp:txBody>
      <dsp:txXfrm>
        <a:off x="8361278" y="2089304"/>
        <a:ext cx="2622831" cy="14255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7EA0-1995-7045-85C0-7C9FEB7958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0A4B01-B705-EA7E-0658-213464D70E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42B5DE-EE43-DBA0-06AB-626A16D726FD}"/>
              </a:ext>
            </a:extLst>
          </p:cNvPr>
          <p:cNvSpPr>
            <a:spLocks noGrp="1"/>
          </p:cNvSpPr>
          <p:nvPr>
            <p:ph type="dt" sz="half" idx="10"/>
          </p:nvPr>
        </p:nvSpPr>
        <p:spPr/>
        <p:txBody>
          <a:bodyPr/>
          <a:lstStyle/>
          <a:p>
            <a:fld id="{94DDB1E2-E97D-4A4C-ADF4-9BA5A652E372}" type="datetimeFigureOut">
              <a:rPr lang="en-US" smtClean="0"/>
              <a:t>5/3/2023</a:t>
            </a:fld>
            <a:endParaRPr lang="en-US"/>
          </a:p>
        </p:txBody>
      </p:sp>
      <p:sp>
        <p:nvSpPr>
          <p:cNvPr id="5" name="Footer Placeholder 4">
            <a:extLst>
              <a:ext uri="{FF2B5EF4-FFF2-40B4-BE49-F238E27FC236}">
                <a16:creationId xmlns:a16="http://schemas.microsoft.com/office/drawing/2014/main" id="{EB07917B-A1C8-48CF-B9DA-3D248F577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867805-F3CD-3C49-32A8-15D462969602}"/>
              </a:ext>
            </a:extLst>
          </p:cNvPr>
          <p:cNvSpPr>
            <a:spLocks noGrp="1"/>
          </p:cNvSpPr>
          <p:nvPr>
            <p:ph type="sldNum" sz="quarter" idx="12"/>
          </p:nvPr>
        </p:nvSpPr>
        <p:spPr/>
        <p:txBody>
          <a:bodyPr/>
          <a:lstStyle/>
          <a:p>
            <a:fld id="{DCA607AD-B826-4AFD-A0D7-7B510779B21B}" type="slidenum">
              <a:rPr lang="en-US" smtClean="0"/>
              <a:t>‹#›</a:t>
            </a:fld>
            <a:endParaRPr lang="en-US"/>
          </a:p>
        </p:txBody>
      </p:sp>
    </p:spTree>
    <p:extLst>
      <p:ext uri="{BB962C8B-B14F-4D97-AF65-F5344CB8AC3E}">
        <p14:creationId xmlns:p14="http://schemas.microsoft.com/office/powerpoint/2010/main" val="1740203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6D99-CA50-DC39-16B0-4A71BCEE1F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29D666-21B4-AF9C-5923-A25988687A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DA1744-CB47-D98D-0C5F-5A05A9ADF2E4}"/>
              </a:ext>
            </a:extLst>
          </p:cNvPr>
          <p:cNvSpPr>
            <a:spLocks noGrp="1"/>
          </p:cNvSpPr>
          <p:nvPr>
            <p:ph type="dt" sz="half" idx="10"/>
          </p:nvPr>
        </p:nvSpPr>
        <p:spPr/>
        <p:txBody>
          <a:bodyPr/>
          <a:lstStyle/>
          <a:p>
            <a:fld id="{94DDB1E2-E97D-4A4C-ADF4-9BA5A652E372}" type="datetimeFigureOut">
              <a:rPr lang="en-US" smtClean="0"/>
              <a:t>5/3/2023</a:t>
            </a:fld>
            <a:endParaRPr lang="en-US"/>
          </a:p>
        </p:txBody>
      </p:sp>
      <p:sp>
        <p:nvSpPr>
          <p:cNvPr id="5" name="Footer Placeholder 4">
            <a:extLst>
              <a:ext uri="{FF2B5EF4-FFF2-40B4-BE49-F238E27FC236}">
                <a16:creationId xmlns:a16="http://schemas.microsoft.com/office/drawing/2014/main" id="{355AB73E-BF87-465F-A8A3-7291D70D17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E493A9-68E5-D0EC-6123-B52178C8E574}"/>
              </a:ext>
            </a:extLst>
          </p:cNvPr>
          <p:cNvSpPr>
            <a:spLocks noGrp="1"/>
          </p:cNvSpPr>
          <p:nvPr>
            <p:ph type="sldNum" sz="quarter" idx="12"/>
          </p:nvPr>
        </p:nvSpPr>
        <p:spPr/>
        <p:txBody>
          <a:bodyPr/>
          <a:lstStyle/>
          <a:p>
            <a:fld id="{DCA607AD-B826-4AFD-A0D7-7B510779B21B}" type="slidenum">
              <a:rPr lang="en-US" smtClean="0"/>
              <a:t>‹#›</a:t>
            </a:fld>
            <a:endParaRPr lang="en-US"/>
          </a:p>
        </p:txBody>
      </p:sp>
    </p:spTree>
    <p:extLst>
      <p:ext uri="{BB962C8B-B14F-4D97-AF65-F5344CB8AC3E}">
        <p14:creationId xmlns:p14="http://schemas.microsoft.com/office/powerpoint/2010/main" val="7360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724957-ABA9-A931-0327-43A7BA057D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8C6D8C-602F-2286-65F0-D7CB8A613D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1FB7A3-A026-06FF-D96C-3C71E24BA97C}"/>
              </a:ext>
            </a:extLst>
          </p:cNvPr>
          <p:cNvSpPr>
            <a:spLocks noGrp="1"/>
          </p:cNvSpPr>
          <p:nvPr>
            <p:ph type="dt" sz="half" idx="10"/>
          </p:nvPr>
        </p:nvSpPr>
        <p:spPr/>
        <p:txBody>
          <a:bodyPr/>
          <a:lstStyle/>
          <a:p>
            <a:fld id="{94DDB1E2-E97D-4A4C-ADF4-9BA5A652E372}" type="datetimeFigureOut">
              <a:rPr lang="en-US" smtClean="0"/>
              <a:t>5/3/2023</a:t>
            </a:fld>
            <a:endParaRPr lang="en-US"/>
          </a:p>
        </p:txBody>
      </p:sp>
      <p:sp>
        <p:nvSpPr>
          <p:cNvPr id="5" name="Footer Placeholder 4">
            <a:extLst>
              <a:ext uri="{FF2B5EF4-FFF2-40B4-BE49-F238E27FC236}">
                <a16:creationId xmlns:a16="http://schemas.microsoft.com/office/drawing/2014/main" id="{2A522B8D-E88C-43DF-B728-54C5214910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A8D98-6464-C497-24F0-F4DF8DF13EF5}"/>
              </a:ext>
            </a:extLst>
          </p:cNvPr>
          <p:cNvSpPr>
            <a:spLocks noGrp="1"/>
          </p:cNvSpPr>
          <p:nvPr>
            <p:ph type="sldNum" sz="quarter" idx="12"/>
          </p:nvPr>
        </p:nvSpPr>
        <p:spPr/>
        <p:txBody>
          <a:bodyPr/>
          <a:lstStyle/>
          <a:p>
            <a:fld id="{DCA607AD-B826-4AFD-A0D7-7B510779B21B}" type="slidenum">
              <a:rPr lang="en-US" smtClean="0"/>
              <a:t>‹#›</a:t>
            </a:fld>
            <a:endParaRPr lang="en-US"/>
          </a:p>
        </p:txBody>
      </p:sp>
    </p:spTree>
    <p:extLst>
      <p:ext uri="{BB962C8B-B14F-4D97-AF65-F5344CB8AC3E}">
        <p14:creationId xmlns:p14="http://schemas.microsoft.com/office/powerpoint/2010/main" val="68318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56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019D1-CB22-70C4-07D7-77B48C4EEA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E82221-44FC-AA05-FACA-E040AC87C7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E951BC-EA3A-65C7-1E4A-379A1BC58153}"/>
              </a:ext>
            </a:extLst>
          </p:cNvPr>
          <p:cNvSpPr>
            <a:spLocks noGrp="1"/>
          </p:cNvSpPr>
          <p:nvPr>
            <p:ph type="dt" sz="half" idx="10"/>
          </p:nvPr>
        </p:nvSpPr>
        <p:spPr/>
        <p:txBody>
          <a:bodyPr/>
          <a:lstStyle/>
          <a:p>
            <a:fld id="{94DDB1E2-E97D-4A4C-ADF4-9BA5A652E372}" type="datetimeFigureOut">
              <a:rPr lang="en-US" smtClean="0"/>
              <a:t>5/3/2023</a:t>
            </a:fld>
            <a:endParaRPr lang="en-US"/>
          </a:p>
        </p:txBody>
      </p:sp>
      <p:sp>
        <p:nvSpPr>
          <p:cNvPr id="5" name="Footer Placeholder 4">
            <a:extLst>
              <a:ext uri="{FF2B5EF4-FFF2-40B4-BE49-F238E27FC236}">
                <a16:creationId xmlns:a16="http://schemas.microsoft.com/office/drawing/2014/main" id="{C63FB52F-6D28-4210-8E6C-B8547B9C6F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7060BB-654A-EB77-2492-A0C44C264543}"/>
              </a:ext>
            </a:extLst>
          </p:cNvPr>
          <p:cNvSpPr>
            <a:spLocks noGrp="1"/>
          </p:cNvSpPr>
          <p:nvPr>
            <p:ph type="sldNum" sz="quarter" idx="12"/>
          </p:nvPr>
        </p:nvSpPr>
        <p:spPr/>
        <p:txBody>
          <a:bodyPr/>
          <a:lstStyle/>
          <a:p>
            <a:fld id="{DCA607AD-B826-4AFD-A0D7-7B510779B21B}" type="slidenum">
              <a:rPr lang="en-US" smtClean="0"/>
              <a:t>‹#›</a:t>
            </a:fld>
            <a:endParaRPr lang="en-US"/>
          </a:p>
        </p:txBody>
      </p:sp>
    </p:spTree>
    <p:extLst>
      <p:ext uri="{BB962C8B-B14F-4D97-AF65-F5344CB8AC3E}">
        <p14:creationId xmlns:p14="http://schemas.microsoft.com/office/powerpoint/2010/main" val="548280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EB29E-443B-6F02-82CF-95DB25A3A1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B06764-C842-9B1E-843B-3F16BAEC9D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D1FB46-8258-F27C-1E95-267B50AEB96D}"/>
              </a:ext>
            </a:extLst>
          </p:cNvPr>
          <p:cNvSpPr>
            <a:spLocks noGrp="1"/>
          </p:cNvSpPr>
          <p:nvPr>
            <p:ph type="dt" sz="half" idx="10"/>
          </p:nvPr>
        </p:nvSpPr>
        <p:spPr/>
        <p:txBody>
          <a:bodyPr/>
          <a:lstStyle/>
          <a:p>
            <a:fld id="{94DDB1E2-E97D-4A4C-ADF4-9BA5A652E372}" type="datetimeFigureOut">
              <a:rPr lang="en-US" smtClean="0"/>
              <a:t>5/3/2023</a:t>
            </a:fld>
            <a:endParaRPr lang="en-US"/>
          </a:p>
        </p:txBody>
      </p:sp>
      <p:sp>
        <p:nvSpPr>
          <p:cNvPr id="5" name="Footer Placeholder 4">
            <a:extLst>
              <a:ext uri="{FF2B5EF4-FFF2-40B4-BE49-F238E27FC236}">
                <a16:creationId xmlns:a16="http://schemas.microsoft.com/office/drawing/2014/main" id="{3F6A60E7-0B9C-C249-1FCF-F4D9AED289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9820DA-262F-B932-BC06-480A24A336FA}"/>
              </a:ext>
            </a:extLst>
          </p:cNvPr>
          <p:cNvSpPr>
            <a:spLocks noGrp="1"/>
          </p:cNvSpPr>
          <p:nvPr>
            <p:ph type="sldNum" sz="quarter" idx="12"/>
          </p:nvPr>
        </p:nvSpPr>
        <p:spPr/>
        <p:txBody>
          <a:bodyPr/>
          <a:lstStyle/>
          <a:p>
            <a:fld id="{DCA607AD-B826-4AFD-A0D7-7B510779B21B}" type="slidenum">
              <a:rPr lang="en-US" smtClean="0"/>
              <a:t>‹#›</a:t>
            </a:fld>
            <a:endParaRPr lang="en-US"/>
          </a:p>
        </p:txBody>
      </p:sp>
    </p:spTree>
    <p:extLst>
      <p:ext uri="{BB962C8B-B14F-4D97-AF65-F5344CB8AC3E}">
        <p14:creationId xmlns:p14="http://schemas.microsoft.com/office/powerpoint/2010/main" val="1363706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3F9C-EE7D-62C4-DA7D-C63B4AB931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A3743B-3231-BE60-4986-B5794C6042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55763D-6D61-A5F2-AAFB-CF23131E13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3EEDF8-8928-FE25-9F72-6AF416E79EC9}"/>
              </a:ext>
            </a:extLst>
          </p:cNvPr>
          <p:cNvSpPr>
            <a:spLocks noGrp="1"/>
          </p:cNvSpPr>
          <p:nvPr>
            <p:ph type="dt" sz="half" idx="10"/>
          </p:nvPr>
        </p:nvSpPr>
        <p:spPr/>
        <p:txBody>
          <a:bodyPr/>
          <a:lstStyle/>
          <a:p>
            <a:fld id="{94DDB1E2-E97D-4A4C-ADF4-9BA5A652E372}" type="datetimeFigureOut">
              <a:rPr lang="en-US" smtClean="0"/>
              <a:t>5/3/2023</a:t>
            </a:fld>
            <a:endParaRPr lang="en-US"/>
          </a:p>
        </p:txBody>
      </p:sp>
      <p:sp>
        <p:nvSpPr>
          <p:cNvPr id="6" name="Footer Placeholder 5">
            <a:extLst>
              <a:ext uri="{FF2B5EF4-FFF2-40B4-BE49-F238E27FC236}">
                <a16:creationId xmlns:a16="http://schemas.microsoft.com/office/drawing/2014/main" id="{1ED33704-F3F1-44CF-8159-51396F4AEB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3F3F0B-D486-7A7E-844F-22E493DB0C50}"/>
              </a:ext>
            </a:extLst>
          </p:cNvPr>
          <p:cNvSpPr>
            <a:spLocks noGrp="1"/>
          </p:cNvSpPr>
          <p:nvPr>
            <p:ph type="sldNum" sz="quarter" idx="12"/>
          </p:nvPr>
        </p:nvSpPr>
        <p:spPr/>
        <p:txBody>
          <a:bodyPr/>
          <a:lstStyle/>
          <a:p>
            <a:fld id="{DCA607AD-B826-4AFD-A0D7-7B510779B21B}" type="slidenum">
              <a:rPr lang="en-US" smtClean="0"/>
              <a:t>‹#›</a:t>
            </a:fld>
            <a:endParaRPr lang="en-US"/>
          </a:p>
        </p:txBody>
      </p:sp>
    </p:spTree>
    <p:extLst>
      <p:ext uri="{BB962C8B-B14F-4D97-AF65-F5344CB8AC3E}">
        <p14:creationId xmlns:p14="http://schemas.microsoft.com/office/powerpoint/2010/main" val="1877577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4EC41-9D5E-5632-307B-1708535230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0742C3-2F1E-8128-2D26-4104CD771B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B009B4-A8E4-E4C2-F49C-DB43FF48A0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D1FCF3-51AA-1CEA-F3C9-4525209DB3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67F8B4-F44B-F60E-B367-433A3B4CCA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E4C5F6-74E9-CFC3-7E4B-558D6B27EDAA}"/>
              </a:ext>
            </a:extLst>
          </p:cNvPr>
          <p:cNvSpPr>
            <a:spLocks noGrp="1"/>
          </p:cNvSpPr>
          <p:nvPr>
            <p:ph type="dt" sz="half" idx="10"/>
          </p:nvPr>
        </p:nvSpPr>
        <p:spPr/>
        <p:txBody>
          <a:bodyPr/>
          <a:lstStyle/>
          <a:p>
            <a:fld id="{94DDB1E2-E97D-4A4C-ADF4-9BA5A652E372}" type="datetimeFigureOut">
              <a:rPr lang="en-US" smtClean="0"/>
              <a:t>5/3/2023</a:t>
            </a:fld>
            <a:endParaRPr lang="en-US"/>
          </a:p>
        </p:txBody>
      </p:sp>
      <p:sp>
        <p:nvSpPr>
          <p:cNvPr id="8" name="Footer Placeholder 7">
            <a:extLst>
              <a:ext uri="{FF2B5EF4-FFF2-40B4-BE49-F238E27FC236}">
                <a16:creationId xmlns:a16="http://schemas.microsoft.com/office/drawing/2014/main" id="{5373DD4E-A03F-ED9E-36F1-DEE6FB7670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BC7B4D-BEE3-963F-82C8-94DE97B05362}"/>
              </a:ext>
            </a:extLst>
          </p:cNvPr>
          <p:cNvSpPr>
            <a:spLocks noGrp="1"/>
          </p:cNvSpPr>
          <p:nvPr>
            <p:ph type="sldNum" sz="quarter" idx="12"/>
          </p:nvPr>
        </p:nvSpPr>
        <p:spPr/>
        <p:txBody>
          <a:bodyPr/>
          <a:lstStyle/>
          <a:p>
            <a:fld id="{DCA607AD-B826-4AFD-A0D7-7B510779B21B}" type="slidenum">
              <a:rPr lang="en-US" smtClean="0"/>
              <a:t>‹#›</a:t>
            </a:fld>
            <a:endParaRPr lang="en-US"/>
          </a:p>
        </p:txBody>
      </p:sp>
    </p:spTree>
    <p:extLst>
      <p:ext uri="{BB962C8B-B14F-4D97-AF65-F5344CB8AC3E}">
        <p14:creationId xmlns:p14="http://schemas.microsoft.com/office/powerpoint/2010/main" val="893848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ED610-EF9B-7B79-6B13-D6FFEB79D9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851D39-EE2A-3497-A484-9E285E7DA2F5}"/>
              </a:ext>
            </a:extLst>
          </p:cNvPr>
          <p:cNvSpPr>
            <a:spLocks noGrp="1"/>
          </p:cNvSpPr>
          <p:nvPr>
            <p:ph type="dt" sz="half" idx="10"/>
          </p:nvPr>
        </p:nvSpPr>
        <p:spPr/>
        <p:txBody>
          <a:bodyPr/>
          <a:lstStyle/>
          <a:p>
            <a:fld id="{94DDB1E2-E97D-4A4C-ADF4-9BA5A652E372}" type="datetimeFigureOut">
              <a:rPr lang="en-US" smtClean="0"/>
              <a:t>5/3/2023</a:t>
            </a:fld>
            <a:endParaRPr lang="en-US"/>
          </a:p>
        </p:txBody>
      </p:sp>
      <p:sp>
        <p:nvSpPr>
          <p:cNvPr id="4" name="Footer Placeholder 3">
            <a:extLst>
              <a:ext uri="{FF2B5EF4-FFF2-40B4-BE49-F238E27FC236}">
                <a16:creationId xmlns:a16="http://schemas.microsoft.com/office/drawing/2014/main" id="{55590645-BDE0-ECE6-DBF6-8937B16D8B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09265C-EEB4-084D-3AF8-66EBB797C829}"/>
              </a:ext>
            </a:extLst>
          </p:cNvPr>
          <p:cNvSpPr>
            <a:spLocks noGrp="1"/>
          </p:cNvSpPr>
          <p:nvPr>
            <p:ph type="sldNum" sz="quarter" idx="12"/>
          </p:nvPr>
        </p:nvSpPr>
        <p:spPr/>
        <p:txBody>
          <a:bodyPr/>
          <a:lstStyle/>
          <a:p>
            <a:fld id="{DCA607AD-B826-4AFD-A0D7-7B510779B21B}" type="slidenum">
              <a:rPr lang="en-US" smtClean="0"/>
              <a:t>‹#›</a:t>
            </a:fld>
            <a:endParaRPr lang="en-US"/>
          </a:p>
        </p:txBody>
      </p:sp>
    </p:spTree>
    <p:extLst>
      <p:ext uri="{BB962C8B-B14F-4D97-AF65-F5344CB8AC3E}">
        <p14:creationId xmlns:p14="http://schemas.microsoft.com/office/powerpoint/2010/main" val="3744164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081EB1-2058-AD0B-7D46-9A9362D2CC89}"/>
              </a:ext>
            </a:extLst>
          </p:cNvPr>
          <p:cNvSpPr>
            <a:spLocks noGrp="1"/>
          </p:cNvSpPr>
          <p:nvPr>
            <p:ph type="dt" sz="half" idx="10"/>
          </p:nvPr>
        </p:nvSpPr>
        <p:spPr/>
        <p:txBody>
          <a:bodyPr/>
          <a:lstStyle/>
          <a:p>
            <a:fld id="{94DDB1E2-E97D-4A4C-ADF4-9BA5A652E372}" type="datetimeFigureOut">
              <a:rPr lang="en-US" smtClean="0"/>
              <a:t>5/3/2023</a:t>
            </a:fld>
            <a:endParaRPr lang="en-US"/>
          </a:p>
        </p:txBody>
      </p:sp>
      <p:sp>
        <p:nvSpPr>
          <p:cNvPr id="3" name="Footer Placeholder 2">
            <a:extLst>
              <a:ext uri="{FF2B5EF4-FFF2-40B4-BE49-F238E27FC236}">
                <a16:creationId xmlns:a16="http://schemas.microsoft.com/office/drawing/2014/main" id="{78DFE618-855B-6BC9-B56D-5822703CF3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27682A-08B6-A206-E7ED-59CDF85EDF3F}"/>
              </a:ext>
            </a:extLst>
          </p:cNvPr>
          <p:cNvSpPr>
            <a:spLocks noGrp="1"/>
          </p:cNvSpPr>
          <p:nvPr>
            <p:ph type="sldNum" sz="quarter" idx="12"/>
          </p:nvPr>
        </p:nvSpPr>
        <p:spPr/>
        <p:txBody>
          <a:bodyPr/>
          <a:lstStyle/>
          <a:p>
            <a:fld id="{DCA607AD-B826-4AFD-A0D7-7B510779B21B}" type="slidenum">
              <a:rPr lang="en-US" smtClean="0"/>
              <a:t>‹#›</a:t>
            </a:fld>
            <a:endParaRPr lang="en-US"/>
          </a:p>
        </p:txBody>
      </p:sp>
    </p:spTree>
    <p:extLst>
      <p:ext uri="{BB962C8B-B14F-4D97-AF65-F5344CB8AC3E}">
        <p14:creationId xmlns:p14="http://schemas.microsoft.com/office/powerpoint/2010/main" val="456353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2B31-4B60-5CE2-3603-B2A5F3C03F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F25AD7-7545-911E-FE77-FBFD85B984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3C5224-A419-1F48-B797-F3CA05F84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F09E8C-C28C-555D-6081-C63C8DB30EF9}"/>
              </a:ext>
            </a:extLst>
          </p:cNvPr>
          <p:cNvSpPr>
            <a:spLocks noGrp="1"/>
          </p:cNvSpPr>
          <p:nvPr>
            <p:ph type="dt" sz="half" idx="10"/>
          </p:nvPr>
        </p:nvSpPr>
        <p:spPr/>
        <p:txBody>
          <a:bodyPr/>
          <a:lstStyle/>
          <a:p>
            <a:fld id="{94DDB1E2-E97D-4A4C-ADF4-9BA5A652E372}" type="datetimeFigureOut">
              <a:rPr lang="en-US" smtClean="0"/>
              <a:t>5/3/2023</a:t>
            </a:fld>
            <a:endParaRPr lang="en-US"/>
          </a:p>
        </p:txBody>
      </p:sp>
      <p:sp>
        <p:nvSpPr>
          <p:cNvPr id="6" name="Footer Placeholder 5">
            <a:extLst>
              <a:ext uri="{FF2B5EF4-FFF2-40B4-BE49-F238E27FC236}">
                <a16:creationId xmlns:a16="http://schemas.microsoft.com/office/drawing/2014/main" id="{7859B060-FF73-3C21-CC71-D01DFFD5F1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A98B02-CAE2-AE85-D156-ED0F99C6683A}"/>
              </a:ext>
            </a:extLst>
          </p:cNvPr>
          <p:cNvSpPr>
            <a:spLocks noGrp="1"/>
          </p:cNvSpPr>
          <p:nvPr>
            <p:ph type="sldNum" sz="quarter" idx="12"/>
          </p:nvPr>
        </p:nvSpPr>
        <p:spPr/>
        <p:txBody>
          <a:bodyPr/>
          <a:lstStyle/>
          <a:p>
            <a:fld id="{DCA607AD-B826-4AFD-A0D7-7B510779B21B}" type="slidenum">
              <a:rPr lang="en-US" smtClean="0"/>
              <a:t>‹#›</a:t>
            </a:fld>
            <a:endParaRPr lang="en-US"/>
          </a:p>
        </p:txBody>
      </p:sp>
    </p:spTree>
    <p:extLst>
      <p:ext uri="{BB962C8B-B14F-4D97-AF65-F5344CB8AC3E}">
        <p14:creationId xmlns:p14="http://schemas.microsoft.com/office/powerpoint/2010/main" val="434338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2747E-F122-919E-2E87-58BC5BA68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7179E9-3B52-957B-AC7C-43B50FBE3E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43C4C0-8BC2-3294-3D75-D0432B3DFA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AB86F-DB28-C49A-F948-448BDE9A4BBC}"/>
              </a:ext>
            </a:extLst>
          </p:cNvPr>
          <p:cNvSpPr>
            <a:spLocks noGrp="1"/>
          </p:cNvSpPr>
          <p:nvPr>
            <p:ph type="dt" sz="half" idx="10"/>
          </p:nvPr>
        </p:nvSpPr>
        <p:spPr/>
        <p:txBody>
          <a:bodyPr/>
          <a:lstStyle/>
          <a:p>
            <a:fld id="{94DDB1E2-E97D-4A4C-ADF4-9BA5A652E372}" type="datetimeFigureOut">
              <a:rPr lang="en-US" smtClean="0"/>
              <a:t>5/3/2023</a:t>
            </a:fld>
            <a:endParaRPr lang="en-US"/>
          </a:p>
        </p:txBody>
      </p:sp>
      <p:sp>
        <p:nvSpPr>
          <p:cNvPr id="6" name="Footer Placeholder 5">
            <a:extLst>
              <a:ext uri="{FF2B5EF4-FFF2-40B4-BE49-F238E27FC236}">
                <a16:creationId xmlns:a16="http://schemas.microsoft.com/office/drawing/2014/main" id="{42452630-7B1C-3B37-DBDB-37C82CE2B1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989E94-6F1B-3D2F-DEF8-8173552E1C3A}"/>
              </a:ext>
            </a:extLst>
          </p:cNvPr>
          <p:cNvSpPr>
            <a:spLocks noGrp="1"/>
          </p:cNvSpPr>
          <p:nvPr>
            <p:ph type="sldNum" sz="quarter" idx="12"/>
          </p:nvPr>
        </p:nvSpPr>
        <p:spPr/>
        <p:txBody>
          <a:bodyPr/>
          <a:lstStyle/>
          <a:p>
            <a:fld id="{DCA607AD-B826-4AFD-A0D7-7B510779B21B}" type="slidenum">
              <a:rPr lang="en-US" smtClean="0"/>
              <a:t>‹#›</a:t>
            </a:fld>
            <a:endParaRPr lang="en-US"/>
          </a:p>
        </p:txBody>
      </p:sp>
    </p:spTree>
    <p:extLst>
      <p:ext uri="{BB962C8B-B14F-4D97-AF65-F5344CB8AC3E}">
        <p14:creationId xmlns:p14="http://schemas.microsoft.com/office/powerpoint/2010/main" val="3991246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29A030-E55D-98C5-D2D0-8484FA85D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900666-E011-CB48-D4CD-8C2EFB05FA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62A142-7167-ED08-C7F4-BF674F988C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DDB1E2-E97D-4A4C-ADF4-9BA5A652E372}" type="datetimeFigureOut">
              <a:rPr lang="en-US" smtClean="0"/>
              <a:t>5/3/2023</a:t>
            </a:fld>
            <a:endParaRPr lang="en-US"/>
          </a:p>
        </p:txBody>
      </p:sp>
      <p:sp>
        <p:nvSpPr>
          <p:cNvPr id="5" name="Footer Placeholder 4">
            <a:extLst>
              <a:ext uri="{FF2B5EF4-FFF2-40B4-BE49-F238E27FC236}">
                <a16:creationId xmlns:a16="http://schemas.microsoft.com/office/drawing/2014/main" id="{105785D2-1FCF-BBCD-3664-F11AA8DCEA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703D9D-91DB-151B-0A1E-E01CA53C69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607AD-B826-4AFD-A0D7-7B510779B21B}" type="slidenum">
              <a:rPr lang="en-US" smtClean="0"/>
              <a:t>‹#›</a:t>
            </a:fld>
            <a:endParaRPr lang="en-US"/>
          </a:p>
        </p:txBody>
      </p:sp>
    </p:spTree>
    <p:extLst>
      <p:ext uri="{BB962C8B-B14F-4D97-AF65-F5344CB8AC3E}">
        <p14:creationId xmlns:p14="http://schemas.microsoft.com/office/powerpoint/2010/main" val="3328764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24127F-EF01-FC36-E2D1-8E1BA7DFD1CD}"/>
              </a:ext>
            </a:extLst>
          </p:cNvPr>
          <p:cNvSpPr/>
          <p:nvPr/>
        </p:nvSpPr>
        <p:spPr>
          <a:xfrm>
            <a:off x="1588" y="-1"/>
            <a:ext cx="12188825" cy="6858001"/>
          </a:xfrm>
          <a:prstGeom prst="rect">
            <a:avLst/>
          </a:prstGeom>
          <a:solidFill>
            <a:srgbClr val="024E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2">
            <a:extLst>
              <a:ext uri="{FF2B5EF4-FFF2-40B4-BE49-F238E27FC236}">
                <a16:creationId xmlns:a16="http://schemas.microsoft.com/office/drawing/2014/main" id="{C3B109B3-35BF-CC49-8961-A8E00F6581D8}"/>
              </a:ext>
            </a:extLst>
          </p:cNvPr>
          <p:cNvSpPr txBox="1">
            <a:spLocks/>
          </p:cNvSpPr>
          <p:nvPr/>
        </p:nvSpPr>
        <p:spPr>
          <a:xfrm>
            <a:off x="446330" y="4123765"/>
            <a:ext cx="11299339" cy="905242"/>
          </a:xfrm>
          <a:prstGeom prst="rect">
            <a:avLst/>
          </a:prstGeom>
        </p:spPr>
        <p:txBody>
          <a:bodyPr lIns="91440" tIns="45720" rIns="91440" bIns="45720" anchor="t"/>
          <a:lst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a:lstStyle>
          <a:p>
            <a:pPr marL="0" marR="0" lvl="0" indent="0" algn="l" defTabSz="1828343"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j-ea"/>
                <a:cs typeface="Calibri"/>
              </a:rPr>
              <a:t>Homelessness, Cities, and the Changing </a:t>
            </a:r>
          </a:p>
          <a:p>
            <a:pPr marL="0" marR="0" lvl="0" indent="0" algn="l" defTabSz="1828343"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j-ea"/>
                <a:cs typeface="Calibri"/>
              </a:rPr>
              <a:t>Legal Landscape</a:t>
            </a:r>
            <a:endParaRPr kumimoji="0" lang="en-US" sz="8750" b="1" i="0" u="none" strike="noStrike" kern="1200" cap="none" spc="0" normalizeH="0" baseline="0" noProof="0" dirty="0">
              <a:ln>
                <a:noFill/>
              </a:ln>
              <a:solidFill>
                <a:prstClr val="white"/>
              </a:solidFill>
              <a:effectLst/>
              <a:uLnTx/>
              <a:uFillTx/>
              <a:latin typeface="Calibri"/>
              <a:ea typeface="+mj-ea"/>
              <a:cs typeface="Calibri Light"/>
            </a:endParaRPr>
          </a:p>
        </p:txBody>
      </p:sp>
      <p:sp>
        <p:nvSpPr>
          <p:cNvPr id="3" name="Right Triangle 2">
            <a:extLst>
              <a:ext uri="{FF2B5EF4-FFF2-40B4-BE49-F238E27FC236}">
                <a16:creationId xmlns:a16="http://schemas.microsoft.com/office/drawing/2014/main" id="{258DDC10-CF90-498F-E591-B68310CF3F16}"/>
              </a:ext>
            </a:extLst>
          </p:cNvPr>
          <p:cNvSpPr/>
          <p:nvPr/>
        </p:nvSpPr>
        <p:spPr>
          <a:xfrm flipV="1">
            <a:off x="1588" y="-1"/>
            <a:ext cx="8548255" cy="331123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3CE1731-DF73-F13D-7DE0-8E7DBBC8025D}"/>
              </a:ext>
            </a:extLst>
          </p:cNvPr>
          <p:cNvSpPr txBox="1"/>
          <p:nvPr/>
        </p:nvSpPr>
        <p:spPr>
          <a:xfrm>
            <a:off x="446330" y="5480632"/>
            <a:ext cx="8613058" cy="369332"/>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a:rPr>
              <a:t>Fri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day, May 12th </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a:t>
            </a:r>
            <a:r>
              <a:rPr lang="en-US">
                <a:solidFill>
                  <a:prstClr val="white"/>
                </a:solidFill>
                <a:latin typeface="Calibri" panose="020F0502020204030204"/>
              </a:rPr>
              <a:t>:00</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r>
              <a:rPr lang="en-US" dirty="0">
                <a:solidFill>
                  <a:prstClr val="white"/>
                </a:solidFill>
                <a:latin typeface="Calibri" panose="020F0502020204030204"/>
              </a:rPr>
              <a:t>P</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 </a:t>
            </a:r>
          </a:p>
        </p:txBody>
      </p:sp>
      <p:pic>
        <p:nvPicPr>
          <p:cNvPr id="1026" name="Picture 2">
            <a:extLst>
              <a:ext uri="{FF2B5EF4-FFF2-40B4-BE49-F238E27FC236}">
                <a16:creationId xmlns:a16="http://schemas.microsoft.com/office/drawing/2014/main" id="{8339185A-AE7A-A2D0-174D-65EB119681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477"/>
          <a:stretch/>
        </p:blipFill>
        <p:spPr bwMode="auto">
          <a:xfrm>
            <a:off x="1589" y="0"/>
            <a:ext cx="2436812" cy="1533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00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tree, ground, road&#10;&#10;Description automatically generated">
            <a:extLst>
              <a:ext uri="{FF2B5EF4-FFF2-40B4-BE49-F238E27FC236}">
                <a16:creationId xmlns:a16="http://schemas.microsoft.com/office/drawing/2014/main" id="{50B57CCB-E6AD-9908-5E47-A0FC4B534382}"/>
              </a:ext>
            </a:extLst>
          </p:cNvPr>
          <p:cNvPicPr>
            <a:picLocks noChangeAspect="1"/>
          </p:cNvPicPr>
          <p:nvPr/>
        </p:nvPicPr>
        <p:blipFill rotWithShape="1">
          <a:blip r:embed="rId2">
            <a:extLst>
              <a:ext uri="{28A0092B-C50C-407E-A947-70E740481C1C}">
                <a14:useLocalDpi xmlns:a14="http://schemas.microsoft.com/office/drawing/2010/main" val="0"/>
              </a:ext>
            </a:extLst>
          </a:blip>
          <a:srcRect t="33416" r="9092" b="12643"/>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F66ED8-B232-32A5-3DA0-A357D27D34ED}"/>
              </a:ext>
            </a:extLst>
          </p:cNvPr>
          <p:cNvSpPr>
            <a:spLocks noGrp="1"/>
          </p:cNvSpPr>
          <p:nvPr>
            <p:ph type="ctrTitle"/>
          </p:nvPr>
        </p:nvSpPr>
        <p:spPr>
          <a:xfrm>
            <a:off x="477980" y="769470"/>
            <a:ext cx="10983824" cy="1208140"/>
          </a:xfrm>
          <a:solidFill>
            <a:schemeClr val="bg1"/>
          </a:solidFill>
        </p:spPr>
        <p:txBody>
          <a:bodyPr anchor="b">
            <a:normAutofit fontScale="90000"/>
          </a:bodyPr>
          <a:lstStyle/>
          <a:p>
            <a:pPr algn="l"/>
            <a:r>
              <a:rPr lang="en-US" sz="4800" dirty="0"/>
              <a:t>State Law Changes: Right to Rest Act and/or Homeless Bill of Rights </a:t>
            </a:r>
          </a:p>
        </p:txBody>
      </p:sp>
      <p:sp>
        <p:nvSpPr>
          <p:cNvPr id="3" name="Subtitle 2">
            <a:extLst>
              <a:ext uri="{FF2B5EF4-FFF2-40B4-BE49-F238E27FC236}">
                <a16:creationId xmlns:a16="http://schemas.microsoft.com/office/drawing/2014/main" id="{CEF43C0A-A9C2-AEEB-068B-87B31CD51E5C}"/>
              </a:ext>
            </a:extLst>
          </p:cNvPr>
          <p:cNvSpPr>
            <a:spLocks noGrp="1"/>
          </p:cNvSpPr>
          <p:nvPr>
            <p:ph type="subTitle" idx="1"/>
          </p:nvPr>
        </p:nvSpPr>
        <p:spPr>
          <a:xfrm>
            <a:off x="477980" y="4872922"/>
            <a:ext cx="4023359" cy="1208141"/>
          </a:xfrm>
        </p:spPr>
        <p:txBody>
          <a:bodyPr>
            <a:normAutofit/>
          </a:bodyPr>
          <a:lstStyle/>
          <a:p>
            <a:pPr algn="l"/>
            <a:r>
              <a:rPr lang="en-US" sz="2000" dirty="0"/>
              <a:t>Blue = Passed legislation</a:t>
            </a:r>
          </a:p>
          <a:p>
            <a:pPr algn="l"/>
            <a:endParaRPr lang="en-US" sz="2000" dirty="0"/>
          </a:p>
          <a:p>
            <a:pPr algn="l"/>
            <a:r>
              <a:rPr lang="en-US" sz="2000" dirty="0"/>
              <a:t>Orange = Have introduced legislation</a:t>
            </a:r>
          </a:p>
          <a:p>
            <a:pPr algn="l"/>
            <a:endParaRPr lang="en-US" sz="2000"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DB523DD-590A-4991-C858-5F47770CBF1D}"/>
              </a:ext>
            </a:extLst>
          </p:cNvPr>
          <p:cNvPicPr>
            <a:picLocks noChangeAspect="1"/>
          </p:cNvPicPr>
          <p:nvPr/>
        </p:nvPicPr>
        <p:blipFill>
          <a:blip r:embed="rId3"/>
          <a:stretch>
            <a:fillRect/>
          </a:stretch>
        </p:blipFill>
        <p:spPr>
          <a:xfrm>
            <a:off x="4895725" y="1977610"/>
            <a:ext cx="6883754" cy="4769095"/>
          </a:xfrm>
          <a:prstGeom prst="rect">
            <a:avLst/>
          </a:prstGeom>
        </p:spPr>
      </p:pic>
      <p:sp>
        <p:nvSpPr>
          <p:cNvPr id="8" name="TextBox 7">
            <a:extLst>
              <a:ext uri="{FF2B5EF4-FFF2-40B4-BE49-F238E27FC236}">
                <a16:creationId xmlns:a16="http://schemas.microsoft.com/office/drawing/2014/main" id="{6D6B15B6-F556-BD45-739E-86A48D235455}"/>
              </a:ext>
            </a:extLst>
          </p:cNvPr>
          <p:cNvSpPr txBox="1"/>
          <p:nvPr/>
        </p:nvSpPr>
        <p:spPr>
          <a:xfrm>
            <a:off x="455191" y="2285405"/>
            <a:ext cx="4046148" cy="923330"/>
          </a:xfrm>
          <a:prstGeom prst="rect">
            <a:avLst/>
          </a:prstGeom>
          <a:noFill/>
        </p:spPr>
        <p:txBody>
          <a:bodyPr wrap="square">
            <a:spAutoFit/>
          </a:bodyPr>
          <a:lstStyle/>
          <a:p>
            <a:pPr algn="l"/>
            <a:r>
              <a:rPr lang="en-US" sz="1800" dirty="0"/>
              <a:t>Advocacy group tracking progress of these efforts: Western Regional Advocacy Project (wraphome.org)</a:t>
            </a:r>
          </a:p>
        </p:txBody>
      </p:sp>
    </p:spTree>
    <p:extLst>
      <p:ext uri="{BB962C8B-B14F-4D97-AF65-F5344CB8AC3E}">
        <p14:creationId xmlns:p14="http://schemas.microsoft.com/office/powerpoint/2010/main" val="26283012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tree, ground, road&#10;&#10;Description automatically generated">
            <a:extLst>
              <a:ext uri="{FF2B5EF4-FFF2-40B4-BE49-F238E27FC236}">
                <a16:creationId xmlns:a16="http://schemas.microsoft.com/office/drawing/2014/main" id="{50B57CCB-E6AD-9908-5E47-A0FC4B534382}"/>
              </a:ext>
            </a:extLst>
          </p:cNvPr>
          <p:cNvPicPr>
            <a:picLocks noChangeAspect="1"/>
          </p:cNvPicPr>
          <p:nvPr/>
        </p:nvPicPr>
        <p:blipFill rotWithShape="1">
          <a:blip r:embed="rId2">
            <a:extLst>
              <a:ext uri="{28A0092B-C50C-407E-A947-70E740481C1C}">
                <a14:useLocalDpi xmlns:a14="http://schemas.microsoft.com/office/drawing/2010/main" val="0"/>
              </a:ext>
            </a:extLst>
          </a:blip>
          <a:srcRect t="33416" r="9092" b="12643"/>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F66ED8-B232-32A5-3DA0-A357D27D34ED}"/>
              </a:ext>
            </a:extLst>
          </p:cNvPr>
          <p:cNvSpPr>
            <a:spLocks noGrp="1"/>
          </p:cNvSpPr>
          <p:nvPr>
            <p:ph type="ctrTitle"/>
          </p:nvPr>
        </p:nvSpPr>
        <p:spPr>
          <a:xfrm>
            <a:off x="481029" y="771988"/>
            <a:ext cx="10983824" cy="781974"/>
          </a:xfrm>
          <a:solidFill>
            <a:schemeClr val="bg1"/>
          </a:solidFill>
        </p:spPr>
        <p:txBody>
          <a:bodyPr anchor="b">
            <a:normAutofit/>
          </a:bodyPr>
          <a:lstStyle/>
          <a:p>
            <a:pPr algn="l"/>
            <a:r>
              <a:rPr lang="en-US" sz="4800" dirty="0"/>
              <a:t>State Law Changes: Right to Rest Act (Policy)</a:t>
            </a:r>
          </a:p>
        </p:txBody>
      </p:sp>
      <p:sp>
        <p:nvSpPr>
          <p:cNvPr id="3" name="Subtitle 2">
            <a:extLst>
              <a:ext uri="{FF2B5EF4-FFF2-40B4-BE49-F238E27FC236}">
                <a16:creationId xmlns:a16="http://schemas.microsoft.com/office/drawing/2014/main" id="{CEF43C0A-A9C2-AEEB-068B-87B31CD51E5C}"/>
              </a:ext>
            </a:extLst>
          </p:cNvPr>
          <p:cNvSpPr>
            <a:spLocks noGrp="1"/>
          </p:cNvSpPr>
          <p:nvPr>
            <p:ph type="subTitle" idx="1"/>
          </p:nvPr>
        </p:nvSpPr>
        <p:spPr>
          <a:xfrm>
            <a:off x="239441" y="4837141"/>
            <a:ext cx="5336606" cy="1208141"/>
          </a:xfrm>
        </p:spPr>
        <p:txBody>
          <a:bodyPr>
            <a:normAutofit/>
          </a:bodyPr>
          <a:lstStyle/>
          <a:p>
            <a:pPr algn="l"/>
            <a:r>
              <a:rPr lang="en-US" sz="2000" dirty="0"/>
              <a:t>HB 3501 – Oregon Right to Rest Act</a:t>
            </a:r>
          </a:p>
          <a:p>
            <a:pPr algn="l"/>
            <a:r>
              <a:rPr lang="en-US" sz="2000" dirty="0"/>
              <a:t>Previously HB 2367 (2021)</a:t>
            </a:r>
          </a:p>
          <a:p>
            <a:pPr algn="l"/>
            <a:r>
              <a:rPr lang="en-US" sz="2000" dirty="0" err="1"/>
              <a:t>Renumerative</a:t>
            </a:r>
            <a:r>
              <a:rPr lang="en-US" sz="2000" dirty="0"/>
              <a:t> = “financially rewarding; lucrative”</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65F9168-47CE-D50E-E338-59BC8B5C2026}"/>
              </a:ext>
            </a:extLst>
          </p:cNvPr>
          <p:cNvPicPr>
            <a:picLocks noChangeAspect="1"/>
          </p:cNvPicPr>
          <p:nvPr/>
        </p:nvPicPr>
        <p:blipFill>
          <a:blip r:embed="rId3"/>
          <a:stretch>
            <a:fillRect/>
          </a:stretch>
        </p:blipFill>
        <p:spPr>
          <a:xfrm>
            <a:off x="421876" y="1780079"/>
            <a:ext cx="6382336" cy="2538206"/>
          </a:xfrm>
          <a:prstGeom prst="rect">
            <a:avLst/>
          </a:prstGeom>
        </p:spPr>
      </p:pic>
    </p:spTree>
    <p:extLst>
      <p:ext uri="{BB962C8B-B14F-4D97-AF65-F5344CB8AC3E}">
        <p14:creationId xmlns:p14="http://schemas.microsoft.com/office/powerpoint/2010/main" val="244271709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tree, ground, road&#10;&#10;Description automatically generated">
            <a:extLst>
              <a:ext uri="{FF2B5EF4-FFF2-40B4-BE49-F238E27FC236}">
                <a16:creationId xmlns:a16="http://schemas.microsoft.com/office/drawing/2014/main" id="{50B57CCB-E6AD-9908-5E47-A0FC4B534382}"/>
              </a:ext>
            </a:extLst>
          </p:cNvPr>
          <p:cNvPicPr>
            <a:picLocks noChangeAspect="1"/>
          </p:cNvPicPr>
          <p:nvPr/>
        </p:nvPicPr>
        <p:blipFill rotWithShape="1">
          <a:blip r:embed="rId2">
            <a:extLst>
              <a:ext uri="{28A0092B-C50C-407E-A947-70E740481C1C}">
                <a14:useLocalDpi xmlns:a14="http://schemas.microsoft.com/office/drawing/2010/main" val="0"/>
              </a:ext>
            </a:extLst>
          </a:blip>
          <a:srcRect t="33416" r="9092" b="12643"/>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F66ED8-B232-32A5-3DA0-A357D27D34ED}"/>
              </a:ext>
            </a:extLst>
          </p:cNvPr>
          <p:cNvSpPr>
            <a:spLocks noGrp="1"/>
          </p:cNvSpPr>
          <p:nvPr>
            <p:ph type="ctrTitle"/>
          </p:nvPr>
        </p:nvSpPr>
        <p:spPr>
          <a:xfrm>
            <a:off x="477980" y="769470"/>
            <a:ext cx="10983824" cy="781974"/>
          </a:xfrm>
          <a:solidFill>
            <a:schemeClr val="bg1"/>
          </a:solidFill>
        </p:spPr>
        <p:txBody>
          <a:bodyPr anchor="b">
            <a:normAutofit fontScale="90000"/>
          </a:bodyPr>
          <a:lstStyle/>
          <a:p>
            <a:pPr algn="l"/>
            <a:r>
              <a:rPr lang="en-US" sz="4800" dirty="0"/>
              <a:t>State Law Changes: Right to Rest Act (Definitions)</a:t>
            </a:r>
          </a:p>
        </p:txBody>
      </p:sp>
      <p:sp>
        <p:nvSpPr>
          <p:cNvPr id="3" name="Subtitle 2">
            <a:extLst>
              <a:ext uri="{FF2B5EF4-FFF2-40B4-BE49-F238E27FC236}">
                <a16:creationId xmlns:a16="http://schemas.microsoft.com/office/drawing/2014/main" id="{CEF43C0A-A9C2-AEEB-068B-87B31CD51E5C}"/>
              </a:ext>
            </a:extLst>
          </p:cNvPr>
          <p:cNvSpPr>
            <a:spLocks noGrp="1"/>
          </p:cNvSpPr>
          <p:nvPr>
            <p:ph type="subTitle" idx="1"/>
          </p:nvPr>
        </p:nvSpPr>
        <p:spPr>
          <a:xfrm>
            <a:off x="6096000" y="5796697"/>
            <a:ext cx="5986940" cy="997001"/>
          </a:xfrm>
          <a:solidFill>
            <a:schemeClr val="bg1"/>
          </a:solidFill>
        </p:spPr>
        <p:txBody>
          <a:bodyPr>
            <a:normAutofit/>
          </a:bodyPr>
          <a:lstStyle/>
          <a:p>
            <a:pPr marL="342900" indent="-342900" algn="l">
              <a:buFont typeface="Arial" panose="020B0604020202020204" pitchFamily="34" charset="0"/>
              <a:buChar char="•"/>
            </a:pPr>
            <a:r>
              <a:rPr lang="en-US" sz="2000" dirty="0"/>
              <a:t>The “harassment” is tied to a new cause of action that has attorney fee award </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8D9BE3C-DBF0-F50F-1B0F-97F535EF8A1D}"/>
              </a:ext>
            </a:extLst>
          </p:cNvPr>
          <p:cNvPicPr>
            <a:picLocks noChangeAspect="1"/>
          </p:cNvPicPr>
          <p:nvPr/>
        </p:nvPicPr>
        <p:blipFill>
          <a:blip r:embed="rId3"/>
          <a:stretch>
            <a:fillRect/>
          </a:stretch>
        </p:blipFill>
        <p:spPr>
          <a:xfrm>
            <a:off x="137321" y="1695231"/>
            <a:ext cx="7491644" cy="2546834"/>
          </a:xfrm>
          <a:prstGeom prst="rect">
            <a:avLst/>
          </a:prstGeom>
        </p:spPr>
      </p:pic>
      <p:pic>
        <p:nvPicPr>
          <p:cNvPr id="13" name="Picture 12">
            <a:extLst>
              <a:ext uri="{FF2B5EF4-FFF2-40B4-BE49-F238E27FC236}">
                <a16:creationId xmlns:a16="http://schemas.microsoft.com/office/drawing/2014/main" id="{1AC7EC3C-8EA4-24A2-D7C0-EF273DCC27E7}"/>
              </a:ext>
            </a:extLst>
          </p:cNvPr>
          <p:cNvPicPr>
            <a:picLocks noChangeAspect="1"/>
          </p:cNvPicPr>
          <p:nvPr/>
        </p:nvPicPr>
        <p:blipFill>
          <a:blip r:embed="rId4"/>
          <a:stretch>
            <a:fillRect/>
          </a:stretch>
        </p:blipFill>
        <p:spPr>
          <a:xfrm>
            <a:off x="137321" y="4608659"/>
            <a:ext cx="9836656" cy="997001"/>
          </a:xfrm>
          <a:prstGeom prst="rect">
            <a:avLst/>
          </a:prstGeom>
        </p:spPr>
      </p:pic>
    </p:spTree>
    <p:extLst>
      <p:ext uri="{BB962C8B-B14F-4D97-AF65-F5344CB8AC3E}">
        <p14:creationId xmlns:p14="http://schemas.microsoft.com/office/powerpoint/2010/main" val="26907310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tree, ground, road&#10;&#10;Description automatically generated">
            <a:extLst>
              <a:ext uri="{FF2B5EF4-FFF2-40B4-BE49-F238E27FC236}">
                <a16:creationId xmlns:a16="http://schemas.microsoft.com/office/drawing/2014/main" id="{50B57CCB-E6AD-9908-5E47-A0FC4B534382}"/>
              </a:ext>
            </a:extLst>
          </p:cNvPr>
          <p:cNvPicPr>
            <a:picLocks noChangeAspect="1"/>
          </p:cNvPicPr>
          <p:nvPr/>
        </p:nvPicPr>
        <p:blipFill rotWithShape="1">
          <a:blip r:embed="rId2">
            <a:extLst>
              <a:ext uri="{28A0092B-C50C-407E-A947-70E740481C1C}">
                <a14:useLocalDpi xmlns:a14="http://schemas.microsoft.com/office/drawing/2010/main" val="0"/>
              </a:ext>
            </a:extLst>
          </a:blip>
          <a:srcRect t="33416" r="9092" b="12643"/>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F66ED8-B232-32A5-3DA0-A357D27D34ED}"/>
              </a:ext>
            </a:extLst>
          </p:cNvPr>
          <p:cNvSpPr>
            <a:spLocks noGrp="1"/>
          </p:cNvSpPr>
          <p:nvPr>
            <p:ph type="ctrTitle"/>
          </p:nvPr>
        </p:nvSpPr>
        <p:spPr>
          <a:xfrm>
            <a:off x="477980" y="769470"/>
            <a:ext cx="10983824" cy="781974"/>
          </a:xfrm>
          <a:solidFill>
            <a:schemeClr val="bg1"/>
          </a:solidFill>
        </p:spPr>
        <p:txBody>
          <a:bodyPr anchor="b">
            <a:normAutofit fontScale="90000"/>
          </a:bodyPr>
          <a:lstStyle/>
          <a:p>
            <a:pPr algn="l"/>
            <a:r>
              <a:rPr lang="en-US" sz="4800" dirty="0"/>
              <a:t>State Law Changes: Right to Rest Act (Rights)</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8BEA534-04C1-CB41-65CE-9D49CF9FAC1C}"/>
              </a:ext>
            </a:extLst>
          </p:cNvPr>
          <p:cNvPicPr>
            <a:picLocks noChangeAspect="1"/>
          </p:cNvPicPr>
          <p:nvPr/>
        </p:nvPicPr>
        <p:blipFill>
          <a:blip r:embed="rId3"/>
          <a:stretch>
            <a:fillRect/>
          </a:stretch>
        </p:blipFill>
        <p:spPr>
          <a:xfrm>
            <a:off x="509356" y="1695231"/>
            <a:ext cx="6267960" cy="2375911"/>
          </a:xfrm>
          <a:prstGeom prst="rect">
            <a:avLst/>
          </a:prstGeom>
        </p:spPr>
      </p:pic>
      <p:pic>
        <p:nvPicPr>
          <p:cNvPr id="8" name="Picture 7">
            <a:extLst>
              <a:ext uri="{FF2B5EF4-FFF2-40B4-BE49-F238E27FC236}">
                <a16:creationId xmlns:a16="http://schemas.microsoft.com/office/drawing/2014/main" id="{2BF61DD4-6AF2-37EE-723A-BB2338FFD4A7}"/>
              </a:ext>
            </a:extLst>
          </p:cNvPr>
          <p:cNvPicPr>
            <a:picLocks noChangeAspect="1"/>
          </p:cNvPicPr>
          <p:nvPr/>
        </p:nvPicPr>
        <p:blipFill>
          <a:blip r:embed="rId4"/>
          <a:stretch>
            <a:fillRect/>
          </a:stretch>
        </p:blipFill>
        <p:spPr>
          <a:xfrm>
            <a:off x="509356" y="4132466"/>
            <a:ext cx="6344162" cy="1864952"/>
          </a:xfrm>
          <a:prstGeom prst="rect">
            <a:avLst/>
          </a:prstGeom>
        </p:spPr>
      </p:pic>
      <p:pic>
        <p:nvPicPr>
          <p:cNvPr id="18" name="Picture 17">
            <a:extLst>
              <a:ext uri="{FF2B5EF4-FFF2-40B4-BE49-F238E27FC236}">
                <a16:creationId xmlns:a16="http://schemas.microsoft.com/office/drawing/2014/main" id="{129AC970-455D-5A18-5A98-83889A407AAA}"/>
              </a:ext>
            </a:extLst>
          </p:cNvPr>
          <p:cNvPicPr>
            <a:picLocks noChangeAspect="1"/>
          </p:cNvPicPr>
          <p:nvPr/>
        </p:nvPicPr>
        <p:blipFill>
          <a:blip r:embed="rId5"/>
          <a:stretch>
            <a:fillRect/>
          </a:stretch>
        </p:blipFill>
        <p:spPr>
          <a:xfrm>
            <a:off x="509356" y="6081616"/>
            <a:ext cx="8198271" cy="692186"/>
          </a:xfrm>
          <a:prstGeom prst="rect">
            <a:avLst/>
          </a:prstGeom>
        </p:spPr>
      </p:pic>
    </p:spTree>
    <p:extLst>
      <p:ext uri="{BB962C8B-B14F-4D97-AF65-F5344CB8AC3E}">
        <p14:creationId xmlns:p14="http://schemas.microsoft.com/office/powerpoint/2010/main" val="359380996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tree, ground, road&#10;&#10;Description automatically generated">
            <a:extLst>
              <a:ext uri="{FF2B5EF4-FFF2-40B4-BE49-F238E27FC236}">
                <a16:creationId xmlns:a16="http://schemas.microsoft.com/office/drawing/2014/main" id="{50B57CCB-E6AD-9908-5E47-A0FC4B534382}"/>
              </a:ext>
            </a:extLst>
          </p:cNvPr>
          <p:cNvPicPr>
            <a:picLocks noChangeAspect="1"/>
          </p:cNvPicPr>
          <p:nvPr/>
        </p:nvPicPr>
        <p:blipFill rotWithShape="1">
          <a:blip r:embed="rId2">
            <a:extLst>
              <a:ext uri="{28A0092B-C50C-407E-A947-70E740481C1C}">
                <a14:useLocalDpi xmlns:a14="http://schemas.microsoft.com/office/drawing/2010/main" val="0"/>
              </a:ext>
            </a:extLst>
          </a:blip>
          <a:srcRect t="33416" r="9092" b="12643"/>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Diagram 3">
            <a:extLst>
              <a:ext uri="{FF2B5EF4-FFF2-40B4-BE49-F238E27FC236}">
                <a16:creationId xmlns:a16="http://schemas.microsoft.com/office/drawing/2014/main" id="{E7E2FAB6-803E-5C06-68B3-A4F40A2D69DC}"/>
              </a:ext>
            </a:extLst>
          </p:cNvPr>
          <p:cNvGraphicFramePr/>
          <p:nvPr/>
        </p:nvGraphicFramePr>
        <p:xfrm>
          <a:off x="858740" y="105752"/>
          <a:ext cx="11028460" cy="5595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1E7FF7AF-0D2B-FD72-87E5-5C36DAB2F0E9}"/>
              </a:ext>
            </a:extLst>
          </p:cNvPr>
          <p:cNvSpPr>
            <a:spLocks noGrp="1"/>
          </p:cNvSpPr>
          <p:nvPr>
            <p:ph type="ctrTitle"/>
          </p:nvPr>
        </p:nvSpPr>
        <p:spPr>
          <a:xfrm>
            <a:off x="481029" y="837187"/>
            <a:ext cx="10983824" cy="781974"/>
          </a:xfrm>
          <a:solidFill>
            <a:schemeClr val="bg1"/>
          </a:solidFill>
        </p:spPr>
        <p:txBody>
          <a:bodyPr anchor="b">
            <a:normAutofit/>
          </a:bodyPr>
          <a:lstStyle/>
          <a:p>
            <a:pPr algn="l"/>
            <a:r>
              <a:rPr lang="en-US" sz="4800" dirty="0"/>
              <a:t>The Future and </a:t>
            </a:r>
            <a:r>
              <a:rPr lang="en-US" sz="4800" strike="sngStrike" dirty="0"/>
              <a:t>Perfect Solutions</a:t>
            </a:r>
          </a:p>
        </p:txBody>
      </p:sp>
      <p:sp>
        <p:nvSpPr>
          <p:cNvPr id="3" name="Subtitle 2">
            <a:extLst>
              <a:ext uri="{FF2B5EF4-FFF2-40B4-BE49-F238E27FC236}">
                <a16:creationId xmlns:a16="http://schemas.microsoft.com/office/drawing/2014/main" id="{A002E983-B8E5-A1FC-B9C4-01D5D7D225AC}"/>
              </a:ext>
            </a:extLst>
          </p:cNvPr>
          <p:cNvSpPr>
            <a:spLocks noGrp="1"/>
          </p:cNvSpPr>
          <p:nvPr>
            <p:ph type="subTitle" idx="1"/>
          </p:nvPr>
        </p:nvSpPr>
        <p:spPr>
          <a:xfrm>
            <a:off x="481029" y="3936836"/>
            <a:ext cx="11278950" cy="2603112"/>
          </a:xfrm>
          <a:solidFill>
            <a:schemeClr val="bg1"/>
          </a:solidFill>
        </p:spPr>
        <p:txBody>
          <a:bodyPr>
            <a:normAutofit lnSpcReduction="10000"/>
          </a:bodyPr>
          <a:lstStyle/>
          <a:p>
            <a:pPr algn="l"/>
            <a:r>
              <a:rPr lang="en-US" sz="2000" b="1" dirty="0"/>
              <a:t>Neither a prophet nor a genie but….</a:t>
            </a:r>
          </a:p>
          <a:p>
            <a:pPr marL="342900" indent="-342900" algn="l">
              <a:buFont typeface="Arial" panose="020B0604020202020204" pitchFamily="34" charset="0"/>
              <a:buChar char="•"/>
            </a:pPr>
            <a:r>
              <a:rPr lang="en-US" sz="2000" dirty="0"/>
              <a:t>Creation of rights of action to challenge homeless policies and public regulations</a:t>
            </a:r>
          </a:p>
          <a:p>
            <a:pPr marL="342900" indent="-342900" algn="l">
              <a:buFont typeface="Arial" panose="020B0604020202020204" pitchFamily="34" charset="0"/>
              <a:buChar char="•"/>
            </a:pPr>
            <a:r>
              <a:rPr lang="en-US" sz="2000" dirty="0"/>
              <a:t>State-created danger lawsuits  </a:t>
            </a:r>
          </a:p>
          <a:p>
            <a:pPr marL="342900" indent="-342900" algn="l">
              <a:buFont typeface="Arial" panose="020B0604020202020204" pitchFamily="34" charset="0"/>
              <a:buChar char="•"/>
            </a:pPr>
            <a:r>
              <a:rPr lang="en-US" sz="2000" dirty="0"/>
              <a:t>Supreme Court will eventually have to weigh in on the 8</a:t>
            </a:r>
            <a:r>
              <a:rPr lang="en-US" sz="2000" baseline="30000" dirty="0"/>
              <a:t>th</a:t>
            </a:r>
            <a:r>
              <a:rPr lang="en-US" sz="2000" dirty="0"/>
              <a:t> Amendment Cruel and Unusual Punishment Issues</a:t>
            </a:r>
          </a:p>
          <a:p>
            <a:pPr marL="342900" indent="-342900" algn="l">
              <a:buFont typeface="Arial" panose="020B0604020202020204" pitchFamily="34" charset="0"/>
              <a:buChar char="•"/>
            </a:pPr>
            <a:r>
              <a:rPr lang="en-US" sz="2000" dirty="0"/>
              <a:t>Reasonable Time, Place and Manner Restrictions as opposed to wholesale bans on certain conduct</a:t>
            </a:r>
          </a:p>
          <a:p>
            <a:pPr marL="342900" indent="-342900" algn="l">
              <a:buFont typeface="Arial" panose="020B0604020202020204" pitchFamily="34" charset="0"/>
              <a:buChar char="•"/>
            </a:pPr>
            <a:r>
              <a:rPr lang="en-US" sz="2000" dirty="0"/>
              <a:t>Designated response teams </a:t>
            </a:r>
          </a:p>
        </p:txBody>
      </p:sp>
    </p:spTree>
    <p:extLst>
      <p:ext uri="{BB962C8B-B14F-4D97-AF65-F5344CB8AC3E}">
        <p14:creationId xmlns:p14="http://schemas.microsoft.com/office/powerpoint/2010/main" val="78627912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tree, ground, road&#10;&#10;Description automatically generated">
            <a:extLst>
              <a:ext uri="{FF2B5EF4-FFF2-40B4-BE49-F238E27FC236}">
                <a16:creationId xmlns:a16="http://schemas.microsoft.com/office/drawing/2014/main" id="{50B57CCB-E6AD-9908-5E47-A0FC4B534382}"/>
              </a:ext>
            </a:extLst>
          </p:cNvPr>
          <p:cNvPicPr>
            <a:picLocks noChangeAspect="1"/>
          </p:cNvPicPr>
          <p:nvPr/>
        </p:nvPicPr>
        <p:blipFill rotWithShape="1">
          <a:blip r:embed="rId2">
            <a:extLst>
              <a:ext uri="{28A0092B-C50C-407E-A947-70E740481C1C}">
                <a14:useLocalDpi xmlns:a14="http://schemas.microsoft.com/office/drawing/2010/main" val="0"/>
              </a:ext>
            </a:extLst>
          </a:blip>
          <a:srcRect t="33416" r="9092" b="12643"/>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id="{98714F0E-F0A7-3E63-1B7C-A9353B7E9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527" y="625683"/>
            <a:ext cx="8174866" cy="55008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A2B7673-878A-9D2F-80F3-BA7C8473B761}"/>
              </a:ext>
            </a:extLst>
          </p:cNvPr>
          <p:cNvSpPr/>
          <p:nvPr/>
        </p:nvSpPr>
        <p:spPr>
          <a:xfrm>
            <a:off x="3741089" y="2782957"/>
            <a:ext cx="5112688" cy="3554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9672492-FFF4-62A9-EC32-F2944024AF89}"/>
              </a:ext>
            </a:extLst>
          </p:cNvPr>
          <p:cNvSpPr/>
          <p:nvPr/>
        </p:nvSpPr>
        <p:spPr>
          <a:xfrm>
            <a:off x="2051437" y="4468633"/>
            <a:ext cx="7176052" cy="14511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43601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tree, ground, road&#10;&#10;Description automatically generated">
            <a:extLst>
              <a:ext uri="{FF2B5EF4-FFF2-40B4-BE49-F238E27FC236}">
                <a16:creationId xmlns:a16="http://schemas.microsoft.com/office/drawing/2014/main" id="{50B57CCB-E6AD-9908-5E47-A0FC4B534382}"/>
              </a:ext>
            </a:extLst>
          </p:cNvPr>
          <p:cNvPicPr>
            <a:picLocks noChangeAspect="1"/>
          </p:cNvPicPr>
          <p:nvPr/>
        </p:nvPicPr>
        <p:blipFill rotWithShape="1">
          <a:blip r:embed="rId2">
            <a:extLst>
              <a:ext uri="{28A0092B-C50C-407E-A947-70E740481C1C}">
                <a14:useLocalDpi xmlns:a14="http://schemas.microsoft.com/office/drawing/2010/main" val="0"/>
              </a:ext>
            </a:extLst>
          </a:blip>
          <a:srcRect t="33416" r="9092" b="12643"/>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F66ED8-B232-32A5-3DA0-A357D27D34ED}"/>
              </a:ext>
            </a:extLst>
          </p:cNvPr>
          <p:cNvSpPr>
            <a:spLocks noGrp="1"/>
          </p:cNvSpPr>
          <p:nvPr>
            <p:ph type="ctrTitle"/>
          </p:nvPr>
        </p:nvSpPr>
        <p:spPr>
          <a:xfrm>
            <a:off x="477980" y="847242"/>
            <a:ext cx="1959095" cy="1137836"/>
          </a:xfrm>
        </p:spPr>
        <p:txBody>
          <a:bodyPr anchor="b">
            <a:normAutofit fontScale="90000"/>
          </a:bodyPr>
          <a:lstStyle/>
          <a:p>
            <a:pPr algn="l"/>
            <a:r>
              <a:rPr lang="en-US" sz="3100" b="1" kern="100" dirty="0">
                <a:effectLst/>
                <a:latin typeface="Times New Roman" panose="02020603050405020304" pitchFamily="18" charset="0"/>
                <a:ea typeface="Calibri" panose="020F0502020204030204" pitchFamily="34" charset="0"/>
                <a:cs typeface="Times New Roman" panose="02020603050405020304" pitchFamily="18" charset="0"/>
              </a:rPr>
              <a:t>Questions</a:t>
            </a:r>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4800" dirty="0"/>
          </a:p>
        </p:txBody>
      </p:sp>
      <p:sp>
        <p:nvSpPr>
          <p:cNvPr id="3" name="Subtitle 2">
            <a:extLst>
              <a:ext uri="{FF2B5EF4-FFF2-40B4-BE49-F238E27FC236}">
                <a16:creationId xmlns:a16="http://schemas.microsoft.com/office/drawing/2014/main" id="{CEF43C0A-A9C2-AEEB-068B-87B31CD51E5C}"/>
              </a:ext>
            </a:extLst>
          </p:cNvPr>
          <p:cNvSpPr>
            <a:spLocks noGrp="1"/>
          </p:cNvSpPr>
          <p:nvPr>
            <p:ph type="subTitle" idx="1"/>
          </p:nvPr>
        </p:nvSpPr>
        <p:spPr>
          <a:xfrm>
            <a:off x="477980" y="4872922"/>
            <a:ext cx="5117890" cy="1460292"/>
          </a:xfrm>
        </p:spPr>
        <p:txBody>
          <a:bodyPr>
            <a:normAutofit fontScale="92500" lnSpcReduction="10000"/>
          </a:bodyPr>
          <a:lstStyle/>
          <a:p>
            <a:pPr algn="l"/>
            <a:r>
              <a:rPr lang="en-US" sz="2000" b="1" dirty="0">
                <a:latin typeface="Times New Roman" panose="02020603050405020304" pitchFamily="18" charset="0"/>
                <a:cs typeface="Times New Roman" panose="02020603050405020304" pitchFamily="18" charset="0"/>
              </a:rPr>
              <a:t>Aaron Hisel </a:t>
            </a:r>
          </a:p>
          <a:p>
            <a:pPr algn="l"/>
            <a:r>
              <a:rPr lang="en-US" sz="2000" b="1" dirty="0">
                <a:latin typeface="Times New Roman" panose="02020603050405020304" pitchFamily="18" charset="0"/>
                <a:cs typeface="Times New Roman" panose="02020603050405020304" pitchFamily="18" charset="0"/>
              </a:rPr>
              <a:t>Law Offices of Montoya, Hisel and Associates</a:t>
            </a:r>
          </a:p>
          <a:p>
            <a:pPr algn="l"/>
            <a:r>
              <a:rPr lang="en-US" sz="2000" b="1" dirty="0">
                <a:latin typeface="Times New Roman" panose="02020603050405020304" pitchFamily="18" charset="0"/>
                <a:cs typeface="Times New Roman" panose="02020603050405020304" pitchFamily="18" charset="0"/>
              </a:rPr>
              <a:t>Capitol Legal Services</a:t>
            </a:r>
          </a:p>
          <a:p>
            <a:pPr algn="l"/>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aaron@capitol.legal</a:t>
            </a:r>
            <a:endParaRPr lang="en-US" sz="2000" b="1"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87440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tree, ground, road&#10;&#10;Description automatically generated">
            <a:extLst>
              <a:ext uri="{FF2B5EF4-FFF2-40B4-BE49-F238E27FC236}">
                <a16:creationId xmlns:a16="http://schemas.microsoft.com/office/drawing/2014/main" id="{50B57CCB-E6AD-9908-5E47-A0FC4B534382}"/>
              </a:ext>
            </a:extLst>
          </p:cNvPr>
          <p:cNvPicPr>
            <a:picLocks noChangeAspect="1"/>
          </p:cNvPicPr>
          <p:nvPr/>
        </p:nvPicPr>
        <p:blipFill rotWithShape="1">
          <a:blip r:embed="rId2">
            <a:extLst>
              <a:ext uri="{28A0092B-C50C-407E-A947-70E740481C1C}">
                <a14:useLocalDpi xmlns:a14="http://schemas.microsoft.com/office/drawing/2010/main" val="0"/>
              </a:ext>
            </a:extLst>
          </a:blip>
          <a:srcRect t="33416" r="9092" b="12643"/>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F66ED8-B232-32A5-3DA0-A357D27D34ED}"/>
              </a:ext>
            </a:extLst>
          </p:cNvPr>
          <p:cNvSpPr>
            <a:spLocks noGrp="1"/>
          </p:cNvSpPr>
          <p:nvPr>
            <p:ph type="ctrTitle"/>
          </p:nvPr>
        </p:nvSpPr>
        <p:spPr>
          <a:xfrm>
            <a:off x="477980" y="1832391"/>
            <a:ext cx="4255006" cy="1208141"/>
          </a:xfrm>
        </p:spPr>
        <p:txBody>
          <a:bodyPr anchor="b">
            <a:normAutofit fontScale="90000"/>
          </a:bodyPr>
          <a:lstStyle/>
          <a:p>
            <a:pPr algn="l"/>
            <a:r>
              <a:rPr lang="en-US" sz="3100" b="1" kern="100" dirty="0">
                <a:effectLst/>
                <a:latin typeface="Times New Roman" panose="02020603050405020304" pitchFamily="18" charset="0"/>
                <a:ea typeface="Calibri" panose="020F0502020204030204" pitchFamily="34" charset="0"/>
                <a:cs typeface="Times New Roman" panose="02020603050405020304" pitchFamily="18" charset="0"/>
              </a:rPr>
              <a:t>Homelessness, Cities, and the Changing Legal Landscape</a:t>
            </a:r>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4800" dirty="0"/>
          </a:p>
        </p:txBody>
      </p:sp>
      <p:sp>
        <p:nvSpPr>
          <p:cNvPr id="3" name="Subtitle 2">
            <a:extLst>
              <a:ext uri="{FF2B5EF4-FFF2-40B4-BE49-F238E27FC236}">
                <a16:creationId xmlns:a16="http://schemas.microsoft.com/office/drawing/2014/main" id="{CEF43C0A-A9C2-AEEB-068B-87B31CD51E5C}"/>
              </a:ext>
            </a:extLst>
          </p:cNvPr>
          <p:cNvSpPr>
            <a:spLocks noGrp="1"/>
          </p:cNvSpPr>
          <p:nvPr>
            <p:ph type="subTitle" idx="1"/>
          </p:nvPr>
        </p:nvSpPr>
        <p:spPr>
          <a:xfrm>
            <a:off x="477980" y="4872922"/>
            <a:ext cx="5117890" cy="1460292"/>
          </a:xfrm>
        </p:spPr>
        <p:txBody>
          <a:bodyPr>
            <a:normAutofit fontScale="92500" lnSpcReduction="10000"/>
          </a:bodyPr>
          <a:lstStyle/>
          <a:p>
            <a:pPr algn="l"/>
            <a:r>
              <a:rPr lang="en-US" sz="2000" b="1" dirty="0">
                <a:latin typeface="Times New Roman" panose="02020603050405020304" pitchFamily="18" charset="0"/>
                <a:cs typeface="Times New Roman" panose="02020603050405020304" pitchFamily="18" charset="0"/>
              </a:rPr>
              <a:t>Aaron Hisel </a:t>
            </a:r>
          </a:p>
          <a:p>
            <a:pPr algn="l"/>
            <a:r>
              <a:rPr lang="en-US" sz="2000" b="1" dirty="0">
                <a:latin typeface="Times New Roman" panose="02020603050405020304" pitchFamily="18" charset="0"/>
                <a:cs typeface="Times New Roman" panose="02020603050405020304" pitchFamily="18" charset="0"/>
              </a:rPr>
              <a:t>Law Offices of Montoya, Hisel and Associates</a:t>
            </a:r>
          </a:p>
          <a:p>
            <a:pPr algn="l"/>
            <a:r>
              <a:rPr lang="en-US" sz="2000" b="1" dirty="0">
                <a:latin typeface="Times New Roman" panose="02020603050405020304" pitchFamily="18" charset="0"/>
                <a:cs typeface="Times New Roman" panose="02020603050405020304" pitchFamily="18" charset="0"/>
              </a:rPr>
              <a:t>Capitol Legal Services</a:t>
            </a:r>
          </a:p>
          <a:p>
            <a:pPr algn="l"/>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aaron@capitol.legal</a:t>
            </a:r>
            <a:endParaRPr lang="en-US" sz="2000" b="1"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54403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tree, ground, road&#10;&#10;Description automatically generated">
            <a:extLst>
              <a:ext uri="{FF2B5EF4-FFF2-40B4-BE49-F238E27FC236}">
                <a16:creationId xmlns:a16="http://schemas.microsoft.com/office/drawing/2014/main" id="{50B57CCB-E6AD-9908-5E47-A0FC4B534382}"/>
              </a:ext>
            </a:extLst>
          </p:cNvPr>
          <p:cNvPicPr>
            <a:picLocks noChangeAspect="1"/>
          </p:cNvPicPr>
          <p:nvPr/>
        </p:nvPicPr>
        <p:blipFill rotWithShape="1">
          <a:blip r:embed="rId2">
            <a:extLst>
              <a:ext uri="{28A0092B-C50C-407E-A947-70E740481C1C}">
                <a14:useLocalDpi xmlns:a14="http://schemas.microsoft.com/office/drawing/2010/main" val="0"/>
              </a:ext>
            </a:extLst>
          </a:blip>
          <a:srcRect t="33416" r="9092" b="12643"/>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Diagram 3">
            <a:extLst>
              <a:ext uri="{FF2B5EF4-FFF2-40B4-BE49-F238E27FC236}">
                <a16:creationId xmlns:a16="http://schemas.microsoft.com/office/drawing/2014/main" id="{E7E2FAB6-803E-5C06-68B3-A4F40A2D69DC}"/>
              </a:ext>
            </a:extLst>
          </p:cNvPr>
          <p:cNvGraphicFramePr/>
          <p:nvPr>
            <p:extLst>
              <p:ext uri="{D42A27DB-BD31-4B8C-83A1-F6EECF244321}">
                <p14:modId xmlns:p14="http://schemas.microsoft.com/office/powerpoint/2010/main" val="2041510497"/>
              </p:ext>
            </p:extLst>
          </p:nvPr>
        </p:nvGraphicFramePr>
        <p:xfrm>
          <a:off x="858740" y="105752"/>
          <a:ext cx="11028460" cy="5595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391997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tree, ground, road&#10;&#10;Description automatically generated">
            <a:extLst>
              <a:ext uri="{FF2B5EF4-FFF2-40B4-BE49-F238E27FC236}">
                <a16:creationId xmlns:a16="http://schemas.microsoft.com/office/drawing/2014/main" id="{50B57CCB-E6AD-9908-5E47-A0FC4B534382}"/>
              </a:ext>
            </a:extLst>
          </p:cNvPr>
          <p:cNvPicPr>
            <a:picLocks noChangeAspect="1"/>
          </p:cNvPicPr>
          <p:nvPr/>
        </p:nvPicPr>
        <p:blipFill rotWithShape="1">
          <a:blip r:embed="rId2">
            <a:extLst>
              <a:ext uri="{28A0092B-C50C-407E-A947-70E740481C1C}">
                <a14:useLocalDpi xmlns:a14="http://schemas.microsoft.com/office/drawing/2010/main" val="0"/>
              </a:ext>
            </a:extLst>
          </a:blip>
          <a:srcRect t="33416" r="9092" b="12643"/>
          <a:stretch/>
        </p:blipFill>
        <p:spPr>
          <a:xfrm>
            <a:off x="3523485"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EF43C0A-A9C2-AEEB-068B-87B31CD51E5C}"/>
              </a:ext>
            </a:extLst>
          </p:cNvPr>
          <p:cNvSpPr>
            <a:spLocks noGrp="1"/>
          </p:cNvSpPr>
          <p:nvPr>
            <p:ph type="subTitle" idx="1"/>
          </p:nvPr>
        </p:nvSpPr>
        <p:spPr>
          <a:xfrm>
            <a:off x="481029" y="1570001"/>
            <a:ext cx="11149513" cy="4890433"/>
          </a:xfrm>
          <a:solidFill>
            <a:schemeClr val="bg1"/>
          </a:solidFill>
        </p:spPr>
        <p:txBody>
          <a:bodyPr>
            <a:normAutofit/>
          </a:bodyPr>
          <a:lstStyle/>
          <a:p>
            <a:pPr marL="342900" indent="-342900" algn="l">
              <a:buFont typeface="Arial" panose="020B0604020202020204" pitchFamily="34" charset="0"/>
              <a:buChar char="•"/>
            </a:pPr>
            <a:r>
              <a:rPr lang="en-US" sz="2000" b="1" u="sng" dirty="0"/>
              <a:t>What you likely Picture</a:t>
            </a:r>
            <a:r>
              <a:rPr lang="en-US" sz="2000" dirty="0"/>
              <a:t>: Individual or family that lacks a fixed, regular, nighttime residence or resides in a public or private residence that is not designed for regular sleeping accommodations for human beings </a:t>
            </a:r>
            <a:r>
              <a:rPr lang="en-US" sz="2000" dirty="0">
                <a:solidFill>
                  <a:schemeClr val="bg1"/>
                </a:solidFill>
                <a:highlight>
                  <a:srgbClr val="FFFF00"/>
                </a:highlight>
              </a:rPr>
              <a:t>(examples in statute are in a car, park, abandoned building, airport, etc.)</a:t>
            </a:r>
          </a:p>
          <a:p>
            <a:pPr marL="342900" indent="-342900" algn="l">
              <a:buFont typeface="Arial" panose="020B0604020202020204" pitchFamily="34" charset="0"/>
              <a:buChar char="•"/>
            </a:pPr>
            <a:r>
              <a:rPr lang="en-US" sz="2000" b="1" u="sng" dirty="0"/>
              <a:t>What you May Not Picture</a:t>
            </a:r>
            <a:r>
              <a:rPr lang="en-US" sz="2000" dirty="0"/>
              <a:t>: Lives in a supervised shelter designed to provide temporary living arrangements </a:t>
            </a:r>
            <a:r>
              <a:rPr lang="en-US" sz="2000" dirty="0">
                <a:solidFill>
                  <a:schemeClr val="bg1"/>
                </a:solidFill>
                <a:highlight>
                  <a:srgbClr val="FFFF00"/>
                </a:highlight>
              </a:rPr>
              <a:t>(examples in statute are in a hotel, motel paid by taxpayer funds or other shelters or transitional housing even when run by charitable organizations) </a:t>
            </a:r>
          </a:p>
          <a:p>
            <a:pPr marL="342900" indent="-342900" algn="l">
              <a:buFont typeface="Arial" panose="020B0604020202020204" pitchFamily="34" charset="0"/>
              <a:buChar char="•"/>
            </a:pPr>
            <a:r>
              <a:rPr lang="en-US" sz="2000" b="1" u="sng" dirty="0"/>
              <a:t>What you are even less likely to Picture</a:t>
            </a:r>
            <a:r>
              <a:rPr lang="en-US" sz="2000" dirty="0"/>
              <a:t>: </a:t>
            </a:r>
            <a:r>
              <a:rPr lang="en-US" sz="2000" dirty="0">
                <a:solidFill>
                  <a:schemeClr val="bg1"/>
                </a:solidFill>
                <a:highlight>
                  <a:srgbClr val="FFFF00"/>
                </a:highlight>
              </a:rPr>
              <a:t>Imminent risk of losing housing and those fleeing domestic violence</a:t>
            </a:r>
            <a:r>
              <a:rPr lang="en-US" sz="2000" dirty="0">
                <a:highlight>
                  <a:srgbClr val="FFFF00"/>
                </a:highlight>
              </a:rPr>
              <a:t>.</a:t>
            </a:r>
            <a:r>
              <a:rPr lang="en-US" sz="2000" dirty="0"/>
              <a:t> Within 14 days the individual or family is going to be evicted or run out of money and has no subsequent residence identified or resources to obtain other permanent housing. </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Children and youth who are sharing housing of other persons due to loss of housing, economic hardship or similar reasons, which expressly includes any children living in motels, hotels, and trailer parks</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B46F2CB-904F-8934-A380-5EAED19D6F38}"/>
              </a:ext>
            </a:extLst>
          </p:cNvPr>
          <p:cNvSpPr txBox="1"/>
          <p:nvPr/>
        </p:nvSpPr>
        <p:spPr>
          <a:xfrm>
            <a:off x="408222" y="798024"/>
            <a:ext cx="11192732" cy="677108"/>
          </a:xfrm>
          <a:prstGeom prst="rect">
            <a:avLst/>
          </a:prstGeom>
          <a:solidFill>
            <a:schemeClr val="bg1"/>
          </a:solidFill>
        </p:spPr>
        <p:txBody>
          <a:bodyPr wrap="square" rtlCol="0">
            <a:spAutoFit/>
          </a:bodyPr>
          <a:lstStyle/>
          <a:p>
            <a:r>
              <a:rPr lang="en-US" sz="3800" b="1" dirty="0">
                <a:latin typeface="Times New Roman" panose="02020603050405020304" pitchFamily="18" charset="0"/>
                <a:cs typeface="Times New Roman" panose="02020603050405020304" pitchFamily="18" charset="0"/>
              </a:rPr>
              <a:t>Definitions of Homeless (Federal Government)</a:t>
            </a:r>
            <a:endParaRPr lang="en-US" sz="3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E12314E-FE2F-549F-DE11-9D388F2136E4}"/>
              </a:ext>
            </a:extLst>
          </p:cNvPr>
          <p:cNvSpPr txBox="1"/>
          <p:nvPr/>
        </p:nvSpPr>
        <p:spPr>
          <a:xfrm>
            <a:off x="9577277" y="4413703"/>
            <a:ext cx="1761701" cy="369332"/>
          </a:xfrm>
          <a:prstGeom prst="rect">
            <a:avLst/>
          </a:prstGeom>
          <a:noFill/>
        </p:spPr>
        <p:txBody>
          <a:bodyPr wrap="none" rtlCol="0">
            <a:spAutoFit/>
          </a:bodyPr>
          <a:lstStyle/>
          <a:p>
            <a:r>
              <a:rPr lang="en-US" b="1" dirty="0"/>
              <a:t>42 U.S.C § 11302</a:t>
            </a:r>
          </a:p>
        </p:txBody>
      </p:sp>
      <p:sp>
        <p:nvSpPr>
          <p:cNvPr id="7" name="TextBox 6">
            <a:extLst>
              <a:ext uri="{FF2B5EF4-FFF2-40B4-BE49-F238E27FC236}">
                <a16:creationId xmlns:a16="http://schemas.microsoft.com/office/drawing/2014/main" id="{F07DC5B6-7405-E54A-D5F3-EA12268C3104}"/>
              </a:ext>
            </a:extLst>
          </p:cNvPr>
          <p:cNvSpPr txBox="1"/>
          <p:nvPr/>
        </p:nvSpPr>
        <p:spPr>
          <a:xfrm>
            <a:off x="9577277" y="5759488"/>
            <a:ext cx="1888146" cy="369332"/>
          </a:xfrm>
          <a:prstGeom prst="rect">
            <a:avLst/>
          </a:prstGeom>
          <a:noFill/>
        </p:spPr>
        <p:txBody>
          <a:bodyPr wrap="none" rtlCol="0">
            <a:spAutoFit/>
          </a:bodyPr>
          <a:lstStyle/>
          <a:p>
            <a:r>
              <a:rPr lang="en-US" b="1" dirty="0"/>
              <a:t>42 U.S.C § 11434a</a:t>
            </a:r>
          </a:p>
        </p:txBody>
      </p:sp>
    </p:spTree>
    <p:extLst>
      <p:ext uri="{BB962C8B-B14F-4D97-AF65-F5344CB8AC3E}">
        <p14:creationId xmlns:p14="http://schemas.microsoft.com/office/powerpoint/2010/main" val="385566666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tree, ground, road&#10;&#10;Description automatically generated">
            <a:extLst>
              <a:ext uri="{FF2B5EF4-FFF2-40B4-BE49-F238E27FC236}">
                <a16:creationId xmlns:a16="http://schemas.microsoft.com/office/drawing/2014/main" id="{50B57CCB-E6AD-9908-5E47-A0FC4B534382}"/>
              </a:ext>
            </a:extLst>
          </p:cNvPr>
          <p:cNvPicPr>
            <a:picLocks noChangeAspect="1"/>
          </p:cNvPicPr>
          <p:nvPr/>
        </p:nvPicPr>
        <p:blipFill rotWithShape="1">
          <a:blip r:embed="rId2">
            <a:extLst>
              <a:ext uri="{28A0092B-C50C-407E-A947-70E740481C1C}">
                <a14:useLocalDpi xmlns:a14="http://schemas.microsoft.com/office/drawing/2010/main" val="0"/>
              </a:ext>
            </a:extLst>
          </a:blip>
          <a:srcRect t="33416" r="9092" b="12643"/>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Diagram 3">
            <a:extLst>
              <a:ext uri="{FF2B5EF4-FFF2-40B4-BE49-F238E27FC236}">
                <a16:creationId xmlns:a16="http://schemas.microsoft.com/office/drawing/2014/main" id="{E7E2FAB6-803E-5C06-68B3-A4F40A2D69DC}"/>
              </a:ext>
            </a:extLst>
          </p:cNvPr>
          <p:cNvGraphicFramePr/>
          <p:nvPr/>
        </p:nvGraphicFramePr>
        <p:xfrm>
          <a:off x="858740" y="105752"/>
          <a:ext cx="11028460" cy="5595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832803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tree, ground, road&#10;&#10;Description automatically generated">
            <a:extLst>
              <a:ext uri="{FF2B5EF4-FFF2-40B4-BE49-F238E27FC236}">
                <a16:creationId xmlns:a16="http://schemas.microsoft.com/office/drawing/2014/main" id="{50B57CCB-E6AD-9908-5E47-A0FC4B534382}"/>
              </a:ext>
            </a:extLst>
          </p:cNvPr>
          <p:cNvPicPr>
            <a:picLocks noChangeAspect="1"/>
          </p:cNvPicPr>
          <p:nvPr/>
        </p:nvPicPr>
        <p:blipFill rotWithShape="1">
          <a:blip r:embed="rId2">
            <a:extLst>
              <a:ext uri="{28A0092B-C50C-407E-A947-70E740481C1C}">
                <a14:useLocalDpi xmlns:a14="http://schemas.microsoft.com/office/drawing/2010/main" val="0"/>
              </a:ext>
            </a:extLst>
          </a:blip>
          <a:srcRect t="33416" r="9092" b="12643"/>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6A5E634-7D9B-F322-552B-C91A7E9E6239}"/>
              </a:ext>
            </a:extLst>
          </p:cNvPr>
          <p:cNvPicPr>
            <a:picLocks noChangeAspect="1"/>
          </p:cNvPicPr>
          <p:nvPr/>
        </p:nvPicPr>
        <p:blipFill>
          <a:blip r:embed="rId3"/>
          <a:stretch>
            <a:fillRect/>
          </a:stretch>
        </p:blipFill>
        <p:spPr>
          <a:xfrm>
            <a:off x="1063026" y="200910"/>
            <a:ext cx="10214574" cy="6559243"/>
          </a:xfrm>
          <a:prstGeom prst="rect">
            <a:avLst/>
          </a:prstGeom>
        </p:spPr>
      </p:pic>
    </p:spTree>
    <p:extLst>
      <p:ext uri="{BB962C8B-B14F-4D97-AF65-F5344CB8AC3E}">
        <p14:creationId xmlns:p14="http://schemas.microsoft.com/office/powerpoint/2010/main" val="149949761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tree, ground, road&#10;&#10;Description automatically generated">
            <a:extLst>
              <a:ext uri="{FF2B5EF4-FFF2-40B4-BE49-F238E27FC236}">
                <a16:creationId xmlns:a16="http://schemas.microsoft.com/office/drawing/2014/main" id="{50B57CCB-E6AD-9908-5E47-A0FC4B534382}"/>
              </a:ext>
            </a:extLst>
          </p:cNvPr>
          <p:cNvPicPr>
            <a:picLocks noChangeAspect="1"/>
          </p:cNvPicPr>
          <p:nvPr/>
        </p:nvPicPr>
        <p:blipFill rotWithShape="1">
          <a:blip r:embed="rId2">
            <a:extLst>
              <a:ext uri="{28A0092B-C50C-407E-A947-70E740481C1C}">
                <a14:useLocalDpi xmlns:a14="http://schemas.microsoft.com/office/drawing/2010/main" val="0"/>
              </a:ext>
            </a:extLst>
          </a:blip>
          <a:srcRect t="33416" r="9092" b="12643"/>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F66ED8-B232-32A5-3DA0-A357D27D34ED}"/>
              </a:ext>
            </a:extLst>
          </p:cNvPr>
          <p:cNvSpPr>
            <a:spLocks noGrp="1"/>
          </p:cNvSpPr>
          <p:nvPr>
            <p:ph type="ctrTitle"/>
          </p:nvPr>
        </p:nvSpPr>
        <p:spPr>
          <a:xfrm>
            <a:off x="477981" y="900265"/>
            <a:ext cx="6809390" cy="796543"/>
          </a:xfrm>
          <a:solidFill>
            <a:schemeClr val="bg1"/>
          </a:solidFill>
        </p:spPr>
        <p:txBody>
          <a:bodyPr anchor="b">
            <a:normAutofit/>
          </a:bodyPr>
          <a:lstStyle/>
          <a:p>
            <a:pPr algn="l"/>
            <a:r>
              <a:rPr lang="en-US" sz="4800" i="1" dirty="0"/>
              <a:t>Jones v. City of Los Angeles</a:t>
            </a:r>
            <a:endParaRPr lang="en-US" sz="4800" dirty="0"/>
          </a:p>
        </p:txBody>
      </p:sp>
      <p:sp>
        <p:nvSpPr>
          <p:cNvPr id="3" name="Subtitle 2">
            <a:extLst>
              <a:ext uri="{FF2B5EF4-FFF2-40B4-BE49-F238E27FC236}">
                <a16:creationId xmlns:a16="http://schemas.microsoft.com/office/drawing/2014/main" id="{CEF43C0A-A9C2-AEEB-068B-87B31CD51E5C}"/>
              </a:ext>
            </a:extLst>
          </p:cNvPr>
          <p:cNvSpPr>
            <a:spLocks noGrp="1"/>
          </p:cNvSpPr>
          <p:nvPr>
            <p:ph type="subTitle" idx="1"/>
          </p:nvPr>
        </p:nvSpPr>
        <p:spPr>
          <a:xfrm>
            <a:off x="477980" y="4872922"/>
            <a:ext cx="4023359" cy="1208141"/>
          </a:xfrm>
        </p:spPr>
        <p:txBody>
          <a:bodyPr>
            <a:normAutofit/>
          </a:bodyPr>
          <a:lstStyle/>
          <a:p>
            <a:pPr algn="l"/>
            <a:r>
              <a:rPr lang="en-US" sz="2000" i="1" dirty="0"/>
              <a:t>Jones</a:t>
            </a:r>
            <a:r>
              <a:rPr lang="en-US" sz="2000" dirty="0"/>
              <a:t>, 444 F.3d 1118 (9th Cir. 2006)</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58286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tree, ground, road&#10;&#10;Description automatically generated">
            <a:extLst>
              <a:ext uri="{FF2B5EF4-FFF2-40B4-BE49-F238E27FC236}">
                <a16:creationId xmlns:a16="http://schemas.microsoft.com/office/drawing/2014/main" id="{50B57CCB-E6AD-9908-5E47-A0FC4B534382}"/>
              </a:ext>
            </a:extLst>
          </p:cNvPr>
          <p:cNvPicPr>
            <a:picLocks noChangeAspect="1"/>
          </p:cNvPicPr>
          <p:nvPr/>
        </p:nvPicPr>
        <p:blipFill rotWithShape="1">
          <a:blip r:embed="rId2">
            <a:extLst>
              <a:ext uri="{28A0092B-C50C-407E-A947-70E740481C1C}">
                <a14:useLocalDpi xmlns:a14="http://schemas.microsoft.com/office/drawing/2010/main" val="0"/>
              </a:ext>
            </a:extLst>
          </a:blip>
          <a:srcRect t="33416" r="9092" b="12643"/>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6">
            <a:extLst>
              <a:ext uri="{FF2B5EF4-FFF2-40B4-BE49-F238E27FC236}">
                <a16:creationId xmlns:a16="http://schemas.microsoft.com/office/drawing/2014/main" id="{BFD5A77E-EE5A-7616-C761-4D0093608871}"/>
              </a:ext>
            </a:extLst>
          </p:cNvPr>
          <p:cNvGraphicFramePr>
            <a:graphicFrameLocks/>
          </p:cNvGraphicFramePr>
          <p:nvPr>
            <p:extLst>
              <p:ext uri="{D42A27DB-BD31-4B8C-83A1-F6EECF244321}">
                <p14:modId xmlns:p14="http://schemas.microsoft.com/office/powerpoint/2010/main" val="1870189336"/>
              </p:ext>
            </p:extLst>
          </p:nvPr>
        </p:nvGraphicFramePr>
        <p:xfrm>
          <a:off x="509570" y="932329"/>
          <a:ext cx="11507618" cy="5736536"/>
        </p:xfrm>
        <a:graphic>
          <a:graphicData uri="http://schemas.openxmlformats.org/drawingml/2006/table">
            <a:tbl>
              <a:tblPr firstRow="1" bandRow="1">
                <a:tableStyleId>{8EC20E35-A176-4012-BC5E-935CFFF8708E}</a:tableStyleId>
              </a:tblPr>
              <a:tblGrid>
                <a:gridCol w="5753809">
                  <a:extLst>
                    <a:ext uri="{9D8B030D-6E8A-4147-A177-3AD203B41FA5}">
                      <a16:colId xmlns:a16="http://schemas.microsoft.com/office/drawing/2014/main" val="2927963289"/>
                    </a:ext>
                  </a:extLst>
                </a:gridCol>
                <a:gridCol w="5753809">
                  <a:extLst>
                    <a:ext uri="{9D8B030D-6E8A-4147-A177-3AD203B41FA5}">
                      <a16:colId xmlns:a16="http://schemas.microsoft.com/office/drawing/2014/main" val="3778545343"/>
                    </a:ext>
                  </a:extLst>
                </a:gridCol>
              </a:tblGrid>
              <a:tr h="441666">
                <a:tc>
                  <a:txBody>
                    <a:bodyPr/>
                    <a:lstStyle/>
                    <a:p>
                      <a:r>
                        <a:rPr lang="en-US" i="1" dirty="0"/>
                        <a:t>Boise </a:t>
                      </a:r>
                      <a:r>
                        <a:rPr lang="en-US" i="0" dirty="0"/>
                        <a:t>(9</a:t>
                      </a:r>
                      <a:r>
                        <a:rPr lang="en-US" i="0" baseline="30000" dirty="0"/>
                        <a:t>th</a:t>
                      </a:r>
                      <a:r>
                        <a:rPr lang="en-US" i="0" dirty="0"/>
                        <a:t> Cir. Decision Sep. 2018)</a:t>
                      </a:r>
                      <a:endParaRPr lang="en-US" i="1" dirty="0"/>
                    </a:p>
                  </a:txBody>
                  <a:tcPr/>
                </a:tc>
                <a:tc>
                  <a:txBody>
                    <a:bodyPr/>
                    <a:lstStyle/>
                    <a:p>
                      <a:r>
                        <a:rPr lang="en-US" i="1" dirty="0"/>
                        <a:t>Grants Pass </a:t>
                      </a:r>
                      <a:r>
                        <a:rPr lang="en-US" i="0" dirty="0"/>
                        <a:t>(9</a:t>
                      </a:r>
                      <a:r>
                        <a:rPr lang="en-US" i="0" baseline="30000" dirty="0"/>
                        <a:t>th</a:t>
                      </a:r>
                      <a:r>
                        <a:rPr lang="en-US" i="0" dirty="0"/>
                        <a:t> Cir. Decision Sep. 2022)</a:t>
                      </a:r>
                      <a:endParaRPr lang="en-US" i="1" dirty="0"/>
                    </a:p>
                  </a:txBody>
                  <a:tcPr/>
                </a:tc>
                <a:extLst>
                  <a:ext uri="{0D108BD9-81ED-4DB2-BD59-A6C34878D82A}">
                    <a16:rowId xmlns:a16="http://schemas.microsoft.com/office/drawing/2014/main" val="889508720"/>
                  </a:ext>
                </a:extLst>
              </a:tr>
              <a:tr h="2097912">
                <a:tc>
                  <a:txBody>
                    <a:bodyPr/>
                    <a:lstStyle/>
                    <a:p>
                      <a:r>
                        <a:rPr lang="en-US" b="1" u="sng" dirty="0"/>
                        <a:t>Holding:</a:t>
                      </a:r>
                      <a:r>
                        <a:rPr lang="en-US" dirty="0"/>
                        <a:t> If available shelter beds &lt; homeless in jurisdiction (per most recent P.I.T. count) = the homeless in that jurisdiction are “involuntarily homeless” and once deemed “involuntary” individuals cannot be criminally “punished” for the acts of sleeping or resting on public property. </a:t>
                      </a:r>
                    </a:p>
                  </a:txBody>
                  <a:tcPr/>
                </a:tc>
                <a:tc>
                  <a:txBody>
                    <a:bodyPr/>
                    <a:lstStyle/>
                    <a:p>
                      <a:r>
                        <a:rPr lang="en-US" b="1" u="sng" dirty="0"/>
                        <a:t>Holding:</a:t>
                      </a:r>
                      <a:r>
                        <a:rPr lang="en-US" dirty="0"/>
                        <a:t> Class action case expanding on </a:t>
                      </a:r>
                      <a:r>
                        <a:rPr lang="en-US" i="1" dirty="0"/>
                        <a:t>Boise. </a:t>
                      </a:r>
                      <a:r>
                        <a:rPr lang="en-US" sz="1800" b="0" i="0" kern="1200" dirty="0">
                          <a:solidFill>
                            <a:schemeClr val="dk1"/>
                          </a:solidFill>
                          <a:effectLst/>
                          <a:latin typeface="+mn-lt"/>
                          <a:ea typeface="+mn-ea"/>
                          <a:cs typeface="+mn-cs"/>
                        </a:rPr>
                        <a:t>City's “anti-camping” ordinance precluding the use of bedding supplies, such as a blanket, pillow, or sleeping bag, when sleeping in public violated the Cruel and Unusual Punishments Clause </a:t>
                      </a:r>
                      <a:r>
                        <a:rPr lang="en-US" sz="1800" b="0" i="0" u="sng" kern="1200" dirty="0">
                          <a:solidFill>
                            <a:schemeClr val="dk1"/>
                          </a:solidFill>
                          <a:effectLst/>
                          <a:latin typeface="+mn-lt"/>
                          <a:ea typeface="+mn-ea"/>
                          <a:cs typeface="+mn-cs"/>
                        </a:rPr>
                        <a:t>as applied to individuals who were involuntarily experiencing homelessness and who had no shelter </a:t>
                      </a:r>
                      <a:r>
                        <a:rPr lang="en-US" sz="1800" b="0" i="0" kern="1200" dirty="0">
                          <a:solidFill>
                            <a:schemeClr val="dk1"/>
                          </a:solidFill>
                          <a:effectLst/>
                          <a:latin typeface="+mn-lt"/>
                          <a:ea typeface="+mn-ea"/>
                          <a:cs typeface="+mn-cs"/>
                        </a:rPr>
                        <a:t>in which to lawfully sleep.</a:t>
                      </a:r>
                      <a:r>
                        <a:rPr lang="en-US" i="0" dirty="0"/>
                        <a:t> The possibility of a fine was unconstitutional “punishment” under this ruling for which </a:t>
                      </a:r>
                      <a:r>
                        <a:rPr lang="en-US" i="0" u="sng" dirty="0"/>
                        <a:t>pre-enforcement</a:t>
                      </a:r>
                      <a:r>
                        <a:rPr lang="en-US" i="0" u="none" dirty="0"/>
                        <a:t> class action lawsuit could be maintained. </a:t>
                      </a:r>
                      <a:endParaRPr lang="en-US" dirty="0"/>
                    </a:p>
                  </a:txBody>
                  <a:tcPr/>
                </a:tc>
                <a:extLst>
                  <a:ext uri="{0D108BD9-81ED-4DB2-BD59-A6C34878D82A}">
                    <a16:rowId xmlns:a16="http://schemas.microsoft.com/office/drawing/2014/main" val="889240578"/>
                  </a:ext>
                </a:extLst>
              </a:tr>
              <a:tr h="772915">
                <a:tc>
                  <a:txBody>
                    <a:bodyPr/>
                    <a:lstStyle/>
                    <a:p>
                      <a:r>
                        <a:rPr lang="en-US" b="1" u="sng" dirty="0"/>
                        <a:t>Status</a:t>
                      </a:r>
                      <a:r>
                        <a:rPr lang="en-US" dirty="0"/>
                        <a:t>: Petition made to Supreme Court for review but it was denied.</a:t>
                      </a:r>
                    </a:p>
                  </a:txBody>
                  <a:tcPr/>
                </a:tc>
                <a:tc>
                  <a:txBody>
                    <a:bodyPr/>
                    <a:lstStyle/>
                    <a:p>
                      <a:r>
                        <a:rPr lang="en-US" b="1" u="sng" dirty="0"/>
                        <a:t>Status</a:t>
                      </a:r>
                      <a:r>
                        <a:rPr lang="en-US" dirty="0"/>
                        <a:t>: Petition for Rehearing </a:t>
                      </a:r>
                      <a:r>
                        <a:rPr lang="en-US" dirty="0" err="1"/>
                        <a:t>en</a:t>
                      </a:r>
                      <a:r>
                        <a:rPr lang="en-US" dirty="0"/>
                        <a:t> banc pending; likely to be appealed to the United States Supreme Court no matter what happens at the Ninth Circuit. </a:t>
                      </a:r>
                    </a:p>
                  </a:txBody>
                  <a:tcPr/>
                </a:tc>
                <a:extLst>
                  <a:ext uri="{0D108BD9-81ED-4DB2-BD59-A6C34878D82A}">
                    <a16:rowId xmlns:a16="http://schemas.microsoft.com/office/drawing/2014/main" val="3409933290"/>
                  </a:ext>
                </a:extLst>
              </a:tr>
              <a:tr h="441666">
                <a:tc>
                  <a:txBody>
                    <a:bodyPr/>
                    <a:lstStyle/>
                    <a:p>
                      <a:r>
                        <a:rPr lang="en-US" dirty="0"/>
                        <a:t> </a:t>
                      </a:r>
                    </a:p>
                  </a:txBody>
                  <a:tcPr/>
                </a:tc>
                <a:tc>
                  <a:txBody>
                    <a:bodyPr/>
                    <a:lstStyle/>
                    <a:p>
                      <a:r>
                        <a:rPr lang="en-US" sz="1600" b="1" u="sng" dirty="0">
                          <a:highlight>
                            <a:srgbClr val="FFFF00"/>
                          </a:highlight>
                        </a:rPr>
                        <a:t>Note</a:t>
                      </a:r>
                      <a:r>
                        <a:rPr lang="en-US" sz="1600" b="1" u="none" dirty="0">
                          <a:highlight>
                            <a:srgbClr val="FFFF00"/>
                          </a:highlight>
                        </a:rPr>
                        <a:t>: Issues in these cases relate to Federal Constitution Only</a:t>
                      </a:r>
                      <a:endParaRPr lang="en-US" sz="1600" b="1" u="sng" dirty="0">
                        <a:highlight>
                          <a:srgbClr val="FFFF00"/>
                        </a:highlight>
                      </a:endParaRPr>
                    </a:p>
                  </a:txBody>
                  <a:tcPr/>
                </a:tc>
                <a:extLst>
                  <a:ext uri="{0D108BD9-81ED-4DB2-BD59-A6C34878D82A}">
                    <a16:rowId xmlns:a16="http://schemas.microsoft.com/office/drawing/2014/main" val="1222935698"/>
                  </a:ext>
                </a:extLst>
              </a:tr>
              <a:tr h="1104164">
                <a:tc gridSpan="2">
                  <a:txBody>
                    <a:bodyPr/>
                    <a:lstStyle/>
                    <a:p>
                      <a:pPr marL="342900" indent="-342900">
                        <a:buAutoNum type="arabicParenBoth"/>
                      </a:pPr>
                      <a:r>
                        <a:rPr lang="en-US" dirty="0"/>
                        <a:t>The mathematical formula created here is difficult, if not impossible, to meet; and </a:t>
                      </a:r>
                    </a:p>
                    <a:p>
                      <a:pPr marL="342900" indent="-342900">
                        <a:buAutoNum type="arabicParenBoth"/>
                      </a:pPr>
                      <a:r>
                        <a:rPr lang="en-US" dirty="0"/>
                        <a:t>This type of affirmative action on the part of those experiencing homelessness is novel to the law and therefore almost no jurisdiction had these types of carve outs in their ordinances. </a:t>
                      </a:r>
                    </a:p>
                  </a:txBody>
                  <a:tcPr/>
                </a:tc>
                <a:tc hMerge="1">
                  <a:txBody>
                    <a:bodyPr/>
                    <a:lstStyle/>
                    <a:p>
                      <a:endParaRPr lang="en-US" dirty="0"/>
                    </a:p>
                  </a:txBody>
                  <a:tcPr/>
                </a:tc>
                <a:extLst>
                  <a:ext uri="{0D108BD9-81ED-4DB2-BD59-A6C34878D82A}">
                    <a16:rowId xmlns:a16="http://schemas.microsoft.com/office/drawing/2014/main" val="441352363"/>
                  </a:ext>
                </a:extLst>
              </a:tr>
            </a:tbl>
          </a:graphicData>
        </a:graphic>
      </p:graphicFrame>
    </p:spTree>
    <p:extLst>
      <p:ext uri="{BB962C8B-B14F-4D97-AF65-F5344CB8AC3E}">
        <p14:creationId xmlns:p14="http://schemas.microsoft.com/office/powerpoint/2010/main" val="28737114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tree, ground, road&#10;&#10;Description automatically generated">
            <a:extLst>
              <a:ext uri="{FF2B5EF4-FFF2-40B4-BE49-F238E27FC236}">
                <a16:creationId xmlns:a16="http://schemas.microsoft.com/office/drawing/2014/main" id="{50B57CCB-E6AD-9908-5E47-A0FC4B534382}"/>
              </a:ext>
            </a:extLst>
          </p:cNvPr>
          <p:cNvPicPr>
            <a:picLocks noChangeAspect="1"/>
          </p:cNvPicPr>
          <p:nvPr/>
        </p:nvPicPr>
        <p:blipFill rotWithShape="1">
          <a:blip r:embed="rId2">
            <a:extLst>
              <a:ext uri="{28A0092B-C50C-407E-A947-70E740481C1C}">
                <a14:useLocalDpi xmlns:a14="http://schemas.microsoft.com/office/drawing/2010/main" val="0"/>
              </a:ext>
            </a:extLst>
          </a:blip>
          <a:srcRect t="33416" r="9092" b="12643"/>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F66ED8-B232-32A5-3DA0-A357D27D34ED}"/>
              </a:ext>
            </a:extLst>
          </p:cNvPr>
          <p:cNvSpPr>
            <a:spLocks noGrp="1"/>
          </p:cNvSpPr>
          <p:nvPr>
            <p:ph type="ctrTitle"/>
          </p:nvPr>
        </p:nvSpPr>
        <p:spPr>
          <a:xfrm>
            <a:off x="477980" y="806526"/>
            <a:ext cx="10749261" cy="752386"/>
          </a:xfrm>
          <a:solidFill>
            <a:schemeClr val="bg1"/>
          </a:solidFill>
        </p:spPr>
        <p:txBody>
          <a:bodyPr anchor="b">
            <a:normAutofit/>
          </a:bodyPr>
          <a:lstStyle/>
          <a:p>
            <a:pPr algn="l"/>
            <a:r>
              <a:rPr lang="en-US" sz="4800" dirty="0"/>
              <a:t>State Law Changes: For Those in the Ninth</a:t>
            </a:r>
          </a:p>
        </p:txBody>
      </p:sp>
      <p:sp>
        <p:nvSpPr>
          <p:cNvPr id="3" name="Subtitle 2">
            <a:extLst>
              <a:ext uri="{FF2B5EF4-FFF2-40B4-BE49-F238E27FC236}">
                <a16:creationId xmlns:a16="http://schemas.microsoft.com/office/drawing/2014/main" id="{CEF43C0A-A9C2-AEEB-068B-87B31CD51E5C}"/>
              </a:ext>
            </a:extLst>
          </p:cNvPr>
          <p:cNvSpPr>
            <a:spLocks noGrp="1"/>
          </p:cNvSpPr>
          <p:nvPr>
            <p:ph type="subTitle" idx="1"/>
          </p:nvPr>
        </p:nvSpPr>
        <p:spPr>
          <a:xfrm>
            <a:off x="477980" y="4872922"/>
            <a:ext cx="4023359" cy="1208141"/>
          </a:xfrm>
        </p:spPr>
        <p:txBody>
          <a:bodyPr>
            <a:normAutofit/>
          </a:bodyPr>
          <a:lstStyle/>
          <a:p>
            <a:pPr algn="l"/>
            <a:r>
              <a:rPr lang="en-US" sz="2000" dirty="0"/>
              <a:t>Examples from Oregon: </a:t>
            </a:r>
          </a:p>
          <a:p>
            <a:pPr algn="l"/>
            <a:r>
              <a:rPr lang="en-US" sz="2000" dirty="0"/>
              <a:t>ORS 195.505, ORS 195.530 </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BC80098-7F95-1194-F8D4-F75E3F8857A6}"/>
              </a:ext>
            </a:extLst>
          </p:cNvPr>
          <p:cNvSpPr txBox="1"/>
          <p:nvPr/>
        </p:nvSpPr>
        <p:spPr>
          <a:xfrm>
            <a:off x="699714" y="2223296"/>
            <a:ext cx="10873409" cy="1985159"/>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3500" b="1" dirty="0"/>
              <a:t>“Codifying Boise” </a:t>
            </a:r>
          </a:p>
          <a:p>
            <a:endParaRPr lang="en-US" sz="3500" b="1" dirty="0"/>
          </a:p>
          <a:p>
            <a:pPr marL="285750" indent="-285750">
              <a:buFont typeface="Arial" panose="020B0604020202020204" pitchFamily="34" charset="0"/>
              <a:buChar char="•"/>
            </a:pPr>
            <a:r>
              <a:rPr lang="en-US" sz="3500" b="1" dirty="0"/>
              <a:t>“Reasonable Time, Place and Manner Restrictions</a:t>
            </a:r>
          </a:p>
          <a:p>
            <a:endParaRPr lang="en-US" dirty="0"/>
          </a:p>
        </p:txBody>
      </p:sp>
    </p:spTree>
    <p:extLst>
      <p:ext uri="{BB962C8B-B14F-4D97-AF65-F5344CB8AC3E}">
        <p14:creationId xmlns:p14="http://schemas.microsoft.com/office/powerpoint/2010/main" val="326513340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16E2FBB7F9D84FA6316A872BA0EAA1" ma:contentTypeVersion="18" ma:contentTypeDescription="Create a new document." ma:contentTypeScope="" ma:versionID="5bf4665ff8feaf0970ba3b8d44fcbe8a">
  <xsd:schema xmlns:xsd="http://www.w3.org/2001/XMLSchema" xmlns:xs="http://www.w3.org/2001/XMLSchema" xmlns:p="http://schemas.microsoft.com/office/2006/metadata/properties" xmlns:ns1="http://schemas.microsoft.com/sharepoint/v3" xmlns:ns2="3311db4f-c83e-4f19-9b1a-85740e60a0ff" xmlns:ns3="d3176b68-ad26-48d2-8a37-5330accca0f9" targetNamespace="http://schemas.microsoft.com/office/2006/metadata/properties" ma:root="true" ma:fieldsID="c38e5db0a313f3e3db960b24db7462c0" ns1:_="" ns2:_="" ns3:_="">
    <xsd:import namespace="http://schemas.microsoft.com/sharepoint/v3"/>
    <xsd:import namespace="3311db4f-c83e-4f19-9b1a-85740e60a0ff"/>
    <xsd:import namespace="d3176b68-ad26-48d2-8a37-5330accca0f9"/>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11db4f-c83e-4f19-9b1a-85740e60a0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02fdde3-36bb-4ef3-ba84-14838d4c46b0"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176b68-ad26-48d2-8a37-5330accca0f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64e64a3-c6c1-41d2-af2c-b5f80cdca4d7}" ma:internalName="TaxCatchAll" ma:showField="CatchAllData" ma:web="d3176b68-ad26-48d2-8a37-5330accca0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11db4f-c83e-4f19-9b1a-85740e60a0ff">
      <Terms xmlns="http://schemas.microsoft.com/office/infopath/2007/PartnerControls"/>
    </lcf76f155ced4ddcb4097134ff3c332f>
    <TaxCatchAll xmlns="d3176b68-ad26-48d2-8a37-5330accca0f9"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B577B0B-6688-4E49-A8E2-001EC4D3B20C}">
  <ds:schemaRefs>
    <ds:schemaRef ds:uri="http://schemas.microsoft.com/sharepoint/v3/contenttype/forms"/>
  </ds:schemaRefs>
</ds:datastoreItem>
</file>

<file path=customXml/itemProps2.xml><?xml version="1.0" encoding="utf-8"?>
<ds:datastoreItem xmlns:ds="http://schemas.openxmlformats.org/officeDocument/2006/customXml" ds:itemID="{B5501FB7-B3B7-4207-A280-B23A0D7084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311db4f-c83e-4f19-9b1a-85740e60a0ff"/>
    <ds:schemaRef ds:uri="d3176b68-ad26-48d2-8a37-5330accca0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DA7AA6-564D-49B7-AF6B-08ECF3D4D060}">
  <ds:schemaRefs>
    <ds:schemaRef ds:uri="http://schemas.microsoft.com/office/2006/metadata/properties"/>
    <ds:schemaRef ds:uri="http://schemas.microsoft.com/office/infopath/2007/PartnerControls"/>
    <ds:schemaRef ds:uri="ee2bd508-889d-46f8-af15-670b7c7b3bb1"/>
    <ds:schemaRef ds:uri="ae62ae83-cbbf-4cbe-bebf-12e8fa771d97"/>
    <ds:schemaRef ds:uri="3311db4f-c83e-4f19-9b1a-85740e60a0ff"/>
    <ds:schemaRef ds:uri="d3176b68-ad26-48d2-8a37-5330accca0f9"/>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2839</TotalTime>
  <Words>799</Words>
  <Application>Microsoft Office PowerPoint</Application>
  <PresentationFormat>Widescreen</PresentationFormat>
  <Paragraphs>70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Homelessness, Cities, and the Changing Legal Landscape </vt:lpstr>
      <vt:lpstr>PowerPoint Presentation</vt:lpstr>
      <vt:lpstr>PowerPoint Presentation</vt:lpstr>
      <vt:lpstr>PowerPoint Presentation</vt:lpstr>
      <vt:lpstr>PowerPoint Presentation</vt:lpstr>
      <vt:lpstr>Jones v. City of Los Angeles</vt:lpstr>
      <vt:lpstr>PowerPoint Presentation</vt:lpstr>
      <vt:lpstr>State Law Changes: For Those in the Ninth</vt:lpstr>
      <vt:lpstr>State Law Changes: Right to Rest Act and/or Homeless Bill of Rights </vt:lpstr>
      <vt:lpstr>State Law Changes: Right to Rest Act (Policy)</vt:lpstr>
      <vt:lpstr>State Law Changes: Right to Rest Act (Definitions)</vt:lpstr>
      <vt:lpstr>State Law Changes: Right to Rest Act (Rights)</vt:lpstr>
      <vt:lpstr>The Future and Perfect Solutions</vt:lpstr>
      <vt:lpstr>PowerPoint Presentation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Homelessness, Cities, and the Changing Legal Landscape </dc:title>
  <dc:creator>Aaron Hisel</dc:creator>
  <cp:lastModifiedBy>Erin Peterson</cp:lastModifiedBy>
  <cp:revision>2</cp:revision>
  <dcterms:created xsi:type="dcterms:W3CDTF">2023-04-29T15:14:10Z</dcterms:created>
  <dcterms:modified xsi:type="dcterms:W3CDTF">2023-05-03T20:01:40Z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0x0101004913DF0B63254A4F8EE83A1CB6C289AB</vt:lpwstr>
  </property>
</Properties>
</file>